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6" r:id="rId3"/>
    <p:sldId id="262" r:id="rId4"/>
    <p:sldId id="265" r:id="rId5"/>
    <p:sldId id="267" r:id="rId6"/>
    <p:sldId id="268" r:id="rId7"/>
    <p:sldId id="269" r:id="rId8"/>
    <p:sldId id="257"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7" autoAdjust="0"/>
    <p:restoredTop sz="94660"/>
  </p:normalViewPr>
  <p:slideViewPr>
    <p:cSldViewPr snapToGrid="0">
      <p:cViewPr varScale="1">
        <p:scale>
          <a:sx n="106" d="100"/>
          <a:sy n="106" d="100"/>
        </p:scale>
        <p:origin x="126"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5AD1E21-86E9-4BD9-8DDF-B7D2E2D59969}"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83590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AD1E21-86E9-4BD9-8DDF-B7D2E2D59969}"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339565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AD1E21-86E9-4BD9-8DDF-B7D2E2D59969}"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199674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AD1E21-86E9-4BD9-8DDF-B7D2E2D59969}"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159162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5AD1E21-86E9-4BD9-8DDF-B7D2E2D59969}" type="datetimeFigureOut">
              <a:rPr lang="el-GR" smtClean="0"/>
              <a:t>5/6/2020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225663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5AD1E21-86E9-4BD9-8DDF-B7D2E2D59969}"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50791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5AD1E21-86E9-4BD9-8DDF-B7D2E2D59969}" type="datetimeFigureOut">
              <a:rPr lang="el-GR" smtClean="0"/>
              <a:t>5/6/2020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313876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5AD1E21-86E9-4BD9-8DDF-B7D2E2D59969}" type="datetimeFigureOut">
              <a:rPr lang="el-GR" smtClean="0"/>
              <a:t>5/6/2020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109846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5AD1E21-86E9-4BD9-8DDF-B7D2E2D59969}" type="datetimeFigureOut">
              <a:rPr lang="el-GR" smtClean="0"/>
              <a:t>5/6/2020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264409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AD1E21-86E9-4BD9-8DDF-B7D2E2D59969}"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3572416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AD1E21-86E9-4BD9-8DDF-B7D2E2D59969}" type="datetimeFigureOut">
              <a:rPr lang="el-GR" smtClean="0"/>
              <a:t>5/6/2020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6444F77-E0CF-4D33-9520-D1FA8F22E2F2}" type="slidenum">
              <a:rPr lang="el-GR" smtClean="0"/>
              <a:t>‹#›</a:t>
            </a:fld>
            <a:endParaRPr lang="el-GR"/>
          </a:p>
        </p:txBody>
      </p:sp>
    </p:spTree>
    <p:extLst>
      <p:ext uri="{BB962C8B-B14F-4D97-AF65-F5344CB8AC3E}">
        <p14:creationId xmlns:p14="http://schemas.microsoft.com/office/powerpoint/2010/main" val="99246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D1E21-86E9-4BD9-8DDF-B7D2E2D59969}" type="datetimeFigureOut">
              <a:rPr lang="el-GR" smtClean="0"/>
              <a:t>5/6/2020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44F77-E0CF-4D33-9520-D1FA8F22E2F2}" type="slidenum">
              <a:rPr lang="el-GR" smtClean="0"/>
              <a:t>‹#›</a:t>
            </a:fld>
            <a:endParaRPr lang="el-GR"/>
          </a:p>
        </p:txBody>
      </p:sp>
    </p:spTree>
    <p:extLst>
      <p:ext uri="{BB962C8B-B14F-4D97-AF65-F5344CB8AC3E}">
        <p14:creationId xmlns:p14="http://schemas.microsoft.com/office/powerpoint/2010/main" val="137880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rotWithShape="1">
          <a:blip r:embed="rId2"/>
          <a:srcRect l="-371" t="12724" r="371" b="12285"/>
          <a:stretch/>
        </p:blipFill>
        <p:spPr>
          <a:xfrm>
            <a:off x="0" y="819338"/>
            <a:ext cx="12191999" cy="6038662"/>
          </a:xfrm>
          <a:prstGeom prst="rect">
            <a:avLst/>
          </a:prstGeom>
        </p:spPr>
      </p:pic>
      <p:sp>
        <p:nvSpPr>
          <p:cNvPr id="5" name="Ορθογώνιο 4"/>
          <p:cNvSpPr/>
          <p:nvPr/>
        </p:nvSpPr>
        <p:spPr>
          <a:xfrm>
            <a:off x="3509726" y="0"/>
            <a:ext cx="6096000" cy="646331"/>
          </a:xfrm>
          <a:prstGeom prst="rect">
            <a:avLst/>
          </a:prstGeom>
        </p:spPr>
        <p:txBody>
          <a:bodyPr>
            <a:spAutoFit/>
          </a:bodyPr>
          <a:lstStyle/>
          <a:p>
            <a:pPr algn="ctr"/>
            <a:r>
              <a:rPr lang="el-GR" b="1" dirty="0" smtClean="0"/>
              <a:t>ΚΕΦΑΛΑΙΟ 7</a:t>
            </a:r>
          </a:p>
          <a:p>
            <a:pPr algn="ctr"/>
            <a:r>
              <a:rPr lang="el-GR" b="1" dirty="0" smtClean="0"/>
              <a:t>Ο ΕΛΛΗΝΙΣΜΟΣ ΥΠΟ ΒΕΝΕΤΙΚΗ ΚΑΙ ΟΘΩΜΑΝΙΚΗ ΚΥΡΙΑΡΧΙΑ</a:t>
            </a:r>
            <a:endParaRPr lang="el-GR" b="1" dirty="0"/>
          </a:p>
        </p:txBody>
      </p:sp>
    </p:spTree>
    <p:extLst>
      <p:ext uri="{BB962C8B-B14F-4D97-AF65-F5344CB8AC3E}">
        <p14:creationId xmlns:p14="http://schemas.microsoft.com/office/powerpoint/2010/main" val="168103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32735" y="0"/>
            <a:ext cx="12059265" cy="6186309"/>
          </a:xfrm>
          <a:prstGeom prst="rect">
            <a:avLst/>
          </a:prstGeom>
        </p:spPr>
        <p:txBody>
          <a:bodyPr wrap="square">
            <a:spAutoFit/>
          </a:bodyPr>
          <a:lstStyle/>
          <a:p>
            <a:pPr algn="ctr"/>
            <a:r>
              <a:rPr lang="el-GR" b="1" dirty="0" smtClean="0"/>
              <a:t>Βενετοκρατούμενες περιοχές</a:t>
            </a:r>
          </a:p>
          <a:p>
            <a:pPr algn="ctr"/>
            <a:endParaRPr lang="el-GR" b="1" dirty="0"/>
          </a:p>
          <a:p>
            <a:pPr algn="ctr"/>
            <a:endParaRPr lang="el-GR" b="1" dirty="0" smtClean="0"/>
          </a:p>
          <a:p>
            <a:r>
              <a:rPr lang="el-GR" dirty="0" smtClean="0"/>
              <a:t>·        Η Κρήτη, τα Επτάνησα και η Κύπρος παρέμεναν κάτω από τον έλεγχο των Βενετών και μετά την άλωση της Κωνσταντινούπολης.</a:t>
            </a:r>
          </a:p>
          <a:p>
            <a:r>
              <a:rPr lang="el-GR" dirty="0" smtClean="0"/>
              <a:t>·        Οι Βενετοί εφάρμοσαν το δυτικό φεουδαρχικό σύστημα όμως σε μερικές περιπτώσεις οι τοπικοί πληθυσμοί εκδήλωσαν αντίσταση στους Βενετούς.</a:t>
            </a:r>
          </a:p>
          <a:p>
            <a:r>
              <a:rPr lang="el-GR" dirty="0" smtClean="0"/>
              <a:t>·        Πολλοί Έλληνες φοιτούσαν στα πνευματικά κέντρα της Ιταλίας και μετέφεραν τα φώτα της παιδείας στις ιδιαίτερες πατρίδες τους.</a:t>
            </a:r>
          </a:p>
          <a:p>
            <a:endParaRPr lang="el-GR" dirty="0"/>
          </a:p>
          <a:p>
            <a:endParaRPr lang="el-GR" dirty="0" smtClean="0"/>
          </a:p>
          <a:p>
            <a:pPr algn="ctr"/>
            <a:r>
              <a:rPr lang="el-GR" b="1" dirty="0" smtClean="0"/>
              <a:t>Γράμματα και τέχνες στην Κρήτη</a:t>
            </a:r>
          </a:p>
          <a:p>
            <a:pPr algn="ctr"/>
            <a:endParaRPr lang="el-GR" b="1" dirty="0" smtClean="0"/>
          </a:p>
          <a:p>
            <a:pPr algn="ctr"/>
            <a:r>
              <a:rPr lang="el-GR" dirty="0" smtClean="0"/>
              <a:t>Το 16ο και 17ο αιώνα η Κρήτη γνωρίζει σημαντική </a:t>
            </a:r>
          </a:p>
          <a:p>
            <a:pPr algn="ctr"/>
            <a:r>
              <a:rPr lang="el-GR" dirty="0" smtClean="0"/>
              <a:t>ανάπτυξη στα γράμματα και τις τέχνες.</a:t>
            </a:r>
          </a:p>
          <a:p>
            <a:pPr algn="ctr"/>
            <a:r>
              <a:rPr lang="el-GR" dirty="0" smtClean="0"/>
              <a:t> Υπάρχει σημαντική επίδραση από την τέχνη της Αναγέννησης.</a:t>
            </a:r>
          </a:p>
          <a:p>
            <a:pPr algn="ctr"/>
            <a:r>
              <a:rPr lang="el-GR" dirty="0" smtClean="0"/>
              <a:t>Γράφονται σπουδαία λογοτεχνικά έργα στην Κρητική διάλεκτο: </a:t>
            </a:r>
          </a:p>
          <a:p>
            <a:pPr algn="ctr"/>
            <a:r>
              <a:rPr lang="el-GR" dirty="0" err="1" smtClean="0"/>
              <a:t>Ερωτόκριτος</a:t>
            </a:r>
            <a:r>
              <a:rPr lang="el-GR" dirty="0" smtClean="0"/>
              <a:t> του Β. Κορνάρου και Ερωφίλη του Γ. </a:t>
            </a:r>
            <a:r>
              <a:rPr lang="el-GR" dirty="0" err="1" smtClean="0"/>
              <a:t>Χορτάτση</a:t>
            </a:r>
            <a:r>
              <a:rPr lang="el-GR" dirty="0" smtClean="0"/>
              <a:t>.</a:t>
            </a:r>
          </a:p>
          <a:p>
            <a:pPr algn="ctr"/>
            <a:r>
              <a:rPr lang="el-GR" dirty="0" smtClean="0"/>
              <a:t>Στην ζωγραφική ξεχωρίζει ο Θεοφάνης </a:t>
            </a:r>
            <a:r>
              <a:rPr lang="el-GR" dirty="0" err="1" smtClean="0"/>
              <a:t>Κρης</a:t>
            </a:r>
            <a:r>
              <a:rPr lang="el-GR" dirty="0" smtClean="0"/>
              <a:t> που συνδυάζει</a:t>
            </a:r>
          </a:p>
          <a:p>
            <a:pPr algn="ctr"/>
            <a:r>
              <a:rPr lang="el-GR" dirty="0" smtClean="0"/>
              <a:t> στοιχεία της Βυζαντινής τέχνης και της δυτικής τέχνης.</a:t>
            </a:r>
          </a:p>
          <a:p>
            <a:pPr algn="ctr"/>
            <a:r>
              <a:rPr lang="el-GR" dirty="0" smtClean="0"/>
              <a:t>Μετά την κατάληψη της Κρήτης από τους Τούρκους(1669)</a:t>
            </a:r>
          </a:p>
          <a:p>
            <a:pPr algn="ctr"/>
            <a:r>
              <a:rPr lang="el-GR" dirty="0" smtClean="0"/>
              <a:t> η καλλιτεχνική  παράδοση της Κρήτης μεταφέρεται στα Επτάνησα.</a:t>
            </a:r>
            <a:endParaRPr lang="el-GR" dirty="0"/>
          </a:p>
        </p:txBody>
      </p:sp>
      <p:pic>
        <p:nvPicPr>
          <p:cNvPr id="3" name="Εικόνα 2"/>
          <p:cNvPicPr>
            <a:picLocks noChangeAspect="1"/>
          </p:cNvPicPr>
          <p:nvPr/>
        </p:nvPicPr>
        <p:blipFill>
          <a:blip r:embed="rId2"/>
          <a:stretch>
            <a:fillRect/>
          </a:stretch>
        </p:blipFill>
        <p:spPr>
          <a:xfrm>
            <a:off x="10010916" y="3562585"/>
            <a:ext cx="1857375" cy="2466975"/>
          </a:xfrm>
          <a:prstGeom prst="rect">
            <a:avLst/>
          </a:prstGeom>
        </p:spPr>
      </p:pic>
      <p:pic>
        <p:nvPicPr>
          <p:cNvPr id="4" name="Εικόνα 3"/>
          <p:cNvPicPr>
            <a:picLocks noChangeAspect="1"/>
          </p:cNvPicPr>
          <p:nvPr/>
        </p:nvPicPr>
        <p:blipFill>
          <a:blip r:embed="rId3"/>
          <a:stretch>
            <a:fillRect/>
          </a:stretch>
        </p:blipFill>
        <p:spPr>
          <a:xfrm>
            <a:off x="0" y="3562586"/>
            <a:ext cx="2733675" cy="2392850"/>
          </a:xfrm>
          <a:prstGeom prst="rect">
            <a:avLst/>
          </a:prstGeom>
        </p:spPr>
      </p:pic>
    </p:spTree>
    <p:extLst>
      <p:ext uri="{BB962C8B-B14F-4D97-AF65-F5344CB8AC3E}">
        <p14:creationId xmlns:p14="http://schemas.microsoft.com/office/powerpoint/2010/main" val="303695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3057525" y="1147762"/>
            <a:ext cx="6076950" cy="4562475"/>
          </a:xfrm>
          <a:prstGeom prst="rect">
            <a:avLst/>
          </a:prstGeom>
        </p:spPr>
      </p:pic>
    </p:spTree>
    <p:extLst>
      <p:ext uri="{BB962C8B-B14F-4D97-AF65-F5344CB8AC3E}">
        <p14:creationId xmlns:p14="http://schemas.microsoft.com/office/powerpoint/2010/main" val="136825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9011499" y="2226728"/>
            <a:ext cx="2914650" cy="1571625"/>
          </a:xfrm>
          <a:prstGeom prst="rect">
            <a:avLst/>
          </a:prstGeom>
        </p:spPr>
      </p:pic>
      <p:sp>
        <p:nvSpPr>
          <p:cNvPr id="3" name="Ορθογώνιο 2"/>
          <p:cNvSpPr/>
          <p:nvPr/>
        </p:nvSpPr>
        <p:spPr>
          <a:xfrm>
            <a:off x="0" y="160338"/>
            <a:ext cx="12083358" cy="6463308"/>
          </a:xfrm>
          <a:prstGeom prst="rect">
            <a:avLst/>
          </a:prstGeom>
        </p:spPr>
        <p:txBody>
          <a:bodyPr wrap="square">
            <a:spAutoFit/>
          </a:bodyPr>
          <a:lstStyle/>
          <a:p>
            <a:pPr algn="ctr"/>
            <a:r>
              <a:rPr lang="el-GR" b="1" dirty="0" smtClean="0"/>
              <a:t>Καθεστώς υπόδουλων Ελλήνων</a:t>
            </a:r>
          </a:p>
          <a:p>
            <a:pPr algn="ctr"/>
            <a:endParaRPr lang="el-GR" b="1" dirty="0" smtClean="0"/>
          </a:p>
          <a:p>
            <a:r>
              <a:rPr lang="el-GR" dirty="0" smtClean="0"/>
              <a:t>Στις τουρκοκρατούμενες περιοχές οι κατακτημένοι λαοί της Βίβλου( Εβραίοι, Χριστιανοί) , σύμφωνα με το Ισλαμικό δίκαιο, μπορούσαν να εξασφαλίζουν ορισμένες ελευθερίες τους (ατομικές, οικονομικές και θρησκευτικές) με την καταβολή φόρων στο Οθωμανικό κράτος.</a:t>
            </a:r>
          </a:p>
          <a:p>
            <a:r>
              <a:rPr lang="el-GR" dirty="0" smtClean="0"/>
              <a:t>Τα δικαιώματα αυτά συχνά παραβιάζονταν.</a:t>
            </a:r>
          </a:p>
          <a:p>
            <a:r>
              <a:rPr lang="el-GR" dirty="0" smtClean="0"/>
              <a:t>Ο Ελληνισμός παρά τις καταπιέσεις που αντιμετώπισε κατόρθωσε να αντιμετωπίσει τη νέα πραγματικότητα.</a:t>
            </a:r>
          </a:p>
          <a:p>
            <a:endParaRPr lang="el-GR" dirty="0" smtClean="0"/>
          </a:p>
          <a:p>
            <a:pPr algn="ctr"/>
            <a:endParaRPr lang="el-GR" b="1" dirty="0" smtClean="0"/>
          </a:p>
          <a:p>
            <a:pPr algn="ctr"/>
            <a:r>
              <a:rPr lang="el-GR" b="1" dirty="0" smtClean="0"/>
              <a:t>Η Εκκλησία και τα προνόμια της</a:t>
            </a:r>
          </a:p>
          <a:p>
            <a:pPr algn="ctr"/>
            <a:endParaRPr lang="el-GR" b="1" dirty="0" smtClean="0"/>
          </a:p>
          <a:p>
            <a:r>
              <a:rPr lang="el-GR" dirty="0" smtClean="0"/>
              <a:t>Μετά την άλωση ο Μωάμεθ ο Β παραχώρησε στον πατριάρχη Γεννάδιο Β ορισμένα προνόμια.</a:t>
            </a:r>
          </a:p>
          <a:p>
            <a:r>
              <a:rPr lang="el-GR" dirty="0" smtClean="0"/>
              <a:t>Ο πατριάρχης αναγνωριζόταν ως θρησκευτικός και πολιτικός ηγέτης των Ορθόδοξων Χριστιανών,</a:t>
            </a:r>
          </a:p>
          <a:p>
            <a:r>
              <a:rPr lang="el-GR" dirty="0" smtClean="0"/>
              <a:t> μπορούσε να παρεμβαίνει στην Υψηλή Πύλη για θέματα των Ορθοδόξων, είχε το δικαίωμα να εκδικάζει αστικές υποθέσεις( διαζύγια, κληρονομιές), δίκαζε και υποθέσεις κληρικών, είχε το δικαίωμα να επιβάλει φόρους στους πιστούς για τις ανάγκες της Εκκλησίας αλλά και για λογαριασμό της Οθωμανικής διοίκησης.</a:t>
            </a:r>
          </a:p>
          <a:p>
            <a:r>
              <a:rPr lang="el-GR" dirty="0" smtClean="0"/>
              <a:t>Τα προνόμια αυτά παραχωρήθηκαν, γιατί μέσω της οργάνωσης της Εκκλησίας οι Οθωμανοί είχαν τη δυνατότητα να διοικούν και να ελέγχουν τους Ορθόδοξους.</a:t>
            </a:r>
          </a:p>
          <a:p>
            <a:pPr algn="ctr"/>
            <a:r>
              <a:rPr lang="el-GR" b="1" dirty="0" smtClean="0"/>
              <a:t>Θεσμός της Κοινότητας</a:t>
            </a:r>
          </a:p>
          <a:p>
            <a:pPr algn="ctr"/>
            <a:endParaRPr lang="el-GR" b="1" dirty="0" smtClean="0"/>
          </a:p>
          <a:p>
            <a:r>
              <a:rPr lang="el-GR" dirty="0" smtClean="0"/>
              <a:t>Οι κοινότητες αποτελούσαν ένα είδος τοπικής αυτοδιοίκησης προσαρμοσμένης στις λειτουργίες του Οθωμανικού κράτους.</a:t>
            </a:r>
          </a:p>
          <a:p>
            <a:r>
              <a:rPr lang="el-GR" dirty="0" smtClean="0"/>
              <a:t>Ρύθμιζαν οικονομικά και εκπαιδευτικά θέματα.</a:t>
            </a:r>
          </a:p>
          <a:p>
            <a:r>
              <a:rPr lang="el-GR" dirty="0" smtClean="0"/>
              <a:t>Οι κοινοτικοί άρχοντες( πρόκριτοι) εκλέγονταν και αντιμετώπιζαν τα τοπικά προβλήματα</a:t>
            </a:r>
            <a:endParaRPr lang="el-GR" dirty="0"/>
          </a:p>
        </p:txBody>
      </p:sp>
      <p:sp>
        <p:nvSpPr>
          <p:cNvPr id="4" name="AutoShape 2" descr="ΤΑ ΜΕΤΑ ΤΗΝ ΑΛΩΣΗ ΕΘΝΑΡΧΙΚΑ ΠΡΟΝΟΜΙΑ ΤΟΥ ΜΩΑΜΕΘ Β΄ ΠΟΡΘΗΤΟΥ ΠΡΟΣ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5266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9174176" y="4318502"/>
            <a:ext cx="3385997" cy="2539498"/>
          </a:xfrm>
          <a:prstGeom prst="rect">
            <a:avLst/>
          </a:prstGeom>
        </p:spPr>
      </p:pic>
      <p:sp>
        <p:nvSpPr>
          <p:cNvPr id="2" name="Ορθογώνιο 1"/>
          <p:cNvSpPr/>
          <p:nvPr/>
        </p:nvSpPr>
        <p:spPr>
          <a:xfrm>
            <a:off x="0" y="89481"/>
            <a:ext cx="12192000" cy="5632311"/>
          </a:xfrm>
          <a:prstGeom prst="rect">
            <a:avLst/>
          </a:prstGeom>
        </p:spPr>
        <p:txBody>
          <a:bodyPr wrap="square">
            <a:spAutoFit/>
          </a:bodyPr>
          <a:lstStyle/>
          <a:p>
            <a:pPr algn="ctr"/>
            <a:endParaRPr lang="el-GR" b="1" dirty="0" smtClean="0"/>
          </a:p>
          <a:p>
            <a:pPr algn="ctr"/>
            <a:endParaRPr lang="el-GR" b="1" dirty="0"/>
          </a:p>
          <a:p>
            <a:pPr algn="ctr"/>
            <a:r>
              <a:rPr lang="el-GR" b="1" dirty="0" err="1" smtClean="0"/>
              <a:t>Φαναριώτες</a:t>
            </a:r>
            <a:endParaRPr lang="el-GR" b="1" dirty="0" smtClean="0"/>
          </a:p>
          <a:p>
            <a:pPr algn="ctr"/>
            <a:endParaRPr lang="el-GR" b="1" dirty="0"/>
          </a:p>
          <a:p>
            <a:pPr algn="ctr"/>
            <a:endParaRPr lang="el-GR" b="1" dirty="0" smtClean="0"/>
          </a:p>
          <a:p>
            <a:pPr algn="ctr"/>
            <a:r>
              <a:rPr lang="el-GR" dirty="0" smtClean="0"/>
              <a:t>Ήταν λαϊκοί αξιωματούχοι που κατοικούσαν στην συνοικία Φανάρι,</a:t>
            </a:r>
          </a:p>
          <a:p>
            <a:pPr algn="ctr"/>
            <a:r>
              <a:rPr lang="el-GR" dirty="0" smtClean="0"/>
              <a:t> κοντά στο Πατριαρχείο Με τη μόρφωση και τη γλωσσομάθεια τους </a:t>
            </a:r>
          </a:p>
          <a:p>
            <a:pPr algn="ctr"/>
            <a:r>
              <a:rPr lang="el-GR" dirty="0" smtClean="0"/>
              <a:t>απέκτησαν κύρος και αναλάμβαναν υψηλά αξιώματα στο Οθωμανικό κράτος.</a:t>
            </a:r>
          </a:p>
          <a:p>
            <a:pPr algn="ctr"/>
            <a:r>
              <a:rPr lang="el-GR" dirty="0" smtClean="0"/>
              <a:t>Αξιώματα που αναλάμβαναν: Δραγουμάνος( διερμηνέας) της Υψηλής Πύλης, </a:t>
            </a:r>
          </a:p>
          <a:p>
            <a:pPr algn="ctr"/>
            <a:r>
              <a:rPr lang="el-GR" dirty="0" smtClean="0"/>
              <a:t>Δραγουμάνος του στόλου, Ηγεμόνας των Παραδουνάβιων ηγεμονιών.</a:t>
            </a:r>
          </a:p>
          <a:p>
            <a:endParaRPr lang="el-GR" dirty="0" smtClean="0"/>
          </a:p>
          <a:p>
            <a:pPr algn="ctr"/>
            <a:endParaRPr lang="el-GR" b="1" dirty="0" smtClean="0"/>
          </a:p>
          <a:p>
            <a:pPr algn="ctr"/>
            <a:r>
              <a:rPr lang="el-GR" b="1" dirty="0" smtClean="0"/>
              <a:t>Αρματολοί και κλέφτες</a:t>
            </a:r>
          </a:p>
          <a:p>
            <a:pPr algn="ctr"/>
            <a:endParaRPr lang="el-GR" dirty="0" smtClean="0"/>
          </a:p>
          <a:p>
            <a:pPr algn="ctr"/>
            <a:r>
              <a:rPr lang="el-GR" dirty="0" smtClean="0"/>
              <a:t>Αρματολοί ονομάζονταν τα ένοπλα σώματα τα οποία </a:t>
            </a:r>
          </a:p>
          <a:p>
            <a:pPr algn="ctr"/>
            <a:r>
              <a:rPr lang="el-GR" dirty="0" smtClean="0"/>
              <a:t>εξόπλιζε η Οθωμανική διοίκηση για να φυλαχθούν ορισμένες ορεινές περιοχές.</a:t>
            </a:r>
          </a:p>
          <a:p>
            <a:pPr algn="ctr"/>
            <a:r>
              <a:rPr lang="el-GR" dirty="0" smtClean="0"/>
              <a:t>Κλέφτες ονομάζονταν οι ένοπλοι Έλληνες που ανέβαιναν στα βουνά</a:t>
            </a:r>
          </a:p>
          <a:p>
            <a:pPr algn="ctr"/>
            <a:r>
              <a:rPr lang="el-GR" dirty="0" smtClean="0"/>
              <a:t> για να αποφύγουν την τυραννία των κατακτητών</a:t>
            </a:r>
          </a:p>
          <a:p>
            <a:pPr algn="ctr"/>
            <a:r>
              <a:rPr lang="el-GR" dirty="0" smtClean="0"/>
              <a:t> και ζούσαν κάνοντας ληστείες και κλοπές.</a:t>
            </a:r>
          </a:p>
          <a:p>
            <a:pPr algn="ctr"/>
            <a:r>
              <a:rPr lang="el-GR" dirty="0" smtClean="0"/>
              <a:t>Πολλές φορές οι κλέφτες γίνονταν αρματολοί και αντίστροφα.</a:t>
            </a:r>
            <a:endParaRPr lang="el-GR" dirty="0"/>
          </a:p>
        </p:txBody>
      </p:sp>
      <p:pic>
        <p:nvPicPr>
          <p:cNvPr id="3" name="Εικόνα 2"/>
          <p:cNvPicPr>
            <a:picLocks noChangeAspect="1"/>
          </p:cNvPicPr>
          <p:nvPr/>
        </p:nvPicPr>
        <p:blipFill>
          <a:blip r:embed="rId3"/>
          <a:stretch>
            <a:fillRect/>
          </a:stretch>
        </p:blipFill>
        <p:spPr>
          <a:xfrm>
            <a:off x="9750582" y="0"/>
            <a:ext cx="2296562" cy="2339518"/>
          </a:xfrm>
          <a:prstGeom prst="rect">
            <a:avLst/>
          </a:prstGeom>
        </p:spPr>
      </p:pic>
      <p:pic>
        <p:nvPicPr>
          <p:cNvPr id="4" name="Εικόνα 3"/>
          <p:cNvPicPr>
            <a:picLocks noChangeAspect="1"/>
          </p:cNvPicPr>
          <p:nvPr/>
        </p:nvPicPr>
        <p:blipFill>
          <a:blip r:embed="rId4"/>
          <a:stretch>
            <a:fillRect/>
          </a:stretch>
        </p:blipFill>
        <p:spPr>
          <a:xfrm>
            <a:off x="81482" y="89481"/>
            <a:ext cx="2353900" cy="2250037"/>
          </a:xfrm>
          <a:prstGeom prst="rect">
            <a:avLst/>
          </a:prstGeom>
        </p:spPr>
      </p:pic>
      <p:pic>
        <p:nvPicPr>
          <p:cNvPr id="5" name="Εικόνα 4"/>
          <p:cNvPicPr>
            <a:picLocks noChangeAspect="1"/>
          </p:cNvPicPr>
          <p:nvPr/>
        </p:nvPicPr>
        <p:blipFill>
          <a:blip r:embed="rId5"/>
          <a:stretch>
            <a:fillRect/>
          </a:stretch>
        </p:blipFill>
        <p:spPr>
          <a:xfrm>
            <a:off x="81482" y="4789284"/>
            <a:ext cx="2734146" cy="2068716"/>
          </a:xfrm>
          <a:prstGeom prst="rect">
            <a:avLst/>
          </a:prstGeom>
        </p:spPr>
      </p:pic>
    </p:spTree>
    <p:extLst>
      <p:ext uri="{BB962C8B-B14F-4D97-AF65-F5344CB8AC3E}">
        <p14:creationId xmlns:p14="http://schemas.microsoft.com/office/powerpoint/2010/main" val="356069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72108"/>
            <a:ext cx="12095430" cy="5355312"/>
          </a:xfrm>
          <a:prstGeom prst="rect">
            <a:avLst/>
          </a:prstGeom>
        </p:spPr>
        <p:txBody>
          <a:bodyPr wrap="square">
            <a:spAutoFit/>
          </a:bodyPr>
          <a:lstStyle/>
          <a:p>
            <a:pPr algn="ctr"/>
            <a:r>
              <a:rPr lang="el-GR" b="1" dirty="0" smtClean="0"/>
              <a:t>Οικονομικές και κοινωνικές μεταβολές</a:t>
            </a:r>
          </a:p>
          <a:p>
            <a:pPr algn="ctr"/>
            <a:endParaRPr lang="el-GR" b="1" dirty="0" smtClean="0"/>
          </a:p>
          <a:p>
            <a:r>
              <a:rPr lang="el-GR" dirty="0" smtClean="0"/>
              <a:t>Από το 17ο αιώνα υπήρξε βελτίωση της οικονομικής θέσης του Ελληνισμού, που οφείλεται στη σύναψη εμπορικών σχέσεων της Οθωμανικής αυτοκρατορίας με τις Ευρωπαϊκές δυνάμεις.</a:t>
            </a:r>
          </a:p>
          <a:p>
            <a:r>
              <a:rPr lang="el-GR" dirty="0" smtClean="0"/>
              <a:t>Οι Έλληνες ανέπτυξαν δραστηριότητα στον τομέα του εμπορίου καθώς και στις θαλάσσιες και τις χερσαίες μεταφορές. Μετέφεραν προϊόντα στην Ευρώπη.</a:t>
            </a:r>
          </a:p>
          <a:p>
            <a:r>
              <a:rPr lang="el-GR" dirty="0" smtClean="0"/>
              <a:t>Καλλιεργούσαν προϊόντα που είχαν ζήτηση στις διεθνείς αγορές (</a:t>
            </a:r>
            <a:r>
              <a:rPr lang="el-GR" dirty="0" err="1" smtClean="0"/>
              <a:t>π.χ</a:t>
            </a:r>
            <a:r>
              <a:rPr lang="el-GR" dirty="0" smtClean="0"/>
              <a:t> βαμβάκι).</a:t>
            </a:r>
          </a:p>
          <a:p>
            <a:r>
              <a:rPr lang="el-GR" dirty="0" smtClean="0"/>
              <a:t>Αναπτύχθηκε η βιοτεχνία μέσω της δημιουργίας συνεταιρισμών. Χαρακτηριστική περίπτωση: ο συνεταιρισμός στα Αμπελάκια: κατασκευή, βαφή και εμπορία νημάτων).Διαμόρφωση Ελληνικής αστικής τάξης που την αποτελούσαν έμποροι, βιοτέχνες και πλοιοκτήτες.</a:t>
            </a:r>
          </a:p>
          <a:p>
            <a:pPr algn="ctr"/>
            <a:r>
              <a:rPr lang="el-GR" b="1" dirty="0" smtClean="0"/>
              <a:t>Παιδεία του υπόδουλου Ελληνισμού</a:t>
            </a:r>
          </a:p>
          <a:p>
            <a:pPr algn="ctr"/>
            <a:endParaRPr lang="el-GR" b="1" dirty="0" smtClean="0"/>
          </a:p>
          <a:p>
            <a:r>
              <a:rPr lang="el-GR" dirty="0" smtClean="0"/>
              <a:t>Η Εκκλησία δημιούργησε την Πατριαρχική Ακαδημία στην Κωνσταντινούπολη και με τη βοήθεια ανθρώπων που σπούδασαν στη Δύση βελτιώθηκε η παιδεία του υπόδουλου έθνους. Θεόφιλος </a:t>
            </a:r>
            <a:r>
              <a:rPr lang="el-GR" dirty="0" err="1" smtClean="0"/>
              <a:t>Κορυδαλλέας</a:t>
            </a:r>
            <a:r>
              <a:rPr lang="el-GR" dirty="0" smtClean="0"/>
              <a:t>: διευθυντής της πατριαρχικής ακαδημίας.</a:t>
            </a:r>
          </a:p>
          <a:p>
            <a:r>
              <a:rPr lang="el-GR" dirty="0" smtClean="0"/>
              <a:t>Θρησκευτικός ανθρωπισμός: η εκπαιδευτική πολιτική της εκκλησίας.</a:t>
            </a:r>
          </a:p>
          <a:p>
            <a:r>
              <a:rPr lang="el-GR" dirty="0" smtClean="0"/>
              <a:t>Η ενίσχυση της αστικής τάξης βοήθησε στην ίδρυση σχολείων, στην έκδοση βιβλίων…….</a:t>
            </a:r>
          </a:p>
          <a:p>
            <a:r>
              <a:rPr lang="el-GR" dirty="0" smtClean="0"/>
              <a:t>Νεοελληνικός διαφωτισμός: κορύφωση της πνευματικής άνθησης του Ελληνισμού. Έλληνες λόγιοι μετέφεραν στον Ελληνικό χώρο τις ιδέες για πολιτική ελευθερία και ισότητα. Κορυφαίες πνευματικές φυσιογνωμίες: Ρήγας Βελεστινλής, Αδαμάντιος Κοραής.</a:t>
            </a:r>
            <a:endParaRPr lang="el-GR" dirty="0"/>
          </a:p>
        </p:txBody>
      </p:sp>
      <p:pic>
        <p:nvPicPr>
          <p:cNvPr id="3" name="Εικόνα 2"/>
          <p:cNvPicPr>
            <a:picLocks noChangeAspect="1"/>
          </p:cNvPicPr>
          <p:nvPr/>
        </p:nvPicPr>
        <p:blipFill>
          <a:blip r:embed="rId2"/>
          <a:stretch>
            <a:fillRect/>
          </a:stretch>
        </p:blipFill>
        <p:spPr>
          <a:xfrm>
            <a:off x="4062176" y="5142368"/>
            <a:ext cx="4094995" cy="1715632"/>
          </a:xfrm>
          <a:prstGeom prst="rect">
            <a:avLst/>
          </a:prstGeom>
        </p:spPr>
      </p:pic>
    </p:spTree>
    <p:extLst>
      <p:ext uri="{BB962C8B-B14F-4D97-AF65-F5344CB8AC3E}">
        <p14:creationId xmlns:p14="http://schemas.microsoft.com/office/powerpoint/2010/main" val="190561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17283"/>
            <a:ext cx="12192000" cy="3939540"/>
          </a:xfrm>
          <a:prstGeom prst="rect">
            <a:avLst/>
          </a:prstGeom>
        </p:spPr>
        <p:txBody>
          <a:bodyPr wrap="square">
            <a:spAutoFit/>
          </a:bodyPr>
          <a:lstStyle/>
          <a:p>
            <a:pPr algn="ctr"/>
            <a:endParaRPr lang="el-GR" b="1" dirty="0" smtClean="0"/>
          </a:p>
          <a:p>
            <a:pPr algn="ctr"/>
            <a:endParaRPr lang="el-GR" b="1" dirty="0"/>
          </a:p>
          <a:p>
            <a:pPr algn="ctr"/>
            <a:endParaRPr lang="el-GR" sz="1600" b="1" dirty="0" smtClean="0"/>
          </a:p>
          <a:p>
            <a:pPr algn="ctr"/>
            <a:r>
              <a:rPr lang="el-GR" b="1" dirty="0" smtClean="0"/>
              <a:t>Τέχνη και λαϊκός πολιτισμός</a:t>
            </a:r>
          </a:p>
          <a:p>
            <a:endParaRPr lang="el-GR" b="1" dirty="0" smtClean="0"/>
          </a:p>
          <a:p>
            <a:r>
              <a:rPr lang="el-GR" dirty="0" smtClean="0"/>
              <a:t>Από το 17ο αιώνα αναπτύσσεται η αρχιτεκτονική και η ζωγραφική στον Ελληνικό χώρο.</a:t>
            </a:r>
          </a:p>
          <a:p>
            <a:r>
              <a:rPr lang="el-GR" dirty="0" smtClean="0"/>
              <a:t>Ιδιαίτερη άνθηση γνωρίζει το δημοτικό τραγούδι.</a:t>
            </a:r>
          </a:p>
          <a:p>
            <a:r>
              <a:rPr lang="el-GR" dirty="0" smtClean="0"/>
              <a:t>Η λαϊκή τέχνη, τα δημοτικά τραγούδια, τα ήθη και τα έθιμα βοήθησαν τους Έλληνες να διαφυλάξουν την Ελληνικότητα τους και να μην αφομοιωθούν από τους Τούρκους.</a:t>
            </a:r>
          </a:p>
          <a:p>
            <a:pPr algn="ctr"/>
            <a:r>
              <a:rPr lang="el-GR" b="1" dirty="0" smtClean="0"/>
              <a:t>Ελληνικές παροικίες</a:t>
            </a:r>
          </a:p>
          <a:p>
            <a:r>
              <a:rPr lang="el-GR" dirty="0" smtClean="0"/>
              <a:t>Πολλοί Έλληνες μετανάστευσαν στο εξωτερικό σε όλη τη διάρκεια της τουρκοκρατίας.</a:t>
            </a:r>
          </a:p>
          <a:p>
            <a:r>
              <a:rPr lang="el-GR" dirty="0" smtClean="0"/>
              <a:t>Πολλές Ελληνικές παροικίες στη Δυτική, Κεντρική και Ανατολική Ευρώπη, Βαλκάνια και Νότια Ρωσία. Τεργέστη, Βενετία, Βιέννη: εστίες πνευματικής και οικονομικής άνθισης του Ελληνισμού. Σε αυτές λειτουργούσαν τυπογραφεία και εκδίδονταν βιβλία που έφταναν στην Ελλάδα</a:t>
            </a:r>
            <a:endParaRPr lang="el-GR" dirty="0"/>
          </a:p>
        </p:txBody>
      </p:sp>
      <p:pic>
        <p:nvPicPr>
          <p:cNvPr id="1026" name="Picture 2" descr="title: Η Ελλάδα στο Μουσείο Μπενάκη title: Greece at the Benak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101219" cy="1448554"/>
          </a:xfrm>
          <a:prstGeom prst="rect">
            <a:avLst/>
          </a:prstGeom>
          <a:noFill/>
          <a:extLst>
            <a:ext uri="{909E8E84-426E-40DD-AFC4-6F175D3DCCD1}">
              <a14:hiddenFill xmlns:a14="http://schemas.microsoft.com/office/drawing/2010/main">
                <a:solidFill>
                  <a:srgbClr val="FFFFFF"/>
                </a:solidFill>
              </a14:hiddenFill>
            </a:ext>
          </a:extLst>
        </p:spPr>
      </p:pic>
      <p:pic>
        <p:nvPicPr>
          <p:cNvPr id="3" name="Εικόνα 2"/>
          <p:cNvPicPr>
            <a:picLocks noChangeAspect="1"/>
          </p:cNvPicPr>
          <p:nvPr/>
        </p:nvPicPr>
        <p:blipFill>
          <a:blip r:embed="rId3"/>
          <a:stretch>
            <a:fillRect/>
          </a:stretch>
        </p:blipFill>
        <p:spPr>
          <a:xfrm>
            <a:off x="7731659" y="1"/>
            <a:ext cx="4460340" cy="1584355"/>
          </a:xfrm>
          <a:prstGeom prst="rect">
            <a:avLst/>
          </a:prstGeom>
        </p:spPr>
      </p:pic>
      <p:pic>
        <p:nvPicPr>
          <p:cNvPr id="6" name="Εικόνα 5"/>
          <p:cNvPicPr>
            <a:picLocks noChangeAspect="1"/>
          </p:cNvPicPr>
          <p:nvPr/>
        </p:nvPicPr>
        <p:blipFill rotWithShape="1">
          <a:blip r:embed="rId4"/>
          <a:srcRect l="36683" t="41370" b="8247"/>
          <a:stretch/>
        </p:blipFill>
        <p:spPr>
          <a:xfrm>
            <a:off x="2286000" y="3929204"/>
            <a:ext cx="8872396" cy="2928796"/>
          </a:xfrm>
          <a:prstGeom prst="rect">
            <a:avLst/>
          </a:prstGeom>
        </p:spPr>
      </p:pic>
    </p:spTree>
    <p:extLst>
      <p:ext uri="{BB962C8B-B14F-4D97-AF65-F5344CB8AC3E}">
        <p14:creationId xmlns:p14="http://schemas.microsoft.com/office/powerpoint/2010/main" val="1841197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8847"/>
            <a:ext cx="12192000" cy="4247317"/>
          </a:xfrm>
          <a:prstGeom prst="rect">
            <a:avLst/>
          </a:prstGeom>
        </p:spPr>
        <p:txBody>
          <a:bodyPr wrap="square">
            <a:spAutoFit/>
          </a:bodyPr>
          <a:lstStyle/>
          <a:p>
            <a:pPr algn="ctr"/>
            <a:r>
              <a:rPr lang="el-GR" b="1" dirty="0" smtClean="0"/>
              <a:t>ΕΡΩΤΗΣΕΙΣ</a:t>
            </a:r>
          </a:p>
          <a:p>
            <a:pPr algn="ctr"/>
            <a:endParaRPr lang="el-GR" b="1" dirty="0" smtClean="0"/>
          </a:p>
          <a:p>
            <a:r>
              <a:rPr lang="el-GR" dirty="0" smtClean="0"/>
              <a:t>1.     Πως συμπεριφέρθηκαν οι Βενετοί στις περιοχές της Ελλάδας που ήταν στην κατοχή τους;</a:t>
            </a:r>
          </a:p>
          <a:p>
            <a:r>
              <a:rPr lang="el-GR" dirty="0" smtClean="0"/>
              <a:t>2.    Ποια είναι η πολιτιστική ανάπτυξη που γνωρίζει η Κρήτη κατά τον 16ο και 17ο αιώνα;</a:t>
            </a:r>
          </a:p>
          <a:p>
            <a:r>
              <a:rPr lang="el-GR" dirty="0" smtClean="0"/>
              <a:t>3.    Κάτω από ποιες συνθήκες ζούσαν οι Έλληνες που ήταν υπόδουλοι στους Οθωμανούς;</a:t>
            </a:r>
          </a:p>
          <a:p>
            <a:r>
              <a:rPr lang="el-GR" dirty="0" smtClean="0"/>
              <a:t>4.    Ποιο ρόλο έπαιξε η εκκλησία τα χρόνια της τουρκοκρατίας και ποια ήταν τα προνόμια της;</a:t>
            </a:r>
          </a:p>
          <a:p>
            <a:r>
              <a:rPr lang="el-GR" dirty="0" smtClean="0"/>
              <a:t>5.    Ποιος ήταν ο ρόλος του θεσμού της κοινότητας;</a:t>
            </a:r>
          </a:p>
          <a:p>
            <a:r>
              <a:rPr lang="el-GR" dirty="0" smtClean="0"/>
              <a:t>6.    Τι γνωρίζετε για τους </a:t>
            </a:r>
            <a:r>
              <a:rPr lang="el-GR" dirty="0" err="1" smtClean="0"/>
              <a:t>Φαναριώτες</a:t>
            </a:r>
            <a:r>
              <a:rPr lang="el-GR" dirty="0" smtClean="0"/>
              <a:t>;</a:t>
            </a:r>
          </a:p>
          <a:p>
            <a:r>
              <a:rPr lang="el-GR" dirty="0" smtClean="0"/>
              <a:t>7.    Τι γνωρίζετε για τους κλέφτες και τους αρματολούς;</a:t>
            </a:r>
          </a:p>
          <a:p>
            <a:r>
              <a:rPr lang="el-GR" dirty="0" smtClean="0"/>
              <a:t>8.    Ποιες είναι οι οικονομικές και κοινωνικές αλλαγές που παρατηρούνται στο χώρο του υπόδουλου Ελληνισμού τον 17ο και 18ο αιώνα;</a:t>
            </a:r>
          </a:p>
          <a:p>
            <a:r>
              <a:rPr lang="el-GR" dirty="0" smtClean="0"/>
              <a:t>9.    Τι γνωρίζετε για την παιδεία του υπόδουλου Ελληνισμού;</a:t>
            </a:r>
          </a:p>
          <a:p>
            <a:r>
              <a:rPr lang="el-GR" dirty="0" smtClean="0"/>
              <a:t>10. Τι είναι ο Νεοελληνικός διαφωτισμός και ποιοι είναι οι σημαντικότεροι εκπρόσωποι του;</a:t>
            </a:r>
          </a:p>
          <a:p>
            <a:r>
              <a:rPr lang="el-GR" dirty="0" smtClean="0"/>
              <a:t>11.  Ποια ανάπτυξη γνωρίζει η τέχνη και ο λαϊκός πολιτισμός από το 17ο αιώνα και ύστερα;</a:t>
            </a:r>
          </a:p>
          <a:p>
            <a:r>
              <a:rPr lang="el-GR" dirty="0" smtClean="0"/>
              <a:t>12. Ποιος ήταν ο ρόλος των Ελληνικών παροικιών στο εξωτερικό;</a:t>
            </a:r>
            <a:endParaRPr lang="el-GR" dirty="0"/>
          </a:p>
        </p:txBody>
      </p:sp>
    </p:spTree>
    <p:extLst>
      <p:ext uri="{BB962C8B-B14F-4D97-AF65-F5344CB8AC3E}">
        <p14:creationId xmlns:p14="http://schemas.microsoft.com/office/powerpoint/2010/main" val="1220320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953</Words>
  <Application>Microsoft Office PowerPoint</Application>
  <PresentationFormat>Ευρεία οθόνη</PresentationFormat>
  <Paragraphs>96</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Windows User</dc:creator>
  <cp:lastModifiedBy>Windows User</cp:lastModifiedBy>
  <cp:revision>5</cp:revision>
  <dcterms:created xsi:type="dcterms:W3CDTF">2020-06-05T14:49:46Z</dcterms:created>
  <dcterms:modified xsi:type="dcterms:W3CDTF">2020-06-05T15:27:17Z</dcterms:modified>
</cp:coreProperties>
</file>