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7" r:id="rId6"/>
  </p:sldIdLst>
  <p:sldSz cx="6858000" cy="12192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42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57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2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87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68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32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2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2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51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58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9ECE-6293-4884-8653-6CE063BD412D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9042-34D1-4A9D-89CF-126DAAF228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29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6858000" cy="1144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1. ΟΙ ΑΝΑΚΑΛΥΨΕΙΣ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Τα κίνητρα και οι προϋποθέσεις</a:t>
            </a:r>
          </a:p>
          <a:p>
            <a:endParaRPr lang="el-GR" dirty="0"/>
          </a:p>
          <a:p>
            <a:r>
              <a:rPr lang="el-GR" dirty="0" smtClean="0"/>
              <a:t> Από το τέλος του Μεσαίωνα Ευρωπαίοι έμποροι αναζητούν χρυσό, μπαχαρικά και αρώματα στην Ανατολή, μέσω του δρόμου του μεταξιού (Μάρκο Πόλο)</a:t>
            </a:r>
          </a:p>
          <a:p>
            <a:r>
              <a:rPr lang="el-GR" dirty="0" smtClean="0"/>
              <a:t> Η αποκοπή αυτού του δρόμου από τους Άραβες και τους Οθωμανούς οδηγεί τους ευρωπαίους σε αναζήτηση θαλάσσιων δρόμων για τις αγορές της Ανατολής (οικονομικά κίνητρα).</a:t>
            </a:r>
          </a:p>
          <a:p>
            <a:r>
              <a:rPr lang="el-GR" dirty="0" smtClean="0"/>
              <a:t> Στην αναζήτηση συμβάλλουν επίσης:</a:t>
            </a:r>
          </a:p>
          <a:p>
            <a:r>
              <a:rPr lang="el-GR" dirty="0" smtClean="0"/>
              <a:t>- Οι φιλοδοξίες ηγεμόνων</a:t>
            </a:r>
          </a:p>
          <a:p>
            <a:r>
              <a:rPr lang="el-GR" dirty="0" smtClean="0"/>
              <a:t>- Η προσπάθεια για διάδοση του Χριστιανισμού</a:t>
            </a:r>
          </a:p>
          <a:p>
            <a:r>
              <a:rPr lang="el-GR" dirty="0" smtClean="0"/>
              <a:t>- Η επιθυμία του ανθρώπου προς τη γνώση.</a:t>
            </a:r>
          </a:p>
          <a:p>
            <a:endParaRPr lang="el-GR" dirty="0"/>
          </a:p>
          <a:p>
            <a:r>
              <a:rPr lang="el-GR" dirty="0" smtClean="0"/>
              <a:t> Από το 13ο αιώνα τα ταξίδια γίνονται πιο εύκολα χάρη σε μια σειρά από νέα τεχνικά μέσα όπως η πυξίδα, ο αστρολάβος (προσδιορίζει το γεωγραφικό πλάτος), οι πορτολάνοι (ναυτικοί χάρτες), αλλά και η κατασκευή της καραβέλας, ενός μεγάλου πλοίου που συνδυάζει χωρητικότητα, ταχύτητα και ασφάλεια. Σημαντικά συνέβαλε και η αντίληψη για τη σφαιρικότητα της γης.</a:t>
            </a:r>
          </a:p>
          <a:p>
            <a:endParaRPr lang="el-GR" dirty="0" smtClean="0"/>
          </a:p>
          <a:p>
            <a:r>
              <a:rPr lang="el-GR" dirty="0" smtClean="0"/>
              <a:t> Επιπτώσεις για τους λαούς των νέων χωρών</a:t>
            </a:r>
          </a:p>
          <a:p>
            <a:endParaRPr lang="el-GR" dirty="0"/>
          </a:p>
          <a:p>
            <a:r>
              <a:rPr lang="el-GR" dirty="0" smtClean="0"/>
              <a:t>Οι Ευρωπαίοι εκμεταλλεύτηκαν τις πλουτοπαραγωγικές πηγές σε βάρος των ντόπιων πληθυσμών</a:t>
            </a:r>
          </a:p>
          <a:p>
            <a:r>
              <a:rPr lang="el-GR" dirty="0" smtClean="0"/>
              <a:t>Επιβάλλεται η αρχή των άνισων ανταλλαγών (π.χ. καθρεφτάκια και χάντρες για χρυσάφι, ασήμι και αγροτικά προϊόντα)</a:t>
            </a:r>
          </a:p>
          <a:p>
            <a:r>
              <a:rPr lang="el-GR" dirty="0" smtClean="0"/>
              <a:t>Θεώρησαν τους λαούς των κατακτημένων χωρών κατώτερους και αντικείμενο εκμετάλλευσης</a:t>
            </a:r>
          </a:p>
          <a:p>
            <a:r>
              <a:rPr lang="el-GR" dirty="0" smtClean="0"/>
              <a:t>Γεννήθηκε στις περιοχές αυτές η δουλεία, η αποικιοκρατία και οι συνέπειες της υπανάπτυξης των χωρών αυτών φθάνουν ως τις μέρες μας.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r="24590" b="29404"/>
          <a:stretch/>
        </p:blipFill>
        <p:spPr>
          <a:xfrm>
            <a:off x="-179881" y="401262"/>
            <a:ext cx="7037882" cy="23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7495" y="0"/>
            <a:ext cx="6858000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■ Τα εξερευνητικά ταξίδια</a:t>
            </a:r>
          </a:p>
          <a:p>
            <a:endParaRPr lang="el-GR" dirty="0" smtClean="0"/>
          </a:p>
          <a:p>
            <a:r>
              <a:rPr lang="el-GR" dirty="0" smtClean="0"/>
              <a:t>Οι Πορτογάλοι πλέουν γύρω από την Αφρική για να ανακαλύψουν το δρόμο για τις Ινδίες</a:t>
            </a:r>
          </a:p>
          <a:p>
            <a:r>
              <a:rPr lang="el-GR" dirty="0" smtClean="0"/>
              <a:t> Ο Χριστόφορος Κολόμβος, γενοβέζος θαλασσοπόρος, σίγουρος ότι η γη είναι σφαιρική ταξιδεύει στην υπηρεσία του βασιλιά της Ισπανίας δυτικά για να ανακαλύψει τις δυτικές Ινδίες. Αντί για τις Ινδίες στα τέσσερα ταξίδια του (1492-1504) ανακαλύπτει νησιωτικές και ηπειρωτικές περιοχές της κεντρικής Αμερικής. Ο ίδιος όμως πιστεύει ότι έχει ανακαλύψει τις δυτικές Ινδίες ως το θάνατό του.</a:t>
            </a:r>
          </a:p>
          <a:p>
            <a:r>
              <a:rPr lang="el-GR" dirty="0" smtClean="0"/>
              <a:t> Με τη χαρτογράφηση της Αμερικής από τον </a:t>
            </a:r>
            <a:r>
              <a:rPr lang="el-GR" dirty="0" err="1" smtClean="0"/>
              <a:t>Αμέρικο</a:t>
            </a:r>
            <a:r>
              <a:rPr lang="el-GR" dirty="0" smtClean="0"/>
              <a:t> </a:t>
            </a:r>
            <a:r>
              <a:rPr lang="el-GR" dirty="0" err="1" smtClean="0"/>
              <a:t>Βεσπούτσι</a:t>
            </a:r>
            <a:r>
              <a:rPr lang="el-GR" dirty="0" smtClean="0"/>
              <a:t> κατανοούν όλοι ότι πρόκειται για νέα ήπειρο.</a:t>
            </a:r>
          </a:p>
          <a:p>
            <a:r>
              <a:rPr lang="el-GR" dirty="0" smtClean="0"/>
              <a:t>Ο πρώτος </a:t>
            </a:r>
            <a:r>
              <a:rPr lang="el-GR" dirty="0" err="1" smtClean="0"/>
              <a:t>περίπλους</a:t>
            </a:r>
            <a:r>
              <a:rPr lang="el-GR" dirty="0" smtClean="0"/>
              <a:t> της γης, που αποδεικνύει περίτρανα τη σφαιρικότητά της γίνεται από τον Πορτογάλο θαλασσοπόρο Φερδινάνδο Μαγγελάνο, στην υπηρεσία του βασιλιά της Ισπανίας (1519-1522).</a:t>
            </a:r>
          </a:p>
          <a:p>
            <a:endParaRPr lang="el-GR" dirty="0" smtClean="0"/>
          </a:p>
          <a:p>
            <a:r>
              <a:rPr lang="el-GR" dirty="0" smtClean="0"/>
              <a:t> Η γέννηση ενός Νέου Κόσμου</a:t>
            </a:r>
          </a:p>
          <a:p>
            <a:endParaRPr lang="el-GR" dirty="0" smtClean="0"/>
          </a:p>
          <a:p>
            <a:r>
              <a:rPr lang="el-GR" dirty="0" smtClean="0"/>
              <a:t> Οι Πορτογάλοι και οι Ισπανοί κατέκτησαν με τη βία τις περιοχές που ανακάλυψαν.</a:t>
            </a:r>
          </a:p>
          <a:p>
            <a:r>
              <a:rPr lang="el-GR" dirty="0" smtClean="0"/>
              <a:t>Οι Ισπανοί κατέστρεψαν με σκληρότητα τους προκολομβιανούς πολιτισμούς (Μάγιας, Αζτέκους </a:t>
            </a:r>
            <a:r>
              <a:rPr lang="el-GR" dirty="0" err="1" smtClean="0"/>
              <a:t>κλπ</a:t>
            </a:r>
            <a:r>
              <a:rPr lang="el-GR" dirty="0" smtClean="0"/>
              <a:t>) της κεντρικής και νότιας Αμερικής.</a:t>
            </a:r>
          </a:p>
          <a:p>
            <a:r>
              <a:rPr lang="el-GR" dirty="0" smtClean="0"/>
              <a:t>  Έτσι μετέτρεψαν τις νέες κτήσεις σε αποικίες και τις μοίρασαν μεταξύ τους με τη Συνθήκη της </a:t>
            </a:r>
            <a:r>
              <a:rPr lang="el-GR" dirty="0" err="1" smtClean="0"/>
              <a:t>Τορνεζίλας</a:t>
            </a:r>
            <a:r>
              <a:rPr lang="el-GR" dirty="0" smtClean="0"/>
              <a:t> (1494).</a:t>
            </a:r>
          </a:p>
          <a:p>
            <a:r>
              <a:rPr lang="el-GR" dirty="0" smtClean="0"/>
              <a:t>Τις δυο αποικιακές αυτοκρατορίες που δημιούργησαν  διεκδίκησαν σταδιακά και άλλες δυνάμεις, όπως η Ολλανδία, η Αγγλία, η Γαλλία, από τον 16ο αιώνα, με αποτέλεσμα μεγάλες συγκρούσεις μεταξύ των ευρωπαϊκών χωρών.</a:t>
            </a:r>
          </a:p>
          <a:p>
            <a:endParaRPr lang="el-GR" dirty="0" smtClean="0"/>
          </a:p>
          <a:p>
            <a:r>
              <a:rPr lang="el-GR" dirty="0" smtClean="0"/>
              <a:t> Η Ευρώπη και ο Νέος Κόσμος</a:t>
            </a:r>
          </a:p>
          <a:p>
            <a:endParaRPr lang="el-GR" dirty="0" smtClean="0"/>
          </a:p>
          <a:p>
            <a:r>
              <a:rPr lang="el-GR" dirty="0" smtClean="0"/>
              <a:t>Το κέντρο της Ευρωπαϊκής οικονομίας μετατοπίζεται στον Ατλαντικό και τη Βόρεια θάλασσα, όπου κατέληγαν οι υπερπόντιοι θαλάσσιοι δρόμοι.</a:t>
            </a:r>
          </a:p>
          <a:p>
            <a:r>
              <a:rPr lang="el-GR" dirty="0" smtClean="0"/>
              <a:t>Νέα λιμάνια (Σεβίλλη, Λισσαβόνα, Αμβέρσα) επισκιάζουν τα παραδοσιακά της Βενετίας και της Γένοβας.</a:t>
            </a:r>
          </a:p>
          <a:p>
            <a:r>
              <a:rPr lang="el-GR" dirty="0" smtClean="0"/>
              <a:t>Η εισαγωγή πολύτιμων μετάλλων δημιουργεί εμπορικές και τραπεζικές δραστηριότητες προς όφελος της αστικής τάξης.</a:t>
            </a:r>
          </a:p>
          <a:p>
            <a:r>
              <a:rPr lang="el-GR" dirty="0" smtClean="0"/>
              <a:t>Η επαφή με νέους, άγνωστους πολιτισμούς κλονίζει τις παραδοσιακές αξίες.</a:t>
            </a:r>
          </a:p>
          <a:p>
            <a:r>
              <a:rPr lang="el-GR" dirty="0" smtClean="0"/>
              <a:t> Ευνοείται η ανάπτυξη επιστημών όπως η γεωγραφία, αστρονομία, ζωολογία, βοτανική, εθνολογία κ.ά.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95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685800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2. ΑΝΑΓΕΝΝΗΣΗ ΚΑΙ ΑΝΘΡΩΠΙΣΜΟΣ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Αναγέννηση είναι ένα καλλιτεχνικό και πνευματικό κίνημα που εκδηλώθηκε στον ευρωπαϊκό χώρο παράλληλα με τις Ανακαλύψεις. Κύρια χαρακτηριστικά της είναι η αναβίωση των αξιών της κλασικής αρχαιότητας, για τη θεμελίωση ενός καινούργιου κόσμου.</a:t>
            </a:r>
          </a:p>
          <a:p>
            <a:endParaRPr lang="el-GR" dirty="0" smtClean="0"/>
          </a:p>
          <a:p>
            <a:r>
              <a:rPr lang="el-GR" dirty="0" smtClean="0"/>
              <a:t>Ο άνθρωπος διαμορφώνει μια νέα αντίληψη για τον κόσμο που στηρίζεται στην κριτική σκέψη, στην εξέλιξη, στις επιστήμες και στην ιδέα της προόδου. Τώρα ο ίδιος ο άνθρωπος γίνεται το επίκεντρο της παρατήρησης των λογίων, των σοφών και των καλλιτεχνών.</a:t>
            </a:r>
          </a:p>
          <a:p>
            <a:endParaRPr lang="el-GR" dirty="0" smtClean="0"/>
          </a:p>
          <a:p>
            <a:r>
              <a:rPr lang="el-GR" dirty="0" smtClean="0"/>
              <a:t>Κοιτίδα των πολιτιστικών εξελίξεων είναι οι οικονομικά ακμαίες πόλεις της Ιταλίας (Φλωρεντία, Ρώμη, Βενετία, Μιλάνο). Τις δραστηριότητες ενθαρρύνουν φωτισμένοι «μαικήνες» (ηγεμόνες, πάπες ή εύποροι αστοί).</a:t>
            </a:r>
          </a:p>
          <a:p>
            <a:r>
              <a:rPr lang="el-GR" dirty="0" smtClean="0"/>
              <a:t>Ο  Ανθρωπισμός είναι η στροφή προς τη βαθύτερη γνώση της αρχαιότητας στην οποία στράφηκε ο άνθρωπος της Αναγέννησης, στην προσπάθειά του να εκφράσει τις νέες αξίες.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4616"/>
            <a:ext cx="6858000" cy="48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6858000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Η ΘΡΗΣΚΕΥΤΙΚΗ ΜΕΤΑΡΡΥΘΜΙΣΗ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α. Η κρίση στη Ρωμαιοκαθολική Εκκλησία και οι ανθρωπιστές</a:t>
            </a:r>
          </a:p>
          <a:p>
            <a:r>
              <a:rPr lang="el-GR" dirty="0" smtClean="0"/>
              <a:t>Η κατάσταση στην Εκκλησία</a:t>
            </a:r>
          </a:p>
          <a:p>
            <a:r>
              <a:rPr lang="el-GR" dirty="0" smtClean="0"/>
              <a:t> Στο τέλος του Μεσαίωνα η Ρωμαιοκαθολική Εκκλησία βρίσκεται σε κρίση</a:t>
            </a:r>
          </a:p>
          <a:p>
            <a:r>
              <a:rPr lang="el-GR" dirty="0" smtClean="0"/>
              <a:t>Υπάρχουν διαμαρτυρίες για ηθική διαφθορά</a:t>
            </a:r>
          </a:p>
          <a:p>
            <a:r>
              <a:rPr lang="el-GR" dirty="0" smtClean="0"/>
              <a:t> Οι ανώτεροι κληρικοί ζουν σε χλιδή, σαν κοσμικοί ηγεμόνες και δεν ενδιαφέρονται για τους πιστούς.</a:t>
            </a:r>
          </a:p>
          <a:p>
            <a:r>
              <a:rPr lang="el-GR" dirty="0" smtClean="0"/>
              <a:t> Ο κατώτερος κλήρος ζούσε στην αμάθεια.</a:t>
            </a:r>
          </a:p>
          <a:p>
            <a:r>
              <a:rPr lang="el-GR" dirty="0" smtClean="0"/>
              <a:t> Συνεχείς πόλεμοι, επιδημίες και προφητείες για το τέλος του κόσμου.</a:t>
            </a:r>
          </a:p>
          <a:p>
            <a:r>
              <a:rPr lang="el-GR" dirty="0" smtClean="0"/>
              <a:t>Η πνευματική καθοδήγηση λείπει κι έτσι οι πιστοί βρίσκονται σε σύγχυση και αγωνία για το θάνατο και τη σωτηρία της ψυχής.</a:t>
            </a:r>
          </a:p>
          <a:p>
            <a:r>
              <a:rPr lang="el-GR" dirty="0" smtClean="0"/>
              <a:t> Η Εκκλησία εκμεταλλεύεται το φόβο τους και εκδίδει συγχωροχάρτια  (έγγραφα άφεσης αμαρτιών).</a:t>
            </a:r>
          </a:p>
          <a:p>
            <a:endParaRPr lang="el-GR" dirty="0" smtClean="0"/>
          </a:p>
          <a:p>
            <a:r>
              <a:rPr lang="el-GR" dirty="0" smtClean="0"/>
              <a:t>Οι ανθρωπιστές</a:t>
            </a:r>
          </a:p>
          <a:p>
            <a:r>
              <a:rPr lang="el-GR" dirty="0" smtClean="0"/>
              <a:t> Καταδικάζουν και τις δεισιδαιμονίες του λαού και τη στάση της Εκκλησίας.</a:t>
            </a:r>
          </a:p>
          <a:p>
            <a:r>
              <a:rPr lang="el-GR" dirty="0" smtClean="0"/>
              <a:t>Προβάλλουν την ανάγκη για ειλικρινή πίστη που στηρίζεται στο ίδιο το μήνυμα του Χριστού.</a:t>
            </a:r>
          </a:p>
          <a:p>
            <a:r>
              <a:rPr lang="el-GR" dirty="0" smtClean="0"/>
              <a:t> Θεωρούν αναγκαία τη μετάφραση της Αγίας Γραφής σε λαϊκή γλώσσα για να την καταλαβαίνουν όλοι.</a:t>
            </a:r>
          </a:p>
          <a:p>
            <a:endParaRPr lang="el-GR" dirty="0" smtClean="0"/>
          </a:p>
          <a:p>
            <a:r>
              <a:rPr lang="el-GR" dirty="0" smtClean="0"/>
              <a:t>β. Η Προτεσταντική μεταρρύθμιση.</a:t>
            </a:r>
          </a:p>
          <a:p>
            <a:r>
              <a:rPr lang="el-GR" dirty="0" smtClean="0"/>
              <a:t>Ο Λούθηρος</a:t>
            </a:r>
          </a:p>
          <a:p>
            <a:r>
              <a:rPr lang="el-GR" dirty="0" smtClean="0"/>
              <a:t>Στη Γερμανία ο μοναχός και θεολόγος Μαρτίνος Λούθηρος αντέδρασε στα συγχωροχάρτια</a:t>
            </a:r>
          </a:p>
          <a:p>
            <a:r>
              <a:rPr lang="el-GR" dirty="0" smtClean="0"/>
              <a:t>Ο Πάπας τον αφόρισε, αλλά ο Λούθηρος έκαψε το έγγραφο του αφορισμού δημόσια.</a:t>
            </a:r>
          </a:p>
          <a:p>
            <a:r>
              <a:rPr lang="el-GR" dirty="0" smtClean="0"/>
              <a:t> Ο Λούθηρος υποστήριζε ότι μόνο με την πίστη μπορεί κανείς να σώσει την ψυχή του.</a:t>
            </a:r>
          </a:p>
          <a:p>
            <a:r>
              <a:rPr lang="el-GR" dirty="0" smtClean="0"/>
              <a:t>Η διδασκαλία του διαδόθηκε πολύ γρήγορα στη Γερμανία</a:t>
            </a:r>
          </a:p>
          <a:p>
            <a:endParaRPr lang="el-GR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516925"/>
            <a:ext cx="6076950" cy="29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39830" y="4189819"/>
            <a:ext cx="103939" cy="3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1013">
                <a:latin typeface="Arial" panose="020B0604020202020204" pitchFamily="34" charset="0"/>
              </a:rPr>
              <a:t/>
            </a:r>
            <a:br>
              <a:rPr lang="el-GR" altLang="el-GR" sz="1013">
                <a:latin typeface="Arial" panose="020B0604020202020204" pitchFamily="34" charset="0"/>
              </a:rPr>
            </a:br>
            <a:endParaRPr lang="el-GR" altLang="el-GR" sz="1013">
              <a:latin typeface="Arial" panose="020B0604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40531" y="3932236"/>
            <a:ext cx="66125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Ερωτήσεις για το 7ο κεφάλαιο</a:t>
            </a:r>
          </a:p>
          <a:p>
            <a:endParaRPr lang="el-GR" dirty="0" smtClean="0"/>
          </a:p>
          <a:p>
            <a:r>
              <a:rPr lang="el-GR" dirty="0" smtClean="0"/>
              <a:t>1.Ποιοι είναι κατά τη γνώμη σας οι πιο σημαντικοί λόγοι που οδήγησαν τους Ευρωπαίους του 15ου αιώνα στις ανακαλύψεις των νέων χωρών.</a:t>
            </a:r>
          </a:p>
          <a:p>
            <a:endParaRPr lang="el-GR" dirty="0" smtClean="0"/>
          </a:p>
          <a:p>
            <a:r>
              <a:rPr lang="el-GR" dirty="0" smtClean="0"/>
              <a:t>2 Ποια τεχνικά μέσα από το 13ο αιώνα ευνόησαν τα εξερευνητικά ταξίδια.</a:t>
            </a:r>
          </a:p>
          <a:p>
            <a:endParaRPr lang="el-GR" dirty="0" smtClean="0"/>
          </a:p>
          <a:p>
            <a:r>
              <a:rPr lang="el-GR" dirty="0" smtClean="0"/>
              <a:t>3. Ποιες υπήρξαν οι επιπτώσεις των ανακαλύψεων για τους λαούς των νέων χωρών;</a:t>
            </a:r>
          </a:p>
          <a:p>
            <a:endParaRPr lang="el-GR" dirty="0" smtClean="0"/>
          </a:p>
          <a:p>
            <a:r>
              <a:rPr lang="el-GR" dirty="0" smtClean="0"/>
              <a:t>4. Πώς εξηγείται στο κείμενο που ακολουθεί η απώλεια μεγάλου αριθμού ιθαγενών;(πηγή σχολικό βιβλίο σελίδα 111</a:t>
            </a:r>
          </a:p>
          <a:p>
            <a:endParaRPr lang="el-GR" dirty="0" smtClean="0"/>
          </a:p>
          <a:p>
            <a:r>
              <a:rPr lang="el-GR" dirty="0"/>
              <a:t>5</a:t>
            </a:r>
            <a:r>
              <a:rPr lang="el-GR" dirty="0" smtClean="0"/>
              <a:t>. Αναγέννηση. Δώστε επιγραμματικά τα χαρακτηριστικά της.</a:t>
            </a:r>
          </a:p>
          <a:p>
            <a:endParaRPr lang="el-GR" dirty="0" smtClean="0"/>
          </a:p>
          <a:p>
            <a:r>
              <a:rPr lang="el-GR" dirty="0"/>
              <a:t>6</a:t>
            </a:r>
            <a:r>
              <a:rPr lang="el-GR" dirty="0" smtClean="0"/>
              <a:t>. Αναφέρετε μερικούς εκπροσώπους της Αναγέννησης στην επιστήμη και την τέχνη.	</a:t>
            </a:r>
            <a:endParaRPr lang="el-GR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98"/>
            <a:ext cx="6686550" cy="348615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30" y="9287548"/>
            <a:ext cx="3222885" cy="30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1006</Words>
  <Application>Microsoft Office PowerPoint</Application>
  <PresentationFormat>Ευρεία οθόνη</PresentationFormat>
  <Paragraphs>123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6</cp:revision>
  <dcterms:created xsi:type="dcterms:W3CDTF">2020-06-02T19:15:09Z</dcterms:created>
  <dcterms:modified xsi:type="dcterms:W3CDTF">2020-06-02T20:16:06Z</dcterms:modified>
</cp:coreProperties>
</file>