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6" autoAdjust="0"/>
    <p:restoredTop sz="96305" autoAdjust="0"/>
  </p:normalViewPr>
  <p:slideViewPr>
    <p:cSldViewPr snapToGrid="0">
      <p:cViewPr varScale="1">
        <p:scale>
          <a:sx n="102" d="100"/>
          <a:sy n="102" d="100"/>
        </p:scale>
        <p:origin x="138" y="3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7C2CD2E-960E-48A6-97C4-7615C9514046}" type="datetimeFigureOut">
              <a:rPr lang="el-GR" smtClean="0"/>
              <a:t>17/1/2021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2001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7C2CD2E-960E-48A6-97C4-7615C9514046}" type="datetimeFigureOut">
              <a:rPr lang="el-GR" smtClean="0"/>
              <a:t>17/1/2021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291686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7C2CD2E-960E-48A6-97C4-7615C9514046}" type="datetimeFigureOut">
              <a:rPr lang="el-GR" smtClean="0"/>
              <a:t>17/1/2021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171821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7C2CD2E-960E-48A6-97C4-7615C9514046}" type="datetimeFigureOut">
              <a:rPr lang="el-GR" smtClean="0"/>
              <a:t>17/1/2021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267484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7C2CD2E-960E-48A6-97C4-7615C9514046}" type="datetimeFigureOut">
              <a:rPr lang="el-GR" smtClean="0"/>
              <a:t>17/1/2021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289883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7C2CD2E-960E-48A6-97C4-7615C9514046}" type="datetimeFigureOut">
              <a:rPr lang="el-GR" smtClean="0"/>
              <a:t>17/1/2021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30913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7C2CD2E-960E-48A6-97C4-7615C9514046}" type="datetimeFigureOut">
              <a:rPr lang="el-GR" smtClean="0"/>
              <a:t>17/1/2021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160479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7C2CD2E-960E-48A6-97C4-7615C9514046}" type="datetimeFigureOut">
              <a:rPr lang="el-GR" smtClean="0"/>
              <a:t>17/1/2021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29147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7C2CD2E-960E-48A6-97C4-7615C9514046}" type="datetimeFigureOut">
              <a:rPr lang="el-GR" smtClean="0"/>
              <a:t>17/1/2021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22272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7C2CD2E-960E-48A6-97C4-7615C9514046}" type="datetimeFigureOut">
              <a:rPr lang="el-GR" smtClean="0"/>
              <a:t>17/1/2021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146186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7C2CD2E-960E-48A6-97C4-7615C9514046}" type="datetimeFigureOut">
              <a:rPr lang="el-GR" smtClean="0"/>
              <a:t>17/1/2021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221D398-BD53-4C50-89EB-DAF4ACDB69C7}" type="slidenum">
              <a:rPr lang="el-GR" smtClean="0"/>
              <a:t>‹#›</a:t>
            </a:fld>
            <a:endParaRPr lang="el-GR"/>
          </a:p>
        </p:txBody>
      </p:sp>
    </p:spTree>
    <p:extLst>
      <p:ext uri="{BB962C8B-B14F-4D97-AF65-F5344CB8AC3E}">
        <p14:creationId xmlns:p14="http://schemas.microsoft.com/office/powerpoint/2010/main" val="249859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2CD2E-960E-48A6-97C4-7615C9514046}" type="datetimeFigureOut">
              <a:rPr lang="el-GR" smtClean="0"/>
              <a:t>17/1/2021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1D398-BD53-4C50-89EB-DAF4ACDB69C7}" type="slidenum">
              <a:rPr lang="el-GR" smtClean="0"/>
              <a:t>‹#›</a:t>
            </a:fld>
            <a:endParaRPr lang="el-GR"/>
          </a:p>
        </p:txBody>
      </p:sp>
    </p:spTree>
    <p:extLst>
      <p:ext uri="{BB962C8B-B14F-4D97-AF65-F5344CB8AC3E}">
        <p14:creationId xmlns:p14="http://schemas.microsoft.com/office/powerpoint/2010/main" val="6696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wikipedia.org/wiki/%CE%9A%CF%89%CE%BD%CF%83%CF%84%CE%B1%CE%BD%CF%84%CE%AF%CE%BD%CE%BF%CF%82_%CE%95%CE%84"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a:p>
        </p:txBody>
      </p:sp>
      <p:sp>
        <p:nvSpPr>
          <p:cNvPr id="3" name="Υπότιτλος 2"/>
          <p:cNvSpPr>
            <a:spLocks noGrp="1"/>
          </p:cNvSpPr>
          <p:nvPr>
            <p:ph type="subTitle" idx="1"/>
          </p:nvPr>
        </p:nvSpPr>
        <p:spPr/>
        <p:txBody>
          <a:bodyPr/>
          <a:lstStyle/>
          <a:p>
            <a:endParaRPr lang="el-GR"/>
          </a:p>
        </p:txBody>
      </p:sp>
      <p:pic>
        <p:nvPicPr>
          <p:cNvPr id="1026" name="Picture 2" descr="http://3.bp.blogspot.com/-HGuw0L8WNNI/Vl45S_4zEYI/AAAAAAAAMpA/4vCs3EkqoaA/s64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8"/>
            <a:ext cx="12192000" cy="5646164"/>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0" y="5765691"/>
            <a:ext cx="12192000" cy="1200329"/>
          </a:xfrm>
          <a:prstGeom prst="rect">
            <a:avLst/>
          </a:prstGeom>
        </p:spPr>
        <p:txBody>
          <a:bodyPr wrap="square">
            <a:spAutoFit/>
          </a:bodyPr>
          <a:lstStyle/>
          <a:p>
            <a:pPr algn="ctr"/>
            <a:r>
              <a:rPr lang="el-GR" sz="2400" b="1" i="0" dirty="0" smtClean="0">
                <a:solidFill>
                  <a:srgbClr val="202122"/>
                </a:solidFill>
                <a:effectLst/>
                <a:latin typeface="Arial" panose="020B0604020202020204" pitchFamily="34" charset="0"/>
              </a:rPr>
              <a:t>Ο  </a:t>
            </a:r>
            <a:r>
              <a:rPr lang="el-GR" sz="2400" b="1" i="0" u="none" strike="noStrike" dirty="0" smtClean="0">
                <a:solidFill>
                  <a:srgbClr val="0B0080"/>
                </a:solidFill>
                <a:effectLst/>
                <a:latin typeface="Arial" panose="020B0604020202020204" pitchFamily="34" charset="0"/>
                <a:hlinkClick r:id="rId3" tooltip="Κωνσταντίνος Ε΄"/>
              </a:rPr>
              <a:t>Κωνσταντίνος Ε΄</a:t>
            </a:r>
            <a:r>
              <a:rPr lang="el-GR" sz="2400" b="1" i="0" dirty="0" smtClean="0">
                <a:solidFill>
                  <a:srgbClr val="202122"/>
                </a:solidFill>
                <a:effectLst/>
                <a:latin typeface="Arial" panose="020B0604020202020204" pitchFamily="34" charset="0"/>
              </a:rPr>
              <a:t> </a:t>
            </a:r>
            <a:r>
              <a:rPr lang="el-GR" sz="2400" b="1" dirty="0" smtClean="0">
                <a:solidFill>
                  <a:srgbClr val="202122"/>
                </a:solidFill>
                <a:latin typeface="Arial" panose="020B0604020202020204" pitchFamily="34" charset="0"/>
              </a:rPr>
              <a:t>ε</a:t>
            </a:r>
            <a:r>
              <a:rPr lang="el-GR" sz="2400" b="1" i="0" dirty="0" smtClean="0">
                <a:solidFill>
                  <a:srgbClr val="202122"/>
                </a:solidFill>
                <a:effectLst/>
                <a:latin typeface="Arial" panose="020B0604020202020204" pitchFamily="34" charset="0"/>
              </a:rPr>
              <a:t>ξαπέλυσε διωγμό κατά των εικόνων και των μοναχών,</a:t>
            </a:r>
          </a:p>
          <a:p>
            <a:pPr algn="ctr"/>
            <a:r>
              <a:rPr lang="el-GR" sz="2400" b="1" i="0" dirty="0" smtClean="0">
                <a:solidFill>
                  <a:srgbClr val="202122"/>
                </a:solidFill>
                <a:effectLst/>
                <a:latin typeface="Arial" panose="020B0604020202020204" pitchFamily="34" charset="0"/>
              </a:rPr>
              <a:t> κατά την οποία καταδικάστηκαν οι θρησκευτικές απεικονίσεις.</a:t>
            </a:r>
          </a:p>
          <a:p>
            <a:pPr algn="ctr"/>
            <a:r>
              <a:rPr lang="el-GR" sz="2400" b="1" i="0" dirty="0" smtClean="0">
                <a:solidFill>
                  <a:srgbClr val="202122"/>
                </a:solidFill>
                <a:effectLst/>
                <a:latin typeface="Arial" panose="020B0604020202020204" pitchFamily="34" charset="0"/>
              </a:rPr>
              <a:t> Μοναχοί και μοναχές </a:t>
            </a:r>
            <a:r>
              <a:rPr lang="el-GR" sz="2400" b="1" dirty="0" smtClean="0">
                <a:solidFill>
                  <a:srgbClr val="202122"/>
                </a:solidFill>
                <a:latin typeface="Arial" panose="020B0604020202020204" pitchFamily="34" charset="0"/>
              </a:rPr>
              <a:t>εκδιώχτηκαν και </a:t>
            </a:r>
            <a:r>
              <a:rPr lang="el-GR" sz="2400" b="1" i="0" dirty="0" smtClean="0">
                <a:solidFill>
                  <a:srgbClr val="202122"/>
                </a:solidFill>
                <a:effectLst/>
                <a:latin typeface="Arial" panose="020B0604020202020204" pitchFamily="34" charset="0"/>
              </a:rPr>
              <a:t>πολλές μονές κρατικοποιήθηκαν.</a:t>
            </a:r>
            <a:endParaRPr lang="el-GR" sz="2400" b="1" dirty="0"/>
          </a:p>
        </p:txBody>
      </p:sp>
    </p:spTree>
    <p:extLst>
      <p:ext uri="{BB962C8B-B14F-4D97-AF65-F5344CB8AC3E}">
        <p14:creationId xmlns:p14="http://schemas.microsoft.com/office/powerpoint/2010/main" val="2053321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Εικονομαχία: Η πολιτική, η θρησκευτική και η κοινωνική πλευρά | Πλατφόρμα  «Αίσωπος» - Ψηφιακά Διδακτικά Σενάρ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70"/>
            <a:ext cx="12711659" cy="574473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402080" y="5934670"/>
            <a:ext cx="12439338" cy="1015663"/>
          </a:xfrm>
          <a:prstGeom prst="rect">
            <a:avLst/>
          </a:prstGeom>
        </p:spPr>
        <p:txBody>
          <a:bodyPr wrap="square">
            <a:spAutoFit/>
          </a:bodyPr>
          <a:lstStyle/>
          <a:p>
            <a:r>
              <a:rPr lang="el-GR" sz="2400" b="1" dirty="0">
                <a:solidFill>
                  <a:srgbClr val="202122"/>
                </a:solidFill>
                <a:latin typeface="Arial" panose="020B0604020202020204" pitchFamily="34" charset="0"/>
              </a:rPr>
              <a:t>Ο</a:t>
            </a:r>
            <a:r>
              <a:rPr lang="el-GR" sz="2400" b="1" i="0" dirty="0" smtClean="0">
                <a:solidFill>
                  <a:srgbClr val="202122"/>
                </a:solidFill>
                <a:effectLst/>
                <a:latin typeface="Arial" panose="020B0604020202020204" pitchFamily="34" charset="0"/>
              </a:rPr>
              <a:t>ι απαγορεύσεις των εικόνων και οι διωγμοί των μοναχών.</a:t>
            </a:r>
          </a:p>
          <a:p>
            <a:r>
              <a:rPr lang="el-GR" dirty="0" smtClean="0"/>
              <a:t/>
            </a:r>
            <a:br>
              <a:rPr lang="el-GR" dirty="0" smtClean="0"/>
            </a:br>
            <a:endParaRPr lang="el-GR" dirty="0"/>
          </a:p>
        </p:txBody>
      </p:sp>
    </p:spTree>
    <p:extLst>
      <p:ext uri="{BB962C8B-B14F-4D97-AF65-F5344CB8AC3E}">
        <p14:creationId xmlns:p14="http://schemas.microsoft.com/office/powerpoint/2010/main" val="805153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 y="5657671"/>
            <a:ext cx="12191999" cy="1200329"/>
          </a:xfrm>
          <a:prstGeom prst="rect">
            <a:avLst/>
          </a:prstGeom>
        </p:spPr>
        <p:txBody>
          <a:bodyPr wrap="square">
            <a:spAutoFit/>
          </a:bodyPr>
          <a:lstStyle/>
          <a:p>
            <a:pPr algn="ctr"/>
            <a:r>
              <a:rPr lang="el-GR" sz="2400" b="1" dirty="0" smtClean="0">
                <a:effectLst/>
                <a:latin typeface="Roboto"/>
              </a:rPr>
              <a:t>Οι εικονομάχοι, για περίπου ογδόντα χρόνια συγκρούστηκαν με τους εικονολάτρες, απορρίπτοντας την πίστη ότι οι εικόνες μπορούν να υποκαταστήσουν την ανάγκη για επικοινωνία με τη θεότητα.</a:t>
            </a:r>
            <a:endParaRPr lang="el-GR" sz="2400" b="1" dirty="0"/>
          </a:p>
        </p:txBody>
      </p:sp>
      <p:pic>
        <p:nvPicPr>
          <p:cNvPr id="3076" name="Picture 4" descr="ΕΙΚΟΝΟΜΑΧΙΑ timeline | Timetoast tim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79"/>
            <a:ext cx="12191999" cy="562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420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Νέα Εικονομαχία; - Η γεωπολιτική διάσταση της Εικονομαχίας - «Το Έργο  ενάντια στους εικονοκλάστες» Η Γ' Εικονομαχία - Μπορεί ο Αρτάβασδος |  NewsNowgr.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2" y="0"/>
            <a:ext cx="12234722" cy="550139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0" y="5586443"/>
            <a:ext cx="12024360" cy="2031325"/>
          </a:xfrm>
          <a:prstGeom prst="rect">
            <a:avLst/>
          </a:prstGeom>
        </p:spPr>
        <p:txBody>
          <a:bodyPr wrap="square">
            <a:spAutoFit/>
          </a:bodyPr>
          <a:lstStyle/>
          <a:p>
            <a:pPr algn="ctr"/>
            <a:r>
              <a:rPr lang="el-GR" b="1" i="0" dirty="0" smtClean="0">
                <a:solidFill>
                  <a:srgbClr val="080808"/>
                </a:solidFill>
                <a:effectLst/>
                <a:latin typeface="fira sans"/>
              </a:rPr>
              <a:t>Η φιλόδοξη Ειρήνη το 787 συγκάλεσε στη Νίκαια την Ζ' Οικουμενική Σύνοδο, με την οποία έκλεισε η πρώτη φάση της Εικονομαχίας. Η σύνοδος αυτή αποκήρυξε τις αποφάσεις της συνόδου της </a:t>
            </a:r>
            <a:r>
              <a:rPr lang="el-GR" b="1" i="0" dirty="0" err="1" smtClean="0">
                <a:solidFill>
                  <a:srgbClr val="080808"/>
                </a:solidFill>
                <a:effectLst/>
                <a:latin typeface="fira sans"/>
              </a:rPr>
              <a:t>Ιερείας</a:t>
            </a:r>
            <a:r>
              <a:rPr lang="el-GR" b="1" i="0" dirty="0" smtClean="0">
                <a:solidFill>
                  <a:srgbClr val="080808"/>
                </a:solidFill>
                <a:effectLst/>
                <a:latin typeface="fira sans"/>
              </a:rPr>
              <a:t> και όρισε ότι πρέπει να υπάρχουν μέσα στις εκκλησίες οι εικόνες των αγίων, με τη διαφορά ότι οι χριστιανοί δεν πρέπει να τις λατρεύουν, αλλά απλώς να τις προσκυνούν «τιμής ένεκεν».</a:t>
            </a:r>
          </a:p>
          <a:p>
            <a:r>
              <a:rPr lang="el-GR" dirty="0" smtClean="0"/>
              <a:t/>
            </a:r>
            <a:br>
              <a:rPr lang="el-GR" dirty="0" smtClean="0"/>
            </a:br>
            <a:r>
              <a:rPr lang="el-GR" dirty="0" smtClean="0"/>
              <a:t/>
            </a:r>
            <a:br>
              <a:rPr lang="el-GR" dirty="0" smtClean="0"/>
            </a:br>
            <a:endParaRPr lang="el-GR" dirty="0"/>
          </a:p>
        </p:txBody>
      </p:sp>
    </p:spTree>
    <p:extLst>
      <p:ext uri="{BB962C8B-B14F-4D97-AF65-F5344CB8AC3E}">
        <p14:creationId xmlns:p14="http://schemas.microsoft.com/office/powerpoint/2010/main" val="2500233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Μία αυτοκράτειρα,οι σχέσεις κράτους-εκκλησίας και η ζωή μας(Αγία Θεοδώρα) |  Ολα Στην Φόρ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79"/>
            <a:ext cx="12192000" cy="565099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0" y="5657671"/>
            <a:ext cx="12192000" cy="923330"/>
          </a:xfrm>
          <a:prstGeom prst="rect">
            <a:avLst/>
          </a:prstGeom>
        </p:spPr>
        <p:txBody>
          <a:bodyPr wrap="square">
            <a:spAutoFit/>
          </a:bodyPr>
          <a:lstStyle/>
          <a:p>
            <a:pPr algn="ctr"/>
            <a:r>
              <a:rPr lang="el-GR" b="1" dirty="0">
                <a:solidFill>
                  <a:srgbClr val="080808"/>
                </a:solidFill>
                <a:latin typeface="fira sans"/>
              </a:rPr>
              <a:t>Μ</a:t>
            </a:r>
            <a:r>
              <a:rPr lang="el-GR" b="1" i="0" dirty="0" smtClean="0">
                <a:solidFill>
                  <a:srgbClr val="080808"/>
                </a:solidFill>
                <a:effectLst/>
                <a:latin typeface="fira sans"/>
              </a:rPr>
              <a:t>ετά το θάνατο του Θεόφιλου, η Θεοδώρα προέβη και πάλι στην αναστήλωση των εικόνων.</a:t>
            </a:r>
          </a:p>
          <a:p>
            <a:pPr algn="ctr"/>
            <a:r>
              <a:rPr lang="el-GR" b="1" i="0" dirty="0" smtClean="0">
                <a:solidFill>
                  <a:srgbClr val="080808"/>
                </a:solidFill>
                <a:effectLst/>
                <a:latin typeface="fira sans"/>
              </a:rPr>
              <a:t> Στις </a:t>
            </a:r>
            <a:r>
              <a:rPr lang="el-GR" b="1" i="0" u="none" strike="noStrike" dirty="0" smtClean="0">
                <a:solidFill>
                  <a:srgbClr val="000000"/>
                </a:solidFill>
                <a:effectLst/>
                <a:latin typeface="fira sans"/>
              </a:rPr>
              <a:t>11 Μαρτίου</a:t>
            </a:r>
            <a:r>
              <a:rPr lang="el-GR" b="1" i="0" dirty="0" smtClean="0">
                <a:solidFill>
                  <a:srgbClr val="080808"/>
                </a:solidFill>
                <a:effectLst/>
                <a:latin typeface="fira sans"/>
              </a:rPr>
              <a:t> 843, επανάφερε τις εικόνες στις εκκλησίες και θέσπισε την </a:t>
            </a:r>
            <a:r>
              <a:rPr lang="el-GR" b="1" i="0" u="none" strike="noStrike" dirty="0" smtClean="0">
                <a:solidFill>
                  <a:srgbClr val="000000"/>
                </a:solidFill>
                <a:effectLst/>
                <a:latin typeface="fira sans"/>
              </a:rPr>
              <a:t>Κυριακή της Ορθοδοξίας</a:t>
            </a:r>
            <a:r>
              <a:rPr lang="el-GR" b="1" dirty="0">
                <a:solidFill>
                  <a:srgbClr val="080808"/>
                </a:solidFill>
                <a:latin typeface="fira sans"/>
              </a:rPr>
              <a:t>.</a:t>
            </a:r>
            <a:r>
              <a:rPr lang="el-GR" b="1" i="0" dirty="0" smtClean="0">
                <a:solidFill>
                  <a:srgbClr val="080808"/>
                </a:solidFill>
                <a:effectLst/>
                <a:latin typeface="fira sans"/>
              </a:rPr>
              <a:t> </a:t>
            </a:r>
            <a:r>
              <a:rPr lang="el-GR" dirty="0" smtClean="0"/>
              <a:t/>
            </a:r>
            <a:br>
              <a:rPr lang="el-GR" dirty="0" smtClean="0"/>
            </a:br>
            <a:endParaRPr lang="el-GR" dirty="0"/>
          </a:p>
        </p:txBody>
      </p:sp>
    </p:spTree>
    <p:extLst>
      <p:ext uri="{BB962C8B-B14F-4D97-AF65-F5344CB8AC3E}">
        <p14:creationId xmlns:p14="http://schemas.microsoft.com/office/powerpoint/2010/main" val="3115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5314" y="175043"/>
            <a:ext cx="11653935" cy="6663042"/>
          </a:xfrm>
          <a:prstGeom prst="rect">
            <a:avLst/>
          </a:prstGeom>
        </p:spPr>
        <p:txBody>
          <a:bodyPr wrap="square">
            <a:spAutoFit/>
          </a:bodyPr>
          <a:lstStyle/>
          <a:p>
            <a:pPr>
              <a:spcAft>
                <a:spcPts val="0"/>
              </a:spcAft>
            </a:pPr>
            <a:r>
              <a:rPr lang="el-G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5.Να διακρίνετε από τις παρακάτω φράσεις που αφορούν την περίοδο της εικονομαχίας, εκείνες που θεωρείτε σωστές από όσες θεωρείτε λανθασμένες (Σ/Λ):</a:t>
            </a:r>
            <a:endParaRPr lang="el-GR" sz="1600" dirty="0" smtClean="0">
              <a:effectLst/>
              <a:latin typeface="Times New Roman" panose="02020603050405020304" pitchFamily="18" charset="0"/>
              <a:ea typeface="Times New Roman" panose="02020603050405020304" pitchFamily="18" charset="0"/>
            </a:endParaRPr>
          </a:p>
          <a:p>
            <a:pPr>
              <a:spcAft>
                <a:spcPts val="0"/>
              </a:spcAft>
            </a:pPr>
            <a:r>
              <a:rPr lang="el-GR" sz="1600" dirty="0" smtClean="0">
                <a:effectLst/>
                <a:latin typeface="Times New Roman" panose="02020603050405020304" pitchFamily="18" charset="0"/>
                <a:ea typeface="Times New Roman" panose="02020603050405020304" pitchFamily="18" charset="0"/>
              </a:rPr>
              <a:t> </a:t>
            </a:r>
          </a:p>
          <a:p>
            <a:pPr>
              <a:spcAft>
                <a:spcPts val="0"/>
              </a:spcAft>
            </a:pP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1)Ο Λέων ο Γ και ο γιος του είχαν επηρεαστεί από τις ανεικονικές αντιλήψεις της ιουδαϊκής και ισλαμικής θρησκείας</a:t>
            </a:r>
            <a:endParaRPr lang="el-GR" sz="1600" dirty="0" smtClean="0">
              <a:effectLst/>
              <a:latin typeface="Times New Roman" panose="02020603050405020304" pitchFamily="18" charset="0"/>
              <a:ea typeface="Times New Roman" panose="02020603050405020304" pitchFamily="18" charset="0"/>
            </a:endParaRPr>
          </a:p>
          <a:p>
            <a:pPr>
              <a:spcAft>
                <a:spcPts val="0"/>
              </a:spcAft>
            </a:pPr>
            <a:endPar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2)Οι </a:t>
            </a:r>
            <a:r>
              <a:rPr lang="el-GR"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Ίσαυροι</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ήθελαν να ισχυροποιήσουν τους μοναχούς και τα μοναστήρια.</a:t>
            </a:r>
            <a:endParaRPr lang="el-GR" sz="1600" dirty="0" smtClean="0">
              <a:effectLst/>
              <a:latin typeface="Times New Roman" panose="02020603050405020304" pitchFamily="18" charset="0"/>
              <a:ea typeface="Times New Roman" panose="02020603050405020304" pitchFamily="18" charset="0"/>
            </a:endParaRPr>
          </a:p>
          <a:p>
            <a:pPr>
              <a:spcAft>
                <a:spcPts val="0"/>
              </a:spcAft>
            </a:pPr>
            <a:endPar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3)Πολλές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υπερβολές και δεισιδαιμονίες είχαν εκδηλωθεί γύρω από τη λατρεία των εικόνων</a:t>
            </a:r>
            <a:endParaRPr lang="el-GR" sz="1600" dirty="0" smtClean="0">
              <a:effectLst/>
              <a:latin typeface="Times New Roman" panose="02020603050405020304" pitchFamily="18" charset="0"/>
              <a:ea typeface="Times New Roman" panose="02020603050405020304" pitchFamily="18" charset="0"/>
            </a:endParaRPr>
          </a:p>
          <a:p>
            <a:pPr>
              <a:spcAft>
                <a:spcPts val="0"/>
              </a:spcAft>
            </a:pPr>
            <a:endPar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4)Η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απομάκρυνση της εικόνας του Χριστού από την Χαλκή Πύλη της Πόλης προκάλεσε ενθουσιασμό στους πιστούς.</a:t>
            </a:r>
            <a:endParaRPr lang="el-GR" sz="1600" dirty="0" smtClean="0">
              <a:effectLst/>
              <a:latin typeface="Times New Roman" panose="02020603050405020304" pitchFamily="18" charset="0"/>
              <a:ea typeface="Times New Roman" panose="02020603050405020304" pitchFamily="18" charset="0"/>
            </a:endParaRPr>
          </a:p>
          <a:p>
            <a:pPr>
              <a:spcAft>
                <a:spcPts val="0"/>
              </a:spcAft>
            </a:pPr>
            <a:endPar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5)Ο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μεγάλος θεολόγος Ιωάννης Δαμασκηνός πήρε το μέρος των εικονομάχων.</a:t>
            </a:r>
            <a:endParaRPr lang="el-GR" sz="1600" dirty="0" smtClean="0">
              <a:effectLst/>
              <a:latin typeface="Times New Roman" panose="02020603050405020304" pitchFamily="18" charset="0"/>
              <a:ea typeface="Times New Roman" panose="02020603050405020304" pitchFamily="18" charset="0"/>
            </a:endParaRPr>
          </a:p>
          <a:p>
            <a:pPr>
              <a:spcAft>
                <a:spcPts val="0"/>
              </a:spcAft>
            </a:pPr>
            <a:endPar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6)Η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Ζ Οικουμενική Σύνοδος έκλεισε την πρώτη φάση των συγκρούσεων διευκρινίζοντας ότι στις εικόνες απονέμεται μόνο τιμητική διάκριση.</a:t>
            </a:r>
            <a:endParaRPr lang="el-GR" sz="1600" dirty="0" smtClean="0">
              <a:effectLst/>
              <a:latin typeface="Times New Roman" panose="02020603050405020304" pitchFamily="18" charset="0"/>
              <a:ea typeface="Times New Roman" panose="02020603050405020304" pitchFamily="18" charset="0"/>
            </a:endParaRPr>
          </a:p>
          <a:p>
            <a:pPr>
              <a:spcAft>
                <a:spcPts val="0"/>
              </a:spcAft>
            </a:pPr>
            <a:endPar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7)Η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αποκατάσταση των εικόνων θεωρείται νίκη της ανατολικής πνευματικής παράδοσης πάνω στη ελληνική.</a:t>
            </a:r>
            <a:endParaRPr lang="el-GR" sz="1600" dirty="0" smtClean="0">
              <a:effectLst/>
              <a:latin typeface="Times New Roman" panose="02020603050405020304" pitchFamily="18" charset="0"/>
              <a:ea typeface="Times New Roman" panose="02020603050405020304" pitchFamily="18" charset="0"/>
            </a:endParaRPr>
          </a:p>
          <a:p>
            <a:pPr>
              <a:spcAft>
                <a:spcPts val="0"/>
              </a:spcAft>
            </a:pPr>
            <a:endPar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8)Η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Εικονομαχία είχε αρνητικές επιπτώσεις στην εξωτερική πολιτική και τον πολιτισμό.</a:t>
            </a:r>
            <a:endParaRPr lang="el-GR" sz="1600" dirty="0" smtClean="0">
              <a:effectLst/>
              <a:latin typeface="Times New Roman" panose="02020603050405020304" pitchFamily="18" charset="0"/>
              <a:ea typeface="Times New Roman" panose="02020603050405020304" pitchFamily="18" charset="0"/>
            </a:endParaRPr>
          </a:p>
          <a:p>
            <a:pPr>
              <a:spcAft>
                <a:spcPts val="0"/>
              </a:spcAft>
            </a:pPr>
            <a:endPar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9)Ο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Πατριάρχης Κωνσταντινουπόλεως αναγκάστηκε να ζητήσει βοήθεια από τους Φράγκους ηγεμόνες.</a:t>
            </a:r>
            <a:endParaRPr lang="el-GR" sz="1600" dirty="0" smtClean="0">
              <a:effectLst/>
              <a:latin typeface="Times New Roman" panose="02020603050405020304" pitchFamily="18" charset="0"/>
              <a:ea typeface="Times New Roman" panose="02020603050405020304" pitchFamily="18" charset="0"/>
            </a:endParaRPr>
          </a:p>
          <a:p>
            <a:pPr>
              <a:spcAft>
                <a:spcPts val="0"/>
              </a:spcAft>
            </a:pPr>
            <a:endParaRPr lang="el-GR"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10)Κατά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τη διάρκεια της Εικονομαχίας πολλά έργα τέχνης θρησκευτικού περιεχομένου καταστράφηκαν.</a:t>
            </a:r>
            <a:endParaRPr lang="el-GR" sz="16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92481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151</Words>
  <Application>Microsoft Office PowerPoint</Application>
  <PresentationFormat>Ευρεία οθόνη</PresentationFormat>
  <Paragraphs>32</Paragraphs>
  <Slides>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vt:i4>
      </vt:variant>
    </vt:vector>
  </HeadingPairs>
  <TitlesOfParts>
    <vt:vector size="13" baseType="lpstr">
      <vt:lpstr>Arial</vt:lpstr>
      <vt:lpstr>Calibri</vt:lpstr>
      <vt:lpstr>Calibri Light</vt:lpstr>
      <vt:lpstr>fira sans</vt:lpstr>
      <vt:lpstr>Roboto</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Windows User</dc:creator>
  <cp:lastModifiedBy>Windows User</cp:lastModifiedBy>
  <cp:revision>6</cp:revision>
  <dcterms:created xsi:type="dcterms:W3CDTF">2020-11-12T13:49:36Z</dcterms:created>
  <dcterms:modified xsi:type="dcterms:W3CDTF">2021-01-17T14:34:06Z</dcterms:modified>
</cp:coreProperties>
</file>