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4" r:id="rId4"/>
    <p:sldId id="275" r:id="rId5"/>
    <p:sldId id="258" r:id="rId6"/>
    <p:sldId id="259" r:id="rId7"/>
    <p:sldId id="264" r:id="rId8"/>
    <p:sldId id="260" r:id="rId9"/>
    <p:sldId id="263" r:id="rId10"/>
    <p:sldId id="261" r:id="rId11"/>
    <p:sldId id="262" r:id="rId12"/>
    <p:sldId id="265" r:id="rId13"/>
    <p:sldId id="271" r:id="rId14"/>
    <p:sldId id="272" r:id="rId15"/>
    <p:sldId id="273" r:id="rId16"/>
    <p:sldId id="266" r:id="rId17"/>
    <p:sldId id="267" r:id="rId18"/>
    <p:sldId id="269" r:id="rId19"/>
    <p:sldId id="270" r:id="rId20"/>
    <p:sldId id="268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22/5/2020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modules/ebook/show.php/DSGYM-A107/391/2585,21836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modules/ebook/show.php/DSGYM-A107/391/2582,21819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modules/ebook/show.php/DSGL105/229/1690,5406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sz="6000" dirty="0" smtClean="0"/>
              <a:t>ΛΟΓΟΤΕΧΝΙΑ</a:t>
            </a:r>
            <a:r>
              <a:rPr lang="en-US" sz="6000" dirty="0" smtClean="0"/>
              <a:t> </a:t>
            </a:r>
            <a:r>
              <a:rPr lang="el-GR" sz="6000" dirty="0" smtClean="0"/>
              <a:t/>
            </a:r>
            <a:br>
              <a:rPr lang="el-GR" sz="6000" dirty="0" smtClean="0"/>
            </a:br>
            <a:r>
              <a:rPr lang="el-GR" sz="6000" dirty="0" smtClean="0"/>
              <a:t>(Δημοτική ποίηση)</a:t>
            </a:r>
            <a:endParaRPr lang="el-GR" sz="6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ΒΑΣΙΚΑ ΧΑΡΑΚΤΗΡΙΣΤΙΚΑ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b="1" dirty="0" smtClean="0"/>
              <a:t>5. Επαναλήψεις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	Μερικές φορές μια φράση του πρώτου ημιστιχίου επαναλαμβάνεται κάπως διαφοροποιημένη στο δεύτερο:</a:t>
            </a:r>
          </a:p>
          <a:p>
            <a:pPr>
              <a:buNone/>
            </a:pPr>
            <a:r>
              <a:rPr lang="el-GR" i="1" dirty="0" smtClean="0"/>
              <a:t>   Το Μάη </a:t>
            </a:r>
            <a:r>
              <a:rPr lang="el-GR" i="1" dirty="0" err="1" smtClean="0"/>
              <a:t>επαντρεύτηκε</a:t>
            </a:r>
            <a:r>
              <a:rPr lang="el-GR" i="1" dirty="0" smtClean="0"/>
              <a:t>, το Μάη γυναίκα πήρε.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•	Πολύ συχνή είναι η επανάληψη ενός στίχου κάθε τόσο μέσα στο ίδιο τραγούδι: Στο τραγούδι </a:t>
            </a:r>
            <a:r>
              <a:rPr lang="el-GR" i="1" dirty="0" smtClean="0"/>
              <a:t>Του Νεκρού αδερφού </a:t>
            </a:r>
            <a:r>
              <a:rPr lang="el-GR" dirty="0" smtClean="0"/>
              <a:t>επαναλαμβάνεται συχνά ολόκληρος ο στίχος: </a:t>
            </a:r>
            <a:r>
              <a:rPr lang="el-GR" i="1" dirty="0" smtClean="0"/>
              <a:t>Άκουσες, </a:t>
            </a:r>
            <a:r>
              <a:rPr lang="el-GR" i="1" dirty="0" err="1" smtClean="0"/>
              <a:t>Κωσταντίνε</a:t>
            </a:r>
            <a:r>
              <a:rPr lang="el-GR" i="1" dirty="0" smtClean="0"/>
              <a:t> μου, τι λένε τα πουλάκια;</a:t>
            </a:r>
            <a:endParaRPr lang="el-GR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ΒΑΣΙΚΑ ΧΑΡΑΚΤΗΡΙΣΤΙΚΑ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b="1" dirty="0" smtClean="0"/>
              <a:t>6. Διάλογος</a:t>
            </a:r>
            <a:endParaRPr lang="el-GR" dirty="0" smtClean="0"/>
          </a:p>
          <a:p>
            <a:r>
              <a:rPr lang="el-GR" dirty="0" smtClean="0"/>
              <a:t>-     Ειδικά στο δημοτικό τραγούδι ο διάλογος δε γίνεται μόνο ανάμεσα σε ανθρώπους αλλά και ανάμεσα σε ανθρώπους και σε ζώα (κυρίως άλογα ή πουλιά), ανάμεσα σε ανθρώπους και σε άψυχα (δέντρα, βουνά, ποτάμια), ανάμεσα σε ζώα ή σε άψυχα (βέβαια τα ζώα και τα άψυχα μιλούν την ανθρώπινη γλώσσα).</a:t>
            </a:r>
          </a:p>
          <a:p>
            <a:r>
              <a:rPr lang="el-GR" dirty="0" smtClean="0"/>
              <a:t>-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ΒΑΣΙΚΑ ΧΑΡΑΚΤΗΡΙΣΤΙΚΑ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Αναφέρουμε ακόμα την </a:t>
            </a:r>
            <a:r>
              <a:rPr lang="el-GR" b="1" dirty="0" smtClean="0"/>
              <a:t>περιγραφή, </a:t>
            </a:r>
            <a:r>
              <a:rPr lang="el-GR" dirty="0" smtClean="0"/>
              <a:t>την </a:t>
            </a:r>
            <a:r>
              <a:rPr lang="el-GR" b="1" dirty="0" smtClean="0"/>
              <a:t>αφήγηση, </a:t>
            </a:r>
            <a:r>
              <a:rPr lang="el-GR" dirty="0" smtClean="0"/>
              <a:t>την </a:t>
            </a:r>
            <a:r>
              <a:rPr lang="el-GR" b="1" dirty="0" smtClean="0"/>
              <a:t>υπερβολή </a:t>
            </a:r>
            <a:r>
              <a:rPr lang="el-GR" dirty="0" smtClean="0"/>
              <a:t>και το θέμα του </a:t>
            </a:r>
            <a:r>
              <a:rPr lang="el-GR" b="1" dirty="0" smtClean="0"/>
              <a:t>αδυνάτου </a:t>
            </a:r>
            <a:r>
              <a:rPr lang="el-GR" dirty="0" smtClean="0"/>
              <a:t>( = φαινόμενα που είναι αδύνατο να συμβαίνουν στη φύση).</a:t>
            </a: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ΚΛΕΦΤΙΚΟ ΔΗΜΟΤΙΚΟ ΤΡΑΓΟΥΔΙ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Ένας αϊτός περήφανος</a:t>
            </a:r>
          </a:p>
          <a:p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     Ένας αϊτός περήφανος, ένας αϊτός λεβέντης</a:t>
            </a:r>
            <a:br>
              <a:rPr lang="el-GR" sz="2400" dirty="0" smtClean="0"/>
            </a:br>
            <a:r>
              <a:rPr lang="el-GR" sz="2400" dirty="0" smtClean="0"/>
              <a:t>από την περηφάνια του κι από τη λεβεντιά του,</a:t>
            </a:r>
            <a:br>
              <a:rPr lang="el-GR" sz="2400" dirty="0" smtClean="0"/>
            </a:br>
            <a:r>
              <a:rPr lang="el-GR" sz="2400" dirty="0" smtClean="0"/>
              <a:t>δεν πάει τα </a:t>
            </a:r>
            <a:r>
              <a:rPr lang="el-GR" sz="2400" dirty="0" err="1" smtClean="0">
                <a:hlinkClick r:id="rId2" tooltip="κατώμερα:| πεδινά μέρη"/>
              </a:rPr>
              <a:t>κατώμερα</a:t>
            </a:r>
            <a:r>
              <a:rPr lang="el-GR" sz="2400" dirty="0" smtClean="0"/>
              <a:t> να </a:t>
            </a:r>
            <a:r>
              <a:rPr lang="el-GR" sz="2400" dirty="0" err="1" smtClean="0"/>
              <a:t>καλοξεχειμάσει</a:t>
            </a:r>
            <a:r>
              <a:rPr lang="el-GR" sz="2400" dirty="0" smtClean="0"/>
              <a:t>,</a:t>
            </a:r>
            <a:br>
              <a:rPr lang="el-GR" sz="2400" dirty="0" smtClean="0"/>
            </a:br>
            <a:r>
              <a:rPr lang="el-GR" sz="2400" dirty="0" err="1" smtClean="0">
                <a:hlinkClick r:id="rId2" tooltip="μόν’:| μόνο, αλλά"/>
              </a:rPr>
              <a:t>μόν</a:t>
            </a:r>
            <a:r>
              <a:rPr lang="el-GR" sz="2400" dirty="0" smtClean="0">
                <a:hlinkClick r:id="rId2" tooltip="μόν’:| μόνο, αλλά"/>
              </a:rPr>
              <a:t>’</a:t>
            </a:r>
            <a:r>
              <a:rPr lang="el-GR" sz="2400" dirty="0" smtClean="0"/>
              <a:t> μένει απάνω στα βουνά, ψηλά στα κορφοβούνια.</a:t>
            </a:r>
            <a:br>
              <a:rPr lang="el-GR" sz="2400" dirty="0" smtClean="0"/>
            </a:br>
            <a:endParaRPr lang="el-GR" sz="2400" dirty="0" smtClean="0"/>
          </a:p>
          <a:p>
            <a:pPr>
              <a:buNone/>
            </a:pPr>
            <a:endParaRPr lang="el-GR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  ΝΑΝΟΥΡΙΣΜΑ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Ύπνε που </a:t>
            </a:r>
            <a:r>
              <a:rPr lang="el-GR" sz="2400" dirty="0" err="1" smtClean="0">
                <a:hlinkClick r:id="rId2" tooltip="παίρεις:| παίρνεις"/>
              </a:rPr>
              <a:t>παίρεις</a:t>
            </a:r>
            <a:r>
              <a:rPr lang="el-GR" sz="2400" dirty="0" smtClean="0"/>
              <a:t> τα παιδιά, έλα </a:t>
            </a:r>
            <a:r>
              <a:rPr lang="el-GR" sz="2400" dirty="0" err="1" smtClean="0"/>
              <a:t>έπαρε</a:t>
            </a:r>
            <a:r>
              <a:rPr lang="el-GR" sz="2400" dirty="0" smtClean="0"/>
              <a:t> και τούτο,</a:t>
            </a:r>
            <a:br>
              <a:rPr lang="el-GR" sz="2400" dirty="0" smtClean="0"/>
            </a:br>
            <a:r>
              <a:rPr lang="el-GR" sz="2400" dirty="0" smtClean="0"/>
              <a:t>μικρό </a:t>
            </a:r>
            <a:r>
              <a:rPr lang="el-GR" sz="2400" dirty="0" err="1" smtClean="0"/>
              <a:t>μικρό</a:t>
            </a:r>
            <a:r>
              <a:rPr lang="el-GR" sz="2400" dirty="0" smtClean="0"/>
              <a:t> μου </a:t>
            </a:r>
            <a:r>
              <a:rPr lang="el-GR" sz="2400" dirty="0" err="1" smtClean="0">
                <a:hlinkClick r:id="rId2" tooltip="τώπαρε:| πάρε το"/>
              </a:rPr>
              <a:t>τώπαρε</a:t>
            </a:r>
            <a:r>
              <a:rPr lang="el-GR" sz="2400" dirty="0" smtClean="0"/>
              <a:t> μεγάλο φέρε μού το.</a:t>
            </a:r>
            <a:br>
              <a:rPr lang="el-GR" sz="2400" dirty="0" smtClean="0"/>
            </a:br>
            <a:r>
              <a:rPr lang="el-GR" sz="2400" dirty="0" smtClean="0"/>
              <a:t>Κοιμήσου με την Παναγιά και με τον Αϊ-Γιάννη</a:t>
            </a:r>
            <a:br>
              <a:rPr lang="el-GR" sz="2400" dirty="0" smtClean="0"/>
            </a:br>
            <a:r>
              <a:rPr lang="el-GR" sz="2400" dirty="0" smtClean="0"/>
              <a:t>και τον Αφέντη το Χριστό κι όπου </a:t>
            </a:r>
            <a:r>
              <a:rPr lang="el-GR" sz="2400" dirty="0" err="1" smtClean="0"/>
              <a:t>πονεί</a:t>
            </a:r>
            <a:r>
              <a:rPr lang="el-GR" sz="2400" dirty="0" smtClean="0"/>
              <a:t> να </a:t>
            </a:r>
            <a:r>
              <a:rPr lang="el-GR" sz="2400" dirty="0" err="1" smtClean="0"/>
              <a:t>γειάνει</a:t>
            </a:r>
            <a:r>
              <a:rPr lang="el-GR" sz="2400" dirty="0" smtClean="0"/>
              <a:t>.</a:t>
            </a:r>
            <a:br>
              <a:rPr lang="el-GR" sz="2400" dirty="0" smtClean="0"/>
            </a:br>
            <a:r>
              <a:rPr lang="el-GR" sz="2400" dirty="0" smtClean="0"/>
              <a:t>Κοιμήσου που να κοιμηθείς στο μέλι και στο γάλα</a:t>
            </a:r>
            <a:br>
              <a:rPr lang="el-GR" sz="2400" dirty="0" smtClean="0"/>
            </a:br>
            <a:r>
              <a:rPr lang="el-GR" sz="2400" dirty="0" smtClean="0"/>
              <a:t>και να σε βάλει η μοίρα σου σ’ αρχοντικά μεγάλα.</a:t>
            </a:r>
          </a:p>
          <a:p>
            <a:endParaRPr lang="el-GR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/>
              <a:t>          ΔΗΜΟΤΙΚΟ ΤΡΑΓΟΥΔΙ                                   ΤΗΣ ΞΕΝΙΤΙΑΣ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sz="2400" i="1" dirty="0" smtClean="0"/>
          </a:p>
          <a:p>
            <a:endParaRPr lang="el-GR" sz="2400" i="1" dirty="0" smtClean="0"/>
          </a:p>
          <a:p>
            <a:r>
              <a:rPr lang="el-GR" sz="2400" i="1" dirty="0" smtClean="0"/>
              <a:t>Ξ</a:t>
            </a:r>
            <a:r>
              <a:rPr lang="el-GR" sz="2400" dirty="0" smtClean="0"/>
              <a:t>ενιτεμένο μου πουλί και παραπονεμένο,</a:t>
            </a:r>
            <a:br>
              <a:rPr lang="el-GR" sz="2400" dirty="0" smtClean="0"/>
            </a:br>
            <a:r>
              <a:rPr lang="el-GR" sz="2400" dirty="0" smtClean="0"/>
              <a:t>η ξενιτιά σε χαίρεται κι εγώ 'χω τον καημό σου.</a:t>
            </a:r>
            <a:br>
              <a:rPr lang="el-GR" sz="2400" dirty="0" smtClean="0"/>
            </a:br>
            <a:r>
              <a:rPr lang="el-GR" sz="2400" dirty="0" smtClean="0"/>
              <a:t>Τι να σου στείλω, ξένε μου, τι να σου </a:t>
            </a:r>
            <a:r>
              <a:rPr lang="el-GR" sz="2400" dirty="0" smtClean="0">
                <a:hlinkClick r:id="rId2" tooltip="να σου προβοδίσω:| να σου δώσω αποχαιρετιστήριο δώρο"/>
              </a:rPr>
              <a:t>προβοδίσω</a:t>
            </a:r>
            <a:r>
              <a:rPr lang="el-GR" sz="2400" dirty="0" smtClean="0"/>
              <a:t>;*</a:t>
            </a:r>
            <a:br>
              <a:rPr lang="el-GR" sz="2400" dirty="0" smtClean="0"/>
            </a:br>
            <a:r>
              <a:rPr lang="el-GR" sz="2400" dirty="0" smtClean="0"/>
              <a:t>Μήλο αν σου στείλω </a:t>
            </a:r>
            <a:r>
              <a:rPr lang="el-GR" sz="2400" dirty="0" smtClean="0">
                <a:hlinkClick r:id="rId2" tooltip="σέπεται:| σαπίζει"/>
              </a:rPr>
              <a:t>σέπεται</a:t>
            </a:r>
            <a:r>
              <a:rPr lang="el-GR" sz="2400" dirty="0" smtClean="0"/>
              <a:t>,* τριαντάφυλλο μαδιέται,</a:t>
            </a:r>
            <a:br>
              <a:rPr lang="el-GR" sz="2400" dirty="0" smtClean="0"/>
            </a:br>
            <a:r>
              <a:rPr lang="el-GR" sz="2400" dirty="0" smtClean="0"/>
              <a:t>σταφύλι </a:t>
            </a:r>
            <a:r>
              <a:rPr lang="el-GR" sz="2400" dirty="0" err="1" smtClean="0"/>
              <a:t>ξερωγιάζεται</a:t>
            </a:r>
            <a:r>
              <a:rPr lang="el-GR" sz="2400" dirty="0" smtClean="0"/>
              <a:t>, κυδώνι </a:t>
            </a:r>
            <a:r>
              <a:rPr lang="el-GR" sz="2400" dirty="0" smtClean="0">
                <a:hlinkClick r:id="rId2" tooltip="μαραγκιάζει:| μαραίνεται"/>
              </a:rPr>
              <a:t>μαραγκιάζει</a:t>
            </a:r>
            <a:r>
              <a:rPr lang="el-GR" sz="2400" dirty="0" smtClean="0"/>
              <a:t>.*</a:t>
            </a:r>
            <a:endParaRPr lang="el-GR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 ΣΤΙΧΟΥΡΓΙΚΗ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ΙΑΜΒΙΚΟΣ ΔΕΚΑΠΕΝΤΑΣΥΛΛΑΒΟΣ ΣΤΙΧΟΣ</a:t>
            </a:r>
          </a:p>
          <a:p>
            <a:endParaRPr lang="el-GR" dirty="0" smtClean="0"/>
          </a:p>
          <a:p>
            <a:endParaRPr lang="el-GR" dirty="0" err="1" smtClean="0"/>
          </a:p>
          <a:p>
            <a:pPr>
              <a:buNone/>
            </a:pPr>
            <a:r>
              <a:rPr lang="el-GR" dirty="0" smtClean="0"/>
              <a:t>    </a:t>
            </a:r>
            <a:r>
              <a:rPr lang="el-GR" i="1" dirty="0" smtClean="0"/>
              <a:t>χωρίς αέρα το πουλί, χωρίς νερό το ψάρι, χωρίς αγάπη δε βαστούν κόρη και παλικάρι</a:t>
            </a:r>
            <a:endParaRPr lang="el-GR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Ιαμβικός Δεκαπεντασύλλαβος στίχος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l-GR" i="1" dirty="0" smtClean="0"/>
          </a:p>
          <a:p>
            <a:endParaRPr lang="el-GR" i="1" dirty="0" smtClean="0"/>
          </a:p>
          <a:p>
            <a:r>
              <a:rPr lang="el-GR" sz="2800" b="1" i="1" dirty="0" smtClean="0"/>
              <a:t>Χω-</a:t>
            </a:r>
            <a:r>
              <a:rPr lang="el-GR" sz="2800" b="1" i="1" dirty="0" err="1" smtClean="0"/>
              <a:t>ρ</a:t>
            </a:r>
            <a:r>
              <a:rPr lang="el-GR" sz="2800" b="1" i="1" dirty="0" err="1" smtClean="0">
                <a:solidFill>
                  <a:srgbClr val="FF0000"/>
                </a:solidFill>
              </a:rPr>
              <a:t>ί</a:t>
            </a:r>
            <a:r>
              <a:rPr lang="el-GR" sz="2800" b="1" i="1" dirty="0" err="1" smtClean="0"/>
              <a:t>ς</a:t>
            </a:r>
            <a:r>
              <a:rPr lang="el-GR" sz="2800" b="1" i="1" dirty="0" smtClean="0"/>
              <a:t>/ α-</a:t>
            </a:r>
            <a:r>
              <a:rPr lang="el-GR" sz="2800" b="1" i="1" dirty="0" smtClean="0">
                <a:solidFill>
                  <a:srgbClr val="FF0000"/>
                </a:solidFill>
              </a:rPr>
              <a:t>έ</a:t>
            </a:r>
            <a:r>
              <a:rPr lang="el-GR" sz="2800" b="1" i="1" dirty="0" smtClean="0"/>
              <a:t>/ρα -το /που-λ</a:t>
            </a:r>
            <a:r>
              <a:rPr lang="el-GR" sz="2800" b="1" i="1" dirty="0" smtClean="0">
                <a:solidFill>
                  <a:srgbClr val="FF0000"/>
                </a:solidFill>
              </a:rPr>
              <a:t>ί</a:t>
            </a:r>
            <a:r>
              <a:rPr lang="el-GR" sz="2800" b="1" i="1" dirty="0" smtClean="0"/>
              <a:t>,/ χω-</a:t>
            </a:r>
            <a:r>
              <a:rPr lang="el-GR" sz="2800" b="1" i="1" dirty="0" err="1" smtClean="0"/>
              <a:t>ρ</a:t>
            </a:r>
            <a:r>
              <a:rPr lang="el-GR" sz="2800" b="1" i="1" dirty="0" err="1" smtClean="0">
                <a:solidFill>
                  <a:srgbClr val="FF0000"/>
                </a:solidFill>
              </a:rPr>
              <a:t>ί</a:t>
            </a:r>
            <a:r>
              <a:rPr lang="el-GR" sz="2800" b="1" i="1" dirty="0" err="1" smtClean="0"/>
              <a:t>ς</a:t>
            </a:r>
            <a:r>
              <a:rPr lang="el-GR" sz="2800" b="1" i="1" dirty="0" smtClean="0"/>
              <a:t>/ νε-</a:t>
            </a:r>
            <a:r>
              <a:rPr lang="el-GR" sz="2800" b="1" i="1" dirty="0" err="1" smtClean="0"/>
              <a:t>ρ</a:t>
            </a:r>
            <a:r>
              <a:rPr lang="el-GR" sz="2800" b="1" i="1" dirty="0" err="1" smtClean="0">
                <a:solidFill>
                  <a:srgbClr val="FF0000"/>
                </a:solidFill>
              </a:rPr>
              <a:t>ό</a:t>
            </a:r>
            <a:r>
              <a:rPr lang="el-GR" sz="2800" b="1" i="1" dirty="0" smtClean="0"/>
              <a:t>/ το- </a:t>
            </a:r>
            <a:r>
              <a:rPr lang="el-GR" sz="2800" b="1" i="1" dirty="0" err="1" smtClean="0"/>
              <a:t>ψ</a:t>
            </a:r>
            <a:r>
              <a:rPr lang="el-GR" sz="2800" b="1" i="1" dirty="0" err="1" smtClean="0">
                <a:solidFill>
                  <a:srgbClr val="FF0000"/>
                </a:solidFill>
              </a:rPr>
              <a:t>ά</a:t>
            </a:r>
            <a:r>
              <a:rPr lang="el-GR" sz="2800" b="1" i="1" dirty="0" smtClean="0">
                <a:solidFill>
                  <a:srgbClr val="FF0000"/>
                </a:solidFill>
              </a:rPr>
              <a:t>/</a:t>
            </a:r>
            <a:r>
              <a:rPr lang="el-GR" sz="2800" b="1" i="1" dirty="0" smtClean="0"/>
              <a:t>ρι,</a:t>
            </a:r>
          </a:p>
          <a:p>
            <a:pPr>
              <a:buNone/>
            </a:pPr>
            <a:r>
              <a:rPr lang="el-GR" sz="2800" b="1" i="1" dirty="0" smtClean="0"/>
              <a:t>    χω-</a:t>
            </a:r>
            <a:r>
              <a:rPr lang="el-GR" sz="2800" b="1" i="1" dirty="0" err="1" smtClean="0"/>
              <a:t>ρ</a:t>
            </a:r>
            <a:r>
              <a:rPr lang="el-GR" sz="2800" b="1" i="1" dirty="0" err="1" smtClean="0">
                <a:solidFill>
                  <a:srgbClr val="FF0000"/>
                </a:solidFill>
              </a:rPr>
              <a:t>ί</a:t>
            </a:r>
            <a:r>
              <a:rPr lang="el-GR" sz="2800" b="1" i="1" dirty="0" err="1" smtClean="0"/>
              <a:t>ς</a:t>
            </a:r>
            <a:r>
              <a:rPr lang="el-GR" sz="2800" b="1" i="1" dirty="0" smtClean="0"/>
              <a:t>/ α-</a:t>
            </a:r>
            <a:r>
              <a:rPr lang="el-GR" sz="2800" b="1" i="1" dirty="0" err="1" smtClean="0"/>
              <a:t>γ</a:t>
            </a:r>
            <a:r>
              <a:rPr lang="el-GR" sz="2800" b="1" i="1" dirty="0" err="1" smtClean="0">
                <a:solidFill>
                  <a:srgbClr val="FF0000"/>
                </a:solidFill>
              </a:rPr>
              <a:t>ά</a:t>
            </a:r>
            <a:r>
              <a:rPr lang="el-GR" sz="2800" b="1" i="1" dirty="0" smtClean="0"/>
              <a:t>/πη -δε/ </a:t>
            </a:r>
            <a:r>
              <a:rPr lang="el-GR" sz="2800" b="1" i="1" dirty="0" err="1" smtClean="0"/>
              <a:t>βα</a:t>
            </a:r>
            <a:r>
              <a:rPr lang="el-GR" sz="2800" b="1" i="1" dirty="0" smtClean="0"/>
              <a:t>-</a:t>
            </a:r>
            <a:r>
              <a:rPr lang="el-GR" sz="2800" b="1" i="1" dirty="0" err="1" smtClean="0"/>
              <a:t>στο</a:t>
            </a:r>
            <a:r>
              <a:rPr lang="el-GR" sz="2800" b="1" i="1" dirty="0" err="1" smtClean="0">
                <a:solidFill>
                  <a:srgbClr val="FF0000"/>
                </a:solidFill>
              </a:rPr>
              <a:t>ύ</a:t>
            </a:r>
            <a:r>
              <a:rPr lang="el-GR" sz="2800" b="1" i="1" dirty="0" err="1" smtClean="0"/>
              <a:t>ν</a:t>
            </a:r>
            <a:r>
              <a:rPr lang="el-GR" sz="2800" b="1" i="1" dirty="0" smtClean="0"/>
              <a:t>/ </a:t>
            </a:r>
            <a:r>
              <a:rPr lang="el-GR" sz="2800" b="1" i="1" dirty="0" err="1" smtClean="0"/>
              <a:t>κό</a:t>
            </a:r>
            <a:r>
              <a:rPr lang="el-GR" sz="2800" b="1" i="1" dirty="0" smtClean="0"/>
              <a:t>-ρη/και- πα/</a:t>
            </a:r>
            <a:r>
              <a:rPr lang="el-GR" sz="2800" b="1" i="1" dirty="0" err="1" smtClean="0"/>
              <a:t>λι</a:t>
            </a:r>
            <a:r>
              <a:rPr lang="el-GR" sz="2800" b="1" i="1" dirty="0" smtClean="0"/>
              <a:t>-</a:t>
            </a:r>
            <a:r>
              <a:rPr lang="el-GR" sz="2800" b="1" i="1" dirty="0" err="1" smtClean="0"/>
              <a:t>κ</a:t>
            </a:r>
            <a:r>
              <a:rPr lang="el-GR" sz="2800" b="1" i="1" dirty="0" err="1" smtClean="0">
                <a:solidFill>
                  <a:srgbClr val="FF0000"/>
                </a:solidFill>
              </a:rPr>
              <a:t>ά</a:t>
            </a:r>
            <a:r>
              <a:rPr lang="el-GR" sz="2800" b="1" i="1" dirty="0" smtClean="0"/>
              <a:t>/ρι</a:t>
            </a:r>
          </a:p>
          <a:p>
            <a:endParaRPr lang="el-GR" sz="2800" i="1" dirty="0" smtClean="0"/>
          </a:p>
          <a:p>
            <a:r>
              <a:rPr lang="el-GR" sz="2800" b="1" i="1" dirty="0" smtClean="0"/>
              <a:t>Ότι και να‘ χει ο </a:t>
            </a:r>
            <a:r>
              <a:rPr lang="el-GR" sz="2400" b="1" i="1" dirty="0" smtClean="0"/>
              <a:t>Κρητικός</a:t>
            </a:r>
            <a:r>
              <a:rPr lang="el-GR" sz="2800" b="1" i="1" dirty="0" smtClean="0"/>
              <a:t> με λόγια δεν το λέει,</a:t>
            </a:r>
            <a:br>
              <a:rPr lang="el-GR" sz="2800" b="1" i="1" dirty="0" smtClean="0"/>
            </a:br>
            <a:r>
              <a:rPr lang="el-GR" sz="2800" b="1" i="1" dirty="0" smtClean="0"/>
              <a:t>με μαντινάδες χαίρεται με μαντινάδες κλαίει</a:t>
            </a:r>
          </a:p>
          <a:p>
            <a:endParaRPr lang="el-GR" sz="2800" i="1" dirty="0" smtClean="0"/>
          </a:p>
          <a:p>
            <a:r>
              <a:rPr lang="el-GR" sz="2800" i="1" dirty="0" smtClean="0"/>
              <a:t>ΜΕΤΡΟ ΙΑΜΒΙΚΟ</a:t>
            </a:r>
          </a:p>
          <a:p>
            <a:r>
              <a:rPr lang="el-GR" sz="2800" i="1" dirty="0" smtClean="0"/>
              <a:t>15 ΣΥΛΛΑΒΕΣ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    ΜΑΝΤΙΝΑΔΕΣ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471998"/>
          </a:xfrm>
        </p:spPr>
        <p:txBody>
          <a:bodyPr>
            <a:normAutofit/>
          </a:bodyPr>
          <a:lstStyle/>
          <a:p>
            <a:r>
              <a:rPr lang="el-GR" dirty="0" smtClean="0"/>
              <a:t>ΔΙΣΤΙΧΑ</a:t>
            </a:r>
          </a:p>
          <a:p>
            <a:r>
              <a:rPr lang="el-GR" dirty="0" smtClean="0"/>
              <a:t>15 ΣΥΛΛΑΒΕΣ</a:t>
            </a:r>
          </a:p>
          <a:p>
            <a:r>
              <a:rPr lang="el-GR" dirty="0" smtClean="0"/>
              <a:t>ΖΕΥΓΑΡΩΤΗ ΟΜΟΙΟΚΑΤΑΛΗΞΙΑ</a:t>
            </a:r>
          </a:p>
          <a:p>
            <a:endParaRPr lang="el-GR" dirty="0" smtClean="0"/>
          </a:p>
          <a:p>
            <a:pPr>
              <a:buNone/>
            </a:pPr>
            <a:r>
              <a:rPr lang="el-GR" sz="2800" i="1" dirty="0" smtClean="0"/>
              <a:t>Τ' άκουσες Αρετούσα μου τα θλιβερά μαντάτα</a:t>
            </a:r>
          </a:p>
          <a:p>
            <a:pPr>
              <a:buNone/>
            </a:pPr>
            <a:r>
              <a:rPr lang="el-GR" sz="2800" i="1" dirty="0" smtClean="0"/>
              <a:t>Ο κύρης σου μ' εξόρισε στης ξενιτιάς τη στράτα</a:t>
            </a:r>
          </a:p>
          <a:p>
            <a:pPr>
              <a:buNone/>
            </a:pPr>
            <a:endParaRPr lang="el-GR" sz="2800" i="1" dirty="0" smtClean="0"/>
          </a:p>
          <a:p>
            <a:pPr>
              <a:buNone/>
            </a:pPr>
            <a:r>
              <a:rPr lang="el-GR" dirty="0" smtClean="0"/>
              <a:t>(Οι πρώτοι 2 στίχοι από τον </a:t>
            </a:r>
            <a:r>
              <a:rPr lang="el-GR" i="1" dirty="0" smtClean="0"/>
              <a:t>ΕΡΩΤΟΚΡΙΤΟ του ΒΙΤΣΕΝΤΖΟΥ ΚΟΡΝΑΡΟΥ)</a:t>
            </a:r>
          </a:p>
          <a:p>
            <a:pPr>
              <a:buNone/>
            </a:pPr>
            <a:endParaRPr lang="el-GR" i="1" dirty="0" smtClean="0"/>
          </a:p>
          <a:p>
            <a:pPr>
              <a:buNone/>
            </a:pPr>
            <a:endParaRPr lang="el-GR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        Η Μαντινάδα του </a:t>
            </a:r>
            <a:r>
              <a:rPr lang="el-GR" dirty="0" err="1" smtClean="0"/>
              <a:t>Αρκά</a:t>
            </a:r>
            <a:endParaRPr lang="el-GR" dirty="0"/>
          </a:p>
        </p:txBody>
      </p:sp>
      <p:pic>
        <p:nvPicPr>
          <p:cNvPr id="4" name="3 - Θέση περιεχομένου" descr="92129578_1888592551276898_4326999475626180608_o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1774825"/>
            <a:ext cx="5357850" cy="462597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ΘΑ ΚΑΝΟΥΜΕ;;;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2000240"/>
            <a:ext cx="8229600" cy="4525963"/>
          </a:xfrm>
        </p:spPr>
        <p:txBody>
          <a:bodyPr/>
          <a:lstStyle/>
          <a:p>
            <a:endParaRPr lang="el-GR" sz="4000" dirty="0" smtClean="0"/>
          </a:p>
          <a:p>
            <a:endParaRPr lang="el-GR" sz="4000" dirty="0" smtClean="0"/>
          </a:p>
          <a:p>
            <a:r>
              <a:rPr lang="el-GR" sz="4800" dirty="0" smtClean="0"/>
              <a:t>ΔΗΜΟΤΙΚΗ </a:t>
            </a:r>
            <a:r>
              <a:rPr lang="el-GR" sz="4800" dirty="0" smtClean="0"/>
              <a:t>ΠΟΙΗΣΗ</a:t>
            </a:r>
          </a:p>
          <a:p>
            <a:endParaRPr lang="el-GR" sz="4800" dirty="0" smtClean="0"/>
          </a:p>
          <a:p>
            <a:pPr>
              <a:buNone/>
            </a:pPr>
            <a:r>
              <a:rPr lang="el-GR" sz="4000" dirty="0" smtClean="0"/>
              <a:t>(δηλαδή ΔΗΜΟΤΙΚΑ ΤΡΑΓΟΥΔΙΑ)</a:t>
            </a:r>
            <a:endParaRPr lang="el-GR" sz="40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Μαντινάδες της καραντίνας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14489"/>
            <a:ext cx="8229600" cy="4686312"/>
          </a:xfrm>
        </p:spPr>
        <p:txBody>
          <a:bodyPr/>
          <a:lstStyle/>
          <a:p>
            <a:r>
              <a:rPr lang="el-GR" sz="2800" b="1" i="1" smtClean="0"/>
              <a:t>Μένω </a:t>
            </a:r>
            <a:r>
              <a:rPr lang="el-GR" sz="2800" b="1" i="1" dirty="0" smtClean="0"/>
              <a:t>στο σπίτι κι </a:t>
            </a:r>
            <a:r>
              <a:rPr lang="el-GR" sz="2800" b="1" i="1" dirty="0" err="1" smtClean="0"/>
              <a:t>αγρικώ</a:t>
            </a:r>
            <a:r>
              <a:rPr lang="el-GR" sz="2800" b="1" i="1" dirty="0" smtClean="0"/>
              <a:t> τι λένε οι μεγάλοι</a:t>
            </a:r>
          </a:p>
          <a:p>
            <a:endParaRPr lang="el-GR" sz="2800" b="1" i="1" dirty="0" smtClean="0"/>
          </a:p>
          <a:p>
            <a:pPr>
              <a:buNone/>
            </a:pPr>
            <a:r>
              <a:rPr lang="el-GR" sz="2800" b="1" i="1" dirty="0" smtClean="0"/>
              <a:t>    μα από το πολύ </a:t>
            </a:r>
            <a:r>
              <a:rPr lang="en-US" sz="2800" b="1" i="1" dirty="0" smtClean="0"/>
              <a:t>p(</a:t>
            </a:r>
            <a:r>
              <a:rPr lang="en-US" sz="2800" b="1" i="1" dirty="0" err="1" smtClean="0"/>
              <a:t>i</a:t>
            </a:r>
            <a:r>
              <a:rPr lang="en-US" sz="2800" b="1" i="1" dirty="0" smtClean="0"/>
              <a:t>)c(</a:t>
            </a:r>
            <a:r>
              <a:rPr lang="en-US" sz="2800" b="1" i="1" dirty="0" err="1" smtClean="0"/>
              <a:t>i</a:t>
            </a:r>
            <a:r>
              <a:rPr lang="en-US" sz="2800" b="1" i="1" dirty="0" smtClean="0"/>
              <a:t>), </a:t>
            </a:r>
            <a:r>
              <a:rPr lang="el-GR" sz="2800" b="1" i="1" dirty="0" smtClean="0"/>
              <a:t>μου’ </a:t>
            </a:r>
            <a:r>
              <a:rPr lang="el-GR" sz="2800" b="1" i="1" dirty="0" err="1" smtClean="0"/>
              <a:t>σπασε</a:t>
            </a:r>
            <a:r>
              <a:rPr lang="el-GR" sz="2800" b="1" i="1" dirty="0" smtClean="0"/>
              <a:t> το κεφάλι</a:t>
            </a:r>
          </a:p>
          <a:p>
            <a:pPr>
              <a:buNone/>
            </a:pPr>
            <a:endParaRPr lang="el-GR" sz="2800" b="1" i="1" dirty="0" smtClean="0"/>
          </a:p>
          <a:p>
            <a:pPr>
              <a:buNone/>
            </a:pPr>
            <a:endParaRPr lang="el-GR" sz="2800" b="1" i="1" dirty="0" smtClean="0"/>
          </a:p>
          <a:p>
            <a:r>
              <a:rPr lang="el-GR" sz="2800" b="1" i="1" dirty="0" smtClean="0"/>
              <a:t>Με μάσκα κι αντισηπτικό στην τσέπη θα γυρνάω</a:t>
            </a:r>
          </a:p>
          <a:p>
            <a:pPr>
              <a:buNone/>
            </a:pPr>
            <a:endParaRPr lang="el-GR" sz="2800" b="1" i="1" dirty="0" smtClean="0"/>
          </a:p>
          <a:p>
            <a:pPr>
              <a:buNone/>
            </a:pPr>
            <a:r>
              <a:rPr lang="el-GR" sz="2800" b="1" i="1" dirty="0" smtClean="0"/>
              <a:t>     Και γάντια προστατευτικά θα μάθω να φοράω</a:t>
            </a:r>
            <a:endParaRPr lang="el-GR" sz="28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Μιλήσαμε ήδη για 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sz="4000" dirty="0" smtClean="0"/>
              <a:t>τη </a:t>
            </a:r>
            <a:r>
              <a:rPr lang="el-GR" sz="4000" dirty="0" smtClean="0"/>
              <a:t>διάκριση</a:t>
            </a:r>
          </a:p>
          <a:p>
            <a:endParaRPr lang="el-GR" sz="4000" dirty="0" smtClean="0"/>
          </a:p>
          <a:p>
            <a:pPr>
              <a:buNone/>
            </a:pPr>
            <a:r>
              <a:rPr lang="el-GR" sz="4000" dirty="0" smtClean="0"/>
              <a:t>    </a:t>
            </a:r>
            <a:r>
              <a:rPr lang="el-GR" sz="4000" dirty="0" smtClean="0"/>
              <a:t>ΠΟΙΗΣΗ-ΠΕΖΟΓΡΑΦΙΑ-ΘΕΑΤΡΟ </a:t>
            </a:r>
            <a:r>
              <a:rPr lang="el-GR" sz="4000" dirty="0" smtClean="0"/>
              <a:t>(βασικές λογοτεχνικές κατηγορίες)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Μιλήσαμε ήδη για …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dirty="0" smtClean="0"/>
              <a:t>τη διάκριση (ως προς την ΠΟΙΗΣΗ) 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  </a:t>
            </a:r>
            <a:r>
              <a:rPr lang="el-GR" b="1" i="1" dirty="0" smtClean="0"/>
              <a:t>ΠΡΟΣΩΠΙΚΗ ΠΟΙΗΣΗ</a:t>
            </a:r>
            <a:r>
              <a:rPr lang="el-GR" dirty="0" smtClean="0"/>
              <a:t>: </a:t>
            </a:r>
            <a:r>
              <a:rPr lang="el-GR" b="1" i="1" dirty="0" smtClean="0"/>
              <a:t>Παραδοσιακή- Νεωτερική </a:t>
            </a:r>
            <a:r>
              <a:rPr lang="el-GR" b="1" i="1" dirty="0" smtClean="0"/>
              <a:t>π</a:t>
            </a:r>
            <a:r>
              <a:rPr lang="el-GR" b="1" i="1" dirty="0" smtClean="0"/>
              <a:t>οίηση</a:t>
            </a:r>
          </a:p>
          <a:p>
            <a:pPr>
              <a:buNone/>
            </a:pPr>
            <a:endParaRPr lang="el-GR" b="1" i="1" dirty="0" smtClean="0"/>
          </a:p>
          <a:p>
            <a:pPr>
              <a:buNone/>
            </a:pPr>
            <a:r>
              <a:rPr lang="el-GR" b="1" i="1" dirty="0" smtClean="0"/>
              <a:t>   ΑΠΡΟΣΩΠΗ ΠΟΙΗΣΗ: Δημοτική ποίηση</a:t>
            </a:r>
            <a:endParaRPr lang="el-GR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ΑΠΡΟΣΩΠΗ ΠΟΙΗΣΗ (Δημοτική)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ΒΑΣΙΚΑ ΧΑΡΑΚΤΗΡΙΣΤΙΚΑ </a:t>
            </a:r>
          </a:p>
          <a:p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el-GR" b="1" dirty="0" smtClean="0"/>
              <a:t>ΣΤΙΧΟΥΡΓΙΚΗ: </a:t>
            </a:r>
            <a:endParaRPr lang="el-GR" b="1" dirty="0" smtClean="0"/>
          </a:p>
          <a:p>
            <a:pPr>
              <a:buNone/>
            </a:pPr>
            <a:r>
              <a:rPr lang="el-GR" i="1" dirty="0" smtClean="0"/>
              <a:t>ΙΑΜΒΙΚΟΣ </a:t>
            </a:r>
            <a:r>
              <a:rPr lang="el-GR" i="1" dirty="0" smtClean="0"/>
              <a:t>ΔΕΚΑΠΕΝΤΑΣΥΛΛΑΒΟΣ </a:t>
            </a:r>
            <a:r>
              <a:rPr lang="el-GR" i="1" dirty="0" smtClean="0"/>
              <a:t>ΣΤΙΧΟΣ</a:t>
            </a:r>
            <a:endParaRPr lang="el-GR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ΒΑΣΙΚΑ ΧΑΡΑΚΤΗΡΙΣΤΙΚΑ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43370"/>
          </a:xfrm>
        </p:spPr>
        <p:txBody>
          <a:bodyPr>
            <a:normAutofit/>
          </a:bodyPr>
          <a:lstStyle/>
          <a:p>
            <a:r>
              <a:rPr lang="el-GR" sz="4000" b="1" dirty="0" smtClean="0"/>
              <a:t>1.	Συμβολικοί αριθμοί</a:t>
            </a:r>
            <a:endParaRPr lang="el-GR" sz="4000" dirty="0" smtClean="0"/>
          </a:p>
          <a:p>
            <a:pPr>
              <a:buNone/>
            </a:pPr>
            <a:r>
              <a:rPr lang="el-GR" sz="4000" dirty="0" smtClean="0"/>
              <a:t>	Στα δημοτικά τραγούδια χρησιμοποιούνται συχνά οι αριθμοί 3 (και πολλαπλάσια του: 12, 45, 60 κ.ά.) και 7.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ΒΑΣΙΚΑ ΧΑΡΑΚΤΗΡΙΣΤΙΚΑ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 smtClean="0"/>
              <a:t>2.	Ο νόμος των τριών (ή τριαδικό σχήμα)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	Πολλές φορές όσα αναφέρονται σε ένα δημοτικό τραγούδι (πρόσωπα, έννοιες, καταστάσεις κ.ά.) παρουσιάζονται ανά τρία ή τρεις φορές (ο αριθμός αυτός από την αρχαιότητα θεωρείται μαγικός και ιερός- το τελευταίο δεσπόζει και στη χριστιανική θρησκεία: ο τριαδικός Θεός κ.ά.):</a:t>
            </a:r>
          </a:p>
          <a:p>
            <a:r>
              <a:rPr lang="el-GR" dirty="0" smtClean="0"/>
              <a:t>...το </a:t>
            </a:r>
            <a:r>
              <a:rPr lang="el-GR" i="1" dirty="0" smtClean="0"/>
              <a:t>'να να πάρει το σταυρό και τ' άλλο το βαγγέλιο, το τρίτο, το καλύτερο, την άγια τράπεζα μας...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ΒΑΣΙΚΑ ΧΑΡΑΚΤΗΡΙΣΤΙΚΑ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 smtClean="0"/>
              <a:t>3.	 Άστοχα ερωτήματα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	Μερικές φορές διατυπώνονται 2-3 ερωτήματα, στην προσπάθεια του τραγουδιστή να εξηγήσει κάτι παράξενο, και στη συνέχεια δίνεται αρνητική απάντηση σε όλα, για να δοθεί στο τέλος η ορθή εξήγηση. Με αυτή την τεχνική πετυχαίνει ο δημιουργός να αυξήσει την αγωνία του ακροατή και να δώσει πιο έντονα αυτό που θέλει να τονίσει. Πέρα βέβαια από αυτό, θα μπορούσε να τονιστεί και η αισθητική αξία που έχει όλη η διαδικασία ως άκουσμα:</a:t>
            </a:r>
          </a:p>
          <a:p>
            <a:r>
              <a:rPr lang="el-GR" i="1" dirty="0" smtClean="0"/>
              <a:t>Αχός βαρύς ακούεται, πολλά ντουφέκια πέφτουν. </a:t>
            </a:r>
            <a:endParaRPr lang="el-GR" dirty="0" smtClean="0"/>
          </a:p>
          <a:p>
            <a:r>
              <a:rPr lang="el-GR" i="1" dirty="0" smtClean="0"/>
              <a:t>Μήνα σε γάμο ρίχνονται, μήνα σε χαροκόπι;</a:t>
            </a:r>
            <a:endParaRPr lang="el-GR" dirty="0" smtClean="0"/>
          </a:p>
          <a:p>
            <a:r>
              <a:rPr lang="el-GR" i="1" dirty="0" smtClean="0"/>
              <a:t> Ουδέ σε γάμο ρίχνονται, ουδέ σε χαροκόπι: </a:t>
            </a:r>
            <a:endParaRPr lang="el-GR" dirty="0" smtClean="0"/>
          </a:p>
          <a:p>
            <a:r>
              <a:rPr lang="el-GR" i="1" dirty="0" smtClean="0"/>
              <a:t>Η </a:t>
            </a:r>
            <a:r>
              <a:rPr lang="el-GR" i="1" dirty="0" err="1" smtClean="0"/>
              <a:t>Δέσπω</a:t>
            </a:r>
            <a:r>
              <a:rPr lang="el-GR" i="1" dirty="0" smtClean="0"/>
              <a:t> κάνει πόλεμο με νύφες και μ' αγγόνια.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ΒΑΣΙΚΑ ΧΑΡΑΚΤΗΡΙΣΤΙΚΑ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4. </a:t>
            </a:r>
            <a:r>
              <a:rPr lang="el-GR" b="1" dirty="0" smtClean="0"/>
              <a:t>Στερεότυπες εκφράσεις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   Υπάρχουν πάρα πολλές στερεότυπες εκφράσεις -μικρές ή μεγάλες- που χρησιμοποιούνται σε πολλά τραγούδια σαν τις ακόλουθες: </a:t>
            </a:r>
            <a:r>
              <a:rPr lang="el-GR" i="1" dirty="0" smtClean="0"/>
              <a:t>Τρία πουλάκια </a:t>
            </a:r>
            <a:r>
              <a:rPr lang="el-GR" dirty="0" smtClean="0"/>
              <a:t>κάθονταν- ...πολύ του </a:t>
            </a:r>
            <a:r>
              <a:rPr lang="el-GR" i="1" dirty="0" err="1" smtClean="0"/>
              <a:t>κακοφάνη</a:t>
            </a:r>
            <a:r>
              <a:rPr lang="el-GR" i="1" dirty="0" smtClean="0"/>
              <a:t> - Δεν κελαηδούσε σαν πουλί μηδέ σα χελιδόνι...</a:t>
            </a:r>
            <a:endParaRPr lang="el-G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Λειτουργική μονάδα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130</TotalTime>
  <Words>340</Words>
  <PresentationFormat>Προβολή στην οθόνη (4:3)</PresentationFormat>
  <Paragraphs>99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Λειτουργική μονάδα</vt:lpstr>
      <vt:lpstr>ΛΟΓΟΤΕΧΝΙΑ  (Δημοτική ποίηση)</vt:lpstr>
      <vt:lpstr>ΤΙ ΘΑ ΚΑΝΟΥΜΕ;;;</vt:lpstr>
      <vt:lpstr>Μιλήσαμε ήδη για …</vt:lpstr>
      <vt:lpstr>Μιλήσαμε ήδη για …</vt:lpstr>
      <vt:lpstr>ΑΠΡΟΣΩΠΗ ΠΟΙΗΣΗ (Δημοτική)</vt:lpstr>
      <vt:lpstr>ΒΑΣΙΚΑ ΧΑΡΑΚΤΗΡΙΣΤΙΚΑ</vt:lpstr>
      <vt:lpstr>ΒΑΣΙΚΑ ΧΑΡΑΚΤΗΡΙΣΤΙΚΑ</vt:lpstr>
      <vt:lpstr>ΒΑΣΙΚΑ ΧΑΡΑΚΤΗΡΙΣΤΙΚΑ  </vt:lpstr>
      <vt:lpstr>ΒΑΣΙΚΑ ΧΑΡΑΚΤΗΡΙΣΤΙΚΑ</vt:lpstr>
      <vt:lpstr>ΒΑΣΙΚΑ ΧΑΡΑΚΤΗΡΙΣΤΙΚΑ  </vt:lpstr>
      <vt:lpstr>ΒΑΣΙΚΑ ΧΑΡΑΚΤΗΡΙΣΤΙΚΑ</vt:lpstr>
      <vt:lpstr>ΒΑΣΙΚΑ ΧΑΡΑΚΤΗΡΙΣΤΙΚΑ</vt:lpstr>
      <vt:lpstr>ΚΛΕΦΤΙΚΟ ΔΗΜΟΤΙΚΟ ΤΡΑΓΟΥΔΙ</vt:lpstr>
      <vt:lpstr>                ΝΑΝΟΥΡΙΣΜΑ</vt:lpstr>
      <vt:lpstr>          ΔΗΜΟΤΙΚΟ ΤΡΑΓΟΥΔΙ                                   ΤΗΣ ΞΕΝΙΤΙΑΣ</vt:lpstr>
      <vt:lpstr>              ΣΤΙΧΟΥΡΓΙΚΗ</vt:lpstr>
      <vt:lpstr>Ιαμβικός Δεκαπεντασύλλαβος στίχος</vt:lpstr>
      <vt:lpstr>             ΜΑΝΤΙΝΑΔΕΣ</vt:lpstr>
      <vt:lpstr>         Η Μαντινάδα του Αρκά</vt:lpstr>
      <vt:lpstr>Μαντινάδες της καραντίνας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ΛΟΓΟΤΕΧΝΙΑ</dc:title>
  <dc:creator>USER</dc:creator>
  <cp:lastModifiedBy>USER</cp:lastModifiedBy>
  <cp:revision>26</cp:revision>
  <dcterms:created xsi:type="dcterms:W3CDTF">2020-04-29T05:54:38Z</dcterms:created>
  <dcterms:modified xsi:type="dcterms:W3CDTF">2020-05-22T10:45:23Z</dcterms:modified>
</cp:coreProperties>
</file>