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84" r:id="rId3"/>
    <p:sldId id="286" r:id="rId4"/>
    <p:sldId id="285" r:id="rId5"/>
    <p:sldId id="270" r:id="rId6"/>
    <p:sldId id="257" r:id="rId7"/>
    <p:sldId id="282" r:id="rId8"/>
    <p:sldId id="281" r:id="rId9"/>
    <p:sldId id="272" r:id="rId10"/>
    <p:sldId id="258" r:id="rId11"/>
    <p:sldId id="273" r:id="rId12"/>
    <p:sldId id="259" r:id="rId13"/>
    <p:sldId id="274" r:id="rId14"/>
    <p:sldId id="260" r:id="rId15"/>
    <p:sldId id="288" r:id="rId16"/>
    <p:sldId id="289" r:id="rId17"/>
    <p:sldId id="290" r:id="rId18"/>
    <p:sldId id="291" r:id="rId19"/>
    <p:sldId id="275" r:id="rId20"/>
    <p:sldId id="261" r:id="rId21"/>
    <p:sldId id="279" r:id="rId22"/>
    <p:sldId id="264" r:id="rId23"/>
    <p:sldId id="280" r:id="rId24"/>
    <p:sldId id="265" r:id="rId25"/>
    <p:sldId id="278" r:id="rId26"/>
    <p:sldId id="266" r:id="rId27"/>
    <p:sldId id="269" r:id="rId28"/>
    <p:sldId id="292" r:id="rId29"/>
    <p:sldId id="283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xnologi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exnologi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texnologi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texnologi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texnologi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texnologi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texnologi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texnologi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texnolog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 b="0" i="1" u="sng" dirty="0"/>
              <a:t>ΧΡΩΜΑ ΜΑΛΛΙΩΝ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E5-4D86-B5B7-769790CCA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Φύλλο1!$B$2:$B$3</c:f>
              <c:strCache>
                <c:ptCount val="2"/>
                <c:pt idx="0">
                  <c:v>ΚΑΣΤΑΝΑ</c:v>
                </c:pt>
                <c:pt idx="1">
                  <c:v>ΞΑΝΘΟ</c:v>
                </c:pt>
              </c:strCache>
            </c:strRef>
          </c:cat>
          <c:val>
            <c:numRef>
              <c:f>Φύλλο1!$C$2:$C$3</c:f>
              <c:numCache>
                <c:formatCode>0%</c:formatCode>
                <c:ptCount val="2"/>
                <c:pt idx="0">
                  <c:v>0.83000000000000063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5-4D86-B5B7-769790CCA39D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ΧΡΩΜΑ ΜΑΤΙΩΝ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58556561679789998"/>
          <c:y val="0.52066375036453783"/>
          <c:w val="0.35247987751531096"/>
          <c:h val="0.4699731700204144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3E-4254-859F-50E5E42EA3BD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3E-4254-859F-50E5E42EA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Φύλλο2!$B$2:$B$3</c:f>
              <c:strCache>
                <c:ptCount val="2"/>
                <c:pt idx="0">
                  <c:v>ΚΑΣΤΑΝΑ</c:v>
                </c:pt>
                <c:pt idx="1">
                  <c:v>ΓΑΛΑΖΙΑ</c:v>
                </c:pt>
              </c:strCache>
            </c:strRef>
          </c:cat>
          <c:val>
            <c:numRef>
              <c:f>Φύλλο2!$C$2:$C$3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3E-4254-859F-50E5E42EA3BD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ΚΟΡΥΦΗ ΣΤΑ ΜΑΛΛΙΑ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8417672790901162"/>
          <c:y val="0.41696004666083408"/>
          <c:w val="0.43720209973753282"/>
          <c:h val="0.582936132983377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Φύλλο3!$B$2:$B$3</c:f>
              <c:strCache>
                <c:ptCount val="2"/>
                <c:pt idx="0">
                  <c:v>ΜΕ ΚΟΡΥΦΗ</c:v>
                </c:pt>
                <c:pt idx="1">
                  <c:v>ΧΩΡΙΣ ΚΟΡΥΦΗ</c:v>
                </c:pt>
              </c:strCache>
            </c:strRef>
          </c:cat>
          <c:val>
            <c:numRef>
              <c:f>Φύλλο3!$C$2:$C$3</c:f>
              <c:numCache>
                <c:formatCode>0%</c:formatCode>
                <c:ptCount val="2"/>
                <c:pt idx="0">
                  <c:v>0.35000000000000031</c:v>
                </c:pt>
                <c:pt idx="1">
                  <c:v>0.62000000000000088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B7-4290-B63C-F4FDC9A5CAB0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ΛΑΚΑΚΙΑ ΣΤΑ ΜΑΓΟΥΛΑ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2862117235345654"/>
          <c:y val="0.27066375036453777"/>
          <c:w val="0.45386876640419982"/>
          <c:h val="0.60515835520560002"/>
        </c:manualLayout>
      </c:layout>
      <c:pieChart>
        <c:varyColors val="1"/>
        <c:ser>
          <c:idx val="0"/>
          <c:order val="0"/>
          <c:explosion val="1"/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86-4CEC-BDC2-B89313CC951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/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000"/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Φύλλο5!$B$2:$B$3</c:f>
              <c:strCache>
                <c:ptCount val="2"/>
                <c:pt idx="0">
                  <c:v>ΜΕ ΛΑΚΑΚΙΑ</c:v>
                </c:pt>
                <c:pt idx="1">
                  <c:v>ΧΩΡΙΣ ΛΑΚΑΚΙΑ</c:v>
                </c:pt>
              </c:strCache>
            </c:strRef>
          </c:cat>
          <c:val>
            <c:numRef>
              <c:f>Φύλλο5!$C$2:$C$3</c:f>
              <c:numCache>
                <c:formatCode>0%</c:formatCode>
                <c:ptCount val="2"/>
                <c:pt idx="0">
                  <c:v>0.33000000000000074</c:v>
                </c:pt>
                <c:pt idx="1">
                  <c:v>0.67000000000000148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86-4CEC-BDC2-B89313CC9511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ΛΑΚΑΚΙΑ ΣΤΟ ΠΙΓΟΥΝΙ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50692957130358862"/>
          <c:y val="0.20473786483756845"/>
          <c:w val="0.43752974628171482"/>
          <c:h val="0.6021894393343486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Φύλλο6!$B$2:$B$3</c:f>
              <c:strCache>
                <c:ptCount val="2"/>
                <c:pt idx="0">
                  <c:v>ΜΕ ΛΑΚΑΚΙΑ </c:v>
                </c:pt>
                <c:pt idx="1">
                  <c:v>ΧΩΡΙΣ ΛΑΚΑΚΙΑ</c:v>
                </c:pt>
              </c:strCache>
            </c:strRef>
          </c:cat>
          <c:val>
            <c:numRef>
              <c:f>Φύλλο6!$C$2:$C$3</c:f>
              <c:numCache>
                <c:formatCode>0%</c:formatCode>
                <c:ptCount val="2"/>
                <c:pt idx="0">
                  <c:v>0.31000000000000055</c:v>
                </c:pt>
                <c:pt idx="1">
                  <c:v>0.69000000000000061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E8-453E-B9B1-25AEED1B9183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l-GR" sz="3600" dirty="0"/>
              <a:t>ΑΝΑΔΙΠΛΩΣΗ ΓΛΩΣΣΑΣ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6293471128608932"/>
          <c:y val="0.48986628754739042"/>
          <c:w val="0.34218624234470735"/>
          <c:h val="0.4562483231262758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0B-4536-B32C-A8A4FDE2C654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0B-4536-B32C-A8A4FDE2C6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Φύλλο4!$B$2:$B$3</c:f>
              <c:strCache>
                <c:ptCount val="2"/>
                <c:pt idx="0">
                  <c:v>ΜΕ ΑΝΑΔΙΠΛΩΣΗ</c:v>
                </c:pt>
                <c:pt idx="1">
                  <c:v>ΧΩΡΙΣ ΑΝΑΔΙΠΛΩΣΗ</c:v>
                </c:pt>
              </c:strCache>
            </c:strRef>
          </c:cat>
          <c:val>
            <c:numRef>
              <c:f>Φύλλο4!$C$2:$C$3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B-4536-B32C-A8A4FDE2C654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l-GR" sz="3600" i="1" u="sng" dirty="0"/>
              <a:t>ΛΟΒΟΙ ΑΥΤΙΩΝ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4487915573053366"/>
          <c:y val="0.28986628754739041"/>
          <c:w val="0.46163068678915137"/>
          <c:h val="0.6155075823855356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Φύλλο7!$B$2:$B$3</c:f>
              <c:strCache>
                <c:ptCount val="2"/>
                <c:pt idx="0">
                  <c:v>ΠΡΟΣΚΟΛΛΗΜΕΝΟΙ</c:v>
                </c:pt>
                <c:pt idx="1">
                  <c:v>ΕΛΕΥΘΕΡΟΙ</c:v>
                </c:pt>
              </c:strCache>
            </c:strRef>
          </c:cat>
          <c:val>
            <c:numRef>
              <c:f>Φύλλο7!$C$2:$C$3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85-4B96-A236-17BE010D5B0A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ΚΑΜΨΗ ΑΝΤΙΕΧΕΙΡΑ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5084339457567801"/>
          <c:y val="0.26881189851268622"/>
          <c:w val="0.39275765529308837"/>
          <c:h val="0.52367687372411853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Φύλλο8!$B$2:$B$3</c:f>
              <c:strCache>
                <c:ptCount val="2"/>
                <c:pt idx="0">
                  <c:v>ΜΕ ΚΑΜΨΗ</c:v>
                </c:pt>
                <c:pt idx="1">
                  <c:v>ΧΩΡΙΣ ΚΑΜΨΗ</c:v>
                </c:pt>
              </c:strCache>
            </c:strRef>
          </c:cat>
          <c:val>
            <c:numRef>
              <c:f>Φύλλο8!$C$2:$C$3</c:f>
              <c:numCache>
                <c:formatCode>0%</c:formatCode>
                <c:ptCount val="2"/>
                <c:pt idx="0">
                  <c:v>0.32000000000000051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83-4C2B-A550-0189DB736C7A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3600"/>
            </a:pPr>
            <a:r>
              <a:rPr lang="el-GR" sz="3600"/>
              <a:t>ΔΕΞΙΟΧΕΙΡΑΣ-ΑΡΙΣΤΕΡΟΧΕΙΡΑΣ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6839687226596738"/>
          <c:y val="0.35018153980752431"/>
          <c:w val="0.38265080927384176"/>
          <c:h val="0.5102010790317876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A7-4DD5-BFC2-9D81C6568093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A7-4DD5-BFC2-9D81C65680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Φύλλο9!$B$2:$B$3</c:f>
              <c:strCache>
                <c:ptCount val="2"/>
                <c:pt idx="0">
                  <c:v>ΔΕΞΙΟΧΕΙΡΑΣ</c:v>
                </c:pt>
                <c:pt idx="1">
                  <c:v>ΑΡΙΣΤΕΡΟΧΕΙΡΑΣ</c:v>
                </c:pt>
              </c:strCache>
            </c:strRef>
          </c:cat>
          <c:val>
            <c:numRef>
              <c:f>Φύλλο9!$C$2:$C$3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7-4DD5-BFC2-9D81C6568093}"/>
            </c:ext>
          </c:extLst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3600"/>
          </a:pPr>
          <a:endParaRPr lang="el-GR"/>
        </a:p>
      </c:txPr>
    </c:legend>
    <c:plotVisOnly val="1"/>
    <c:dispBlanksAs val="zero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0.53125</cdr:y>
    </cdr:from>
    <cdr:to>
      <cdr:x>0.48242</cdr:x>
      <cdr:y>0.67825</cdr:y>
    </cdr:to>
    <cdr:pic>
      <cdr:nvPicPr>
        <cdr:cNvPr id="2" name="Picture 2" descr="C:\Users\user\Desktop\Χωρίς τίτλο.png">
          <a:extLst xmlns:a="http://schemas.openxmlformats.org/drawingml/2006/main">
            <a:ext uri="{FF2B5EF4-FFF2-40B4-BE49-F238E27FC236}">
              <a16:creationId xmlns:a16="http://schemas.microsoft.com/office/drawing/2014/main" xmlns="" id="{422F744C-9A1B-4349-A102-8E722BD4415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643314"/>
          <a:ext cx="4411216" cy="1008112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</cdr:x>
      <cdr:y>0.6875</cdr:y>
    </cdr:from>
    <cdr:to>
      <cdr:x>0.48037</cdr:x>
      <cdr:y>0.8345</cdr:y>
    </cdr:to>
    <cdr:pic>
      <cdr:nvPicPr>
        <cdr:cNvPr id="4" name="Picture 2" descr="C:\Users\hp\Desktop\images.jpg">
          <a:extLst xmlns:a="http://schemas.openxmlformats.org/drawingml/2006/main">
            <a:ext uri="{FF2B5EF4-FFF2-40B4-BE49-F238E27FC236}">
              <a16:creationId xmlns:a16="http://schemas.microsoft.com/office/drawing/2014/main" xmlns="" id="{A18963D3-8090-40B5-A8B4-77FCF8A6EFD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4714884"/>
          <a:ext cx="4392488" cy="1008112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</cdr:x>
      <cdr:y>0.34375</cdr:y>
    </cdr:from>
    <cdr:to>
      <cdr:x>0.48037</cdr:x>
      <cdr:y>0.49592</cdr:y>
    </cdr:to>
    <cdr:pic>
      <cdr:nvPicPr>
        <cdr:cNvPr id="5" name="Picture 3" descr="C:\Users\user\Desktop\Χωρίς τίτλο.png">
          <a:extLst xmlns:a="http://schemas.openxmlformats.org/drawingml/2006/main">
            <a:ext uri="{FF2B5EF4-FFF2-40B4-BE49-F238E27FC236}">
              <a16:creationId xmlns:a16="http://schemas.microsoft.com/office/drawing/2014/main" xmlns="" id="{FA80BE54-08EB-4690-A6F2-C894D8D8AE4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357430"/>
          <a:ext cx="4392489" cy="104355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0.47638</cdr:x>
      <cdr:y>0.227</cdr:y>
    </cdr:from>
    <cdr:to>
      <cdr:x>0.66537</cdr:x>
      <cdr:y>0.3635</cdr:y>
    </cdr:to>
    <cdr:sp macro="" textlink="">
      <cdr:nvSpPr>
        <cdr:cNvPr id="6" name="5 - TextBox"/>
        <cdr:cNvSpPr txBox="1"/>
      </cdr:nvSpPr>
      <cdr:spPr>
        <a:xfrm xmlns:a="http://schemas.openxmlformats.org/drawingml/2006/main">
          <a:off x="4355976" y="1556792"/>
          <a:ext cx="1728192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0.03906</cdr:x>
      <cdr:y>0.66667</cdr:y>
    </cdr:from>
    <cdr:to>
      <cdr:x>0.14406</cdr:x>
      <cdr:y>0.67333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xmlns="" id="{AAF629EF-DA68-4981-9BAB-23858E5EC07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7158" y="4572008"/>
          <a:ext cx="960099" cy="457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0.22916</cdr:y>
    </cdr:from>
    <cdr:to>
      <cdr:x>0.46094</cdr:x>
      <cdr:y>0.60417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571612"/>
          <a:ext cx="4214810" cy="25717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0.16138</cdr:x>
      <cdr:y>0.773</cdr:y>
    </cdr:from>
    <cdr:to>
      <cdr:x>0.33463</cdr:x>
      <cdr:y>0.815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1475656" y="5301208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err="1" smtClean="0"/>
            <a:t>eeedddEE</a:t>
          </a:r>
          <a:r>
            <a:rPr lang="en-US" sz="1100" i="1" dirty="0" err="1" smtClean="0"/>
            <a:t>DDD</a:t>
          </a:r>
          <a:endParaRPr lang="el-G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0.05468</cdr:x>
      <cdr:y>0.28125</cdr:y>
    </cdr:from>
    <cdr:to>
      <cdr:x>0.38281</cdr:x>
      <cdr:y>0.75926</cdr:y>
    </cdr:to>
    <cdr:pic>
      <cdr:nvPicPr>
        <cdr:cNvPr id="2" name="Picture 2" descr="C:\Users\user\Desktop\Χωρίς τίτλο.png">
          <a:extLst xmlns:a="http://schemas.openxmlformats.org/drawingml/2006/main">
            <a:ext uri="{FF2B5EF4-FFF2-40B4-BE49-F238E27FC236}">
              <a16:creationId xmlns:a16="http://schemas.microsoft.com/office/drawing/2014/main" xmlns="" id="{3521146A-2A21-4538-8E43-EE282F17EE1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0034" y="1928802"/>
          <a:ext cx="3000396" cy="3278187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0.04687</cdr:x>
      <cdr:y>0.26881</cdr:y>
    </cdr:from>
    <cdr:to>
      <cdr:x>0.4401</cdr:x>
      <cdr:y>0.66667</cdr:y>
    </cdr:to>
    <cdr:pic>
      <cdr:nvPicPr>
        <cdr:cNvPr id="2" name="Picture 2" descr="C:\Users\user\Desktop\Χωρίς τίτλο.png">
          <a:extLst xmlns:a="http://schemas.openxmlformats.org/drawingml/2006/main">
            <a:ext uri="{FF2B5EF4-FFF2-40B4-BE49-F238E27FC236}">
              <a16:creationId xmlns:a16="http://schemas.microsoft.com/office/drawing/2014/main" xmlns="" id="{4C57617C-150C-4E8B-80F4-D3E5416AC44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8596" y="1785926"/>
          <a:ext cx="3595689" cy="264320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0.03906</cdr:x>
      <cdr:y>0.47917</cdr:y>
    </cdr:from>
    <cdr:to>
      <cdr:x>0.436</cdr:x>
      <cdr:y>0.80833</cdr:y>
    </cdr:to>
    <cdr:pic>
      <cdr:nvPicPr>
        <cdr:cNvPr id="2" name="Picture 2" descr="C:\Users\viceprincipal\Desktop\αναδιπλωση της γλωσσας.jpg">
          <a:extLst xmlns:a="http://schemas.openxmlformats.org/drawingml/2006/main">
            <a:ext uri="{FF2B5EF4-FFF2-40B4-BE49-F238E27FC236}">
              <a16:creationId xmlns:a16="http://schemas.microsoft.com/office/drawing/2014/main" xmlns="" id="{5A969C18-0B06-4886-8C35-D3D5DAD5506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7158" y="3286124"/>
          <a:ext cx="3629599" cy="22574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0.04687</cdr:x>
      <cdr:y>0.33333</cdr:y>
    </cdr:from>
    <cdr:to>
      <cdr:x>0.4375</cdr:x>
      <cdr:y>0.82292</cdr:y>
    </cdr:to>
    <cdr:pic>
      <cdr:nvPicPr>
        <cdr:cNvPr id="2" name="Picture 2" descr="C:\Users\user\Desktop\Χωρίς τίτλο.png">
          <a:extLst xmlns:a="http://schemas.openxmlformats.org/drawingml/2006/main">
            <a:ext uri="{FF2B5EF4-FFF2-40B4-BE49-F238E27FC236}">
              <a16:creationId xmlns:a16="http://schemas.microsoft.com/office/drawing/2014/main" xmlns="" id="{C4569BCF-BA60-4F3C-B15B-9E71B457A3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8596" y="2285992"/>
          <a:ext cx="3571868" cy="335758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0.26041</cdr:y>
    </cdr:from>
    <cdr:to>
      <cdr:x>0.42524</cdr:x>
      <cdr:y>0.59641</cdr:y>
    </cdr:to>
    <cdr:pic>
      <cdr:nvPicPr>
        <cdr:cNvPr id="2" name="4 - Εικόνα" descr="C:\Users\user\Downloads\DSC01439.JPG">
          <a:extLst xmlns:a="http://schemas.openxmlformats.org/drawingml/2006/main">
            <a:ext uri="{FF2B5EF4-FFF2-40B4-BE49-F238E27FC236}">
              <a16:creationId xmlns:a16="http://schemas.microsoft.com/office/drawing/2014/main" xmlns="" id="{5DB7B8B0-FF8B-4898-B55E-F875A66E8B3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785926"/>
          <a:ext cx="3888432" cy="2304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</cdr:x>
      <cdr:y>0.59375</cdr:y>
    </cdr:from>
    <cdr:to>
      <cdr:x>0.42524</cdr:x>
      <cdr:y>0.91664</cdr:y>
    </cdr:to>
    <cdr:pic>
      <cdr:nvPicPr>
        <cdr:cNvPr id="3" name="5 - Εικόνα" descr="C:\Users\user\Downloads\DSC01438.JPG">
          <a:extLst xmlns:a="http://schemas.openxmlformats.org/drawingml/2006/main">
            <a:ext uri="{FF2B5EF4-FFF2-40B4-BE49-F238E27FC236}">
              <a16:creationId xmlns:a16="http://schemas.microsoft.com/office/drawing/2014/main" xmlns="" id="{D41306E2-E463-4A1F-897F-A69C18FA90B1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571536" y="4071942"/>
          <a:ext cx="3888432" cy="2214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0.05468</cdr:x>
      <cdr:y>0.39583</cdr:y>
    </cdr:from>
    <cdr:to>
      <cdr:x>0.41406</cdr:x>
      <cdr:y>0.80566</cdr:y>
    </cdr:to>
    <cdr:pic>
      <cdr:nvPicPr>
        <cdr:cNvPr id="2" name="4 - Εικόνα" descr="C:\Users\user\Desktop\αρχείο λήψης.jpg">
          <a:extLst xmlns:a="http://schemas.openxmlformats.org/drawingml/2006/main">
            <a:ext uri="{FF2B5EF4-FFF2-40B4-BE49-F238E27FC236}">
              <a16:creationId xmlns:a16="http://schemas.microsoft.com/office/drawing/2014/main" xmlns="" id="{B4420967-0D2A-44C5-A504-F70A121D088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0034" y="2714620"/>
          <a:ext cx="3286116" cy="2810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B83C-D407-4220-B46E-5BAC0A413C79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069B-154E-4850-9309-FF553004B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9B-154E-4850-9309-FF553004BA71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75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10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153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79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272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598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646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010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043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702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88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5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3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784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88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84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541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47118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ΕΠΙΚΡΑΤΗ / ΥΠΟΛΕΙΠΟΜΕΝΑ ΓΟΝΙΔΙΑ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286380" y="5357826"/>
            <a:ext cx="3662330" cy="1143000"/>
          </a:xfrm>
        </p:spPr>
        <p:txBody>
          <a:bodyPr/>
          <a:lstStyle/>
          <a:p>
            <a:r>
              <a:rPr lang="el-GR" i="1" dirty="0">
                <a:latin typeface="Book Antiqua" pitchFamily="18" charset="0"/>
              </a:rPr>
              <a:t>ΚΑΦΕΣ ΓΙΩΡΓΟΣ</a:t>
            </a:r>
          </a:p>
          <a:p>
            <a:r>
              <a:rPr lang="el-GR" i="1" dirty="0">
                <a:latin typeface="Book Antiqua" pitchFamily="18" charset="0"/>
              </a:rPr>
              <a:t>ΕΛΕΥΘΕΡΙΑΔΗΣ  ΓΙΩΡΓΟΣ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9 - Γράφη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1349900"/>
              </p:ext>
            </p:extLst>
          </p:nvPr>
        </p:nvGraphicFramePr>
        <p:xfrm>
          <a:off x="0" y="54868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ΧΡΩΜΑ ΜΑ</a:t>
            </a:r>
            <a:r>
              <a:rPr lang="en-US" i="1" u="sng" dirty="0" smtClean="0"/>
              <a:t>T</a:t>
            </a:r>
            <a:r>
              <a:rPr lang="el-GR" i="1" u="sng" dirty="0" smtClean="0"/>
              <a:t>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r>
              <a:rPr lang="el-GR" dirty="0" smtClean="0"/>
              <a:t> ΚΑΣΤΑΝΟ ΧΡΩΜΑ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1128893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ΚΟΡΥΦΗ ΣΤΑ ΜΑΛΛΙΑ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l-GR" dirty="0" smtClean="0"/>
              <a:t>ΜΕ ΚΟΡΥΦΗ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- Γράφημα"/>
          <p:cNvGraphicFramePr/>
          <p:nvPr>
            <p:extLst>
              <p:ext uri="{D42A27DB-BD31-4B8C-83A1-F6EECF244321}">
                <p14:modId xmlns:p14="http://schemas.microsoft.com/office/powerpoint/2010/main" xmlns="" val="57825404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ΛΑΚΑΚΚΙΑ ΣΤΟ ΜΑΓΟΥΛΟ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l-GR" dirty="0" smtClean="0"/>
              <a:t>ΧΩΡΙΣ ΛΑΚΑΚΙΑ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Γράφημα"/>
          <p:cNvGraphicFramePr/>
          <p:nvPr>
            <p:extLst>
              <p:ext uri="{D42A27DB-BD31-4B8C-83A1-F6EECF244321}">
                <p14:modId xmlns:p14="http://schemas.microsoft.com/office/powerpoint/2010/main" xmlns="" val="1344114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ΛΑΚΑΚΙΑ ΣΤΟ ΠΗΓΟΥΝΙ</a:t>
            </a:r>
            <a:r>
              <a:rPr lang="en-US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χωρισ</a:t>
            </a:r>
            <a:r>
              <a:rPr lang="el-GR" dirty="0" smtClean="0"/>
              <a:t> ΛΑΚΑΚΙ ΣΤΟ ΠΗΓΟΥΝΙ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ΑΝΑΔΙΠΛΩΣΗ ΣΤΗ ΓΛΩΣΣΑ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l-GR" dirty="0" smtClean="0"/>
              <a:t>ΑΝΑΔΙΠΛΩΣΗ ΓΛΩΣΣΑΣ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Περιεχομενα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2" action="ppaction://hlinksldjump"/>
              </a:rPr>
              <a:t>Εισαγωγή</a:t>
            </a:r>
            <a:endParaRPr lang="el-GR" dirty="0" smtClean="0"/>
          </a:p>
          <a:p>
            <a:r>
              <a:rPr lang="el-GR" dirty="0" smtClean="0">
                <a:hlinkClick r:id="rId3" action="ppaction://hlinksldjump"/>
              </a:rPr>
              <a:t>Ανασκόπηση</a:t>
            </a:r>
            <a:endParaRPr lang="el-GR" dirty="0" smtClean="0"/>
          </a:p>
          <a:p>
            <a:r>
              <a:rPr lang="el-GR" dirty="0">
                <a:hlinkClick r:id="rId4" action="ppaction://hlinksldjump"/>
              </a:rPr>
              <a:t>Σχεδιασμός </a:t>
            </a:r>
            <a:r>
              <a:rPr lang="el-GR" dirty="0" smtClean="0">
                <a:hlinkClick r:id="rId4" action="ppaction://hlinksldjump"/>
              </a:rPr>
              <a:t>έρευνας</a:t>
            </a:r>
            <a:endParaRPr lang="el-GR" dirty="0" smtClean="0"/>
          </a:p>
          <a:p>
            <a:r>
              <a:rPr lang="el-GR" dirty="0">
                <a:hlinkClick r:id="rId5" action="ppaction://hlinksldjump"/>
              </a:rPr>
              <a:t>Παρουσίαση αποτελεσμάτων </a:t>
            </a:r>
            <a:endParaRPr lang="el-GR" dirty="0" smtClean="0"/>
          </a:p>
          <a:p>
            <a:r>
              <a:rPr lang="el-GR" dirty="0" smtClean="0">
                <a:hlinkClick r:id="rId6" action="ppaction://hlinksldjump"/>
              </a:rPr>
              <a:t>Αποτελέσματα-Συμπεράσματα</a:t>
            </a:r>
            <a:endParaRPr lang="en-US" dirty="0" smtClean="0"/>
          </a:p>
          <a:p>
            <a:r>
              <a:rPr lang="el-GR" dirty="0" smtClean="0">
                <a:hlinkClick r:id="rId7" action="ppaction://hlinksldjump"/>
              </a:rPr>
              <a:t>Προτάσεις για περεταίρω έρευνα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7132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6756690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ΛΟΒΟΙ ΑΥΤΙΩΝ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ΕΛΕΥΘΕΡΟΙ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ΚΑΜΨΗ ΑΝΤΙΧΕΙΡΑ</a:t>
            </a:r>
            <a:r>
              <a:rPr lang="en-US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ορθιοσ</a:t>
            </a:r>
            <a:r>
              <a:rPr lang="el-GR" dirty="0" smtClean="0"/>
              <a:t> </a:t>
            </a:r>
            <a:r>
              <a:rPr lang="el-GR" dirty="0" err="1" smtClean="0"/>
              <a:t>αντιχειρασ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372"/>
            <a:ext cx="7866072" cy="3816756"/>
          </a:xfrm>
        </p:spPr>
        <p:txBody>
          <a:bodyPr>
            <a:normAutofit/>
          </a:bodyPr>
          <a:lstStyle/>
          <a:p>
            <a:pPr algn="l"/>
            <a:r>
              <a:rPr lang="el-GR" i="1" u="sng" dirty="0" smtClean="0"/>
              <a:t>ΔΕΞΙΟΧΕΙΡΑΣ  ΑΡΙΣΤΕΡΟΧΕΙΡΑΣ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r>
              <a:rPr lang="el-GR" dirty="0" smtClean="0"/>
              <a:t>ΔΕΞΙΟΧΕΙΡΑΣ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29532634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62050"/>
          </a:xfrm>
        </p:spPr>
        <p:txBody>
          <a:bodyPr/>
          <a:lstStyle/>
          <a:p>
            <a:pPr algn="ctr"/>
            <a:r>
              <a:rPr lang="el-GR" sz="4000" b="1" u="sng" dirty="0">
                <a:latin typeface="Times New Roman" pitchFamily="18" charset="0"/>
                <a:cs typeface="Times New Roman" pitchFamily="18" charset="0"/>
              </a:rPr>
              <a:t>ΣΥΜΠΕΡΑΣΜΑΤΑ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8424936" cy="54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Συνολικά τα επικρατή γονίδια εμφανίζονται σε ποσοστό από 52%  έως 96 %, ενώ τα υπολειπόμενα από 4% έως 48 %. Μοναδική εξαίρεση εμφανίζεται στα μαλλιά με κορυφή, όπου η ύπαρξη κορυφής –επικρατές γονίδιο- απαντάται λιγότερο από το αντίστοιχο υπολειπόμενο.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62050"/>
          </a:xfrm>
        </p:spPr>
        <p:txBody>
          <a:bodyPr/>
          <a:lstStyle/>
          <a:p>
            <a:pPr algn="ctr"/>
            <a:r>
              <a:rPr lang="el-GR" sz="4000" b="1" u="sng" dirty="0">
                <a:latin typeface="Times New Roman" pitchFamily="18" charset="0"/>
                <a:cs typeface="Times New Roman" pitchFamily="18" charset="0"/>
              </a:rPr>
              <a:t>ΣΥΜΠΕΡΑΣΜΑΤΑ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8424936" cy="54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εμφάνιση των επικρατών γονιδίων σε μεγαλύτερη συχνότητα ήταν αναμενόμενη αφού σύμφωνα με το δεύτερο νόμο του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MENDEL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, τα υπολειπόμενα γονίδια θα εκφραστούν μόνο όταν υπάρχουν και στους δύο γονείς και αυτό με πιθανότατα 25% σε κάθε εγκυμοσύνη.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746760"/>
            <a:ext cx="7506032" cy="55168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3200" b="1" dirty="0" smtClean="0"/>
              <a:t>Προτασεις για περαιτέρω Έρευνα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Θα ήταν ενδιαφέρον να βρούμε δεδομένα  άλλων περιοχών στον ελλαδικό χώρο για αυτά τα χαρακτηριστικά και να γίνει η σύγκριση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Εισαγωγή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Η εργασία μας έχει ως θέμα την ποικιλομορφία των κληρονομικών χαρακτηριστικών. 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Στόχος  της έρευνας είναι να μελετήσουμε τη συχνότητα εμφάνισης των επικρατών γονιδίων στο γενικό πληθυσμό.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1772816"/>
            <a:ext cx="8496944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Ευχαριστούμε πολύ τους καθηγητές μας για την συνεργασία </a:t>
            </a:r>
            <a:r>
              <a:rPr lang="el-GR" sz="32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τους </a:t>
            </a:r>
          </a:p>
          <a:p>
            <a:pPr algn="ctr">
              <a:lnSpc>
                <a:spcPct val="150000"/>
              </a:lnSpc>
            </a:pPr>
            <a:r>
              <a:rPr lang="el-GR" sz="32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κατά </a:t>
            </a:r>
            <a:r>
              <a:rPr lang="el-G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τη συλλογή των στοιχείων</a:t>
            </a:r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4360" y="2060848"/>
            <a:ext cx="7955280" cy="40690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solidFill>
                  <a:schemeClr val="accent1"/>
                </a:solidFill>
              </a:rPr>
              <a:t>Ανασκόπηση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Όλα όσα διδάχτηκαν στο κεφάλαιο 5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l-GR" b="1" i="1" u="sng" dirty="0" smtClean="0"/>
              <a:t>διατήρηση </a:t>
            </a:r>
            <a:r>
              <a:rPr lang="el-GR" b="1" i="1" u="sng" dirty="0" smtClean="0"/>
              <a:t>και συνέχεια της ζωής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ΒΙΟΛΟΓΙΑ Γ ΓΥΜΝΑΣΙΟΥ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744416" cy="116205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ΣΧΕΔΙΑΣΜΟΣ ΕΡΕΥΝΑΣ</a:t>
            </a:r>
            <a:endParaRPr lang="el-GR" sz="2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87624" y="1412776"/>
            <a:ext cx="7067128" cy="4691063"/>
          </a:xfrm>
        </p:spPr>
        <p:txBody>
          <a:bodyPr/>
          <a:lstStyle/>
          <a:p>
            <a:pPr lvl="0"/>
            <a:endParaRPr lang="el-GR" sz="2200" cap="all" dirty="0" smtClean="0"/>
          </a:p>
          <a:p>
            <a:pPr lvl="0"/>
            <a:endParaRPr lang="el-GR" sz="2200" cap="all" dirty="0" smtClean="0"/>
          </a:p>
          <a:p>
            <a:pPr lvl="0" algn="just">
              <a:lnSpc>
                <a:spcPct val="150000"/>
              </a:lnSpc>
            </a:pPr>
            <a:r>
              <a:rPr lang="el-GR" sz="2200" cap="all" dirty="0" err="1" smtClean="0"/>
              <a:t>Επισκεφτηκαμε</a:t>
            </a:r>
            <a:r>
              <a:rPr lang="el-GR" sz="2200" cap="all" dirty="0" smtClean="0"/>
              <a:t> </a:t>
            </a:r>
            <a:r>
              <a:rPr lang="el-GR" sz="2200" cap="all" dirty="0" err="1" smtClean="0"/>
              <a:t>ολεσ</a:t>
            </a:r>
            <a:r>
              <a:rPr lang="el-GR" sz="2200" cap="all" dirty="0" smtClean="0"/>
              <a:t> </a:t>
            </a:r>
            <a:r>
              <a:rPr lang="el-GR" sz="2200" cap="all" dirty="0" err="1" smtClean="0"/>
              <a:t>τισ</a:t>
            </a:r>
            <a:r>
              <a:rPr lang="el-GR" sz="2200" cap="all" dirty="0" smtClean="0"/>
              <a:t> </a:t>
            </a:r>
            <a:r>
              <a:rPr lang="el-GR" sz="2200" cap="all" dirty="0" err="1" smtClean="0"/>
              <a:t>ταξεισ</a:t>
            </a:r>
            <a:r>
              <a:rPr lang="el-GR" sz="2200" cap="all" dirty="0" smtClean="0"/>
              <a:t> και </a:t>
            </a:r>
            <a:r>
              <a:rPr lang="el-GR" sz="2200" cap="all" dirty="0" err="1" smtClean="0"/>
              <a:t>καταγρΑψαμε</a:t>
            </a:r>
            <a:r>
              <a:rPr lang="el-GR" sz="2200" cap="all" dirty="0" smtClean="0"/>
              <a:t> με τη </a:t>
            </a:r>
            <a:r>
              <a:rPr lang="el-GR" sz="2200" cap="all" dirty="0" err="1" smtClean="0"/>
              <a:t>βοΗθεια</a:t>
            </a:r>
            <a:r>
              <a:rPr lang="el-GR" sz="2200" cap="all" dirty="0" smtClean="0"/>
              <a:t> ερωτηματολογίου την </a:t>
            </a:r>
            <a:r>
              <a:rPr lang="el-GR" sz="2200" cap="all" dirty="0" err="1" smtClean="0"/>
              <a:t>εμφανιση</a:t>
            </a:r>
            <a:r>
              <a:rPr lang="el-GR" sz="2200" cap="all" dirty="0" smtClean="0"/>
              <a:t> η </a:t>
            </a:r>
            <a:r>
              <a:rPr lang="el-GR" sz="2200" cap="all" dirty="0" err="1" smtClean="0"/>
              <a:t>απουσια</a:t>
            </a:r>
            <a:r>
              <a:rPr lang="el-GR" sz="2200" cap="all" dirty="0" smtClean="0"/>
              <a:t> </a:t>
            </a:r>
            <a:r>
              <a:rPr lang="el-GR" sz="2200" cap="all" dirty="0" err="1" smtClean="0"/>
              <a:t>εννεα</a:t>
            </a:r>
            <a:r>
              <a:rPr lang="el-GR" sz="2200" cap="all" dirty="0" smtClean="0"/>
              <a:t> </a:t>
            </a:r>
            <a:r>
              <a:rPr lang="el-GR" sz="2200" cap="all" dirty="0" err="1" smtClean="0"/>
              <a:t>σωματικΩν</a:t>
            </a:r>
            <a:r>
              <a:rPr lang="el-GR" sz="2200" cap="all" dirty="0" smtClean="0"/>
              <a:t> χαρακτηριστικών και </a:t>
            </a:r>
            <a:r>
              <a:rPr lang="el-GR" sz="2200" cap="all" dirty="0" err="1" smtClean="0"/>
              <a:t>συγκεκριμενα</a:t>
            </a:r>
            <a:r>
              <a:rPr lang="el-GR" sz="2200" cap="all" dirty="0" smtClean="0"/>
              <a:t> </a:t>
            </a:r>
            <a:r>
              <a:rPr lang="en-US" sz="2200" cap="all" dirty="0" smtClean="0"/>
              <a:t>:</a:t>
            </a:r>
            <a:r>
              <a:rPr lang="el-GR" sz="2200" cap="all" dirty="0" smtClean="0"/>
              <a:t> </a:t>
            </a:r>
            <a:endParaRPr lang="el-GR" sz="2200" cap="all" dirty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ΧΑΡΑΚΤΗΡΙΣΤΙΚΑ</a:t>
            </a:r>
            <a:r>
              <a:rPr lang="en-US" dirty="0"/>
              <a:t> 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ΧΡΩΜΑ ΜΑΛΛΙΩΝ</a:t>
            </a:r>
          </a:p>
          <a:p>
            <a:r>
              <a:rPr lang="el-GR" dirty="0"/>
              <a:t>ΧΡΩΜΑ ΜΑΤΙΩΝ</a:t>
            </a:r>
          </a:p>
          <a:p>
            <a:r>
              <a:rPr lang="el-GR" dirty="0"/>
              <a:t>ΚΟΡΥΦΗ ΣΤΑ ΜΑΛΛΙΑ</a:t>
            </a:r>
          </a:p>
          <a:p>
            <a:r>
              <a:rPr lang="el-GR" dirty="0"/>
              <a:t>ΑΝΑΔΙΠΛΩΣΗ ΓΛΩΣΣΑΣ</a:t>
            </a:r>
          </a:p>
          <a:p>
            <a:r>
              <a:rPr lang="el-GR" dirty="0"/>
              <a:t>ΛΑΚΑΚΙΑ ΣΤΑ ΜΑΓΟΥΛΑ</a:t>
            </a:r>
          </a:p>
          <a:p>
            <a:r>
              <a:rPr lang="el-GR" dirty="0"/>
              <a:t>ΛΑΚΑΚΙΑ ΣΤΟ ΠΙΓΟΥΝΙ</a:t>
            </a:r>
          </a:p>
          <a:p>
            <a:r>
              <a:rPr lang="el-GR" dirty="0"/>
              <a:t>ΛΟΒΟΙ ΑΥΤΙΩΝ </a:t>
            </a:r>
          </a:p>
          <a:p>
            <a:r>
              <a:rPr lang="el-GR" dirty="0"/>
              <a:t>ΚΑΜΨΗ ΑΝΤΙΧΕΙΡΑ </a:t>
            </a:r>
          </a:p>
          <a:p>
            <a:r>
              <a:rPr lang="el-GR" dirty="0" smtClean="0"/>
              <a:t>ΔΕΞΙΟΧΕΙΡΙΑ-ΑΡΙΣΤΟΧΕΙΡΙΑ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6205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err="1" smtClean="0">
                <a:latin typeface="Times New Roman" pitchFamily="18" charset="0"/>
                <a:cs typeface="Times New Roman" pitchFamily="18" charset="0"/>
              </a:rPr>
              <a:t>Συνοπτικα</a:t>
            </a:r>
            <a:endParaRPr lang="el-GR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7848872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1 ομάδα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εργασίας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Δειγματικός χώρος: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οι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μαθητές του σχολείου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μας.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συλλογή των στοιχείων στην ώρα των μαθημάτων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Η επεξεργασία των δεδομένων: σε ώρες εκτός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σχολείου 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Μετά τη συλλογή ακολούθησε η επεξεργασία των δεδομένων. 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Στη συνέχεια, συσχετίσαμε τα δεδομένα με το είδος του γονιδίου , δηλαδή με το αν τα χαρακτηριστικά που μελετήσαμε οφείλονται σε επικρατή ή υπολειπόμενα γονίδια.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866072" cy="3816756"/>
          </a:xfrm>
        </p:spPr>
        <p:txBody>
          <a:bodyPr>
            <a:normAutofit/>
          </a:bodyPr>
          <a:lstStyle/>
          <a:p>
            <a:pPr algn="ctr"/>
            <a:r>
              <a:rPr lang="el-GR" i="1" u="sng" dirty="0" smtClean="0"/>
              <a:t>ΧΡΩΜΑ ΜΑΛΛΙΩΝ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ΕΠΙΚΡΑΤΕΣ ΓΟΝΙΔΙΟ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l-GR" dirty="0" smtClean="0"/>
              <a:t>ΚΑΣΤΑΝΟ ΧΡΩΜΑ</a:t>
            </a:r>
            <a:endParaRPr lang="el-GR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171700" y="764373"/>
            <a:ext cx="470455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αποτελεσματα</a:t>
            </a:r>
            <a:r>
              <a:rPr kumimoji="0" lang="el-GR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ΙΧΝΟΣ ΑΤΜΟ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ΙΧΝΟΣ ΑΤΜΟΥ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300</TotalTime>
  <Words>352</Words>
  <Application>Microsoft Office PowerPoint</Application>
  <PresentationFormat>Προβολή στην οθόνη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ΙΧΝΟΣ ΑΤΜΟΥ</vt:lpstr>
      <vt:lpstr>ΕΠΙΚΡΑΤΗ / ΥΠΟΛΕΙΠΟΜΕΝΑ ΓΟΝΙΔΙΑ</vt:lpstr>
      <vt:lpstr>Περιεχομενα</vt:lpstr>
      <vt:lpstr>Διαφάνεια 3</vt:lpstr>
      <vt:lpstr>Διαφάνεια 4</vt:lpstr>
      <vt:lpstr>ΣΧΕΔΙΑΣΜΟΣ ΕΡΕΥΝΑΣ</vt:lpstr>
      <vt:lpstr>ΧΑΡΑΚΤΗΡΙΣΤΙΚΑ :</vt:lpstr>
      <vt:lpstr>Συνοπτικα</vt:lpstr>
      <vt:lpstr>Διαφάνεια 8</vt:lpstr>
      <vt:lpstr>ΧΡΩΜΑ ΜΑΛΛΙΩΝ  ΕΠΙΚΡΑΤΕΣ ΓΟΝΙΔΙΟ:     ΚΑΣΤΑΝΟ ΧΡΩΜΑ</vt:lpstr>
      <vt:lpstr>Διαφάνεια 10</vt:lpstr>
      <vt:lpstr>ΧΡΩΜΑ ΜΑTΙΩΝ  ΕΠΙΚΡΑΤΕΣ ΓΟΝΙΔΙΟ:  ΚΑΣΤΑΝΟ ΧΡΩΜΑ</vt:lpstr>
      <vt:lpstr>Διαφάνεια 12</vt:lpstr>
      <vt:lpstr>ΚΟΡΥΦΗ ΣΤΑ ΜΑΛΛΙΑ  ΕΠΙΚΡΑΤΕΣ ΓΟΝΙΔΙΟ:     ΜΕ ΚΟΡΥΦΗ</vt:lpstr>
      <vt:lpstr>Διαφάνεια 14</vt:lpstr>
      <vt:lpstr>ΛΑΚΑΚΚΙΑ ΣΤΟ ΜΑΓΟΥΛΟ  ΕΠΙΚΡΑΤΕΣ ΓΟΝΙΔΙΟ:     ΧΩΡΙΣ ΛΑΚΑΚΙΑ</vt:lpstr>
      <vt:lpstr>Διαφάνεια 16</vt:lpstr>
      <vt:lpstr>ΛΑΚΑΚΙΑ ΣΤΟ ΠΗΓΟΥΝΙ:  ΕΠΙΚΡΑΤΕΣ ΓΟΝΙΔΙΟ:   χωρισ ΛΑΚΑΚΙ ΣΤΟ ΠΗΓΟΥΝΙ</vt:lpstr>
      <vt:lpstr>Διαφάνεια 18</vt:lpstr>
      <vt:lpstr>ΑΝΑΔΙΠΛΩΣΗ ΣΤΗ ΓΛΩΣΣΑ  ΕΠΙΚΡΑΤΕΣ ΓΟΝΙΔΙΟ:     ΑΝΑΔΙΠΛΩΣΗ ΓΛΩΣΣΑΣ</vt:lpstr>
      <vt:lpstr>Διαφάνεια 20</vt:lpstr>
      <vt:lpstr>ΛΟΒΟΙ ΑΥΤΙΩΝ  ΕΠΙΚΡΑΤΕΣ ΓΟΝΙΔΙΟ:   ΕΛΕΥΘΕΡΟΙ</vt:lpstr>
      <vt:lpstr>Διαφάνεια 22</vt:lpstr>
      <vt:lpstr>ΚΑΜΨΗ ΑΝΤΙΧΕΙΡΑ:  ΕΠΙΚΡΑΤΕΣ ΓΟΝΙΔΙΟ:   ορθιοσ αντιχειρασ</vt:lpstr>
      <vt:lpstr>Διαφάνεια 24</vt:lpstr>
      <vt:lpstr>ΔΕΞΙΟΧΕΙΡΑΣ  ΑΡΙΣΤΕΡΟΧΕΙΡΑΣ  ΕΠΙΚΡΑΤΕΣ ΓΟΝΙΔΙΟ: ΔΕΞΙΟΧΕΙΡΑΣ  </vt:lpstr>
      <vt:lpstr>Διαφάνεια 26</vt:lpstr>
      <vt:lpstr>ΣΥΜΠΕΡΑΣΜΑΤΑ </vt:lpstr>
      <vt:lpstr>ΣΥΜΠΕΡΑΣΜΑΤΑ 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ΕΠΙΚΡΑΤΕΣ ΓΟΝΙΔΙΑ</dc:title>
  <cp:lastModifiedBy>User101</cp:lastModifiedBy>
  <cp:revision>46</cp:revision>
  <dcterms:modified xsi:type="dcterms:W3CDTF">2018-05-14T06:20:33Z</dcterms:modified>
</cp:coreProperties>
</file>