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9" r:id="rId5"/>
    <p:sldId id="260" r:id="rId6"/>
    <p:sldId id="258" r:id="rId7"/>
    <p:sldId id="261" r:id="rId8"/>
    <p:sldId id="262" r:id="rId9"/>
    <p:sldId id="263" r:id="rId10"/>
    <p:sldId id="264"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_________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______________Microsoft_Office_Excel3.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______________Microsoft_Office_Excel4.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______________Microsoft_Office_Excel5.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______________Microsoft_Office_Excel6.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______________Microsoft_Office_Excel7.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______________Microsoft_Office_Excel8.xlsx"/></Relationships>
</file>

<file path=ppt/charts/chart1.xml><?xml version="1.0" encoding="utf-8"?>
<c:chartSpace xmlns:c="http://schemas.openxmlformats.org/drawingml/2006/chart" xmlns:a="http://schemas.openxmlformats.org/drawingml/2006/main" xmlns:r="http://schemas.openxmlformats.org/officeDocument/2006/relationships">
  <c:lang val="el-GR"/>
  <c:chart>
    <c:title>
      <c:layout/>
    </c:title>
    <c:view3D>
      <c:rotX val="30"/>
      <c:perspective val="30"/>
    </c:view3D>
    <c:plotArea>
      <c:layout/>
      <c:pie3DChart>
        <c:varyColors val="1"/>
        <c:ser>
          <c:idx val="0"/>
          <c:order val="0"/>
          <c:tx>
            <c:strRef>
              <c:f>Φύλλο1!$B$1</c:f>
              <c:strCache>
                <c:ptCount val="1"/>
                <c:pt idx="0">
                  <c:v>Φύλο</c:v>
                </c:pt>
              </c:strCache>
            </c:strRef>
          </c:tx>
          <c:cat>
            <c:strRef>
              <c:f>Φύλλο1!$A$2:$A$5</c:f>
              <c:strCache>
                <c:ptCount val="2"/>
                <c:pt idx="0">
                  <c:v>Άνδρας</c:v>
                </c:pt>
                <c:pt idx="1">
                  <c:v>Γυναίκα </c:v>
                </c:pt>
              </c:strCache>
            </c:strRef>
          </c:cat>
          <c:val>
            <c:numRef>
              <c:f>Φύλλο1!$B$2:$B$5</c:f>
              <c:numCache>
                <c:formatCode>General</c:formatCode>
                <c:ptCount val="4"/>
                <c:pt idx="0">
                  <c:v>6</c:v>
                </c:pt>
                <c:pt idx="1">
                  <c:v>4</c:v>
                </c:pt>
              </c:numCache>
            </c:numRef>
          </c:val>
        </c:ser>
      </c:pie3DChart>
    </c:plotArea>
    <c:legend>
      <c:legendPos val="r"/>
      <c:legendEntry>
        <c:idx val="2"/>
        <c:delete val="1"/>
      </c:legendEntry>
      <c:legendEntry>
        <c:idx val="3"/>
        <c:delete val="1"/>
      </c:legendEntry>
      <c:layout/>
    </c:legend>
    <c:plotVisOnly val="1"/>
    <c:dispBlanksAs val="zero"/>
  </c:chart>
  <c:txPr>
    <a:bodyPr/>
    <a:lstStyle/>
    <a:p>
      <a:pPr>
        <a:defRPr sz="1800"/>
      </a:pPr>
      <a:endParaRPr lang="el-GR"/>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style val="1"/>
  <c:chart>
    <c:title>
      <c:layout/>
    </c:title>
    <c:view3D>
      <c:rotX val="30"/>
      <c:perspective val="30"/>
    </c:view3D>
    <c:plotArea>
      <c:layout/>
      <c:pie3DChart>
        <c:varyColors val="1"/>
        <c:ser>
          <c:idx val="0"/>
          <c:order val="0"/>
          <c:tx>
            <c:strRef>
              <c:f>Φύλλο1!$B$1</c:f>
              <c:strCache>
                <c:ptCount val="1"/>
                <c:pt idx="0">
                  <c:v>Ηλικία</c:v>
                </c:pt>
              </c:strCache>
            </c:strRef>
          </c:tx>
          <c:cat>
            <c:strRef>
              <c:f>Φύλλο1!$A$2:$A$5</c:f>
              <c:strCache>
                <c:ptCount val="4"/>
                <c:pt idx="0">
                  <c:v>5 μέχρι 10</c:v>
                </c:pt>
                <c:pt idx="1">
                  <c:v>10 μέχρι 15</c:v>
                </c:pt>
                <c:pt idx="2">
                  <c:v>15 μέχρι 20</c:v>
                </c:pt>
                <c:pt idx="3">
                  <c:v>20+</c:v>
                </c:pt>
              </c:strCache>
            </c:strRef>
          </c:cat>
          <c:val>
            <c:numRef>
              <c:f>Φύλλο1!$B$2:$B$5</c:f>
              <c:numCache>
                <c:formatCode>General</c:formatCode>
                <c:ptCount val="4"/>
                <c:pt idx="0">
                  <c:v>0</c:v>
                </c:pt>
                <c:pt idx="1">
                  <c:v>10</c:v>
                </c:pt>
                <c:pt idx="2">
                  <c:v>0</c:v>
                </c:pt>
                <c:pt idx="3">
                  <c:v>0</c:v>
                </c:pt>
              </c:numCache>
            </c:numRef>
          </c:val>
        </c:ser>
      </c:pie3DChart>
    </c:plotArea>
    <c:legend>
      <c:legendPos val="r"/>
      <c:layout/>
    </c:legend>
    <c:plotVisOnly val="1"/>
    <c:dispBlanksAs val="zero"/>
  </c:chart>
  <c:txPr>
    <a:bodyPr/>
    <a:lstStyle/>
    <a:p>
      <a:pPr>
        <a:defRPr sz="1800"/>
      </a:pPr>
      <a:endParaRPr lang="el-GR"/>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l-GR"/>
  <c:style val="10"/>
  <c:chart>
    <c:title>
      <c:tx>
        <c:rich>
          <a:bodyPr/>
          <a:lstStyle/>
          <a:p>
            <a:pPr>
              <a:defRPr/>
            </a:pPr>
            <a:r>
              <a:rPr lang="el-GR" dirty="0" smtClean="0"/>
              <a:t>Η</a:t>
            </a:r>
            <a:r>
              <a:rPr lang="el-GR" baseline="0" dirty="0" smtClean="0"/>
              <a:t> σωστή απάντηση είναι και με τα 2</a:t>
            </a:r>
            <a:endParaRPr lang="el-GR" dirty="0"/>
          </a:p>
        </c:rich>
      </c:tx>
      <c:layout/>
    </c:title>
    <c:view3D>
      <c:rotX val="30"/>
      <c:perspective val="30"/>
    </c:view3D>
    <c:plotArea>
      <c:layout/>
      <c:pie3DChart>
        <c:varyColors val="1"/>
        <c:ser>
          <c:idx val="0"/>
          <c:order val="0"/>
          <c:tx>
            <c:strRef>
              <c:f>Φύλλο1!$B$1</c:f>
              <c:strCache>
                <c:ptCount val="1"/>
                <c:pt idx="0">
                  <c:v>Πωλήσεις</c:v>
                </c:pt>
              </c:strCache>
            </c:strRef>
          </c:tx>
          <c:cat>
            <c:strRef>
              <c:f>Φύλλο1!$A$2:$A$5</c:f>
              <c:strCache>
                <c:ptCount val="3"/>
                <c:pt idx="0">
                  <c:v>Σεξουαλική επαφή </c:v>
                </c:pt>
                <c:pt idx="1">
                  <c:v>Με το αίμα</c:v>
                </c:pt>
                <c:pt idx="2">
                  <c:v>Και με τα 2</c:v>
                </c:pt>
              </c:strCache>
            </c:strRef>
          </c:cat>
          <c:val>
            <c:numRef>
              <c:f>Φύλλο1!$B$2:$B$5</c:f>
              <c:numCache>
                <c:formatCode>General</c:formatCode>
                <c:ptCount val="4"/>
                <c:pt idx="0">
                  <c:v>8</c:v>
                </c:pt>
                <c:pt idx="1">
                  <c:v>0</c:v>
                </c:pt>
                <c:pt idx="2">
                  <c:v>2</c:v>
                </c:pt>
              </c:numCache>
            </c:numRef>
          </c:val>
        </c:ser>
      </c:pie3DChart>
    </c:plotArea>
    <c:legend>
      <c:legendPos val="r"/>
      <c:legendEntry>
        <c:idx val="3"/>
        <c:delete val="1"/>
      </c:legendEntry>
      <c:layout/>
    </c:legend>
    <c:plotVisOnly val="1"/>
    <c:dispBlanksAs val="zero"/>
  </c:chart>
  <c:txPr>
    <a:bodyPr/>
    <a:lstStyle/>
    <a:p>
      <a:pPr>
        <a:defRPr sz="1800"/>
      </a:pPr>
      <a:endParaRPr lang="el-GR"/>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l-GR"/>
  <c:chart>
    <c:title>
      <c:tx>
        <c:rich>
          <a:bodyPr/>
          <a:lstStyle/>
          <a:p>
            <a:pPr>
              <a:defRPr/>
            </a:pPr>
            <a:r>
              <a:rPr lang="el-GR" dirty="0"/>
              <a:t>Η σωστή απάντηση είναι </a:t>
            </a:r>
            <a:r>
              <a:rPr lang="el-GR" dirty="0" smtClean="0"/>
              <a:t>λοίμωξη</a:t>
            </a:r>
            <a:endParaRPr lang="el-GR" dirty="0"/>
          </a:p>
        </c:rich>
      </c:tx>
      <c:layout/>
    </c:title>
    <c:view3D>
      <c:rotX val="30"/>
      <c:perspective val="30"/>
    </c:view3D>
    <c:plotArea>
      <c:layout/>
      <c:pie3DChart>
        <c:varyColors val="1"/>
        <c:ser>
          <c:idx val="0"/>
          <c:order val="0"/>
          <c:tx>
            <c:strRef>
              <c:f>Φύλλο1!$B$1</c:f>
              <c:strCache>
                <c:ptCount val="1"/>
                <c:pt idx="0">
                  <c:v>Η σωστή απάντηση είναι λοίμοξη</c:v>
                </c:pt>
              </c:strCache>
            </c:strRef>
          </c:tx>
          <c:cat>
            <c:strRef>
              <c:f>Φύλλο1!$A$2:$A$5</c:f>
              <c:strCache>
                <c:ptCount val="3"/>
                <c:pt idx="0">
                  <c:v>ένα άλλο όνομα το  AIDS</c:v>
                </c:pt>
                <c:pt idx="1">
                  <c:v>ιός</c:v>
                </c:pt>
                <c:pt idx="2">
                  <c:v>λοίμωξη</c:v>
                </c:pt>
              </c:strCache>
            </c:strRef>
          </c:cat>
          <c:val>
            <c:numRef>
              <c:f>Φύλλο1!$B$2:$B$5</c:f>
              <c:numCache>
                <c:formatCode>General</c:formatCode>
                <c:ptCount val="4"/>
                <c:pt idx="0">
                  <c:v>5</c:v>
                </c:pt>
                <c:pt idx="1">
                  <c:v>2</c:v>
                </c:pt>
                <c:pt idx="2">
                  <c:v>3</c:v>
                </c:pt>
              </c:numCache>
            </c:numRef>
          </c:val>
        </c:ser>
      </c:pie3DChart>
    </c:plotArea>
    <c:legend>
      <c:legendPos val="r"/>
      <c:layout/>
    </c:legend>
    <c:plotVisOnly val="1"/>
    <c:dispBlanksAs val="zero"/>
  </c:chart>
  <c:txPr>
    <a:bodyPr/>
    <a:lstStyle/>
    <a:p>
      <a:pPr>
        <a:defRPr sz="1800"/>
      </a:pPr>
      <a:endParaRPr lang="el-GR"/>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l-GR"/>
  <c:style val="18"/>
  <c:chart>
    <c:title>
      <c:tx>
        <c:rich>
          <a:bodyPr/>
          <a:lstStyle/>
          <a:p>
            <a:pPr>
              <a:defRPr/>
            </a:pPr>
            <a:r>
              <a:rPr lang="el-GR" dirty="0"/>
              <a:t>η </a:t>
            </a:r>
            <a:r>
              <a:rPr lang="el-GR" dirty="0" smtClean="0"/>
              <a:t>σωστή </a:t>
            </a:r>
            <a:r>
              <a:rPr lang="el-GR" dirty="0"/>
              <a:t>απάντηση είναι ναι πάντα </a:t>
            </a:r>
          </a:p>
        </c:rich>
      </c:tx>
      <c:layout/>
    </c:title>
    <c:view3D>
      <c:rotX val="30"/>
      <c:perspective val="30"/>
    </c:view3D>
    <c:plotArea>
      <c:layout/>
      <c:pie3DChart>
        <c:varyColors val="1"/>
        <c:ser>
          <c:idx val="0"/>
          <c:order val="0"/>
          <c:tx>
            <c:strRef>
              <c:f>Φύλλο1!$B$1</c:f>
              <c:strCache>
                <c:ptCount val="1"/>
                <c:pt idx="0">
                  <c:v>η σωστη απάντηση είναι ναι πάντα </c:v>
                </c:pt>
              </c:strCache>
            </c:strRef>
          </c:tx>
          <c:cat>
            <c:strRef>
              <c:f>Φύλλο1!$A$2:$A$5</c:f>
              <c:strCache>
                <c:ptCount val="3"/>
                <c:pt idx="0">
                  <c:v>ναι πάντα </c:v>
                </c:pt>
                <c:pt idx="1">
                  <c:v>όχι ποτέ </c:v>
                </c:pt>
                <c:pt idx="2">
                  <c:v>μερικές φορές</c:v>
                </c:pt>
              </c:strCache>
            </c:strRef>
          </c:cat>
          <c:val>
            <c:numRef>
              <c:f>Φύλλο1!$B$2:$B$5</c:f>
              <c:numCache>
                <c:formatCode>General</c:formatCode>
                <c:ptCount val="4"/>
                <c:pt idx="0">
                  <c:v>6</c:v>
                </c:pt>
                <c:pt idx="1">
                  <c:v>1</c:v>
                </c:pt>
                <c:pt idx="2">
                  <c:v>3</c:v>
                </c:pt>
                <c:pt idx="3">
                  <c:v>0</c:v>
                </c:pt>
              </c:numCache>
            </c:numRef>
          </c:val>
        </c:ser>
      </c:pie3DChart>
    </c:plotArea>
    <c:legend>
      <c:legendPos val="r"/>
      <c:legendEntry>
        <c:idx val="3"/>
        <c:delete val="1"/>
      </c:legendEntry>
      <c:layout/>
    </c:legend>
    <c:plotVisOnly val="1"/>
    <c:dispBlanksAs val="zero"/>
  </c:chart>
  <c:txPr>
    <a:bodyPr/>
    <a:lstStyle/>
    <a:p>
      <a:pPr>
        <a:defRPr sz="1800"/>
      </a:pPr>
      <a:endParaRPr lang="el-GR"/>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l-GR"/>
  <c:style val="26"/>
  <c:chart>
    <c:title>
      <c:layout/>
    </c:title>
    <c:view3D>
      <c:rotX val="30"/>
      <c:perspective val="30"/>
    </c:view3D>
    <c:plotArea>
      <c:layout/>
      <c:pie3DChart>
        <c:varyColors val="1"/>
        <c:ser>
          <c:idx val="0"/>
          <c:order val="0"/>
          <c:tx>
            <c:strRef>
              <c:f>Φύλλο1!$B$1</c:f>
              <c:strCache>
                <c:ptCount val="1"/>
                <c:pt idx="0">
                  <c:v>η σωστή απάντηση είναι όλα τα παραπάνω</c:v>
                </c:pt>
              </c:strCache>
            </c:strRef>
          </c:tx>
          <c:cat>
            <c:strRef>
              <c:f>Φύλλο1!$A$2:$A$5</c:f>
              <c:strCache>
                <c:ptCount val="4"/>
                <c:pt idx="0">
                  <c:v>φλεγμονή</c:v>
                </c:pt>
                <c:pt idx="1">
                  <c:v>πυρετός</c:v>
                </c:pt>
                <c:pt idx="2">
                  <c:v>πληγές στο λαιμό</c:v>
                </c:pt>
                <c:pt idx="3">
                  <c:v>όλα τα παραπάνω</c:v>
                </c:pt>
              </c:strCache>
            </c:strRef>
          </c:cat>
          <c:val>
            <c:numRef>
              <c:f>Φύλλο1!$B$2:$B$5</c:f>
              <c:numCache>
                <c:formatCode>General</c:formatCode>
                <c:ptCount val="4"/>
                <c:pt idx="0">
                  <c:v>1</c:v>
                </c:pt>
                <c:pt idx="1">
                  <c:v>1</c:v>
                </c:pt>
                <c:pt idx="2">
                  <c:v>2</c:v>
                </c:pt>
                <c:pt idx="3">
                  <c:v>6</c:v>
                </c:pt>
              </c:numCache>
            </c:numRef>
          </c:val>
        </c:ser>
      </c:pie3DChart>
    </c:plotArea>
    <c:legend>
      <c:legendPos val="r"/>
      <c:layout/>
    </c:legend>
    <c:plotVisOnly val="1"/>
    <c:dispBlanksAs val="zero"/>
  </c:chart>
  <c:txPr>
    <a:bodyPr/>
    <a:lstStyle/>
    <a:p>
      <a:pPr>
        <a:defRPr sz="1800"/>
      </a:pPr>
      <a:endParaRPr lang="el-GR"/>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l-GR"/>
  <c:style val="18"/>
  <c:chart>
    <c:autoTitleDeleted val="1"/>
    <c:view3D>
      <c:rotX val="30"/>
      <c:perspective val="30"/>
    </c:view3D>
    <c:plotArea>
      <c:layout/>
      <c:pie3DChart>
        <c:varyColors val="1"/>
        <c:ser>
          <c:idx val="0"/>
          <c:order val="0"/>
          <c:tx>
            <c:strRef>
              <c:f>Φύλλο1!$B$1</c:f>
              <c:strCache>
                <c:ptCount val="1"/>
                <c:pt idx="0">
                  <c:v>Πωλήσεις</c:v>
                </c:pt>
              </c:strCache>
            </c:strRef>
          </c:tx>
          <c:explosion val="25"/>
          <c:cat>
            <c:strRef>
              <c:f>Φύλλο1!$A$2:$A$5</c:f>
              <c:strCache>
                <c:ptCount val="3"/>
                <c:pt idx="0">
                  <c:v>από το σχολείο </c:v>
                </c:pt>
                <c:pt idx="1">
                  <c:v>από την τηλεόραση</c:v>
                </c:pt>
                <c:pt idx="2">
                  <c:v>δεν ενημερώθηκα</c:v>
                </c:pt>
              </c:strCache>
            </c:strRef>
          </c:cat>
          <c:val>
            <c:numRef>
              <c:f>Φύλλο1!$B$2:$B$5</c:f>
              <c:numCache>
                <c:formatCode>General</c:formatCode>
                <c:ptCount val="4"/>
                <c:pt idx="0">
                  <c:v>6</c:v>
                </c:pt>
                <c:pt idx="1">
                  <c:v>4</c:v>
                </c:pt>
                <c:pt idx="2">
                  <c:v>0</c:v>
                </c:pt>
              </c:numCache>
            </c:numRef>
          </c:val>
        </c:ser>
      </c:pie3DChart>
    </c:plotArea>
    <c:legend>
      <c:legendPos val="r"/>
      <c:legendEntry>
        <c:idx val="3"/>
        <c:delete val="1"/>
      </c:legendEntry>
      <c:layout/>
    </c:legend>
    <c:plotVisOnly val="1"/>
    <c:dispBlanksAs val="zero"/>
  </c:chart>
  <c:txPr>
    <a:bodyPr/>
    <a:lstStyle/>
    <a:p>
      <a:pPr>
        <a:defRPr sz="1800"/>
      </a:pPr>
      <a:endParaRPr lang="el-GR"/>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l-GR"/>
  <c:chart>
    <c:title>
      <c:layout/>
    </c:title>
    <c:plotArea>
      <c:layout/>
      <c:doughnutChart>
        <c:varyColors val="1"/>
        <c:ser>
          <c:idx val="0"/>
          <c:order val="0"/>
          <c:tx>
            <c:strRef>
              <c:f>Φύλλο1!$B$1</c:f>
              <c:strCache>
                <c:ptCount val="1"/>
                <c:pt idx="0">
                  <c:v>Σωστά-Λάθος</c:v>
                </c:pt>
              </c:strCache>
            </c:strRef>
          </c:tx>
          <c:cat>
            <c:strRef>
              <c:f>Φύλλο1!$A$2:$A$5</c:f>
              <c:strCache>
                <c:ptCount val="2"/>
                <c:pt idx="0">
                  <c:v>Σωστά</c:v>
                </c:pt>
                <c:pt idx="1">
                  <c:v>Λάθος</c:v>
                </c:pt>
              </c:strCache>
            </c:strRef>
          </c:cat>
          <c:val>
            <c:numRef>
              <c:f>Φύλλο1!$B$2:$B$5</c:f>
              <c:numCache>
                <c:formatCode>General</c:formatCode>
                <c:ptCount val="4"/>
                <c:pt idx="0">
                  <c:v>18</c:v>
                </c:pt>
                <c:pt idx="1">
                  <c:v>22</c:v>
                </c:pt>
              </c:numCache>
            </c:numRef>
          </c:val>
        </c:ser>
        <c:firstSliceAng val="0"/>
        <c:holeSize val="50"/>
      </c:doughnutChart>
    </c:plotArea>
    <c:plotVisOnly val="1"/>
    <c:dispBlanksAs val="zero"/>
  </c:chart>
  <c:txPr>
    <a:bodyPr/>
    <a:lstStyle/>
    <a:p>
      <a:pPr>
        <a:defRPr sz="1800"/>
      </a:pPr>
      <a:endParaRPr lang="el-GR"/>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3340372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467070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1978461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927306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5" name="Θέση υποσέλιδου 4"/>
          <p:cNvSpPr>
            <a:spLocks noGrp="1"/>
          </p:cNvSpPr>
          <p:nvPr>
            <p:ph type="ftr" sz="quarter" idx="11"/>
          </p:nvPr>
        </p:nvSpPr>
        <p:spPr/>
        <p:txBody>
          <a:bodyPr/>
          <a:lstStyle/>
          <a:p>
            <a:endParaRPr lang="el-GR" dirty="0"/>
          </a:p>
        </p:txBody>
      </p:sp>
      <p:sp>
        <p:nvSpPr>
          <p:cNvPr id="6" name="Θέση αριθμού διαφάνειας 5"/>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1620239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3817511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8" name="Θέση υποσέλιδου 7"/>
          <p:cNvSpPr>
            <a:spLocks noGrp="1"/>
          </p:cNvSpPr>
          <p:nvPr>
            <p:ph type="ftr" sz="quarter" idx="11"/>
          </p:nvPr>
        </p:nvSpPr>
        <p:spPr/>
        <p:txBody>
          <a:bodyPr/>
          <a:lstStyle/>
          <a:p>
            <a:endParaRPr lang="el-GR" dirty="0"/>
          </a:p>
        </p:txBody>
      </p:sp>
      <p:sp>
        <p:nvSpPr>
          <p:cNvPr id="9" name="Θέση αριθμού διαφάνειας 8"/>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3566550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4" name="Θέση υποσέλιδου 3"/>
          <p:cNvSpPr>
            <a:spLocks noGrp="1"/>
          </p:cNvSpPr>
          <p:nvPr>
            <p:ph type="ftr" sz="quarter" idx="11"/>
          </p:nvPr>
        </p:nvSpPr>
        <p:spPr/>
        <p:txBody>
          <a:bodyPr/>
          <a:lstStyle/>
          <a:p>
            <a:endParaRPr lang="el-GR" dirty="0"/>
          </a:p>
        </p:txBody>
      </p:sp>
      <p:sp>
        <p:nvSpPr>
          <p:cNvPr id="5" name="Θέση αριθμού διαφάνειας 4"/>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411305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3" name="Θέση υποσέλιδου 2"/>
          <p:cNvSpPr>
            <a:spLocks noGrp="1"/>
          </p:cNvSpPr>
          <p:nvPr>
            <p:ph type="ftr" sz="quarter" idx="11"/>
          </p:nvPr>
        </p:nvSpPr>
        <p:spPr/>
        <p:txBody>
          <a:bodyPr/>
          <a:lstStyle/>
          <a:p>
            <a:endParaRPr lang="el-GR" dirty="0"/>
          </a:p>
        </p:txBody>
      </p:sp>
      <p:sp>
        <p:nvSpPr>
          <p:cNvPr id="4" name="Θέση αριθμού διαφάνειας 3"/>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4146591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130863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35F48BD-1ADE-48BB-9622-49B5464649F5}" type="datetimeFigureOut">
              <a:rPr lang="el-GR" smtClean="0"/>
              <a:pPr/>
              <a:t>2/5/2018</a:t>
            </a:fld>
            <a:endParaRPr lang="el-GR" dirty="0"/>
          </a:p>
        </p:txBody>
      </p:sp>
      <p:sp>
        <p:nvSpPr>
          <p:cNvPr id="6" name="Θέση υποσέλιδου 5"/>
          <p:cNvSpPr>
            <a:spLocks noGrp="1"/>
          </p:cNvSpPr>
          <p:nvPr>
            <p:ph type="ftr" sz="quarter" idx="11"/>
          </p:nvPr>
        </p:nvSpPr>
        <p:spPr/>
        <p:txBody>
          <a:bodyPr/>
          <a:lstStyle/>
          <a:p>
            <a:endParaRPr lang="el-GR" dirty="0"/>
          </a:p>
        </p:txBody>
      </p:sp>
      <p:sp>
        <p:nvSpPr>
          <p:cNvPr id="7" name="Θέση αριθμού διαφάνειας 6"/>
          <p:cNvSpPr>
            <a:spLocks noGrp="1"/>
          </p:cNvSpPr>
          <p:nvPr>
            <p:ph type="sldNum" sz="quarter" idx="12"/>
          </p:nvPr>
        </p:nvSpPr>
        <p:spPr/>
        <p:txBody>
          <a:body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134406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F48BD-1ADE-48BB-9622-49B5464649F5}" type="datetimeFigureOut">
              <a:rPr lang="el-GR" smtClean="0"/>
              <a:pPr/>
              <a:t>2/5/2018</a:t>
            </a:fld>
            <a:endParaRPr lang="el-GR" dirty="0"/>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dirty="0"/>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61EE58-0C22-4AF8-AE7F-7B676058E7D5}" type="slidenum">
              <a:rPr lang="el-GR" smtClean="0"/>
              <a:pPr/>
              <a:t>‹#›</a:t>
            </a:fld>
            <a:endParaRPr lang="el-GR" dirty="0"/>
          </a:p>
        </p:txBody>
      </p:sp>
    </p:spTree>
    <p:extLst>
      <p:ext uri="{BB962C8B-B14F-4D97-AF65-F5344CB8AC3E}">
        <p14:creationId xmlns="" xmlns:p14="http://schemas.microsoft.com/office/powerpoint/2010/main" val="35166947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3.xml"/><Relationship Id="rId7" Type="http://schemas.openxmlformats.org/officeDocument/2006/relationships/slide" Target="slide10.xml"/><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6.jpeg"/><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Πόσο ενημερωμένοι είμαστε για το </a:t>
            </a:r>
            <a:r>
              <a:rPr lang="en-US" dirty="0" smtClean="0"/>
              <a:t>AIDS</a:t>
            </a:r>
            <a:endParaRPr lang="el-GR" dirty="0"/>
          </a:p>
        </p:txBody>
      </p:sp>
      <p:sp>
        <p:nvSpPr>
          <p:cNvPr id="3" name="Υπότιτλος 2"/>
          <p:cNvSpPr>
            <a:spLocks noGrp="1"/>
          </p:cNvSpPr>
          <p:nvPr>
            <p:ph type="subTitle" idx="1"/>
          </p:nvPr>
        </p:nvSpPr>
        <p:spPr/>
        <p:txBody>
          <a:bodyPr/>
          <a:lstStyle/>
          <a:p>
            <a:r>
              <a:rPr lang="el-GR" dirty="0" smtClean="0">
                <a:solidFill>
                  <a:srgbClr val="7030A0"/>
                </a:solidFill>
              </a:rPr>
              <a:t>Χαλαϊδόπουλος Μίλτος </a:t>
            </a:r>
          </a:p>
          <a:p>
            <a:r>
              <a:rPr lang="el-GR" dirty="0" smtClean="0">
                <a:solidFill>
                  <a:srgbClr val="7030A0"/>
                </a:solidFill>
              </a:rPr>
              <a:t>Γ’1</a:t>
            </a:r>
            <a:r>
              <a:rPr lang="en-US" smtClean="0">
                <a:solidFill>
                  <a:srgbClr val="7030A0"/>
                </a:solidFill>
              </a:rPr>
              <a:t> </a:t>
            </a:r>
            <a:endParaRPr lang="el-GR" dirty="0">
              <a:solidFill>
                <a:srgbClr val="7030A0"/>
              </a:solidFill>
            </a:endParaRPr>
          </a:p>
        </p:txBody>
      </p:sp>
    </p:spTree>
    <p:extLst>
      <p:ext uri="{BB962C8B-B14F-4D97-AF65-F5344CB8AC3E}">
        <p14:creationId xmlns="" xmlns:p14="http://schemas.microsoft.com/office/powerpoint/2010/main" val="27870766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70000">
              <a:srgbClr val="181CC7"/>
            </a:gs>
            <a:gs pos="88000">
              <a:srgbClr val="7005D4"/>
            </a:gs>
            <a:gs pos="100000">
              <a:srgbClr val="8C3D91"/>
            </a:gs>
          </a:gsLst>
          <a:lin ang="13500000" scaled="1"/>
          <a:tileRect/>
        </a:gradFill>
        <a:effectLst/>
      </p:bgPr>
    </p:bg>
    <p:spTree>
      <p:nvGrpSpPr>
        <p:cNvPr id="1" name=""/>
        <p:cNvGrpSpPr/>
        <p:nvPr/>
      </p:nvGrpSpPr>
      <p:grpSpPr>
        <a:xfrm>
          <a:off x="0" y="0"/>
          <a:ext cx="0" cy="0"/>
          <a:chOff x="0" y="0"/>
          <a:chExt cx="0" cy="0"/>
        </a:xfrm>
      </p:grpSpPr>
      <p:sp>
        <p:nvSpPr>
          <p:cNvPr id="4" name="Τίτλος 3"/>
          <p:cNvSpPr>
            <a:spLocks noGrp="1"/>
          </p:cNvSpPr>
          <p:nvPr>
            <p:ph type="title"/>
          </p:nvPr>
        </p:nvSpPr>
        <p:spPr>
          <a:xfrm>
            <a:off x="0" y="274638"/>
            <a:ext cx="9144000" cy="1143000"/>
          </a:xfrm>
        </p:spPr>
        <p:txBody>
          <a:bodyPr>
            <a:noAutofit/>
          </a:bodyPr>
          <a:lstStyle/>
          <a:p>
            <a:r>
              <a:rPr lang="el-GR" sz="5400" dirty="0" smtClean="0">
                <a:solidFill>
                  <a:srgbClr val="FFFF00"/>
                </a:solidFill>
                <a:effectLst>
                  <a:outerShdw blurRad="38100" dist="38100" dir="2700000" algn="tl">
                    <a:srgbClr val="000000">
                      <a:alpha val="43137"/>
                    </a:srgbClr>
                  </a:outerShdw>
                </a:effectLst>
              </a:rPr>
              <a:t>Αποτελέσματα-Συμπεράσματα</a:t>
            </a:r>
            <a:endParaRPr lang="el-GR" sz="5400" dirty="0">
              <a:solidFill>
                <a:srgbClr val="FFFF00"/>
              </a:solidFill>
              <a:effectLst>
                <a:outerShdw blurRad="38100" dist="38100" dir="2700000" algn="tl">
                  <a:srgbClr val="000000">
                    <a:alpha val="43137"/>
                  </a:srgbClr>
                </a:outerShdw>
              </a:effectLst>
            </a:endParaRPr>
          </a:p>
        </p:txBody>
      </p:sp>
      <p:sp>
        <p:nvSpPr>
          <p:cNvPr id="5" name="Θέση περιεχομένου 4"/>
          <p:cNvSpPr>
            <a:spLocks noGrp="1"/>
          </p:cNvSpPr>
          <p:nvPr>
            <p:ph sz="half" idx="1"/>
          </p:nvPr>
        </p:nvSpPr>
        <p:spPr/>
        <p:txBody>
          <a:bodyPr/>
          <a:lstStyle/>
          <a:p>
            <a:pPr marL="0" indent="0">
              <a:buNone/>
            </a:pPr>
            <a:r>
              <a:rPr lang="el-GR" dirty="0" smtClean="0">
                <a:solidFill>
                  <a:srgbClr val="FFFF00"/>
                </a:solidFill>
              </a:rPr>
              <a:t>Σωστές απαντήσεις:18</a:t>
            </a:r>
          </a:p>
          <a:p>
            <a:pPr marL="0" indent="0">
              <a:buNone/>
            </a:pPr>
            <a:r>
              <a:rPr lang="el-GR" dirty="0" smtClean="0">
                <a:solidFill>
                  <a:srgbClr val="FFFF00"/>
                </a:solidFill>
              </a:rPr>
              <a:t>Λάθος απαντήσεις:22</a:t>
            </a:r>
          </a:p>
          <a:p>
            <a:pPr marL="0" indent="0">
              <a:buNone/>
            </a:pPr>
            <a:r>
              <a:rPr lang="el-GR" dirty="0" smtClean="0">
                <a:solidFill>
                  <a:srgbClr val="FFFF00"/>
                </a:solidFill>
              </a:rPr>
              <a:t>Το 45% των απαντήσεων ήταν σωστές και το 55% λάθος άρα  </a:t>
            </a:r>
            <a:r>
              <a:rPr lang="el-GR" dirty="0" smtClean="0">
                <a:solidFill>
                  <a:srgbClr val="FFFF00"/>
                </a:solidFill>
              </a:rPr>
              <a:t>κινδυνεύουμε να κολλήσουμε </a:t>
            </a:r>
            <a:r>
              <a:rPr lang="en-US" dirty="0" smtClean="0">
                <a:solidFill>
                  <a:srgbClr val="FFFF00"/>
                </a:solidFill>
              </a:rPr>
              <a:t>AIDS</a:t>
            </a:r>
            <a:r>
              <a:rPr lang="el-GR" dirty="0" smtClean="0">
                <a:solidFill>
                  <a:srgbClr val="FFFF00"/>
                </a:solidFill>
              </a:rPr>
              <a:t>!!!!</a:t>
            </a:r>
            <a:endParaRPr lang="el-GR" dirty="0" smtClean="0">
              <a:solidFill>
                <a:srgbClr val="FFFF00"/>
              </a:solidFill>
            </a:endParaRPr>
          </a:p>
          <a:p>
            <a:pPr marL="0" indent="0">
              <a:buNone/>
            </a:pPr>
            <a:endParaRPr lang="el-GR" dirty="0" smtClean="0"/>
          </a:p>
        </p:txBody>
      </p:sp>
      <p:graphicFrame>
        <p:nvGraphicFramePr>
          <p:cNvPr id="7" name="Θέση περιεχομένου 6"/>
          <p:cNvGraphicFramePr>
            <a:graphicFrameLocks noGrp="1"/>
          </p:cNvGraphicFramePr>
          <p:nvPr>
            <p:ph sz="half" idx="2"/>
            <p:extLst>
              <p:ext uri="{D42A27DB-BD31-4B8C-83A1-F6EECF244321}">
                <p14:modId xmlns="" xmlns:p14="http://schemas.microsoft.com/office/powerpoint/2010/main" val="4076296883"/>
              </p:ext>
            </p:extLst>
          </p:nvPr>
        </p:nvGraphicFramePr>
        <p:xfrm>
          <a:off x="4716016" y="1628800"/>
          <a:ext cx="4038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9" name="Γελαστό πρόσωπο 8"/>
          <p:cNvSpPr/>
          <p:nvPr/>
        </p:nvSpPr>
        <p:spPr>
          <a:xfrm>
            <a:off x="827584" y="4328390"/>
            <a:ext cx="3240360" cy="2529610"/>
          </a:xfrm>
          <a:prstGeom prst="smileyFace">
            <a:avLst>
              <a:gd name="adj" fmla="val -4653"/>
            </a:avLst>
          </a:prstGeom>
          <a:solidFill>
            <a:srgbClr val="C00000"/>
          </a:solidFill>
          <a:ln w="34925">
            <a:solidFill>
              <a:srgbClr val="FFFFFF"/>
            </a:solidFill>
          </a:ln>
          <a:effectLst>
            <a:glow rad="228600">
              <a:schemeClr val="accent2">
                <a:satMod val="175000"/>
                <a:alpha val="40000"/>
              </a:schemeClr>
            </a:glow>
            <a:innerShdw blurRad="63500" dist="50800" dir="2700000">
              <a:prstClr val="black">
                <a:alpha val="50000"/>
              </a:prstClr>
            </a:innerShdw>
          </a:effectLst>
          <a:scene3d>
            <a:camera prst="perspectiveFront" fov="2700000">
              <a:rot lat="19086000" lon="19067999" rev="3108000"/>
            </a:camera>
            <a:lightRig rig="threePt" dir="t">
              <a:rot lat="0" lon="0" rev="0"/>
            </a:lightRig>
          </a:scene3d>
          <a:sp3d extrusionH="38100" prstMaterial="clear">
            <a:bevelT w="260350" h="50800" prst="slope"/>
            <a:bevelB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Tree>
    <p:extLst>
      <p:ext uri="{BB962C8B-B14F-4D97-AF65-F5344CB8AC3E}">
        <p14:creationId xmlns="" xmlns:p14="http://schemas.microsoft.com/office/powerpoint/2010/main" val="1192131224"/>
      </p:ext>
    </p:extLst>
  </p:cSld>
  <p:clrMapOvr>
    <a:masterClrMapping/>
  </p:clrMapOvr>
  <mc:AlternateContent xmlns:mc="http://schemas.openxmlformats.org/markup-compatibility/2006">
    <mc:Choice xmlns=""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2700000" scaled="1"/>
          <a:tileRect/>
        </a:gradFill>
        <a:effectLst/>
      </p:bgPr>
    </p:bg>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dirty="0" smtClean="0"/>
              <a:t>Προτάσεις για περεταίρω έρευνα</a:t>
            </a:r>
            <a:endParaRPr lang="el-GR" dirty="0"/>
          </a:p>
        </p:txBody>
      </p:sp>
      <p:sp>
        <p:nvSpPr>
          <p:cNvPr id="6" name="Θέση περιεχομένου 5"/>
          <p:cNvSpPr>
            <a:spLocks noGrp="1"/>
          </p:cNvSpPr>
          <p:nvPr>
            <p:ph idx="1"/>
          </p:nvPr>
        </p:nvSpPr>
        <p:spPr/>
        <p:txBody>
          <a:bodyPr/>
          <a:lstStyle/>
          <a:p>
            <a:pPr marL="0" indent="0">
              <a:buNone/>
            </a:pPr>
            <a:r>
              <a:rPr lang="el-GR" dirty="0" smtClean="0"/>
              <a:t>Στο μέλλον θα μπορούσε κάποιος να ερευνήσει αν οι μαθητές που ενημερώνονται από το σχολείο είναι καλύτερα ενημερωμένοι από αυτούς που ενημερώθηκαν από την τηλεόραση </a:t>
            </a:r>
            <a:endParaRPr lang="el-GR" dirty="0"/>
          </a:p>
        </p:txBody>
      </p:sp>
      <p:sp>
        <p:nvSpPr>
          <p:cNvPr id="7" name="Κυκλικό βέλος 6">
            <a:hlinkClick r:id="" action="ppaction://hlinkshowjump?jump=firstslide"/>
          </p:cNvPr>
          <p:cNvSpPr/>
          <p:nvPr/>
        </p:nvSpPr>
        <p:spPr>
          <a:xfrm rot="10800000">
            <a:off x="755576" y="4725144"/>
            <a:ext cx="1842504" cy="1338448"/>
          </a:xfrm>
          <a:prstGeom prst="circular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l-GR">
              <a:solidFill>
                <a:schemeClr val="tx1"/>
              </a:solidFill>
            </a:endParaRPr>
          </a:p>
        </p:txBody>
      </p:sp>
    </p:spTree>
    <p:extLst>
      <p:ext uri="{BB962C8B-B14F-4D97-AF65-F5344CB8AC3E}">
        <p14:creationId xmlns="" xmlns:p14="http://schemas.microsoft.com/office/powerpoint/2010/main" val="384062779"/>
      </p:ext>
    </p:extLst>
  </p:cSld>
  <p:clrMapOvr>
    <a:masterClrMapping/>
  </p:clrMapOvr>
  <mc:AlternateContent xmlns:mc="http://schemas.openxmlformats.org/markup-compatibility/2006">
    <mc:Choice xmlns="" xmlns:p14="http://schemas.microsoft.com/office/powerpoint/2010/main" Requires="p14">
      <p:transition spd="slow" p14:dur="1500">
        <p14:ripple dir="rd"/>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Περιεχόμενα</a:t>
            </a:r>
            <a:endParaRPr lang="el-GR" dirty="0"/>
          </a:p>
        </p:txBody>
      </p:sp>
      <p:sp>
        <p:nvSpPr>
          <p:cNvPr id="3" name="Θέση περιεχομένου 2"/>
          <p:cNvSpPr>
            <a:spLocks noGrp="1"/>
          </p:cNvSpPr>
          <p:nvPr>
            <p:ph idx="1"/>
          </p:nvPr>
        </p:nvSpPr>
        <p:spPr/>
        <p:txBody>
          <a:bodyPr/>
          <a:lstStyle/>
          <a:p>
            <a:r>
              <a:rPr lang="el-GR" dirty="0" smtClean="0">
                <a:hlinkClick r:id="rId3" action="ppaction://hlinksldjump"/>
              </a:rPr>
              <a:t>Εισαγωγή</a:t>
            </a:r>
            <a:endParaRPr lang="el-GR" dirty="0" smtClean="0"/>
          </a:p>
          <a:p>
            <a:r>
              <a:rPr lang="el-GR" dirty="0" smtClean="0">
                <a:hlinkClick r:id="rId4" action="ppaction://hlinksldjump"/>
              </a:rPr>
              <a:t>Ανασκόπηση</a:t>
            </a:r>
            <a:endParaRPr lang="el-GR" dirty="0" smtClean="0"/>
          </a:p>
          <a:p>
            <a:r>
              <a:rPr lang="el-GR" dirty="0">
                <a:hlinkClick r:id="rId5" action="ppaction://hlinksldjump"/>
              </a:rPr>
              <a:t>Σχεδιασμός </a:t>
            </a:r>
            <a:r>
              <a:rPr lang="el-GR" dirty="0" smtClean="0">
                <a:hlinkClick r:id="rId5" action="ppaction://hlinksldjump"/>
              </a:rPr>
              <a:t>έρευνας</a:t>
            </a:r>
            <a:endParaRPr lang="el-GR" dirty="0" smtClean="0"/>
          </a:p>
          <a:p>
            <a:r>
              <a:rPr lang="el-GR" dirty="0">
                <a:hlinkClick r:id="rId6" action="ppaction://hlinksldjump"/>
              </a:rPr>
              <a:t>Παρουσίαση αποτελεσμάτων </a:t>
            </a:r>
            <a:endParaRPr lang="el-GR" dirty="0" smtClean="0"/>
          </a:p>
          <a:p>
            <a:r>
              <a:rPr lang="el-GR" dirty="0" smtClean="0">
                <a:hlinkClick r:id="rId7" action="ppaction://hlinksldjump"/>
              </a:rPr>
              <a:t>Αποτελέσματα-Συμπεράσματα</a:t>
            </a:r>
            <a:endParaRPr lang="en-US" dirty="0" smtClean="0"/>
          </a:p>
          <a:p>
            <a:r>
              <a:rPr lang="el-GR" dirty="0" smtClean="0">
                <a:hlinkClick r:id="rId8" action="ppaction://hlinksldjump"/>
              </a:rPr>
              <a:t>Προτάσεις για περεταίρω έρευνα</a:t>
            </a:r>
            <a:endParaRPr lang="el-GR" dirty="0" smtClean="0"/>
          </a:p>
          <a:p>
            <a:endParaRPr lang="el-GR" dirty="0"/>
          </a:p>
        </p:txBody>
      </p:sp>
    </p:spTree>
    <p:extLst>
      <p:ext uri="{BB962C8B-B14F-4D97-AF65-F5344CB8AC3E}">
        <p14:creationId xmlns="" xmlns:p14="http://schemas.microsoft.com/office/powerpoint/2010/main" val="2371324357"/>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18900000" scaled="1"/>
          <a:tileRect/>
        </a:gradFill>
        <a:effectLst/>
      </p:bgPr>
    </p:bg>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l-GR" dirty="0" smtClean="0"/>
              <a:t>Εισαγωγή</a:t>
            </a:r>
            <a:endParaRPr lang="el-GR" dirty="0"/>
          </a:p>
        </p:txBody>
      </p:sp>
      <p:sp>
        <p:nvSpPr>
          <p:cNvPr id="8" name="Θέση κειμένου 7"/>
          <p:cNvSpPr>
            <a:spLocks noGrp="1"/>
          </p:cNvSpPr>
          <p:nvPr>
            <p:ph type="body" idx="1"/>
          </p:nvPr>
        </p:nvSpPr>
        <p:spPr/>
        <p:txBody>
          <a:bodyPr>
            <a:normAutofit fontScale="92500" lnSpcReduction="20000"/>
          </a:bodyPr>
          <a:lstStyle/>
          <a:p>
            <a:r>
              <a:rPr lang="el-GR" dirty="0" smtClean="0"/>
              <a:t>Παρουσίαση του προβλήματος και σκοπός της έρευνας </a:t>
            </a:r>
            <a:endParaRPr lang="el-GR" dirty="0"/>
          </a:p>
        </p:txBody>
      </p:sp>
      <p:sp>
        <p:nvSpPr>
          <p:cNvPr id="9" name="Θέση περιεχομένου 8"/>
          <p:cNvSpPr>
            <a:spLocks noGrp="1"/>
          </p:cNvSpPr>
          <p:nvPr>
            <p:ph sz="half" idx="2"/>
          </p:nvPr>
        </p:nvSpPr>
        <p:spPr/>
        <p:txBody>
          <a:bodyPr/>
          <a:lstStyle/>
          <a:p>
            <a:pPr marL="0" indent="0">
              <a:buNone/>
            </a:pPr>
            <a:r>
              <a:rPr lang="el-GR" dirty="0" smtClean="0"/>
              <a:t>Πιστεύουμε πως οι άνθρωποι δεν είναι αρκετά ενημερωμένοι για το </a:t>
            </a:r>
            <a:r>
              <a:rPr lang="en-US" dirty="0" smtClean="0"/>
              <a:t>HIV</a:t>
            </a:r>
            <a:r>
              <a:rPr lang="el-GR" dirty="0" smtClean="0"/>
              <a:t> .</a:t>
            </a:r>
          </a:p>
          <a:p>
            <a:pPr marL="0" indent="0">
              <a:buNone/>
            </a:pPr>
            <a:endParaRPr lang="el-GR" dirty="0"/>
          </a:p>
          <a:p>
            <a:pPr marL="0" indent="0">
              <a:buNone/>
            </a:pPr>
            <a:r>
              <a:rPr lang="el-GR" dirty="0" smtClean="0"/>
              <a:t>Σκοπός της έρευνας είναι να εξετάσουμε αν η παραπάνω  σκέψη είναι αλήθεια </a:t>
            </a:r>
            <a:endParaRPr lang="el-GR" dirty="0"/>
          </a:p>
        </p:txBody>
      </p:sp>
      <p:sp>
        <p:nvSpPr>
          <p:cNvPr id="10" name="Θέση κειμένου 9"/>
          <p:cNvSpPr>
            <a:spLocks noGrp="1"/>
          </p:cNvSpPr>
          <p:nvPr>
            <p:ph type="body" sz="quarter" idx="3"/>
          </p:nvPr>
        </p:nvSpPr>
        <p:spPr/>
        <p:txBody>
          <a:bodyPr/>
          <a:lstStyle/>
          <a:p>
            <a:r>
              <a:rPr lang="el-GR" dirty="0" smtClean="0"/>
              <a:t>Περιορισμοί</a:t>
            </a:r>
            <a:endParaRPr lang="el-GR" dirty="0"/>
          </a:p>
        </p:txBody>
      </p:sp>
      <p:sp>
        <p:nvSpPr>
          <p:cNvPr id="11" name="Θέση περιεχομένου 10"/>
          <p:cNvSpPr>
            <a:spLocks noGrp="1"/>
          </p:cNvSpPr>
          <p:nvPr>
            <p:ph sz="quarter" idx="4"/>
          </p:nvPr>
        </p:nvSpPr>
        <p:spPr/>
        <p:txBody>
          <a:bodyPr/>
          <a:lstStyle/>
          <a:p>
            <a:pPr marL="0" indent="0">
              <a:buNone/>
            </a:pPr>
            <a:r>
              <a:rPr lang="el-GR" dirty="0" smtClean="0"/>
              <a:t>Η έρευνα έγινε μόνο σε μαθητές του 1</a:t>
            </a:r>
            <a:r>
              <a:rPr lang="el-GR" baseline="30000" dirty="0" smtClean="0"/>
              <a:t>ου</a:t>
            </a:r>
            <a:r>
              <a:rPr lang="el-GR" dirty="0" smtClean="0"/>
              <a:t> γυμνασίου Πτολεμαΐδας και συγκεκριμένα της Γ’1 τάξης</a:t>
            </a:r>
            <a:endParaRPr lang="el-GR" dirty="0"/>
          </a:p>
        </p:txBody>
      </p:sp>
    </p:spTree>
    <p:extLst>
      <p:ext uri="{BB962C8B-B14F-4D97-AF65-F5344CB8AC3E}">
        <p14:creationId xmlns="" xmlns:p14="http://schemas.microsoft.com/office/powerpoint/2010/main" val="3096463296"/>
      </p:ext>
    </p:extLst>
  </p:cSld>
  <p:clrMapOvr>
    <a:masterClrMapping/>
  </p:clrMapOvr>
  <mc:AlternateContent xmlns:mc="http://schemas.openxmlformats.org/markup-compatibility/2006">
    <mc:Choice xmlns="" xmlns:p14="http://schemas.microsoft.com/office/powerpoint/2010/main" Requires="p14">
      <p:transition spd="slow" p14:dur="1500">
        <p14:revea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22114"/>
          </a:xfrm>
        </p:spPr>
        <p:txBody>
          <a:bodyPr/>
          <a:lstStyle/>
          <a:p>
            <a:r>
              <a:rPr lang="el-GR" dirty="0" smtClean="0"/>
              <a:t>Ανασκόπηση</a:t>
            </a:r>
            <a:endParaRPr lang="el-GR" dirty="0"/>
          </a:p>
        </p:txBody>
      </p:sp>
      <p:sp>
        <p:nvSpPr>
          <p:cNvPr id="3" name="Θέση περιεχομένου 2"/>
          <p:cNvSpPr>
            <a:spLocks noGrp="1"/>
          </p:cNvSpPr>
          <p:nvPr>
            <p:ph idx="1"/>
          </p:nvPr>
        </p:nvSpPr>
        <p:spPr>
          <a:xfrm>
            <a:off x="457200" y="1600200"/>
            <a:ext cx="8229600" cy="5257800"/>
          </a:xfrm>
        </p:spPr>
        <p:txBody>
          <a:bodyPr>
            <a:noAutofit/>
          </a:bodyPr>
          <a:lstStyle/>
          <a:p>
            <a:pPr marL="0" indent="0">
              <a:buNone/>
            </a:pPr>
            <a:r>
              <a:rPr lang="el-GR" sz="1800" dirty="0" smtClean="0"/>
              <a:t>Ο σύνδρομο επίκτητης ανοσοανεπάρκειας (συντομογρ. AIDS) είναι νόσος του ανθρώπινου ανοσοποιητικού συστήματος που προκαλείται από τον ιό της ανθρώπινης ανοσοανεπάρκειας (HIV). Η νόσος παρεμβαίνει στο ανοσοποιητικό σύστημα και παρεμποδίζει τη λειτουργία του, κάνοντας τα άτομα με AIDS περισσότερο πιθανά να αποκτήσουν λοιμώξεις, όπως ευκαιριακές λοιμώξεις και όγκους που συνήθως δεν προσβάλουν τα άτομα με λειτουργικά ανοσοποιητικά συστήματα. Αυτή η ευπάθεια χειροτερεύει με την εξέλιξη της νόσου.</a:t>
            </a:r>
          </a:p>
          <a:p>
            <a:pPr marL="0" indent="0">
              <a:buNone/>
            </a:pPr>
            <a:endParaRPr lang="el-GR" sz="1800" dirty="0" smtClean="0"/>
          </a:p>
          <a:p>
            <a:pPr marL="0" indent="0">
              <a:buNone/>
            </a:pPr>
            <a:r>
              <a:rPr lang="el-GR" sz="1800" dirty="0" smtClean="0"/>
              <a:t>Ο HIV μεταδίδεται πρωταρχικά με τη σεξουαλική επαφή, τη μετάγγιση αίματος, τις μολυσμένες υποδερμικές βελόνες, και από τη μητέρα στο παιδί κατά την εγκυμοσύνη, τον τοκετό και τον θηλασμό. Ορισμένα σωματικά υγρά όπως το σάλιο, τα δάκρυα, τα ούρα και ο ιδρώτας δεν μεταδίδουν τον HIV εκτός εάν περιέχουν μικροποσότητες αίματος . Ο ιός μπορεί να μεταδοθεί επίσης από επαφή ενός βλεννογόνου (δηλ. μιας βλεννώδους μεμβράνης που επικαλύπτει κάποιες κοιλότητες του σώματος, όπως ο βλεννογόνος του στόματος ή του εντέρου) με ένα σωματικό υγρό που περιέχει τον ιό, όπως αίμα, σπέρμα, κολπικά υγρά, προσπερματικά υγρά ή γάλα θηλασμού ενός μολυσμένου ατόμου.</a:t>
            </a:r>
            <a:endParaRPr lang="el-GR" sz="1800" dirty="0"/>
          </a:p>
        </p:txBody>
      </p:sp>
    </p:spTree>
    <p:extLst>
      <p:ext uri="{BB962C8B-B14F-4D97-AF65-F5344CB8AC3E}">
        <p14:creationId xmlns="" xmlns:p14="http://schemas.microsoft.com/office/powerpoint/2010/main" val="1699965199"/>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solidFill>
                  <a:schemeClr val="bg1"/>
                </a:solidFill>
              </a:rPr>
              <a:t>Σχεδιασμός έρευνας</a:t>
            </a:r>
            <a:endParaRPr lang="el-GR" dirty="0">
              <a:solidFill>
                <a:schemeClr val="bg1"/>
              </a:solidFill>
            </a:endParaRPr>
          </a:p>
        </p:txBody>
      </p:sp>
      <p:sp>
        <p:nvSpPr>
          <p:cNvPr id="3" name="Θέση περιεχομένου 2"/>
          <p:cNvSpPr>
            <a:spLocks noGrp="1"/>
          </p:cNvSpPr>
          <p:nvPr>
            <p:ph idx="1"/>
          </p:nvPr>
        </p:nvSpPr>
        <p:spPr/>
        <p:txBody>
          <a:bodyPr/>
          <a:lstStyle/>
          <a:p>
            <a:pPr marL="0" indent="0">
              <a:buNone/>
            </a:pPr>
            <a:r>
              <a:rPr lang="el-GR" dirty="0" smtClean="0">
                <a:solidFill>
                  <a:schemeClr val="bg1"/>
                </a:solidFill>
              </a:rPr>
              <a:t>Σχεδίασα ένα ερωτηματολόγιο με 7 ερωτήσεις για να διαπιστώσω αν όντος η μαθητές είναι αρκετά ενημερωμένοι για το </a:t>
            </a:r>
            <a:r>
              <a:rPr lang="en-US" dirty="0" smtClean="0">
                <a:solidFill>
                  <a:schemeClr val="bg1"/>
                </a:solidFill>
              </a:rPr>
              <a:t>AIDS </a:t>
            </a:r>
            <a:endParaRPr lang="el-GR" dirty="0">
              <a:solidFill>
                <a:schemeClr val="bg1"/>
              </a:solidFill>
            </a:endParaRPr>
          </a:p>
        </p:txBody>
      </p:sp>
    </p:spTree>
    <p:extLst>
      <p:ext uri="{BB962C8B-B14F-4D97-AF65-F5344CB8AC3E}">
        <p14:creationId xmlns="" xmlns:p14="http://schemas.microsoft.com/office/powerpoint/2010/main" val="381761265"/>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dirty="0" smtClean="0"/>
              <a:t>Παρουσίαση αποτελεσμάτων </a:t>
            </a:r>
            <a:endParaRPr lang="el-GR" dirty="0"/>
          </a:p>
        </p:txBody>
      </p:sp>
      <p:graphicFrame>
        <p:nvGraphicFramePr>
          <p:cNvPr id="15" name="Θέση περιεχομένου 14"/>
          <p:cNvGraphicFramePr>
            <a:graphicFrameLocks noGrp="1"/>
          </p:cNvGraphicFramePr>
          <p:nvPr>
            <p:ph sz="half" idx="1"/>
            <p:extLst>
              <p:ext uri="{D42A27DB-BD31-4B8C-83A1-F6EECF244321}">
                <p14:modId xmlns="" xmlns:p14="http://schemas.microsoft.com/office/powerpoint/2010/main" val="329793771"/>
              </p:ext>
            </p:extLst>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Θέση περιεχομένου 15"/>
          <p:cNvGraphicFramePr>
            <a:graphicFrameLocks noGrp="1"/>
          </p:cNvGraphicFramePr>
          <p:nvPr>
            <p:ph sz="half" idx="2"/>
            <p:extLst>
              <p:ext uri="{D42A27DB-BD31-4B8C-83A1-F6EECF244321}">
                <p14:modId xmlns="" xmlns:p14="http://schemas.microsoft.com/office/powerpoint/2010/main" val="4242920203"/>
              </p:ext>
            </p:extLst>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4006626315"/>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FFF"/>
            </a:gs>
            <a:gs pos="7001">
              <a:srgbClr val="E6E6E6"/>
            </a:gs>
            <a:gs pos="32001">
              <a:srgbClr val="7D8496"/>
            </a:gs>
            <a:gs pos="47000">
              <a:srgbClr val="E6E6E6"/>
            </a:gs>
            <a:gs pos="85001">
              <a:srgbClr val="7D8496"/>
            </a:gs>
            <a:gs pos="100000">
              <a:srgbClr val="E6E6E6"/>
            </a:gs>
          </a:gsLst>
          <a:lin ang="8100000" scaled="1"/>
          <a:tileRect/>
        </a:gradFill>
        <a:effectLst/>
      </p:bgPr>
    </p:bg>
    <p:spTree>
      <p:nvGrpSpPr>
        <p:cNvPr id="1" name=""/>
        <p:cNvGrpSpPr/>
        <p:nvPr/>
      </p:nvGrpSpPr>
      <p:grpSpPr>
        <a:xfrm>
          <a:off x="0" y="0"/>
          <a:ext cx="0" cy="0"/>
          <a:chOff x="0" y="0"/>
          <a:chExt cx="0" cy="0"/>
        </a:xfrm>
      </p:grpSpPr>
      <p:sp>
        <p:nvSpPr>
          <p:cNvPr id="7" name="Θέση κειμένου 6"/>
          <p:cNvSpPr>
            <a:spLocks noGrp="1"/>
          </p:cNvSpPr>
          <p:nvPr>
            <p:ph type="body" idx="1"/>
          </p:nvPr>
        </p:nvSpPr>
        <p:spPr/>
        <p:txBody>
          <a:bodyPr>
            <a:normAutofit/>
          </a:bodyPr>
          <a:lstStyle/>
          <a:p>
            <a:r>
              <a:rPr lang="el-GR" dirty="0" smtClean="0"/>
              <a:t>Ο ιός </a:t>
            </a:r>
            <a:r>
              <a:rPr lang="en-US" dirty="0" smtClean="0"/>
              <a:t>AIDS </a:t>
            </a:r>
            <a:r>
              <a:rPr lang="el-GR" dirty="0" smtClean="0"/>
              <a:t>μεταδίδετε με</a:t>
            </a:r>
            <a:endParaRPr lang="el-GR" dirty="0"/>
          </a:p>
        </p:txBody>
      </p:sp>
      <p:graphicFrame>
        <p:nvGraphicFramePr>
          <p:cNvPr id="5" name="Θέση περιεχομένου 4"/>
          <p:cNvGraphicFramePr>
            <a:graphicFrameLocks noGrp="1"/>
          </p:cNvGraphicFramePr>
          <p:nvPr>
            <p:ph sz="half" idx="2"/>
            <p:extLst>
              <p:ext uri="{D42A27DB-BD31-4B8C-83A1-F6EECF244321}">
                <p14:modId xmlns="" xmlns:p14="http://schemas.microsoft.com/office/powerpoint/2010/main" val="2100956581"/>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2"/>
          </a:graphicData>
        </a:graphic>
      </p:graphicFrame>
      <p:sp>
        <p:nvSpPr>
          <p:cNvPr id="8" name="Θέση κειμένου 7"/>
          <p:cNvSpPr>
            <a:spLocks noGrp="1"/>
          </p:cNvSpPr>
          <p:nvPr>
            <p:ph type="body" sz="quarter" idx="3"/>
          </p:nvPr>
        </p:nvSpPr>
        <p:spPr/>
        <p:txBody>
          <a:bodyPr/>
          <a:lstStyle/>
          <a:p>
            <a:r>
              <a:rPr lang="el-GR" dirty="0"/>
              <a:t>Ο</a:t>
            </a:r>
            <a:r>
              <a:rPr lang="el-GR" dirty="0" smtClean="0"/>
              <a:t> όρος </a:t>
            </a:r>
            <a:r>
              <a:rPr lang="en-US" dirty="0" smtClean="0"/>
              <a:t>HIV </a:t>
            </a:r>
            <a:r>
              <a:rPr lang="el-GR" dirty="0" smtClean="0"/>
              <a:t> είναι</a:t>
            </a:r>
            <a:endParaRPr lang="el-GR" dirty="0"/>
          </a:p>
        </p:txBody>
      </p:sp>
      <p:graphicFrame>
        <p:nvGraphicFramePr>
          <p:cNvPr id="10" name="Θέση περιεχομένου 9"/>
          <p:cNvGraphicFramePr>
            <a:graphicFrameLocks noGrp="1"/>
          </p:cNvGraphicFramePr>
          <p:nvPr>
            <p:ph sz="quarter" idx="4"/>
            <p:extLst>
              <p:ext uri="{D42A27DB-BD31-4B8C-83A1-F6EECF244321}">
                <p14:modId xmlns="" xmlns:p14="http://schemas.microsoft.com/office/powerpoint/2010/main" val="428362136"/>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744084048"/>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normAutofit fontScale="92500" lnSpcReduction="20000"/>
          </a:bodyPr>
          <a:lstStyle/>
          <a:p>
            <a:r>
              <a:rPr lang="el-GR" dirty="0" smtClean="0"/>
              <a:t>Ο ιός </a:t>
            </a:r>
            <a:r>
              <a:rPr lang="en-US" dirty="0" smtClean="0"/>
              <a:t>AIDS </a:t>
            </a:r>
            <a:r>
              <a:rPr lang="el-GR" dirty="0" smtClean="0"/>
              <a:t>μεταδίδετε από την μητέρα στο παιδί;</a:t>
            </a:r>
            <a:endParaRPr lang="el-GR" dirty="0"/>
          </a:p>
        </p:txBody>
      </p:sp>
      <p:graphicFrame>
        <p:nvGraphicFramePr>
          <p:cNvPr id="10" name="Θέση περιεχομένου 9"/>
          <p:cNvGraphicFramePr>
            <a:graphicFrameLocks noGrp="1"/>
          </p:cNvGraphicFramePr>
          <p:nvPr>
            <p:ph sz="half" idx="2"/>
            <p:extLst>
              <p:ext uri="{D42A27DB-BD31-4B8C-83A1-F6EECF244321}">
                <p14:modId xmlns="" xmlns:p14="http://schemas.microsoft.com/office/powerpoint/2010/main" val="2827530401"/>
              </p:ext>
            </p:extLst>
          </p:nvPr>
        </p:nvGraphicFramePr>
        <p:xfrm>
          <a:off x="457200" y="2174875"/>
          <a:ext cx="4040188" cy="3951288"/>
        </p:xfrm>
        <a:graphic>
          <a:graphicData uri="http://schemas.openxmlformats.org/drawingml/2006/chart">
            <c:chart xmlns:c="http://schemas.openxmlformats.org/drawingml/2006/chart" xmlns:r="http://schemas.openxmlformats.org/officeDocument/2006/relationships" r:id="rId3"/>
          </a:graphicData>
        </a:graphic>
      </p:graphicFrame>
      <p:sp>
        <p:nvSpPr>
          <p:cNvPr id="8" name="Θέση κειμένου 7"/>
          <p:cNvSpPr>
            <a:spLocks noGrp="1"/>
          </p:cNvSpPr>
          <p:nvPr>
            <p:ph type="body" sz="quarter" idx="3"/>
          </p:nvPr>
        </p:nvSpPr>
        <p:spPr/>
        <p:txBody>
          <a:bodyPr/>
          <a:lstStyle/>
          <a:p>
            <a:r>
              <a:rPr lang="el-GR" dirty="0" smtClean="0"/>
              <a:t>Στα αρχικά στάδια εμφανίζετε</a:t>
            </a:r>
            <a:endParaRPr lang="el-GR" dirty="0"/>
          </a:p>
        </p:txBody>
      </p:sp>
      <p:graphicFrame>
        <p:nvGraphicFramePr>
          <p:cNvPr id="11" name="Θέση περιεχομένου 10"/>
          <p:cNvGraphicFramePr>
            <a:graphicFrameLocks noGrp="1"/>
          </p:cNvGraphicFramePr>
          <p:nvPr>
            <p:ph sz="quarter" idx="4"/>
            <p:extLst>
              <p:ext uri="{D42A27DB-BD31-4B8C-83A1-F6EECF244321}">
                <p14:modId xmlns="" xmlns:p14="http://schemas.microsoft.com/office/powerpoint/2010/main" val="2475908424"/>
              </p:ext>
            </p:extLst>
          </p:nvPr>
        </p:nvGraphicFramePr>
        <p:xfrm>
          <a:off x="4645025" y="2174875"/>
          <a:ext cx="4041775" cy="39512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 xmlns:p14="http://schemas.microsoft.com/office/powerpoint/2010/main" val="1209574853"/>
      </p:ext>
    </p:extLst>
  </p:cSld>
  <p:clrMapOvr>
    <a:masterClrMapping/>
  </p:clrMapOvr>
  <mc:AlternateContent xmlns:mc="http://schemas.openxmlformats.org/markup-compatibility/2006">
    <mc:Choice xmlns=""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srcRect/>
          <a:tile tx="0" ty="0" sx="100000" sy="100000" flip="none" algn="tl"/>
        </a:blipFill>
        <a:effectLst/>
      </p:bgPr>
    </p:bg>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l-GR" dirty="0" smtClean="0"/>
              <a:t>Από πού ενημερωθήκατε για το </a:t>
            </a:r>
            <a:r>
              <a:rPr lang="en-US" dirty="0" smtClean="0"/>
              <a:t>AIDS</a:t>
            </a:r>
            <a:endParaRPr lang="el-GR" dirty="0"/>
          </a:p>
        </p:txBody>
      </p:sp>
      <p:graphicFrame>
        <p:nvGraphicFramePr>
          <p:cNvPr id="9" name="Θέση περιεχομένου 8"/>
          <p:cNvGraphicFramePr>
            <a:graphicFrameLocks noGrp="1"/>
          </p:cNvGraphicFramePr>
          <p:nvPr>
            <p:ph idx="1"/>
            <p:extLst>
              <p:ext uri="{D42A27DB-BD31-4B8C-83A1-F6EECF244321}">
                <p14:modId xmlns="" xmlns:p14="http://schemas.microsoft.com/office/powerpoint/2010/main" val="400630706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 xmlns:p14="http://schemas.microsoft.com/office/powerpoint/2010/main" val="783978255"/>
      </p:ext>
    </p:extLst>
  </p:cSld>
  <p:clrMapOvr>
    <a:masterClrMapping/>
  </p:clrMapOvr>
  <mc:AlternateContent xmlns:mc="http://schemas.openxmlformats.org/markup-compatibility/2006">
    <mc:Choice xmlns=""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395</Words>
  <Application>Microsoft Office PowerPoint</Application>
  <PresentationFormat>Προβολή στην οθόνη (4:3)</PresentationFormat>
  <Paragraphs>42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Πόσο ενημερωμένοι είμαστε για το AIDS</vt:lpstr>
      <vt:lpstr>Περιεχόμενα</vt:lpstr>
      <vt:lpstr>Εισαγωγή</vt:lpstr>
      <vt:lpstr>Ανασκόπηση</vt:lpstr>
      <vt:lpstr>Σχεδιασμός έρευνας</vt:lpstr>
      <vt:lpstr>Παρουσίαση αποτελεσμάτων </vt:lpstr>
      <vt:lpstr>Διαφάνεια 7</vt:lpstr>
      <vt:lpstr>Διαφάνεια 8</vt:lpstr>
      <vt:lpstr>Από πού ενημερωθήκατε για το AIDS</vt:lpstr>
      <vt:lpstr>Αποτελέσματα-Συμπεράσματα</vt:lpstr>
      <vt:lpstr>Προτάσεις για περεταίρω έρευνα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Πόσο ενημερωμένοι είμαστε για το AIDS</dc:title>
  <dc:creator>Windows User</dc:creator>
  <cp:lastModifiedBy>User101</cp:lastModifiedBy>
  <cp:revision>14</cp:revision>
  <dcterms:created xsi:type="dcterms:W3CDTF">2018-04-17T14:24:34Z</dcterms:created>
  <dcterms:modified xsi:type="dcterms:W3CDTF">2018-05-02T07:16:11Z</dcterms:modified>
</cp:coreProperties>
</file>