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__________Microsoft_Office_Excel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___________________Microsoft_Office_Excel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___________________Microsoft_Office_Excel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___________________Microsoft_Office_Excel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___________________Microsoft_Office_Excel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___________________Microsoft_Office_Excel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___________________Microsoft_Office_Excel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___________________Microsoft_Office_Excel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___________________Microsoft_Office_Excel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___________________Microsoft_Office_Excel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_________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_________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_________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_________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_____________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______________Microsoft_Office_Excel7.xlsx"/></Relationships>
</file>

<file path=ppt/charts/_rels/chart8.xml.rels><?xml version="1.0" encoding="UTF-8" standalone="yes"?>
<Relationships xmlns="http://schemas.openxmlformats.org/package/2006/relationships"><Relationship Id="rId1" Type="http://schemas.openxmlformats.org/officeDocument/2006/relationships/package" Target="../embeddings/___________________Microsoft_Office_Excel8.xlsx"/></Relationships>
</file>

<file path=ppt/charts/_rels/chart9.xml.rels><?xml version="1.0" encoding="UTF-8" standalone="yes"?>
<Relationships xmlns="http://schemas.openxmlformats.org/package/2006/relationships"><Relationship Id="rId1" Type="http://schemas.openxmlformats.org/officeDocument/2006/relationships/package" Target="../embeddings/___________________Microsoft_Office_Excel9.xlsx"/></Relationships>
</file>

<file path=ppt/charts/chart1.xml><?xml version="1.0" encoding="utf-8"?>
<c:chartSpace xmlns:c="http://schemas.openxmlformats.org/drawingml/2006/chart" xmlns:a="http://schemas.openxmlformats.org/drawingml/2006/main" xmlns:r="http://schemas.openxmlformats.org/officeDocument/2006/relationships">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Φύλο</c:v>
                </c:pt>
              </c:strCache>
            </c:strRef>
          </c:tx>
          <c:cat>
            <c:strRef>
              <c:f>Φύλλο1!$A$2:$A$5</c:f>
              <c:strCache>
                <c:ptCount val="2"/>
                <c:pt idx="0">
                  <c:v>Αγόρι</c:v>
                </c:pt>
                <c:pt idx="1">
                  <c:v>Κορίτσι</c:v>
                </c:pt>
              </c:strCache>
            </c:strRef>
          </c:cat>
          <c:val>
            <c:numRef>
              <c:f>Φύλλο1!$B$2:$B$5</c:f>
              <c:numCache>
                <c:formatCode>0%</c:formatCode>
                <c:ptCount val="4"/>
                <c:pt idx="0">
                  <c:v>0.4</c:v>
                </c:pt>
                <c:pt idx="1">
                  <c:v>0.60000000000000031</c:v>
                </c:pt>
              </c:numCache>
            </c:numRef>
          </c:val>
        </c:ser>
        <c:firstSliceAng val="0"/>
      </c:pieChart>
    </c:plotArea>
    <c:legend>
      <c:legendPos val="r"/>
      <c:legendEntry>
        <c:idx val="2"/>
        <c:delete val="1"/>
      </c:legendEntry>
      <c:legendEntry>
        <c:idx val="3"/>
        <c:delete val="1"/>
      </c:legendEntry>
      <c:layout>
        <c:manualLayout>
          <c:xMode val="edge"/>
          <c:yMode val="edge"/>
          <c:x val="0.7882291970448142"/>
          <c:y val="0.35668828932096913"/>
          <c:w val="0.20251154369592694"/>
          <c:h val="0.2708113168401951"/>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Κλίμα στην Τάξη</c:v>
                </c:pt>
              </c:strCache>
            </c:strRef>
          </c:tx>
          <c:cat>
            <c:strRef>
              <c:f>Φύλλο1!$A$2:$A$5</c:f>
              <c:strCache>
                <c:ptCount val="2"/>
                <c:pt idx="0">
                  <c:v>Συνεργατικό</c:v>
                </c:pt>
                <c:pt idx="1">
                  <c:v>Αδιάφορο</c:v>
                </c:pt>
              </c:strCache>
            </c:strRef>
          </c:cat>
          <c:val>
            <c:numRef>
              <c:f>Φύλλο1!$B$2:$B$5</c:f>
              <c:numCache>
                <c:formatCode>0%</c:formatCode>
                <c:ptCount val="4"/>
                <c:pt idx="0">
                  <c:v>0.5</c:v>
                </c:pt>
                <c:pt idx="1">
                  <c:v>0.5</c:v>
                </c:pt>
              </c:numCache>
            </c:numRef>
          </c:val>
        </c:ser>
        <c:firstSliceAng val="0"/>
      </c:pieChart>
    </c:plotArea>
    <c:legend>
      <c:legendPos val="r"/>
      <c:legendEntry>
        <c:idx val="2"/>
        <c:delete val="1"/>
      </c:legendEntry>
      <c:legendEntry>
        <c:idx val="3"/>
        <c:delete val="1"/>
      </c:legendEntry>
      <c:layout>
        <c:manualLayout>
          <c:xMode val="edge"/>
          <c:yMode val="edge"/>
          <c:x val="0.70911721104306402"/>
          <c:y val="0.26118640386587355"/>
          <c:w val="0.28162352969767684"/>
          <c:h val="0.47584525105485848"/>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Σχέσεις με τους Συμμαθητές</c:v>
                </c:pt>
              </c:strCache>
            </c:strRef>
          </c:tx>
          <c:cat>
            <c:strRef>
              <c:f>Φύλλο1!$A$2:$A$5</c:f>
              <c:strCache>
                <c:ptCount val="3"/>
                <c:pt idx="0">
                  <c:v>Δημιουργικές</c:v>
                </c:pt>
                <c:pt idx="1">
                  <c:v>Ανταγωνιστικές</c:v>
                </c:pt>
                <c:pt idx="2">
                  <c:v>Με απομονώνουν-Με στενοχωρούν</c:v>
                </c:pt>
              </c:strCache>
            </c:strRef>
          </c:cat>
          <c:val>
            <c:numRef>
              <c:f>Φύλλο1!$B$2:$B$5</c:f>
              <c:numCache>
                <c:formatCode>0%</c:formatCode>
                <c:ptCount val="4"/>
                <c:pt idx="0">
                  <c:v>0.70000000000000018</c:v>
                </c:pt>
                <c:pt idx="1">
                  <c:v>0.2</c:v>
                </c:pt>
                <c:pt idx="2">
                  <c:v>0.1</c:v>
                </c:pt>
              </c:numCache>
            </c:numRef>
          </c:val>
        </c:ser>
        <c:firstSliceAng val="0"/>
      </c:pieChart>
    </c:plotArea>
    <c:legend>
      <c:legendPos val="r"/>
      <c:legendEntry>
        <c:idx val="3"/>
        <c:delete val="1"/>
      </c:legendEntry>
      <c:layout>
        <c:manualLayout>
          <c:xMode val="edge"/>
          <c:yMode val="edge"/>
          <c:x val="0.56831464197118853"/>
          <c:y val="0.34122594462217209"/>
          <c:w val="0.4301423519485173"/>
          <c:h val="0.41678334533446276"/>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Σχέσεις Μαθητών-Καθηγητών</c:v>
                </c:pt>
              </c:strCache>
            </c:strRef>
          </c:tx>
          <c:cat>
            <c:strRef>
              <c:f>Φύλλο1!$A$2:$A$5</c:f>
              <c:strCache>
                <c:ptCount val="2"/>
                <c:pt idx="0">
                  <c:v>Οικείες</c:v>
                </c:pt>
                <c:pt idx="1">
                  <c:v>Μη Οικείες</c:v>
                </c:pt>
              </c:strCache>
            </c:strRef>
          </c:cat>
          <c:val>
            <c:numRef>
              <c:f>Φύλλο1!$B$2:$B$5</c:f>
              <c:numCache>
                <c:formatCode>0%</c:formatCode>
                <c:ptCount val="4"/>
                <c:pt idx="0">
                  <c:v>1</c:v>
                </c:pt>
                <c:pt idx="1">
                  <c:v>0</c:v>
                </c:pt>
              </c:numCache>
            </c:numRef>
          </c:val>
        </c:ser>
        <c:firstSliceAng val="0"/>
      </c:pieChart>
    </c:plotArea>
    <c:legend>
      <c:legendPos val="r"/>
      <c:legendEntry>
        <c:idx val="2"/>
        <c:delete val="1"/>
      </c:legendEntry>
      <c:legendEntry>
        <c:idx val="3"/>
        <c:delete val="1"/>
      </c:legendEntry>
      <c:layout>
        <c:manualLayout>
          <c:xMode val="edge"/>
          <c:yMode val="edge"/>
          <c:x val="0.70261264216972874"/>
          <c:y val="0.27802259983124056"/>
          <c:w val="0.20633797511422189"/>
          <c:h val="0.50671161032469803"/>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Καθηγητές</c:v>
                </c:pt>
              </c:strCache>
            </c:strRef>
          </c:tx>
          <c:cat>
            <c:strRef>
              <c:f>Φύλλο1!$A$2:$A$5</c:f>
              <c:strCache>
                <c:ptCount val="3"/>
                <c:pt idx="0">
                  <c:v>Δημιουργικοί</c:v>
                </c:pt>
                <c:pt idx="1">
                  <c:v>Αυστηροί</c:v>
                </c:pt>
                <c:pt idx="2">
                  <c:v>Ελαστικοί</c:v>
                </c:pt>
              </c:strCache>
            </c:strRef>
          </c:cat>
          <c:val>
            <c:numRef>
              <c:f>Φύλλο1!$B$2:$B$5</c:f>
              <c:numCache>
                <c:formatCode>0%</c:formatCode>
                <c:ptCount val="4"/>
                <c:pt idx="0">
                  <c:v>0.4</c:v>
                </c:pt>
                <c:pt idx="1">
                  <c:v>0.3000000000000001</c:v>
                </c:pt>
                <c:pt idx="2">
                  <c:v>0.3000000000000001</c:v>
                </c:pt>
              </c:numCache>
            </c:numRef>
          </c:val>
        </c:ser>
        <c:firstSliceAng val="0"/>
      </c:pieChart>
    </c:plotArea>
    <c:legend>
      <c:legendPos val="r"/>
      <c:legendEntry>
        <c:idx val="3"/>
        <c:delete val="1"/>
      </c:legendEntry>
      <c:layout>
        <c:manualLayout>
          <c:xMode val="edge"/>
          <c:yMode val="edge"/>
          <c:x val="0.70050609993195245"/>
          <c:y val="0.18010664249796127"/>
          <c:w val="0.29023464080878775"/>
          <c:h val="0.63800499473813665"/>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l-GR"/>
  <c:chart>
    <c:title>
      <c:layout>
        <c:manualLayout>
          <c:xMode val="edge"/>
          <c:yMode val="edge"/>
          <c:x val="0.44547027671534101"/>
          <c:y val="1.6836195965366927E-2"/>
        </c:manualLayout>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Στάση Καθηγητών</c:v>
                </c:pt>
              </c:strCache>
            </c:strRef>
          </c:tx>
          <c:cat>
            <c:strRef>
              <c:f>Φύλλο1!$A$2:$A$5</c:f>
              <c:strCache>
                <c:ptCount val="2"/>
                <c:pt idx="0">
                  <c:v>Σέβονται τις απόψεις των μαθητών</c:v>
                </c:pt>
                <c:pt idx="1">
                  <c:v>Δεν σέβονται τις απόψεις των μαθητών</c:v>
                </c:pt>
              </c:strCache>
            </c:strRef>
          </c:cat>
          <c:val>
            <c:numRef>
              <c:f>Φύλλο1!$B$2:$B$5</c:f>
              <c:numCache>
                <c:formatCode>0%</c:formatCode>
                <c:ptCount val="4"/>
                <c:pt idx="0">
                  <c:v>0.9</c:v>
                </c:pt>
                <c:pt idx="1">
                  <c:v>0.1</c:v>
                </c:pt>
              </c:numCache>
            </c:numRef>
          </c:val>
        </c:ser>
        <c:firstSliceAng val="0"/>
      </c:pieChart>
    </c:plotArea>
    <c:legend>
      <c:legendPos val="r"/>
      <c:legendEntry>
        <c:idx val="2"/>
        <c:delete val="1"/>
      </c:legendEntry>
      <c:legendEntry>
        <c:idx val="3"/>
        <c:delete val="1"/>
      </c:legendEntry>
      <c:layout>
        <c:manualLayout>
          <c:xMode val="edge"/>
          <c:yMode val="edge"/>
          <c:x val="0.52986861795739082"/>
          <c:y val="0.30106101176699851"/>
          <c:w val="0.46821179986004896"/>
          <c:h val="0.46344081911407592"/>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l-GR"/>
  <c:chart>
    <c:title>
      <c:layout>
        <c:manualLayout>
          <c:xMode val="edge"/>
          <c:yMode val="edge"/>
          <c:x val="0.43448639421041546"/>
          <c:y val="1.6836195965366927E-2"/>
        </c:manualLayout>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Ιδανικός Καθηγητής</c:v>
                </c:pt>
              </c:strCache>
            </c:strRef>
          </c:tx>
          <c:cat>
            <c:strRef>
              <c:f>Φύλλο1!$A$2:$A$5</c:f>
              <c:strCache>
                <c:ptCount val="4"/>
                <c:pt idx="0">
                  <c:v>Φιλικός</c:v>
                </c:pt>
                <c:pt idx="1">
                  <c:v>Υπομονετικός</c:v>
                </c:pt>
                <c:pt idx="2">
                  <c:v>Αυτός που συμβουλεύει τους μαθητές</c:v>
                </c:pt>
                <c:pt idx="3">
                  <c:v>Αυτός που δεν ειρωνεύεται</c:v>
                </c:pt>
              </c:strCache>
            </c:strRef>
          </c:cat>
          <c:val>
            <c:numRef>
              <c:f>Φύλλο1!$B$2:$B$5</c:f>
              <c:numCache>
                <c:formatCode>0%</c:formatCode>
                <c:ptCount val="4"/>
                <c:pt idx="0">
                  <c:v>0.4</c:v>
                </c:pt>
                <c:pt idx="1">
                  <c:v>0.70000000000000018</c:v>
                </c:pt>
                <c:pt idx="2">
                  <c:v>0.70000000000000018</c:v>
                </c:pt>
                <c:pt idx="3">
                  <c:v>0.6000000000000002</c:v>
                </c:pt>
              </c:numCache>
            </c:numRef>
          </c:val>
        </c:ser>
        <c:firstSliceAng val="0"/>
      </c:pieChart>
    </c:plotArea>
    <c:legend>
      <c:legendPos val="r"/>
      <c:layout>
        <c:manualLayout>
          <c:xMode val="edge"/>
          <c:yMode val="edge"/>
          <c:x val="0.51369974091264559"/>
          <c:y val="0.24050859452452444"/>
          <c:w val="0.48415562117235356"/>
          <c:h val="0.60138184956439122"/>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el-GR"/>
  <c:chart>
    <c:title>
      <c:layout>
        <c:manualLayout>
          <c:xMode val="edge"/>
          <c:yMode val="edge"/>
          <c:x val="0.47070762428128404"/>
          <c:y val="1.6836195965366927E-2"/>
        </c:manualLayout>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Ιδανικός Καθηγητής</c:v>
                </c:pt>
              </c:strCache>
            </c:strRef>
          </c:tx>
          <c:cat>
            <c:strRef>
              <c:f>Φύλλο1!$A$2:$A$5</c:f>
              <c:strCache>
                <c:ptCount val="4"/>
                <c:pt idx="0">
                  <c:v>Αυτός που ενθαρρύνει και εμψυχώνει τους μαθητές</c:v>
                </c:pt>
                <c:pt idx="1">
                  <c:v>Αυτός που αποκτά την εμπιστοσύνη των μαθητών</c:v>
                </c:pt>
                <c:pt idx="2">
                  <c:v>Αυτός που έχει χιούμορ</c:v>
                </c:pt>
                <c:pt idx="3">
                  <c:v>Αυτός που κάνει ευχάριστο μάθημα</c:v>
                </c:pt>
              </c:strCache>
            </c:strRef>
          </c:cat>
          <c:val>
            <c:numRef>
              <c:f>Φύλλο1!$B$2:$B$5</c:f>
              <c:numCache>
                <c:formatCode>0%</c:formatCode>
                <c:ptCount val="4"/>
                <c:pt idx="0">
                  <c:v>0.70000000000000018</c:v>
                </c:pt>
                <c:pt idx="1">
                  <c:v>0.6000000000000002</c:v>
                </c:pt>
                <c:pt idx="2">
                  <c:v>0.5</c:v>
                </c:pt>
                <c:pt idx="3">
                  <c:v>0.4</c:v>
                </c:pt>
              </c:numCache>
            </c:numRef>
          </c:val>
        </c:ser>
        <c:firstSliceAng val="0"/>
      </c:pieChart>
    </c:plotArea>
    <c:legend>
      <c:legendPos val="r"/>
      <c:layout>
        <c:manualLayout>
          <c:xMode val="edge"/>
          <c:yMode val="edge"/>
          <c:x val="0.53151804461942254"/>
          <c:y val="0.20768905976473959"/>
          <c:w val="0.46747222971887192"/>
          <c:h val="0.73043725722017661"/>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el-GR"/>
  <c:chart>
    <c:title>
      <c:layout>
        <c:manualLayout>
          <c:xMode val="edge"/>
          <c:yMode val="edge"/>
          <c:x val="0.46821470190143238"/>
          <c:y val="3.0866359269839376E-2"/>
        </c:manualLayout>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Ιδανικός Καθηγητής</c:v>
                </c:pt>
              </c:strCache>
            </c:strRef>
          </c:tx>
          <c:cat>
            <c:strRef>
              <c:f>Φύλλο1!$A$2:$A$5</c:f>
              <c:strCache>
                <c:ptCount val="4"/>
                <c:pt idx="0">
                  <c:v>Αυτός που έχει μεταδοτικότητα</c:v>
                </c:pt>
                <c:pt idx="1">
                  <c:v>Αυτός που μπορεί να επιβάλλει την τάξη</c:v>
                </c:pt>
                <c:pt idx="2">
                  <c:v>Αυτός που είναι δίκαιος</c:v>
                </c:pt>
                <c:pt idx="3">
                  <c:v>Αυτός που γνωρίζει το αντικείμενό του</c:v>
                </c:pt>
              </c:strCache>
            </c:strRef>
          </c:cat>
          <c:val>
            <c:numRef>
              <c:f>Φύλλο1!$B$2:$B$5</c:f>
              <c:numCache>
                <c:formatCode>0%</c:formatCode>
                <c:ptCount val="4"/>
                <c:pt idx="0">
                  <c:v>0.4</c:v>
                </c:pt>
                <c:pt idx="1">
                  <c:v>0.4</c:v>
                </c:pt>
                <c:pt idx="2">
                  <c:v>0.5</c:v>
                </c:pt>
                <c:pt idx="3">
                  <c:v>0.3000000000000001</c:v>
                </c:pt>
              </c:numCache>
            </c:numRef>
          </c:val>
        </c:ser>
        <c:firstSliceAng val="0"/>
      </c:pieChart>
    </c:plotArea>
    <c:legend>
      <c:legendPos val="r"/>
      <c:layout>
        <c:manualLayout>
          <c:xMode val="edge"/>
          <c:yMode val="edge"/>
          <c:x val="0.53871255220434422"/>
          <c:y val="0.19224483275713927"/>
          <c:w val="0.45965789416541808"/>
          <c:h val="0.64908440479959773"/>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Φορές που οι Μαθητές Συνάντησαν τον Ιδανικό Καθηγητή</c:v>
                </c:pt>
              </c:strCache>
            </c:strRef>
          </c:tx>
          <c:cat>
            <c:strRef>
              <c:f>Φύλλο1!$A$2:$A$5</c:f>
              <c:strCache>
                <c:ptCount val="4"/>
                <c:pt idx="0">
                  <c:v>1--2</c:v>
                </c:pt>
                <c:pt idx="1">
                  <c:v>2--5</c:v>
                </c:pt>
                <c:pt idx="2">
                  <c:v>5--10</c:v>
                </c:pt>
                <c:pt idx="3">
                  <c:v>&gt;10</c:v>
                </c:pt>
              </c:strCache>
            </c:strRef>
          </c:cat>
          <c:val>
            <c:numRef>
              <c:f>Φύλλο1!$B$2:$B$5</c:f>
              <c:numCache>
                <c:formatCode>0%</c:formatCode>
                <c:ptCount val="4"/>
                <c:pt idx="0">
                  <c:v>0.5</c:v>
                </c:pt>
                <c:pt idx="1">
                  <c:v>0.3000000000000001</c:v>
                </c:pt>
                <c:pt idx="2">
                  <c:v>0.1</c:v>
                </c:pt>
                <c:pt idx="3">
                  <c:v>0.1</c:v>
                </c:pt>
              </c:numCache>
            </c:numRef>
          </c:val>
        </c:ser>
        <c:firstSliceAng val="0"/>
      </c:pieChart>
    </c:plotArea>
    <c:legend>
      <c:legendPos val="r"/>
      <c:layout>
        <c:manualLayout>
          <c:xMode val="edge"/>
          <c:yMode val="edge"/>
          <c:x val="0.73584487702926071"/>
          <c:y val="0.24452365165159326"/>
          <c:w val="0.15613043161271514"/>
          <c:h val="0.71559665865584865"/>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Ηλικία </c:v>
                </c:pt>
              </c:strCache>
            </c:strRef>
          </c:tx>
          <c:cat>
            <c:strRef>
              <c:f>Φύλλο1!$A$2:$A$5</c:f>
              <c:strCache>
                <c:ptCount val="2"/>
                <c:pt idx="0">
                  <c:v>13-15</c:v>
                </c:pt>
                <c:pt idx="1">
                  <c:v>16-17</c:v>
                </c:pt>
              </c:strCache>
            </c:strRef>
          </c:cat>
          <c:val>
            <c:numRef>
              <c:f>Φύλλο1!$B$2:$B$5</c:f>
              <c:numCache>
                <c:formatCode>0%</c:formatCode>
                <c:ptCount val="4"/>
                <c:pt idx="0">
                  <c:v>0.9</c:v>
                </c:pt>
                <c:pt idx="1">
                  <c:v>0.1</c:v>
                </c:pt>
              </c:numCache>
            </c:numRef>
          </c:val>
        </c:ser>
        <c:firstSliceAng val="0"/>
      </c:pieChart>
    </c:plotArea>
    <c:legend>
      <c:legendPos val="r"/>
      <c:legendEntry>
        <c:idx val="2"/>
        <c:delete val="1"/>
      </c:legendEntry>
      <c:legendEntry>
        <c:idx val="3"/>
        <c:delete val="1"/>
      </c:legendEntry>
      <c:layout>
        <c:manualLayout>
          <c:xMode val="edge"/>
          <c:yMode val="edge"/>
          <c:x val="0.80588351803246827"/>
          <c:y val="0.2781193748159233"/>
          <c:w val="0.15090660542432213"/>
          <c:h val="0.34938023134524127"/>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Μέσος Όρος Βαθμολογίας</c:v>
                </c:pt>
              </c:strCache>
            </c:strRef>
          </c:tx>
          <c:cat>
            <c:strRef>
              <c:f>Φύλλο1!$A$2:$A$5</c:f>
              <c:strCache>
                <c:ptCount val="4"/>
                <c:pt idx="0">
                  <c:v>&lt;12</c:v>
                </c:pt>
                <c:pt idx="1">
                  <c:v>12--15</c:v>
                </c:pt>
                <c:pt idx="2">
                  <c:v>15--18</c:v>
                </c:pt>
                <c:pt idx="3">
                  <c:v>&gt;18</c:v>
                </c:pt>
              </c:strCache>
            </c:strRef>
          </c:cat>
          <c:val>
            <c:numRef>
              <c:f>Φύλλο1!$B$2:$B$5</c:f>
              <c:numCache>
                <c:formatCode>0%</c:formatCode>
                <c:ptCount val="4"/>
                <c:pt idx="0">
                  <c:v>0.1</c:v>
                </c:pt>
                <c:pt idx="1">
                  <c:v>0.2</c:v>
                </c:pt>
                <c:pt idx="2">
                  <c:v>0.4</c:v>
                </c:pt>
                <c:pt idx="3">
                  <c:v>0.30000000000000016</c:v>
                </c:pt>
              </c:numCache>
            </c:numRef>
          </c:val>
        </c:ser>
        <c:firstSliceAng val="0"/>
      </c:pieChart>
    </c:plotArea>
    <c:legend>
      <c:legendPos val="r"/>
      <c:layout>
        <c:manualLayout>
          <c:xMode val="edge"/>
          <c:yMode val="edge"/>
          <c:x val="0.7788619130941975"/>
          <c:y val="0.1631977548203554"/>
          <c:w val="0.14860722270827259"/>
          <c:h val="0.71559665865584865"/>
        </c:manualLayout>
      </c:layout>
      <c:txPr>
        <a:bodyPr/>
        <a:lstStyle/>
        <a:p>
          <a:pPr>
            <a:defRPr sz="2000">
              <a:solidFill>
                <a:schemeClr val="tx1"/>
              </a:solidFill>
              <a:latin typeface="Century" pitchFamily="18" charset="0"/>
            </a:defRPr>
          </a:pPr>
          <a:endParaRPr lang="el-GR"/>
        </a:p>
      </c:txPr>
    </c:legend>
    <c:plotVisOnly val="1"/>
  </c:chart>
  <c:txPr>
    <a:bodyPr/>
    <a:lstStyle/>
    <a:p>
      <a:pPr>
        <a:defRPr sz="1800"/>
      </a:pPr>
      <a:endParaRPr lang="el-G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Μορφωτικό Επίπεδο Πατέρα</c:v>
                </c:pt>
              </c:strCache>
            </c:strRef>
          </c:tx>
          <c:cat>
            <c:strRef>
              <c:f>Φύλλο1!$A$2:$A$5</c:f>
              <c:strCache>
                <c:ptCount val="4"/>
                <c:pt idx="0">
                  <c:v>ΑΕΙ</c:v>
                </c:pt>
                <c:pt idx="1">
                  <c:v>ΤΕΙ</c:v>
                </c:pt>
                <c:pt idx="2">
                  <c:v>Λύκειο</c:v>
                </c:pt>
                <c:pt idx="3">
                  <c:v>Γυμνάσιο</c:v>
                </c:pt>
              </c:strCache>
            </c:strRef>
          </c:cat>
          <c:val>
            <c:numRef>
              <c:f>Φύλλο1!$B$2:$B$5</c:f>
              <c:numCache>
                <c:formatCode>0%</c:formatCode>
                <c:ptCount val="4"/>
                <c:pt idx="0">
                  <c:v>0.2</c:v>
                </c:pt>
                <c:pt idx="1">
                  <c:v>0.2</c:v>
                </c:pt>
                <c:pt idx="2">
                  <c:v>0.5</c:v>
                </c:pt>
                <c:pt idx="3">
                  <c:v>0.1</c:v>
                </c:pt>
              </c:numCache>
            </c:numRef>
          </c:val>
        </c:ser>
        <c:firstSliceAng val="0"/>
      </c:pieChart>
    </c:plotArea>
    <c:legend>
      <c:legendPos val="r"/>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Μορφωτικό Επίπεδο Μητέρας</c:v>
                </c:pt>
              </c:strCache>
            </c:strRef>
          </c:tx>
          <c:cat>
            <c:strRef>
              <c:f>Φύλλο1!$A$2:$A$5</c:f>
              <c:strCache>
                <c:ptCount val="4"/>
                <c:pt idx="0">
                  <c:v>ΑΕΙ</c:v>
                </c:pt>
                <c:pt idx="1">
                  <c:v>ΤΕΙ</c:v>
                </c:pt>
                <c:pt idx="2">
                  <c:v>Λύκειο </c:v>
                </c:pt>
                <c:pt idx="3">
                  <c:v>Γυμνάσιο</c:v>
                </c:pt>
              </c:strCache>
            </c:strRef>
          </c:cat>
          <c:val>
            <c:numRef>
              <c:f>Φύλλο1!$B$2:$B$5</c:f>
              <c:numCache>
                <c:formatCode>0%</c:formatCode>
                <c:ptCount val="4"/>
                <c:pt idx="0">
                  <c:v>0.1</c:v>
                </c:pt>
                <c:pt idx="1">
                  <c:v>0.5</c:v>
                </c:pt>
                <c:pt idx="2">
                  <c:v>0.2</c:v>
                </c:pt>
                <c:pt idx="3">
                  <c:v>0.2</c:v>
                </c:pt>
              </c:numCache>
            </c:numRef>
          </c:val>
        </c:ser>
        <c:firstSliceAng val="0"/>
      </c:pieChart>
    </c:plotArea>
    <c:legend>
      <c:legendPos val="r"/>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Διδακτικές Ώρες </c:v>
                </c:pt>
              </c:strCache>
            </c:strRef>
          </c:tx>
          <c:cat>
            <c:strRef>
              <c:f>Φύλλο1!$A$2:$A$5</c:f>
              <c:strCache>
                <c:ptCount val="4"/>
                <c:pt idx="0">
                  <c:v>Ευχάριστες</c:v>
                </c:pt>
                <c:pt idx="1">
                  <c:v>Αδιάφορες</c:v>
                </c:pt>
                <c:pt idx="2">
                  <c:v>Κουραστικές </c:v>
                </c:pt>
                <c:pt idx="3">
                  <c:v>Άλλο</c:v>
                </c:pt>
              </c:strCache>
            </c:strRef>
          </c:cat>
          <c:val>
            <c:numRef>
              <c:f>Φύλλο1!$B$2:$B$5</c:f>
              <c:numCache>
                <c:formatCode>0%</c:formatCode>
                <c:ptCount val="4"/>
                <c:pt idx="0">
                  <c:v>0.4</c:v>
                </c:pt>
                <c:pt idx="1">
                  <c:v>0.1</c:v>
                </c:pt>
                <c:pt idx="2">
                  <c:v>0.30000000000000016</c:v>
                </c:pt>
                <c:pt idx="3">
                  <c:v>0.2</c:v>
                </c:pt>
              </c:numCache>
            </c:numRef>
          </c:val>
        </c:ser>
        <c:firstSliceAng val="0"/>
      </c:pieChart>
    </c:plotArea>
    <c:legend>
      <c:legendPos val="r"/>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Αρνητικά Σχολείου</c:v>
                </c:pt>
              </c:strCache>
            </c:strRef>
          </c:tx>
          <c:cat>
            <c:strRef>
              <c:f>Φύλλο1!$A$2:$A$5</c:f>
              <c:strCache>
                <c:ptCount val="2"/>
                <c:pt idx="0">
                  <c:v>Πολλά Μαθήματα</c:v>
                </c:pt>
                <c:pt idx="1">
                  <c:v>Μαθήματα έξω από τα ενδιαφέροντα των μαθητών</c:v>
                </c:pt>
              </c:strCache>
            </c:strRef>
          </c:cat>
          <c:val>
            <c:numRef>
              <c:f>Φύλλο1!$B$2:$B$5</c:f>
              <c:numCache>
                <c:formatCode>0%</c:formatCode>
                <c:ptCount val="4"/>
                <c:pt idx="0">
                  <c:v>0.3000000000000001</c:v>
                </c:pt>
                <c:pt idx="1">
                  <c:v>0.1</c:v>
                </c:pt>
              </c:numCache>
            </c:numRef>
          </c:val>
        </c:ser>
        <c:firstSliceAng val="0"/>
      </c:pieChart>
    </c:plotArea>
    <c:legend>
      <c:legendPos val="r"/>
      <c:legendEntry>
        <c:idx val="2"/>
        <c:delete val="1"/>
      </c:legendEntry>
      <c:legendEntry>
        <c:idx val="3"/>
        <c:delete val="1"/>
      </c:legendEntry>
      <c:layout>
        <c:manualLayout>
          <c:xMode val="edge"/>
          <c:yMode val="edge"/>
          <c:x val="0.56943290074851749"/>
          <c:y val="0.34964404260485571"/>
          <c:w val="0.43056709925148257"/>
          <c:h val="0.39994714936909581"/>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Παρακολούθηση στα Μαθήματα</c:v>
                </c:pt>
              </c:strCache>
            </c:strRef>
          </c:tx>
          <c:cat>
            <c:strRef>
              <c:f>Φύλλο1!$A$2:$A$5</c:f>
              <c:strCache>
                <c:ptCount val="3"/>
                <c:pt idx="0">
                  <c:v>Πάντα</c:v>
                </c:pt>
                <c:pt idx="1">
                  <c:v>Ορισμένες Φορές</c:v>
                </c:pt>
                <c:pt idx="2">
                  <c:v>Ποτέ</c:v>
                </c:pt>
              </c:strCache>
            </c:strRef>
          </c:cat>
          <c:val>
            <c:numRef>
              <c:f>Φύλλο1!$B$2:$B$5</c:f>
              <c:numCache>
                <c:formatCode>0%</c:formatCode>
                <c:ptCount val="4"/>
                <c:pt idx="0">
                  <c:v>0.4</c:v>
                </c:pt>
                <c:pt idx="1">
                  <c:v>0.4</c:v>
                </c:pt>
                <c:pt idx="2">
                  <c:v>0.2</c:v>
                </c:pt>
              </c:numCache>
            </c:numRef>
          </c:val>
        </c:ser>
        <c:firstSliceAng val="0"/>
      </c:pieChart>
    </c:plotArea>
    <c:legend>
      <c:legendPos val="r"/>
      <c:legendEntry>
        <c:idx val="3"/>
        <c:delete val="1"/>
      </c:legendEntry>
      <c:layout>
        <c:manualLayout>
          <c:xMode val="edge"/>
          <c:yMode val="edge"/>
          <c:x val="0.6650663458734325"/>
          <c:y val="0.26989968764658484"/>
          <c:w val="0.28246451832409847"/>
          <c:h val="0.50892749233699019"/>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l-GR"/>
  <c:chart>
    <c:title>
      <c:layout/>
      <c:txPr>
        <a:bodyPr/>
        <a:lstStyle/>
        <a:p>
          <a:pPr>
            <a:defRPr>
              <a:latin typeface="Century" pitchFamily="18" charset="0"/>
            </a:defRPr>
          </a:pPr>
          <a:endParaRPr lang="el-GR"/>
        </a:p>
      </c:txPr>
    </c:title>
    <c:plotArea>
      <c:layout/>
      <c:pieChart>
        <c:varyColors val="1"/>
        <c:ser>
          <c:idx val="0"/>
          <c:order val="0"/>
          <c:tx>
            <c:strRef>
              <c:f>Φύλλο1!$B$1</c:f>
              <c:strCache>
                <c:ptCount val="1"/>
                <c:pt idx="0">
                  <c:v>Ομάδες</c:v>
                </c:pt>
              </c:strCache>
            </c:strRef>
          </c:tx>
          <c:cat>
            <c:strRef>
              <c:f>Φύλλο1!$A$2:$A$5</c:f>
              <c:strCache>
                <c:ptCount val="3"/>
                <c:pt idx="0">
                  <c:v>Λίγο</c:v>
                </c:pt>
                <c:pt idx="1">
                  <c:v>Πολύ </c:v>
                </c:pt>
                <c:pt idx="2">
                  <c:v>Καθόλου</c:v>
                </c:pt>
              </c:strCache>
            </c:strRef>
          </c:cat>
          <c:val>
            <c:numRef>
              <c:f>Φύλλο1!$B$2:$B$5</c:f>
              <c:numCache>
                <c:formatCode>0%</c:formatCode>
                <c:ptCount val="4"/>
                <c:pt idx="0">
                  <c:v>0.8</c:v>
                </c:pt>
                <c:pt idx="1">
                  <c:v>0.1</c:v>
                </c:pt>
                <c:pt idx="2">
                  <c:v>0.1</c:v>
                </c:pt>
              </c:numCache>
            </c:numRef>
          </c:val>
        </c:ser>
        <c:firstSliceAng val="0"/>
      </c:pieChart>
    </c:plotArea>
    <c:legend>
      <c:legendPos val="r"/>
      <c:legendEntry>
        <c:idx val="3"/>
        <c:delete val="1"/>
      </c:legendEntry>
      <c:layout>
        <c:manualLayout>
          <c:xMode val="edge"/>
          <c:yMode val="edge"/>
          <c:x val="0.7176435063672596"/>
          <c:y val="0.19694283846332822"/>
          <c:w val="0.21291204918829601"/>
          <c:h val="0.60433260280740253"/>
        </c:manualLayout>
      </c:layout>
      <c:txPr>
        <a:bodyPr/>
        <a:lstStyle/>
        <a:p>
          <a:pPr>
            <a:defRPr sz="2000">
              <a:latin typeface="Century" pitchFamily="18" charset="0"/>
            </a:defRPr>
          </a:pPr>
          <a:endParaRPr lang="el-GR"/>
        </a:p>
      </c:txPr>
    </c:legend>
    <c:plotVisOnly val="1"/>
  </c:chart>
  <c:txPr>
    <a:bodyPr/>
    <a:lstStyle/>
    <a:p>
      <a:pPr>
        <a:defRPr sz="1800"/>
      </a:pPr>
      <a:endParaRPr lang="el-GR"/>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87F43-E52F-45A3-84F2-16C4543ABF43}" type="datetimeFigureOut">
              <a:rPr lang="el-GR" smtClean="0"/>
              <a:pPr/>
              <a:t>14/5/2018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FF875E-87D8-41E8-9DF9-B7AD36EEFF50}"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endParaRPr lang="el-GR" dirty="0">
              <a:latin typeface="Century" pitchFamily="18" charset="0"/>
            </a:endParaRPr>
          </a:p>
        </p:txBody>
      </p:sp>
      <p:sp>
        <p:nvSpPr>
          <p:cNvPr id="4" name="3 - Θέση αριθμού διαφάνειας"/>
          <p:cNvSpPr>
            <a:spLocks noGrp="1"/>
          </p:cNvSpPr>
          <p:nvPr>
            <p:ph type="sldNum" sz="quarter" idx="10"/>
          </p:nvPr>
        </p:nvSpPr>
        <p:spPr/>
        <p:txBody>
          <a:bodyPr/>
          <a:lstStyle/>
          <a:p>
            <a:fld id="{03FF875E-87D8-41E8-9DF9-B7AD36EEFF50}" type="slidenum">
              <a:rPr lang="el-GR" smtClean="0"/>
              <a:pPr/>
              <a:t>4</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endParaRPr lang="el-GR" dirty="0"/>
          </a:p>
        </p:txBody>
      </p:sp>
      <p:sp>
        <p:nvSpPr>
          <p:cNvPr id="4" name="3 - Θέση αριθμού διαφάνειας"/>
          <p:cNvSpPr>
            <a:spLocks noGrp="1"/>
          </p:cNvSpPr>
          <p:nvPr>
            <p:ph type="sldNum" sz="quarter" idx="10"/>
          </p:nvPr>
        </p:nvSpPr>
        <p:spPr/>
        <p:txBody>
          <a:bodyPr/>
          <a:lstStyle/>
          <a:p>
            <a:fld id="{03FF875E-87D8-41E8-9DF9-B7AD36EEFF50}" type="slidenum">
              <a:rPr lang="el-GR" smtClean="0"/>
              <a:pPr/>
              <a:t>6</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F9839F3-DDEB-47F4-B202-45B9849B8F7A}" type="datetimeFigureOut">
              <a:rPr lang="el-GR" smtClean="0"/>
              <a:pPr/>
              <a:t>14/5/2018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E67DFD-F7DA-4B38-8792-ABD161A82E1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F9839F3-DDEB-47F4-B202-45B9849B8F7A}" type="datetimeFigureOut">
              <a:rPr lang="el-GR" smtClean="0"/>
              <a:pPr/>
              <a:t>14/5/2018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E67DFD-F7DA-4B38-8792-ABD161A82E1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F9839F3-DDEB-47F4-B202-45B9849B8F7A}" type="datetimeFigureOut">
              <a:rPr lang="el-GR" smtClean="0"/>
              <a:pPr/>
              <a:t>14/5/2018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E67DFD-F7DA-4B38-8792-ABD161A82E1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F9839F3-DDEB-47F4-B202-45B9849B8F7A}" type="datetimeFigureOut">
              <a:rPr lang="el-GR" smtClean="0"/>
              <a:pPr/>
              <a:t>14/5/2018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E67DFD-F7DA-4B38-8792-ABD161A82E1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F9839F3-DDEB-47F4-B202-45B9849B8F7A}" type="datetimeFigureOut">
              <a:rPr lang="el-GR" smtClean="0"/>
              <a:pPr/>
              <a:t>14/5/2018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E67DFD-F7DA-4B38-8792-ABD161A82E1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F9839F3-DDEB-47F4-B202-45B9849B8F7A}" type="datetimeFigureOut">
              <a:rPr lang="el-GR" smtClean="0"/>
              <a:pPr/>
              <a:t>14/5/2018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E67DFD-F7DA-4B38-8792-ABD161A82E1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F9839F3-DDEB-47F4-B202-45B9849B8F7A}" type="datetimeFigureOut">
              <a:rPr lang="el-GR" smtClean="0"/>
              <a:pPr/>
              <a:t>14/5/2018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0E67DFD-F7DA-4B38-8792-ABD161A82E1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F9839F3-DDEB-47F4-B202-45B9849B8F7A}" type="datetimeFigureOut">
              <a:rPr lang="el-GR" smtClean="0"/>
              <a:pPr/>
              <a:t>14/5/2018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0E67DFD-F7DA-4B38-8792-ABD161A82E1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F9839F3-DDEB-47F4-B202-45B9849B8F7A}" type="datetimeFigureOut">
              <a:rPr lang="el-GR" smtClean="0"/>
              <a:pPr/>
              <a:t>14/5/2018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0E67DFD-F7DA-4B38-8792-ABD161A82E1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F9839F3-DDEB-47F4-B202-45B9849B8F7A}" type="datetimeFigureOut">
              <a:rPr lang="el-GR" smtClean="0"/>
              <a:pPr/>
              <a:t>14/5/2018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E67DFD-F7DA-4B38-8792-ABD161A82E1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F9839F3-DDEB-47F4-B202-45B9849B8F7A}" type="datetimeFigureOut">
              <a:rPr lang="el-GR" smtClean="0"/>
              <a:pPr/>
              <a:t>14/5/2018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E67DFD-F7DA-4B38-8792-ABD161A82E1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0000">
              <a:srgbClr val="5E9EFF">
                <a:alpha val="70000"/>
              </a:srgbClr>
            </a:gs>
            <a:gs pos="39999">
              <a:srgbClr val="85C2FF"/>
            </a:gs>
            <a:gs pos="70000">
              <a:srgbClr val="C4D6EB"/>
            </a:gs>
            <a:gs pos="100000">
              <a:srgbClr val="FFEBFA"/>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9839F3-DDEB-47F4-B202-45B9849B8F7A}" type="datetimeFigureOut">
              <a:rPr lang="el-GR" smtClean="0"/>
              <a:pPr/>
              <a:t>14/5/2018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E67DFD-F7DA-4B38-8792-ABD161A82E1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31.xml"/><Relationship Id="rId5" Type="http://schemas.openxmlformats.org/officeDocument/2006/relationships/slide" Target="slide12.xml"/><Relationship Id="rId4" Type="http://schemas.openxmlformats.org/officeDocument/2006/relationships/slide" Target="slide7.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ÎÏÎ¿ÏÎ­Î»ÎµÏÎ¼Î± ÎµÎ¹ÎºÏÎ½Î±Ï Î³Î¹Î± ÏÎ¹Î»Î¿Î»Î¿Î³Î¿Ï"/>
          <p:cNvPicPr>
            <a:picLocks noChangeAspect="1" noChangeArrowheads="1"/>
          </p:cNvPicPr>
          <p:nvPr/>
        </p:nvPicPr>
        <p:blipFill>
          <a:blip r:embed="rId2" cstate="print"/>
          <a:srcRect/>
          <a:stretch>
            <a:fillRect/>
          </a:stretch>
        </p:blipFill>
        <p:spPr bwMode="auto">
          <a:xfrm>
            <a:off x="0" y="0"/>
            <a:ext cx="9173210" cy="6858000"/>
          </a:xfrm>
          <a:prstGeom prst="rect">
            <a:avLst/>
          </a:prstGeom>
          <a:noFill/>
        </p:spPr>
      </p:pic>
      <p:sp>
        <p:nvSpPr>
          <p:cNvPr id="2" name="1 - Τίτλος"/>
          <p:cNvSpPr>
            <a:spLocks noGrp="1"/>
          </p:cNvSpPr>
          <p:nvPr>
            <p:ph type="ctrTitle"/>
          </p:nvPr>
        </p:nvSpPr>
        <p:spPr>
          <a:xfrm>
            <a:off x="683568" y="188640"/>
            <a:ext cx="7772400" cy="1470025"/>
          </a:xfrm>
        </p:spPr>
        <p:txBody>
          <a:bodyPr/>
          <a:lstStyle/>
          <a:p>
            <a:r>
              <a:rPr lang="el-GR" dirty="0" smtClean="0">
                <a:solidFill>
                  <a:schemeClr val="bg1"/>
                </a:solidFill>
                <a:latin typeface="Century" pitchFamily="18" charset="0"/>
              </a:rPr>
              <a:t>Ερωτηματολόγιο για την αξιολόγηση ενός καθηγητή</a:t>
            </a:r>
            <a:endParaRPr lang="el-GR" dirty="0">
              <a:solidFill>
                <a:schemeClr val="bg1"/>
              </a:solidFill>
              <a:latin typeface="Century" pitchFamily="18" charset="0"/>
            </a:endParaRPr>
          </a:p>
        </p:txBody>
      </p:sp>
      <p:sp>
        <p:nvSpPr>
          <p:cNvPr id="3" name="2 - Υπότιτλος"/>
          <p:cNvSpPr>
            <a:spLocks noGrp="1"/>
          </p:cNvSpPr>
          <p:nvPr>
            <p:ph type="subTitle" idx="1"/>
          </p:nvPr>
        </p:nvSpPr>
        <p:spPr>
          <a:xfrm>
            <a:off x="1331640" y="2204864"/>
            <a:ext cx="6400800" cy="1752600"/>
          </a:xfrm>
        </p:spPr>
        <p:txBody>
          <a:bodyPr/>
          <a:lstStyle/>
          <a:p>
            <a:r>
              <a:rPr lang="el-GR" dirty="0" smtClean="0">
                <a:solidFill>
                  <a:schemeClr val="bg1"/>
                </a:solidFill>
                <a:latin typeface="Century" pitchFamily="18" charset="0"/>
              </a:rPr>
              <a:t>Ευδοξία </a:t>
            </a:r>
            <a:r>
              <a:rPr lang="el-GR" dirty="0" err="1" smtClean="0">
                <a:solidFill>
                  <a:schemeClr val="bg1"/>
                </a:solidFill>
                <a:latin typeface="Century" pitchFamily="18" charset="0"/>
              </a:rPr>
              <a:t>Ορφανίδου</a:t>
            </a:r>
            <a:r>
              <a:rPr lang="el-GR" dirty="0" smtClean="0">
                <a:solidFill>
                  <a:schemeClr val="bg1"/>
                </a:solidFill>
                <a:latin typeface="Century" pitchFamily="18" charset="0"/>
              </a:rPr>
              <a:t> Γ’3</a:t>
            </a:r>
          </a:p>
          <a:p>
            <a:r>
              <a:rPr lang="el-GR" dirty="0" smtClean="0">
                <a:solidFill>
                  <a:schemeClr val="bg1"/>
                </a:solidFill>
                <a:latin typeface="Century" pitchFamily="18" charset="0"/>
              </a:rPr>
              <a:t>Μάθημα : Τεχνολογία </a:t>
            </a:r>
          </a:p>
          <a:p>
            <a:r>
              <a:rPr lang="el-GR" dirty="0" smtClean="0">
                <a:solidFill>
                  <a:schemeClr val="bg1"/>
                </a:solidFill>
                <a:latin typeface="Century" pitchFamily="18" charset="0"/>
              </a:rPr>
              <a:t>09/05/2018</a:t>
            </a:r>
            <a:endParaRPr lang="el-GR" dirty="0">
              <a:solidFill>
                <a:schemeClr val="bg1"/>
              </a:solidFill>
              <a:latin typeface="Century"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88640"/>
            <a:ext cx="9144000" cy="6669360"/>
          </a:xfrm>
        </p:spPr>
        <p:txBody>
          <a:bodyPr>
            <a:normAutofit/>
          </a:bodyPr>
          <a:lstStyle/>
          <a:p>
            <a:pPr>
              <a:buNone/>
            </a:pPr>
            <a:r>
              <a:rPr lang="el-GR" sz="2100" dirty="0" smtClean="0">
                <a:latin typeface="Century" pitchFamily="18" charset="0"/>
              </a:rPr>
              <a:t>12) Οι καθηγητές σας είναι κυρίως : </a:t>
            </a:r>
          </a:p>
          <a:p>
            <a:pPr>
              <a:buNone/>
            </a:pPr>
            <a:r>
              <a:rPr lang="el-GR" sz="2100" dirty="0" smtClean="0">
                <a:latin typeface="Century" pitchFamily="18" charset="0"/>
              </a:rPr>
              <a:t>    α) αυταρχικοί  β) δημιουργικοί  </a:t>
            </a:r>
          </a:p>
          <a:p>
            <a:pPr>
              <a:buNone/>
            </a:pPr>
            <a:r>
              <a:rPr lang="el-GR" sz="2100" dirty="0" smtClean="0">
                <a:latin typeface="Century" pitchFamily="18" charset="0"/>
              </a:rPr>
              <a:t>    γ) αυστηροί      δ) ελαστικοί</a:t>
            </a:r>
          </a:p>
          <a:p>
            <a:pPr>
              <a:buNone/>
            </a:pPr>
            <a:r>
              <a:rPr lang="el-GR" sz="2100" dirty="0" smtClean="0">
                <a:latin typeface="Century" pitchFamily="18" charset="0"/>
              </a:rPr>
              <a:t>13) Σέβονται οι καθηγητές σας τις απόψεις σας;</a:t>
            </a:r>
          </a:p>
          <a:p>
            <a:pPr>
              <a:buNone/>
            </a:pPr>
            <a:r>
              <a:rPr lang="el-GR" sz="2100" dirty="0" smtClean="0">
                <a:latin typeface="Century" pitchFamily="18" charset="0"/>
              </a:rPr>
              <a:t>    α) ναι  β) όχι</a:t>
            </a:r>
          </a:p>
          <a:p>
            <a:pPr>
              <a:buNone/>
            </a:pPr>
            <a:r>
              <a:rPr lang="el-GR" sz="2100" dirty="0" smtClean="0">
                <a:latin typeface="Century" pitchFamily="18" charset="0"/>
              </a:rPr>
              <a:t>14) Για σας ο ιδανικός καθηγητής είναι : </a:t>
            </a:r>
          </a:p>
          <a:p>
            <a:pPr>
              <a:buNone/>
            </a:pPr>
            <a:r>
              <a:rPr lang="el-GR" sz="2100" dirty="0" smtClean="0">
                <a:latin typeface="Century" pitchFamily="18" charset="0"/>
              </a:rPr>
              <a:t>    α) φιλικός  β) υπομονετικός  </a:t>
            </a:r>
          </a:p>
          <a:p>
            <a:pPr>
              <a:buNone/>
            </a:pPr>
            <a:r>
              <a:rPr lang="el-GR" sz="2100" dirty="0" smtClean="0">
                <a:latin typeface="Century" pitchFamily="18" charset="0"/>
              </a:rPr>
              <a:t>    γ) αυτός που συμβουλεύει τους μαθητές</a:t>
            </a:r>
          </a:p>
          <a:p>
            <a:pPr>
              <a:buNone/>
            </a:pPr>
            <a:r>
              <a:rPr lang="el-GR" sz="2100" dirty="0" smtClean="0">
                <a:latin typeface="Century" pitchFamily="18" charset="0"/>
              </a:rPr>
              <a:t>    δ) αυτός που δεν ειρωνεύεται  </a:t>
            </a:r>
          </a:p>
          <a:p>
            <a:pPr>
              <a:buNone/>
            </a:pPr>
            <a:r>
              <a:rPr lang="el-GR" sz="2100" dirty="0" smtClean="0">
                <a:latin typeface="Century" pitchFamily="18" charset="0"/>
              </a:rPr>
              <a:t>    ε) αυτός που σας ενθαρρύνει και σας εμψυχώνει</a:t>
            </a:r>
          </a:p>
          <a:p>
            <a:pPr>
              <a:buNone/>
            </a:pPr>
            <a:r>
              <a:rPr lang="el-GR" sz="2100" dirty="0" smtClean="0">
                <a:latin typeface="Century" pitchFamily="18" charset="0"/>
              </a:rPr>
              <a:t>    στ) αυτός που αποκτά την εμπιστοσύνη σας </a:t>
            </a:r>
          </a:p>
          <a:p>
            <a:pPr>
              <a:buNone/>
            </a:pPr>
            <a:r>
              <a:rPr lang="el-GR" sz="2100" dirty="0" smtClean="0">
                <a:latin typeface="Century" pitchFamily="18" charset="0"/>
              </a:rPr>
              <a:t>    ζ) αυτός που έχει χιούμορ  </a:t>
            </a:r>
          </a:p>
          <a:p>
            <a:pPr>
              <a:buNone/>
            </a:pPr>
            <a:r>
              <a:rPr lang="el-GR" sz="2100" dirty="0" smtClean="0">
                <a:latin typeface="Century" pitchFamily="18" charset="0"/>
              </a:rPr>
              <a:t>    η) αυτός που κάνει ευχάριστο μάθημα</a:t>
            </a:r>
          </a:p>
          <a:p>
            <a:pPr>
              <a:buNone/>
            </a:pPr>
            <a:r>
              <a:rPr lang="el-GR" sz="2100" dirty="0" smtClean="0">
                <a:latin typeface="Century" pitchFamily="18" charset="0"/>
              </a:rPr>
              <a:t>    θ) αυτός που έχει μεταδοτικότητα</a:t>
            </a:r>
          </a:p>
          <a:p>
            <a:pPr>
              <a:buNone/>
            </a:pPr>
            <a:r>
              <a:rPr lang="el-GR" sz="2100" dirty="0" smtClean="0">
                <a:latin typeface="Century" pitchFamily="18" charset="0"/>
              </a:rPr>
              <a:t>    ι) αυτός που επιβάλλει την τάξη</a:t>
            </a:r>
          </a:p>
          <a:p>
            <a:pPr>
              <a:buNone/>
            </a:pPr>
            <a:r>
              <a:rPr lang="el-GR" sz="2100" dirty="0" smtClean="0">
                <a:latin typeface="Century" pitchFamily="18" charset="0"/>
              </a:rPr>
              <a:t>   ια) αυτός που είναι δίκαιος</a:t>
            </a:r>
          </a:p>
          <a:p>
            <a:pPr>
              <a:buNone/>
            </a:pPr>
            <a:r>
              <a:rPr lang="el-GR" sz="2100" dirty="0" smtClean="0">
                <a:latin typeface="Century" pitchFamily="18" charset="0"/>
              </a:rPr>
              <a:t>    ιβ) αυτός που γνωρίζει το αντικείμενό του</a:t>
            </a:r>
            <a:endParaRPr lang="el-GR" sz="2100" dirty="0">
              <a:latin typeface="Century"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052736"/>
            <a:ext cx="9144000" cy="5073427"/>
          </a:xfrm>
        </p:spPr>
        <p:txBody>
          <a:bodyPr/>
          <a:lstStyle/>
          <a:p>
            <a:pPr>
              <a:buNone/>
            </a:pPr>
            <a:r>
              <a:rPr lang="el-GR" dirty="0" smtClean="0">
                <a:latin typeface="Century" pitchFamily="18" charset="0"/>
              </a:rPr>
              <a:t>15) Πόσες φορές έχετε συναντήσει τον ιδανικό καθηγητή ; </a:t>
            </a:r>
          </a:p>
          <a:p>
            <a:pPr>
              <a:buNone/>
            </a:pPr>
            <a:r>
              <a:rPr lang="el-GR" dirty="0" smtClean="0">
                <a:latin typeface="Century" pitchFamily="18" charset="0"/>
              </a:rPr>
              <a:t>    α) 1-2</a:t>
            </a:r>
          </a:p>
          <a:p>
            <a:pPr>
              <a:buNone/>
            </a:pPr>
            <a:r>
              <a:rPr lang="el-GR" dirty="0" smtClean="0">
                <a:latin typeface="Century" pitchFamily="18" charset="0"/>
              </a:rPr>
              <a:t>    β) 2-5</a:t>
            </a:r>
          </a:p>
          <a:p>
            <a:pPr>
              <a:buNone/>
            </a:pPr>
            <a:r>
              <a:rPr lang="el-GR" dirty="0" smtClean="0">
                <a:latin typeface="Century" pitchFamily="18" charset="0"/>
              </a:rPr>
              <a:t>    γ) 5-10</a:t>
            </a:r>
          </a:p>
          <a:p>
            <a:pPr>
              <a:buNone/>
            </a:pPr>
            <a:r>
              <a:rPr lang="el-GR" dirty="0" smtClean="0">
                <a:latin typeface="Century" pitchFamily="18" charset="0"/>
              </a:rPr>
              <a:t>    δ) περισσότερες φορές</a:t>
            </a:r>
          </a:p>
          <a:p>
            <a:pPr>
              <a:buNone/>
            </a:pPr>
            <a:r>
              <a:rPr lang="el-GR" dirty="0" smtClean="0">
                <a:latin typeface="Century" pitchFamily="18" charset="0"/>
              </a:rPr>
              <a:t>    ε) καμία φορά</a:t>
            </a:r>
            <a:endParaRPr lang="el-GR" dirty="0">
              <a:latin typeface="Century"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 Θέση περιεχομένου"/>
          <p:cNvGraphicFramePr>
            <a:graphicFrameLocks noGrp="1"/>
          </p:cNvGraphicFramePr>
          <p:nvPr>
            <p:ph idx="1"/>
          </p:nvPr>
        </p:nvGraphicFramePr>
        <p:xfrm>
          <a:off x="-4" y="692702"/>
          <a:ext cx="9144003" cy="6165305"/>
        </p:xfrm>
        <a:graphic>
          <a:graphicData uri="http://schemas.openxmlformats.org/drawingml/2006/table">
            <a:tbl>
              <a:tblPr firstRow="1" bandRow="1">
                <a:tableStyleId>{5C22544A-7EE6-4342-B048-85BDC9FD1C3A}</a:tableStyleId>
              </a:tblPr>
              <a:tblGrid>
                <a:gridCol w="831273"/>
                <a:gridCol w="831273"/>
                <a:gridCol w="831273"/>
                <a:gridCol w="831273"/>
                <a:gridCol w="831273"/>
                <a:gridCol w="831273"/>
                <a:gridCol w="831273"/>
                <a:gridCol w="831273"/>
                <a:gridCol w="831273"/>
                <a:gridCol w="831273"/>
                <a:gridCol w="831273"/>
              </a:tblGrid>
              <a:tr h="314334">
                <a:tc>
                  <a:txBody>
                    <a:bodyPr/>
                    <a:lstStyle/>
                    <a:p>
                      <a:pPr algn="ctr"/>
                      <a:endParaRPr lang="el-GR" sz="1400" dirty="0">
                        <a:latin typeface="Century" pitchFamily="18" charset="0"/>
                      </a:endParaRPr>
                    </a:p>
                  </a:txBody>
                  <a:tcPr/>
                </a:tc>
                <a:tc>
                  <a:txBody>
                    <a:bodyPr/>
                    <a:lstStyle/>
                    <a:p>
                      <a:pPr algn="ctr"/>
                      <a:r>
                        <a:rPr lang="el-GR" sz="1400" dirty="0" smtClean="0">
                          <a:latin typeface="Century" pitchFamily="18" charset="0"/>
                        </a:rPr>
                        <a:t>1</a:t>
                      </a:r>
                      <a:endParaRPr lang="el-GR" sz="1400" dirty="0">
                        <a:latin typeface="Century" pitchFamily="18" charset="0"/>
                      </a:endParaRPr>
                    </a:p>
                  </a:txBody>
                  <a:tcPr/>
                </a:tc>
                <a:tc>
                  <a:txBody>
                    <a:bodyPr/>
                    <a:lstStyle/>
                    <a:p>
                      <a:pPr algn="ctr"/>
                      <a:r>
                        <a:rPr lang="el-GR" sz="1400" dirty="0" smtClean="0">
                          <a:latin typeface="Century" pitchFamily="18" charset="0"/>
                        </a:rPr>
                        <a:t>2</a:t>
                      </a:r>
                      <a:endParaRPr lang="el-GR" sz="1400" dirty="0">
                        <a:latin typeface="Century" pitchFamily="18" charset="0"/>
                      </a:endParaRPr>
                    </a:p>
                  </a:txBody>
                  <a:tcPr/>
                </a:tc>
                <a:tc>
                  <a:txBody>
                    <a:bodyPr/>
                    <a:lstStyle/>
                    <a:p>
                      <a:pPr algn="ctr"/>
                      <a:r>
                        <a:rPr lang="el-GR" sz="1400" dirty="0" smtClean="0">
                          <a:latin typeface="Century" pitchFamily="18" charset="0"/>
                        </a:rPr>
                        <a:t>3</a:t>
                      </a:r>
                      <a:endParaRPr lang="el-GR" sz="1400" dirty="0">
                        <a:latin typeface="Century" pitchFamily="18" charset="0"/>
                      </a:endParaRPr>
                    </a:p>
                  </a:txBody>
                  <a:tcPr/>
                </a:tc>
                <a:tc>
                  <a:txBody>
                    <a:bodyPr/>
                    <a:lstStyle/>
                    <a:p>
                      <a:pPr algn="ctr"/>
                      <a:r>
                        <a:rPr lang="el-GR" sz="1400" dirty="0" smtClean="0">
                          <a:latin typeface="Century" pitchFamily="18" charset="0"/>
                        </a:rPr>
                        <a:t>4</a:t>
                      </a:r>
                      <a:endParaRPr lang="el-GR" sz="1400" dirty="0">
                        <a:latin typeface="Century" pitchFamily="18" charset="0"/>
                      </a:endParaRPr>
                    </a:p>
                  </a:txBody>
                  <a:tcPr/>
                </a:tc>
                <a:tc>
                  <a:txBody>
                    <a:bodyPr/>
                    <a:lstStyle/>
                    <a:p>
                      <a:pPr algn="ctr"/>
                      <a:r>
                        <a:rPr lang="el-GR" sz="1400" dirty="0" smtClean="0">
                          <a:latin typeface="Century" pitchFamily="18" charset="0"/>
                        </a:rPr>
                        <a:t>5</a:t>
                      </a:r>
                      <a:endParaRPr lang="el-GR" sz="1400" dirty="0">
                        <a:latin typeface="Century" pitchFamily="18" charset="0"/>
                      </a:endParaRPr>
                    </a:p>
                  </a:txBody>
                  <a:tcPr/>
                </a:tc>
                <a:tc>
                  <a:txBody>
                    <a:bodyPr/>
                    <a:lstStyle/>
                    <a:p>
                      <a:pPr algn="ctr"/>
                      <a:r>
                        <a:rPr lang="el-GR" sz="1400" dirty="0" smtClean="0">
                          <a:latin typeface="Century" pitchFamily="18" charset="0"/>
                        </a:rPr>
                        <a:t>6</a:t>
                      </a:r>
                      <a:endParaRPr lang="el-GR" sz="1400" dirty="0">
                        <a:latin typeface="Century" pitchFamily="18" charset="0"/>
                      </a:endParaRPr>
                    </a:p>
                  </a:txBody>
                  <a:tcPr/>
                </a:tc>
                <a:tc>
                  <a:txBody>
                    <a:bodyPr/>
                    <a:lstStyle/>
                    <a:p>
                      <a:pPr algn="ctr"/>
                      <a:r>
                        <a:rPr lang="el-GR" sz="1400" dirty="0" smtClean="0">
                          <a:latin typeface="Century" pitchFamily="18" charset="0"/>
                        </a:rPr>
                        <a:t>7</a:t>
                      </a:r>
                      <a:endParaRPr lang="el-GR" sz="1400" dirty="0">
                        <a:latin typeface="Century" pitchFamily="18" charset="0"/>
                      </a:endParaRPr>
                    </a:p>
                  </a:txBody>
                  <a:tcPr/>
                </a:tc>
                <a:tc>
                  <a:txBody>
                    <a:bodyPr/>
                    <a:lstStyle/>
                    <a:p>
                      <a:pPr algn="ctr"/>
                      <a:r>
                        <a:rPr lang="el-GR" sz="1400" dirty="0" smtClean="0">
                          <a:latin typeface="Century" pitchFamily="18" charset="0"/>
                        </a:rPr>
                        <a:t>8</a:t>
                      </a:r>
                      <a:endParaRPr lang="el-GR" sz="1400" dirty="0">
                        <a:latin typeface="Century" pitchFamily="18" charset="0"/>
                      </a:endParaRPr>
                    </a:p>
                  </a:txBody>
                  <a:tcPr/>
                </a:tc>
                <a:tc>
                  <a:txBody>
                    <a:bodyPr/>
                    <a:lstStyle/>
                    <a:p>
                      <a:pPr algn="ctr"/>
                      <a:r>
                        <a:rPr lang="el-GR" sz="1400" dirty="0" smtClean="0">
                          <a:latin typeface="Century" pitchFamily="18" charset="0"/>
                        </a:rPr>
                        <a:t>9</a:t>
                      </a:r>
                      <a:endParaRPr lang="el-GR" sz="1400" dirty="0">
                        <a:latin typeface="Century" pitchFamily="18" charset="0"/>
                      </a:endParaRPr>
                    </a:p>
                  </a:txBody>
                  <a:tcPr/>
                </a:tc>
                <a:tc>
                  <a:txBody>
                    <a:bodyPr/>
                    <a:lstStyle/>
                    <a:p>
                      <a:pPr algn="ctr"/>
                      <a:r>
                        <a:rPr lang="el-GR" sz="1400" dirty="0" smtClean="0">
                          <a:latin typeface="Century" pitchFamily="18" charset="0"/>
                        </a:rPr>
                        <a:t>10</a:t>
                      </a:r>
                      <a:endParaRPr lang="el-GR" sz="1400" dirty="0">
                        <a:latin typeface="Century" pitchFamily="18" charset="0"/>
                      </a:endParaRPr>
                    </a:p>
                  </a:txBody>
                  <a:tcPr/>
                </a:tc>
              </a:tr>
              <a:tr h="314334">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1</a:t>
                      </a: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r>
              <a:tr h="314334">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2</a:t>
                      </a: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r>
              <a:tr h="314334">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3</a:t>
                      </a:r>
                    </a:p>
                  </a:txBody>
                  <a:tcPr/>
                </a:tc>
                <a:tc>
                  <a:txBody>
                    <a:bodyPr/>
                    <a:lstStyle/>
                    <a:p>
                      <a:pPr algn="ctr"/>
                      <a:r>
                        <a:rPr lang="el-GR" sz="1400" dirty="0" smtClean="0"/>
                        <a:t>δ</a:t>
                      </a:r>
                      <a:endParaRPr lang="el-GR" sz="1400" dirty="0"/>
                    </a:p>
                  </a:txBody>
                  <a:tcPr/>
                </a:tc>
                <a:tc>
                  <a:txBody>
                    <a:bodyPr/>
                    <a:lstStyle/>
                    <a:p>
                      <a:pPr algn="ctr"/>
                      <a:r>
                        <a:rPr lang="el-GR" sz="1400" dirty="0" smtClean="0"/>
                        <a:t>β</a:t>
                      </a:r>
                      <a:endParaRPr lang="el-GR" sz="1400" dirty="0"/>
                    </a:p>
                  </a:txBody>
                  <a:tcPr/>
                </a:tc>
                <a:tc>
                  <a:txBody>
                    <a:bodyPr/>
                    <a:lstStyle/>
                    <a:p>
                      <a:pPr algn="ctr"/>
                      <a:r>
                        <a:rPr lang="el-GR" sz="1400" dirty="0" smtClean="0"/>
                        <a:t>δ</a:t>
                      </a:r>
                      <a:endParaRPr lang="el-GR" sz="1400" dirty="0"/>
                    </a:p>
                  </a:txBody>
                  <a:tcPr/>
                </a:tc>
                <a:tc>
                  <a:txBody>
                    <a:bodyPr/>
                    <a:lstStyle/>
                    <a:p>
                      <a:pPr algn="ctr"/>
                      <a:r>
                        <a:rPr lang="el-GR" sz="1400" dirty="0" smtClean="0"/>
                        <a:t>γ</a:t>
                      </a:r>
                      <a:endParaRPr lang="el-GR" sz="1400" dirty="0"/>
                    </a:p>
                  </a:txBody>
                  <a:tcPr/>
                </a:tc>
                <a:tc>
                  <a:txBody>
                    <a:bodyPr/>
                    <a:lstStyle/>
                    <a:p>
                      <a:pPr algn="ctr"/>
                      <a:r>
                        <a:rPr lang="el-GR" sz="1400" dirty="0" smtClean="0"/>
                        <a:t>γ</a:t>
                      </a:r>
                      <a:endParaRPr lang="el-GR" sz="1400" dirty="0"/>
                    </a:p>
                  </a:txBody>
                  <a:tcPr/>
                </a:tc>
                <a:tc>
                  <a:txBody>
                    <a:bodyPr/>
                    <a:lstStyle/>
                    <a:p>
                      <a:pPr algn="ctr"/>
                      <a:r>
                        <a:rPr lang="el-GR" sz="1400" dirty="0" smtClean="0"/>
                        <a:t>β</a:t>
                      </a:r>
                      <a:endParaRPr lang="el-GR" sz="1400" dirty="0"/>
                    </a:p>
                  </a:txBody>
                  <a:tcPr/>
                </a:tc>
                <a:tc>
                  <a:txBody>
                    <a:bodyPr/>
                    <a:lstStyle/>
                    <a:p>
                      <a:pPr algn="ctr"/>
                      <a:r>
                        <a:rPr lang="el-GR" sz="1400" dirty="0" smtClean="0"/>
                        <a:t>α</a:t>
                      </a:r>
                      <a:endParaRPr lang="el-GR" sz="1400" dirty="0"/>
                    </a:p>
                  </a:txBody>
                  <a:tcPr/>
                </a:tc>
                <a:tc>
                  <a:txBody>
                    <a:bodyPr/>
                    <a:lstStyle/>
                    <a:p>
                      <a:pPr algn="ctr"/>
                      <a:r>
                        <a:rPr lang="el-GR" sz="1400" dirty="0" smtClean="0"/>
                        <a:t>δ</a:t>
                      </a:r>
                      <a:endParaRPr lang="el-GR" sz="1400" dirty="0"/>
                    </a:p>
                  </a:txBody>
                  <a:tcPr/>
                </a:tc>
                <a:tc>
                  <a:txBody>
                    <a:bodyPr/>
                    <a:lstStyle/>
                    <a:p>
                      <a:pPr algn="ctr"/>
                      <a:r>
                        <a:rPr lang="el-GR" sz="1400" dirty="0" smtClean="0"/>
                        <a:t>γ</a:t>
                      </a:r>
                      <a:endParaRPr lang="el-GR" sz="1400" dirty="0"/>
                    </a:p>
                  </a:txBody>
                  <a:tcPr/>
                </a:tc>
                <a:tc>
                  <a:txBody>
                    <a:bodyPr/>
                    <a:lstStyle/>
                    <a:p>
                      <a:pPr algn="ctr"/>
                      <a:r>
                        <a:rPr lang="el-GR" sz="1400" dirty="0" smtClean="0"/>
                        <a:t>γ</a:t>
                      </a:r>
                      <a:endParaRPr lang="el-GR" sz="1400" dirty="0"/>
                    </a:p>
                  </a:txBody>
                  <a:tcPr/>
                </a:tc>
              </a:tr>
              <a:tr h="537061">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4</a:t>
                      </a:r>
                    </a:p>
                  </a:txBody>
                  <a:tcPr/>
                </a:tc>
                <a:tc>
                  <a:txBody>
                    <a:bodyPr/>
                    <a:lstStyle/>
                    <a:p>
                      <a:pPr algn="ctr"/>
                      <a:r>
                        <a:rPr lang="el-GR" sz="1400" dirty="0" smtClean="0">
                          <a:latin typeface="Century" pitchFamily="18" charset="0"/>
                        </a:rPr>
                        <a:t>α-</a:t>
                      </a:r>
                      <a:r>
                        <a:rPr lang="en-US" sz="1400" dirty="0" smtClean="0">
                          <a:latin typeface="Century" pitchFamily="18" charset="0"/>
                        </a:rPr>
                        <a:t>iii</a:t>
                      </a:r>
                    </a:p>
                    <a:p>
                      <a:pPr algn="ctr"/>
                      <a:r>
                        <a:rPr lang="el-GR" sz="1400" dirty="0" smtClean="0">
                          <a:latin typeface="Century" pitchFamily="18" charset="0"/>
                        </a:rPr>
                        <a:t>β-</a:t>
                      </a:r>
                      <a:r>
                        <a:rPr lang="en-US" sz="1400" dirty="0" smtClean="0">
                          <a:latin typeface="Century" pitchFamily="18" charset="0"/>
                        </a:rPr>
                        <a:t>iv</a:t>
                      </a:r>
                      <a:endParaRPr lang="el-GR" sz="1400" dirty="0">
                        <a:latin typeface="Century" pitchFamily="18" charset="0"/>
                      </a:endParaRPr>
                    </a:p>
                  </a:txBody>
                  <a:tcPr/>
                </a:tc>
                <a:tc>
                  <a:txBody>
                    <a:bodyPr/>
                    <a:lstStyle/>
                    <a:p>
                      <a:pPr algn="ctr"/>
                      <a:r>
                        <a:rPr lang="el-GR" sz="1400" dirty="0" smtClean="0">
                          <a:latin typeface="Century" pitchFamily="18" charset="0"/>
                        </a:rPr>
                        <a:t>α-</a:t>
                      </a:r>
                      <a:r>
                        <a:rPr lang="en-US" sz="1400" dirty="0" smtClean="0">
                          <a:latin typeface="Century" pitchFamily="18" charset="0"/>
                        </a:rPr>
                        <a:t>ii</a:t>
                      </a:r>
                    </a:p>
                    <a:p>
                      <a:pPr algn="ctr"/>
                      <a:r>
                        <a:rPr lang="el-GR" sz="1400" dirty="0" smtClean="0">
                          <a:latin typeface="Century" pitchFamily="18" charset="0"/>
                        </a:rPr>
                        <a:t>β-</a:t>
                      </a:r>
                      <a:r>
                        <a:rPr lang="en-US" sz="1400" dirty="0" smtClean="0">
                          <a:latin typeface="Century" pitchFamily="18" charset="0"/>
                        </a:rPr>
                        <a:t>iii</a:t>
                      </a:r>
                    </a:p>
                  </a:txBody>
                  <a:tcPr/>
                </a:tc>
                <a:tc>
                  <a:txBody>
                    <a:bodyPr/>
                    <a:lstStyle/>
                    <a:p>
                      <a:pPr algn="ctr"/>
                      <a:r>
                        <a:rPr lang="el-GR" sz="1400" dirty="0" smtClean="0">
                          <a:latin typeface="Century" pitchFamily="18" charset="0"/>
                        </a:rPr>
                        <a:t>α-</a:t>
                      </a:r>
                      <a:r>
                        <a:rPr lang="en-US" sz="1400" dirty="0" smtClean="0">
                          <a:latin typeface="Century" pitchFamily="18" charset="0"/>
                        </a:rPr>
                        <a:t>ii</a:t>
                      </a:r>
                    </a:p>
                    <a:p>
                      <a:pPr algn="ctr"/>
                      <a:r>
                        <a:rPr lang="el-GR" sz="1400" dirty="0" smtClean="0">
                          <a:latin typeface="Century" pitchFamily="18" charset="0"/>
                        </a:rPr>
                        <a:t>β-</a:t>
                      </a:r>
                      <a:r>
                        <a:rPr lang="en-US" sz="1400" dirty="0" smtClean="0">
                          <a:latin typeface="Century" pitchFamily="18" charset="0"/>
                        </a:rPr>
                        <a:t>ii</a:t>
                      </a:r>
                      <a:endParaRPr lang="el-GR" sz="1400" dirty="0">
                        <a:latin typeface="Century" pitchFamily="18" charset="0"/>
                      </a:endParaRPr>
                    </a:p>
                  </a:txBody>
                  <a:tcPr/>
                </a:tc>
                <a:tc>
                  <a:txBody>
                    <a:bodyPr/>
                    <a:lstStyle/>
                    <a:p>
                      <a:pPr algn="ctr"/>
                      <a:r>
                        <a:rPr lang="el-GR" sz="1400" dirty="0" smtClean="0">
                          <a:latin typeface="Century" pitchFamily="18" charset="0"/>
                        </a:rPr>
                        <a:t>α-</a:t>
                      </a:r>
                      <a:r>
                        <a:rPr lang="en-US" sz="1400" dirty="0" smtClean="0">
                          <a:latin typeface="Century" pitchFamily="18" charset="0"/>
                        </a:rPr>
                        <a:t>iii</a:t>
                      </a:r>
                    </a:p>
                    <a:p>
                      <a:pPr algn="ctr"/>
                      <a:r>
                        <a:rPr lang="el-GR" sz="1400" dirty="0" smtClean="0">
                          <a:latin typeface="Century" pitchFamily="18" charset="0"/>
                        </a:rPr>
                        <a:t>β-</a:t>
                      </a:r>
                      <a:r>
                        <a:rPr lang="en-US" sz="1400" dirty="0" smtClean="0">
                          <a:latin typeface="Century" pitchFamily="18" charset="0"/>
                        </a:rPr>
                        <a:t>iii</a:t>
                      </a:r>
                      <a:endParaRPr lang="el-GR" sz="1400" dirty="0">
                        <a:latin typeface="Century" pitchFamily="18" charset="0"/>
                      </a:endParaRPr>
                    </a:p>
                  </a:txBody>
                  <a:tcPr/>
                </a:tc>
                <a:tc>
                  <a:txBody>
                    <a:bodyPr/>
                    <a:lstStyle/>
                    <a:p>
                      <a:pPr algn="ctr"/>
                      <a:r>
                        <a:rPr lang="el-GR" sz="1400" dirty="0" smtClean="0">
                          <a:latin typeface="Century" pitchFamily="18" charset="0"/>
                        </a:rPr>
                        <a:t>α-</a:t>
                      </a:r>
                      <a:r>
                        <a:rPr lang="en-US" sz="1400" dirty="0" smtClean="0">
                          <a:latin typeface="Century" pitchFamily="18" charset="0"/>
                        </a:rPr>
                        <a:t>iii</a:t>
                      </a:r>
                      <a:endParaRPr lang="el-GR" sz="1400" dirty="0" smtClean="0">
                        <a:latin typeface="Century" pitchFamily="18" charset="0"/>
                      </a:endParaRPr>
                    </a:p>
                    <a:p>
                      <a:pPr algn="ctr"/>
                      <a:r>
                        <a:rPr lang="el-GR" sz="1400" dirty="0" smtClean="0">
                          <a:latin typeface="Century" pitchFamily="18" charset="0"/>
                        </a:rPr>
                        <a:t>β-</a:t>
                      </a:r>
                      <a:r>
                        <a:rPr lang="en-US" sz="1400" dirty="0" err="1" smtClean="0">
                          <a:latin typeface="Century" pitchFamily="18" charset="0"/>
                        </a:rPr>
                        <a:t>i</a:t>
                      </a:r>
                      <a:endParaRPr lang="el-GR" sz="1400" dirty="0">
                        <a:latin typeface="Century" pitchFamily="18" charset="0"/>
                      </a:endParaRPr>
                    </a:p>
                  </a:txBody>
                  <a:tcPr/>
                </a:tc>
                <a:tc>
                  <a:txBody>
                    <a:bodyPr/>
                    <a:lstStyle/>
                    <a:p>
                      <a:pPr algn="ctr"/>
                      <a:r>
                        <a:rPr lang="el-GR" sz="1400" dirty="0" smtClean="0">
                          <a:latin typeface="Century" pitchFamily="18" charset="0"/>
                        </a:rPr>
                        <a:t>α-</a:t>
                      </a:r>
                      <a:r>
                        <a:rPr lang="en-US" sz="1400" dirty="0" smtClean="0">
                          <a:latin typeface="Century" pitchFamily="18" charset="0"/>
                        </a:rPr>
                        <a:t>iii</a:t>
                      </a:r>
                    </a:p>
                    <a:p>
                      <a:pPr algn="ctr"/>
                      <a:r>
                        <a:rPr lang="el-GR" sz="1400" dirty="0" smtClean="0">
                          <a:latin typeface="Century" pitchFamily="18" charset="0"/>
                        </a:rPr>
                        <a:t>β-</a:t>
                      </a:r>
                      <a:r>
                        <a:rPr lang="en-US" sz="1400" dirty="0" smtClean="0">
                          <a:latin typeface="Century" pitchFamily="18" charset="0"/>
                        </a:rPr>
                        <a:t>ii</a:t>
                      </a:r>
                      <a:endParaRPr lang="el-GR" sz="1400" dirty="0">
                        <a:latin typeface="Century" pitchFamily="18" charset="0"/>
                      </a:endParaRPr>
                    </a:p>
                  </a:txBody>
                  <a:tcPr/>
                </a:tc>
                <a:tc>
                  <a:txBody>
                    <a:bodyPr/>
                    <a:lstStyle/>
                    <a:p>
                      <a:pPr algn="ctr"/>
                      <a:r>
                        <a:rPr lang="el-GR" sz="1400" dirty="0" smtClean="0">
                          <a:latin typeface="Century" pitchFamily="18" charset="0"/>
                        </a:rPr>
                        <a:t>α-</a:t>
                      </a:r>
                      <a:r>
                        <a:rPr lang="en-US" sz="1400" dirty="0" err="1" smtClean="0">
                          <a:latin typeface="Century" pitchFamily="18" charset="0"/>
                        </a:rPr>
                        <a:t>i</a:t>
                      </a:r>
                      <a:endParaRPr lang="en-US" sz="1400" dirty="0" smtClean="0">
                        <a:latin typeface="Century" pitchFamily="18" charset="0"/>
                      </a:endParaRPr>
                    </a:p>
                    <a:p>
                      <a:pPr algn="ctr"/>
                      <a:r>
                        <a:rPr lang="el-GR" sz="1400" dirty="0" smtClean="0">
                          <a:latin typeface="Century" pitchFamily="18" charset="0"/>
                        </a:rPr>
                        <a:t>β-</a:t>
                      </a:r>
                      <a:r>
                        <a:rPr lang="en-US" sz="1400" dirty="0" smtClean="0">
                          <a:latin typeface="Century" pitchFamily="18" charset="0"/>
                        </a:rPr>
                        <a:t>iv</a:t>
                      </a:r>
                      <a:endParaRPr lang="el-GR" sz="1400" dirty="0">
                        <a:latin typeface="Century" pitchFamily="18" charset="0"/>
                      </a:endParaRPr>
                    </a:p>
                  </a:txBody>
                  <a:tcPr/>
                </a:tc>
                <a:tc>
                  <a:txBody>
                    <a:bodyPr/>
                    <a:lstStyle/>
                    <a:p>
                      <a:pPr algn="ctr"/>
                      <a:r>
                        <a:rPr lang="el-GR" sz="1400" dirty="0" smtClean="0">
                          <a:latin typeface="Century" pitchFamily="18" charset="0"/>
                        </a:rPr>
                        <a:t>α-</a:t>
                      </a:r>
                      <a:r>
                        <a:rPr lang="en-US" sz="1400" dirty="0" smtClean="0">
                          <a:latin typeface="Century" pitchFamily="18" charset="0"/>
                        </a:rPr>
                        <a:t>iv</a:t>
                      </a:r>
                    </a:p>
                    <a:p>
                      <a:pPr algn="ctr"/>
                      <a:r>
                        <a:rPr lang="el-GR" sz="1400" dirty="0" smtClean="0">
                          <a:latin typeface="Century" pitchFamily="18" charset="0"/>
                        </a:rPr>
                        <a:t>β-</a:t>
                      </a:r>
                      <a:r>
                        <a:rPr lang="en-US" sz="1400" dirty="0" smtClean="0">
                          <a:latin typeface="Century" pitchFamily="18" charset="0"/>
                        </a:rPr>
                        <a:t>ii</a:t>
                      </a:r>
                      <a:endParaRPr lang="el-GR" sz="1400" dirty="0">
                        <a:latin typeface="Century" pitchFamily="18" charset="0"/>
                      </a:endParaRPr>
                    </a:p>
                  </a:txBody>
                  <a:tcPr/>
                </a:tc>
                <a:tc>
                  <a:txBody>
                    <a:bodyPr/>
                    <a:lstStyle/>
                    <a:p>
                      <a:pPr algn="ctr"/>
                      <a:r>
                        <a:rPr lang="el-GR" sz="1400" dirty="0" smtClean="0">
                          <a:latin typeface="Century" pitchFamily="18" charset="0"/>
                        </a:rPr>
                        <a:t>α-</a:t>
                      </a:r>
                      <a:r>
                        <a:rPr lang="en-US" sz="1400" dirty="0" smtClean="0">
                          <a:latin typeface="Century" pitchFamily="18" charset="0"/>
                        </a:rPr>
                        <a:t>iii</a:t>
                      </a:r>
                    </a:p>
                    <a:p>
                      <a:pPr algn="ctr"/>
                      <a:r>
                        <a:rPr lang="el-GR" sz="1400" dirty="0" smtClean="0">
                          <a:latin typeface="Century" pitchFamily="18" charset="0"/>
                        </a:rPr>
                        <a:t>β-</a:t>
                      </a:r>
                      <a:r>
                        <a:rPr lang="en-US" sz="1400" dirty="0" smtClean="0">
                          <a:latin typeface="Century" pitchFamily="18" charset="0"/>
                        </a:rPr>
                        <a:t>ii</a:t>
                      </a:r>
                      <a:endParaRPr lang="el-GR" sz="1400" dirty="0">
                        <a:latin typeface="Century" pitchFamily="18" charset="0"/>
                      </a:endParaRPr>
                    </a:p>
                  </a:txBody>
                  <a:tcPr/>
                </a:tc>
                <a:tc>
                  <a:txBody>
                    <a:bodyPr/>
                    <a:lstStyle/>
                    <a:p>
                      <a:pPr algn="ctr"/>
                      <a:r>
                        <a:rPr lang="el-GR" sz="1400" dirty="0" smtClean="0">
                          <a:latin typeface="Century" pitchFamily="18" charset="0"/>
                        </a:rPr>
                        <a:t>α-</a:t>
                      </a:r>
                      <a:r>
                        <a:rPr lang="en-US" sz="1400" dirty="0" err="1" smtClean="0">
                          <a:latin typeface="Century" pitchFamily="18" charset="0"/>
                        </a:rPr>
                        <a:t>i</a:t>
                      </a:r>
                      <a:endParaRPr lang="en-US" sz="1400" dirty="0" smtClean="0">
                        <a:latin typeface="Century" pitchFamily="18" charset="0"/>
                      </a:endParaRPr>
                    </a:p>
                    <a:p>
                      <a:pPr algn="ctr"/>
                      <a:r>
                        <a:rPr lang="el-GR" sz="1400" dirty="0" smtClean="0">
                          <a:latin typeface="Century" pitchFamily="18" charset="0"/>
                        </a:rPr>
                        <a:t>β-</a:t>
                      </a:r>
                      <a:r>
                        <a:rPr lang="en-US" sz="1400" dirty="0" smtClean="0">
                          <a:latin typeface="Century" pitchFamily="18" charset="0"/>
                        </a:rPr>
                        <a:t>ii</a:t>
                      </a:r>
                      <a:endParaRPr lang="el-GR" sz="1400" dirty="0">
                        <a:latin typeface="Century" pitchFamily="18" charset="0"/>
                      </a:endParaRPr>
                    </a:p>
                  </a:txBody>
                  <a:tcPr/>
                </a:tc>
              </a:tr>
              <a:tr h="314334">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5</a:t>
                      </a:r>
                    </a:p>
                  </a:txBody>
                  <a:tcPr/>
                </a:tc>
                <a:tc>
                  <a:txBody>
                    <a:bodyPr/>
                    <a:lstStyle/>
                    <a:p>
                      <a:pPr algn="ctr"/>
                      <a:r>
                        <a:rPr lang="el-GR" sz="1400" dirty="0" smtClean="0"/>
                        <a:t>ε</a:t>
                      </a:r>
                      <a:endParaRPr lang="el-GR" sz="1400" dirty="0"/>
                    </a:p>
                  </a:txBody>
                  <a:tcPr/>
                </a:tc>
                <a:tc>
                  <a:txBody>
                    <a:bodyPr/>
                    <a:lstStyle/>
                    <a:p>
                      <a:pPr algn="ctr"/>
                      <a:r>
                        <a:rPr lang="el-GR" sz="1400" dirty="0" smtClean="0"/>
                        <a:t>β</a:t>
                      </a:r>
                      <a:endParaRPr lang="el-GR" sz="1400" dirty="0"/>
                    </a:p>
                  </a:txBody>
                  <a:tcPr/>
                </a:tc>
                <a:tc>
                  <a:txBody>
                    <a:bodyPr/>
                    <a:lstStyle/>
                    <a:p>
                      <a:pPr algn="ctr"/>
                      <a:r>
                        <a:rPr lang="el-GR" sz="1400" dirty="0" smtClean="0"/>
                        <a:t>α</a:t>
                      </a:r>
                      <a:endParaRPr lang="el-GR" sz="1400" dirty="0"/>
                    </a:p>
                  </a:txBody>
                  <a:tcPr/>
                </a:tc>
                <a:tc>
                  <a:txBody>
                    <a:bodyPr/>
                    <a:lstStyle/>
                    <a:p>
                      <a:pPr algn="ctr"/>
                      <a:r>
                        <a:rPr lang="el-GR" sz="1400" dirty="0" smtClean="0"/>
                        <a:t>γ</a:t>
                      </a:r>
                      <a:endParaRPr lang="el-GR" sz="1400" dirty="0"/>
                    </a:p>
                  </a:txBody>
                  <a:tcPr/>
                </a:tc>
                <a:tc>
                  <a:txBody>
                    <a:bodyPr/>
                    <a:lstStyle/>
                    <a:p>
                      <a:pPr algn="ctr"/>
                      <a:r>
                        <a:rPr lang="el-GR" sz="1400" dirty="0" smtClean="0"/>
                        <a:t>ε</a:t>
                      </a:r>
                      <a:endParaRPr lang="el-GR" sz="1400" dirty="0"/>
                    </a:p>
                  </a:txBody>
                  <a:tcPr/>
                </a:tc>
                <a:tc>
                  <a:txBody>
                    <a:bodyPr/>
                    <a:lstStyle/>
                    <a:p>
                      <a:pPr algn="ctr"/>
                      <a:r>
                        <a:rPr lang="el-GR" sz="1400" dirty="0" smtClean="0"/>
                        <a:t>γ</a:t>
                      </a:r>
                      <a:endParaRPr lang="el-GR" sz="1400" dirty="0"/>
                    </a:p>
                  </a:txBody>
                  <a:tcPr/>
                </a:tc>
                <a:tc>
                  <a:txBody>
                    <a:bodyPr/>
                    <a:lstStyle/>
                    <a:p>
                      <a:pPr algn="ctr"/>
                      <a:r>
                        <a:rPr lang="el-GR" sz="1400" dirty="0" smtClean="0"/>
                        <a:t>α</a:t>
                      </a:r>
                      <a:endParaRPr lang="el-GR" sz="1400" dirty="0"/>
                    </a:p>
                  </a:txBody>
                  <a:tcPr/>
                </a:tc>
                <a:tc>
                  <a:txBody>
                    <a:bodyPr/>
                    <a:lstStyle/>
                    <a:p>
                      <a:pPr algn="ctr"/>
                      <a:r>
                        <a:rPr lang="el-GR" sz="1400" dirty="0" smtClean="0"/>
                        <a:t>α</a:t>
                      </a:r>
                      <a:endParaRPr lang="el-GR" sz="1400" dirty="0"/>
                    </a:p>
                  </a:txBody>
                  <a:tcPr/>
                </a:tc>
                <a:tc>
                  <a:txBody>
                    <a:bodyPr/>
                    <a:lstStyle/>
                    <a:p>
                      <a:pPr algn="ctr"/>
                      <a:r>
                        <a:rPr lang="el-GR" sz="1400" dirty="0" smtClean="0"/>
                        <a:t>α</a:t>
                      </a:r>
                      <a:endParaRPr lang="el-GR" sz="1400" dirty="0"/>
                    </a:p>
                  </a:txBody>
                  <a:tcPr/>
                </a:tc>
                <a:tc>
                  <a:txBody>
                    <a:bodyPr/>
                    <a:lstStyle/>
                    <a:p>
                      <a:pPr algn="ctr"/>
                      <a:r>
                        <a:rPr lang="el-GR" sz="1400" dirty="0" smtClean="0"/>
                        <a:t>γ</a:t>
                      </a:r>
                      <a:endParaRPr lang="el-GR" sz="1400" dirty="0"/>
                    </a:p>
                  </a:txBody>
                  <a:tcPr/>
                </a:tc>
              </a:tr>
              <a:tr h="314334">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6</a:t>
                      </a:r>
                    </a:p>
                  </a:txBody>
                  <a:tcPr/>
                </a:tc>
                <a:tc>
                  <a:txBody>
                    <a:bodyPr/>
                    <a:lstStyle/>
                    <a:p>
                      <a:pPr algn="ctr"/>
                      <a:r>
                        <a:rPr lang="el-GR" sz="1400" dirty="0" smtClean="0">
                          <a:latin typeface="Century" pitchFamily="18" charset="0"/>
                        </a:rPr>
                        <a:t>-</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a:t>
                      </a:r>
                      <a:endParaRPr lang="el-GR" sz="1400" dirty="0">
                        <a:latin typeface="Century" pitchFamily="18" charset="0"/>
                      </a:endParaRPr>
                    </a:p>
                  </a:txBody>
                  <a:tcPr/>
                </a:tc>
                <a:tc>
                  <a:txBody>
                    <a:bodyPr/>
                    <a:lstStyle/>
                    <a:p>
                      <a:pPr algn="ctr"/>
                      <a:r>
                        <a:rPr lang="el-GR" sz="1400" dirty="0" smtClean="0">
                          <a:latin typeface="Century" pitchFamily="18" charset="0"/>
                        </a:rPr>
                        <a:t>-</a:t>
                      </a:r>
                      <a:endParaRPr lang="el-GR" sz="1400" dirty="0">
                        <a:latin typeface="Century" pitchFamily="18" charset="0"/>
                      </a:endParaRPr>
                    </a:p>
                  </a:txBody>
                  <a:tcPr/>
                </a:tc>
                <a:tc>
                  <a:txBody>
                    <a:bodyPr/>
                    <a:lstStyle/>
                    <a:p>
                      <a:pPr algn="ctr"/>
                      <a:r>
                        <a:rPr lang="el-GR" sz="1400" dirty="0" smtClean="0">
                          <a:latin typeface="Century" pitchFamily="18" charset="0"/>
                        </a:rPr>
                        <a:t>-</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r>
              <a:tr h="314334">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7</a:t>
                      </a: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r>
              <a:tr h="314334">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8</a:t>
                      </a: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r>
              <a:tr h="314334">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9</a:t>
                      </a: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r>
              <a:tr h="314334">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10</a:t>
                      </a: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r>
              <a:tr h="314334">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11</a:t>
                      </a: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r>
              <a:tr h="314334">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12</a:t>
                      </a:r>
                    </a:p>
                  </a:txBody>
                  <a:tcPr/>
                </a:tc>
                <a:tc>
                  <a:txBody>
                    <a:bodyPr/>
                    <a:lstStyle/>
                    <a:p>
                      <a:pPr algn="ctr"/>
                      <a:r>
                        <a:rPr lang="el-GR" sz="1400" dirty="0" smtClean="0">
                          <a:latin typeface="Century" pitchFamily="18" charset="0"/>
                        </a:rPr>
                        <a:t>δ</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δ</a:t>
                      </a:r>
                      <a:endParaRPr lang="el-GR" sz="1400" dirty="0">
                        <a:latin typeface="Century" pitchFamily="18" charset="0"/>
                      </a:endParaRPr>
                    </a:p>
                  </a:txBody>
                  <a:tcPr/>
                </a:tc>
                <a:tc>
                  <a:txBody>
                    <a:bodyPr/>
                    <a:lstStyle/>
                    <a:p>
                      <a:pPr algn="ctr"/>
                      <a:r>
                        <a:rPr lang="el-GR" sz="1400" dirty="0" smtClean="0">
                          <a:latin typeface="Century" pitchFamily="18" charset="0"/>
                        </a:rPr>
                        <a:t>δ</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r>
              <a:tr h="314334">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13</a:t>
                      </a: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t>α</a:t>
                      </a:r>
                      <a:endParaRPr lang="el-GR" sz="1400" dirty="0"/>
                    </a:p>
                  </a:txBody>
                  <a:tcPr/>
                </a:tc>
                <a:tc>
                  <a:txBody>
                    <a:bodyPr/>
                    <a:lstStyle/>
                    <a:p>
                      <a:pPr algn="ctr"/>
                      <a:r>
                        <a:rPr lang="el-GR" sz="1400" dirty="0" smtClean="0"/>
                        <a:t>α</a:t>
                      </a:r>
                      <a:endParaRPr lang="el-GR" sz="1400" dirty="0"/>
                    </a:p>
                  </a:txBody>
                  <a:tcPr/>
                </a:tc>
                <a:tc>
                  <a:txBody>
                    <a:bodyPr/>
                    <a:lstStyle/>
                    <a:p>
                      <a:pPr algn="ctr"/>
                      <a:r>
                        <a:rPr lang="el-GR" sz="1400" dirty="0" smtClean="0"/>
                        <a:t>α</a:t>
                      </a:r>
                      <a:endParaRPr lang="el-GR" sz="1400" dirty="0"/>
                    </a:p>
                  </a:txBody>
                  <a:tcPr/>
                </a:tc>
                <a:tc>
                  <a:txBody>
                    <a:bodyPr/>
                    <a:lstStyle/>
                    <a:p>
                      <a:pPr algn="ctr"/>
                      <a:r>
                        <a:rPr lang="el-GR" sz="1400" dirty="0" smtClean="0"/>
                        <a:t>α</a:t>
                      </a:r>
                      <a:endParaRPr lang="el-GR" sz="1400" dirty="0"/>
                    </a:p>
                  </a:txBody>
                  <a:tcPr/>
                </a:tc>
                <a:tc>
                  <a:txBody>
                    <a:bodyPr/>
                    <a:lstStyle/>
                    <a:p>
                      <a:pPr algn="ctr"/>
                      <a:r>
                        <a:rPr lang="el-GR" sz="1400" dirty="0" smtClean="0"/>
                        <a:t>α</a:t>
                      </a:r>
                      <a:endParaRPr lang="el-GR" sz="1400" dirty="0"/>
                    </a:p>
                  </a:txBody>
                  <a:tcPr/>
                </a:tc>
                <a:tc>
                  <a:txBody>
                    <a:bodyPr/>
                    <a:lstStyle/>
                    <a:p>
                      <a:pPr algn="ctr"/>
                      <a:r>
                        <a:rPr lang="el-GR" sz="1400" dirty="0" smtClean="0"/>
                        <a:t>α</a:t>
                      </a:r>
                      <a:endParaRPr lang="el-GR" sz="1400" dirty="0"/>
                    </a:p>
                  </a:txBody>
                  <a:tcPr/>
                </a:tc>
              </a:tr>
              <a:tr h="1227568">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14</a:t>
                      </a:r>
                    </a:p>
                  </a:txBody>
                  <a:tcPr/>
                </a:tc>
                <a:tc>
                  <a:txBody>
                    <a:bodyPr/>
                    <a:lstStyle/>
                    <a:p>
                      <a:pPr algn="ctr"/>
                      <a:r>
                        <a:rPr lang="el-GR" sz="1400" dirty="0" err="1" smtClean="0">
                          <a:latin typeface="Century" pitchFamily="18" charset="0"/>
                        </a:rPr>
                        <a:t>α,β,γ,δ,ε,στ,ζ,η,θ,ι,ια</a:t>
                      </a:r>
                      <a:r>
                        <a:rPr lang="el-GR" sz="1400" dirty="0" smtClean="0">
                          <a:latin typeface="Century" pitchFamily="18" charset="0"/>
                        </a:rPr>
                        <a:t>, ιβ</a:t>
                      </a:r>
                      <a:endParaRPr lang="el-GR" sz="1400" dirty="0">
                        <a:latin typeface="Century" pitchFamily="18" charset="0"/>
                      </a:endParaRPr>
                    </a:p>
                  </a:txBody>
                  <a:tcPr/>
                </a:tc>
                <a:tc>
                  <a:txBody>
                    <a:bodyPr/>
                    <a:lstStyle/>
                    <a:p>
                      <a:pPr algn="ctr"/>
                      <a:r>
                        <a:rPr lang="el-GR" sz="1400" dirty="0" err="1" smtClean="0">
                          <a:latin typeface="Century" pitchFamily="18" charset="0"/>
                        </a:rPr>
                        <a:t>δ,</a:t>
                      </a:r>
                      <a:r>
                        <a:rPr lang="el-GR" sz="1400" baseline="0" dirty="0" err="1" smtClean="0">
                          <a:latin typeface="Century" pitchFamily="18" charset="0"/>
                        </a:rPr>
                        <a:t>ε</a:t>
                      </a:r>
                      <a:endParaRPr lang="el-GR" sz="1400" dirty="0">
                        <a:latin typeface="Century" pitchFamily="18" charset="0"/>
                      </a:endParaRPr>
                    </a:p>
                  </a:txBody>
                  <a:tcPr/>
                </a:tc>
                <a:tc>
                  <a:txBody>
                    <a:bodyPr/>
                    <a:lstStyle/>
                    <a:p>
                      <a:pPr algn="ctr"/>
                      <a:r>
                        <a:rPr lang="el-GR" sz="1400" dirty="0" err="1" smtClean="0">
                          <a:latin typeface="Century" pitchFamily="18" charset="0"/>
                        </a:rPr>
                        <a:t>γ,ε,θ,στ</a:t>
                      </a:r>
                      <a:endParaRPr lang="el-GR" sz="1400" dirty="0">
                        <a:latin typeface="Century" pitchFamily="18" charset="0"/>
                      </a:endParaRPr>
                    </a:p>
                  </a:txBody>
                  <a:tcPr/>
                </a:tc>
                <a:tc>
                  <a:txBody>
                    <a:bodyPr/>
                    <a:lstStyle/>
                    <a:p>
                      <a:pPr algn="ctr"/>
                      <a:r>
                        <a:rPr lang="el-GR" sz="1400" dirty="0" err="1" smtClean="0">
                          <a:latin typeface="Century" pitchFamily="18" charset="0"/>
                        </a:rPr>
                        <a:t>β,ε</a:t>
                      </a:r>
                      <a:endParaRPr lang="el-GR" sz="1400" dirty="0">
                        <a:latin typeface="Century" pitchFamily="18" charset="0"/>
                      </a:endParaRPr>
                    </a:p>
                  </a:txBody>
                  <a:tcPr/>
                </a:tc>
                <a:tc>
                  <a:txBody>
                    <a:bodyPr/>
                    <a:lstStyle/>
                    <a:p>
                      <a:pPr algn="ctr"/>
                      <a:r>
                        <a:rPr lang="el-GR" sz="1400" dirty="0" err="1" smtClean="0">
                          <a:latin typeface="Century" pitchFamily="18" charset="0"/>
                        </a:rPr>
                        <a:t>β,γ,δ</a:t>
                      </a:r>
                      <a:endParaRPr lang="el-GR" sz="1400" dirty="0">
                        <a:latin typeface="Century"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err="1" smtClean="0">
                          <a:latin typeface="Century" pitchFamily="18" charset="0"/>
                        </a:rPr>
                        <a:t>α,β,γ,δ,ε,στ,ζ,η,θ,ι,ια</a:t>
                      </a:r>
                      <a:r>
                        <a:rPr lang="el-GR" sz="1400" dirty="0" smtClean="0">
                          <a:latin typeface="Century" pitchFamily="18" charset="0"/>
                        </a:rPr>
                        <a:t>, ιβ</a:t>
                      </a:r>
                    </a:p>
                    <a:p>
                      <a:pPr algn="ctr"/>
                      <a:endParaRPr lang="el-GR" sz="1400" dirty="0">
                        <a:latin typeface="Century"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err="1" smtClean="0">
                          <a:latin typeface="Century" pitchFamily="18" charset="0"/>
                        </a:rPr>
                        <a:t>α,β,γ,δ,ε,στ,ζ,η,θ,ι,ια</a:t>
                      </a:r>
                      <a:r>
                        <a:rPr lang="el-GR" sz="1400" dirty="0" smtClean="0">
                          <a:latin typeface="Century" pitchFamily="18" charset="0"/>
                        </a:rPr>
                        <a:t>, ιβ</a:t>
                      </a:r>
                    </a:p>
                    <a:p>
                      <a:pPr algn="ctr"/>
                      <a:endParaRPr lang="el-GR" sz="1400" dirty="0">
                        <a:latin typeface="Century" pitchFamily="18" charset="0"/>
                      </a:endParaRPr>
                    </a:p>
                  </a:txBody>
                  <a:tcPr/>
                </a:tc>
                <a:tc>
                  <a:txBody>
                    <a:bodyPr/>
                    <a:lstStyle/>
                    <a:p>
                      <a:pPr algn="ctr"/>
                      <a:r>
                        <a:rPr lang="el-GR" sz="1400" dirty="0" err="1" smtClean="0">
                          <a:latin typeface="Century" pitchFamily="18" charset="0"/>
                        </a:rPr>
                        <a:t>β,</a:t>
                      </a:r>
                      <a:r>
                        <a:rPr lang="el-GR" sz="1400" baseline="0" dirty="0" err="1" smtClean="0">
                          <a:latin typeface="Century" pitchFamily="18" charset="0"/>
                        </a:rPr>
                        <a:t>στ,ζ,ι,ια</a:t>
                      </a:r>
                      <a:endParaRPr lang="el-GR" sz="1400" dirty="0">
                        <a:latin typeface="Century" pitchFamily="18" charset="0"/>
                      </a:endParaRPr>
                    </a:p>
                  </a:txBody>
                  <a:tcPr/>
                </a:tc>
                <a:tc>
                  <a:txBody>
                    <a:bodyPr/>
                    <a:lstStyle/>
                    <a:p>
                      <a:pPr algn="ctr"/>
                      <a:r>
                        <a:rPr lang="el-GR" sz="1400" dirty="0" err="1" smtClean="0">
                          <a:latin typeface="Century" pitchFamily="18" charset="0"/>
                        </a:rPr>
                        <a:t>β,γ,ζ</a:t>
                      </a:r>
                      <a:endParaRPr lang="el-GR" sz="1400" dirty="0">
                        <a:latin typeface="Century" pitchFamily="18" charset="0"/>
                      </a:endParaRPr>
                    </a:p>
                  </a:txBody>
                  <a:tcPr/>
                </a:tc>
                <a:tc>
                  <a:txBody>
                    <a:bodyPr/>
                    <a:lstStyle/>
                    <a:p>
                      <a:pPr algn="ctr"/>
                      <a:r>
                        <a:rPr lang="el-GR" sz="1400" dirty="0" err="1" smtClean="0">
                          <a:latin typeface="Century" pitchFamily="18" charset="0"/>
                        </a:rPr>
                        <a:t>α,γ,ε,στ,ζ,η,ια</a:t>
                      </a:r>
                      <a:endParaRPr lang="el-GR" sz="1400" dirty="0">
                        <a:latin typeface="Century" pitchFamily="18" charset="0"/>
                      </a:endParaRPr>
                    </a:p>
                  </a:txBody>
                  <a:tcPr/>
                </a:tc>
              </a:tr>
              <a:tr h="314334">
                <a:tc>
                  <a:txBody>
                    <a:bodyPr/>
                    <a:lstStyle/>
                    <a:p>
                      <a:pPr marL="0" algn="ctr" defTabSz="914400" rtl="0" eaLnBrk="1" latinLnBrk="0" hangingPunct="1"/>
                      <a:r>
                        <a:rPr lang="el-GR" sz="1400" b="1" kern="1200" dirty="0" smtClean="0">
                          <a:solidFill>
                            <a:schemeClr val="tx1"/>
                          </a:solidFill>
                          <a:latin typeface="Century" pitchFamily="18" charset="0"/>
                          <a:ea typeface="+mn-ea"/>
                          <a:cs typeface="+mn-cs"/>
                        </a:rPr>
                        <a:t>15</a:t>
                      </a: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δ</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α</a:t>
                      </a:r>
                      <a:endParaRPr lang="el-GR" sz="1400" dirty="0">
                        <a:latin typeface="Century" pitchFamily="18" charset="0"/>
                      </a:endParaRPr>
                    </a:p>
                  </a:txBody>
                  <a:tcPr/>
                </a:tc>
                <a:tc>
                  <a:txBody>
                    <a:bodyPr/>
                    <a:lstStyle/>
                    <a:p>
                      <a:pPr algn="ctr"/>
                      <a:r>
                        <a:rPr lang="el-GR" sz="1400" dirty="0" smtClean="0">
                          <a:latin typeface="Century" pitchFamily="18" charset="0"/>
                        </a:rPr>
                        <a:t>γ</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c>
                  <a:txBody>
                    <a:bodyPr/>
                    <a:lstStyle/>
                    <a:p>
                      <a:pPr algn="ctr"/>
                      <a:r>
                        <a:rPr lang="el-GR" sz="1400" dirty="0" smtClean="0">
                          <a:latin typeface="Century" pitchFamily="18" charset="0"/>
                        </a:rPr>
                        <a:t>β</a:t>
                      </a:r>
                      <a:endParaRPr lang="el-GR" sz="1400" dirty="0">
                        <a:latin typeface="Century" pitchFamily="18" charset="0"/>
                      </a:endParaRPr>
                    </a:p>
                  </a:txBody>
                  <a:tcPr/>
                </a:tc>
              </a:tr>
            </a:tbl>
          </a:graphicData>
        </a:graphic>
      </p:graphicFrame>
      <p:sp>
        <p:nvSpPr>
          <p:cNvPr id="11" name="10 - TextBox"/>
          <p:cNvSpPr txBox="1"/>
          <p:nvPr/>
        </p:nvSpPr>
        <p:spPr>
          <a:xfrm>
            <a:off x="899592" y="0"/>
            <a:ext cx="7380312" cy="646331"/>
          </a:xfrm>
          <a:prstGeom prst="rect">
            <a:avLst/>
          </a:prstGeom>
          <a:noFill/>
        </p:spPr>
        <p:txBody>
          <a:bodyPr wrap="square" rtlCol="0">
            <a:spAutoFit/>
          </a:bodyPr>
          <a:lstStyle/>
          <a:p>
            <a:pPr algn="ctr"/>
            <a:r>
              <a:rPr lang="el-GR" sz="3600" dirty="0" smtClean="0">
                <a:latin typeface="Century" pitchFamily="18" charset="0"/>
              </a:rPr>
              <a:t>Παρουσίαση Αποτελεσμάτων</a:t>
            </a:r>
            <a:endParaRPr lang="el-GR" sz="3600" dirty="0">
              <a:latin typeface="Century"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91264" cy="1138138"/>
          </a:xfrm>
        </p:spPr>
        <p:txBody>
          <a:bodyPr>
            <a:normAutofit fontScale="90000"/>
          </a:bodyPr>
          <a:lstStyle/>
          <a:p>
            <a:r>
              <a:rPr lang="el-GR" dirty="0" smtClean="0">
                <a:latin typeface="Century" pitchFamily="18" charset="0"/>
              </a:rPr>
              <a:t>Το 40% των ερωτηθέντων μαθητών είναι αγόρια ενώ το 60% κορίτσια.</a:t>
            </a:r>
            <a:endParaRPr lang="el-GR" dirty="0">
              <a:latin typeface="Century" pitchFamily="18" charset="0"/>
            </a:endParaRPr>
          </a:p>
        </p:txBody>
      </p:sp>
      <p:graphicFrame>
        <p:nvGraphicFramePr>
          <p:cNvPr id="4" name="3 - Θέση περιεχομένου"/>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1143000"/>
          </a:xfrm>
        </p:spPr>
        <p:txBody>
          <a:bodyPr>
            <a:noAutofit/>
          </a:bodyPr>
          <a:lstStyle/>
          <a:p>
            <a:r>
              <a:rPr lang="el-GR" sz="3600" dirty="0" smtClean="0">
                <a:latin typeface="Century" pitchFamily="18" charset="0"/>
              </a:rPr>
              <a:t>Το 90% των ερωτηθέντων μαθητών είναι 13-15 ετών ενώ το 10% 16-17 ετών.</a:t>
            </a:r>
            <a:endParaRPr lang="el-GR" sz="3600" dirty="0">
              <a:latin typeface="Century" pitchFamily="18" charset="0"/>
            </a:endParaRPr>
          </a:p>
        </p:txBody>
      </p:sp>
      <p:graphicFrame>
        <p:nvGraphicFramePr>
          <p:cNvPr id="5" name="4 - Θέση περιεχομένου"/>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1426170"/>
          </a:xfrm>
        </p:spPr>
        <p:txBody>
          <a:bodyPr>
            <a:noAutofit/>
          </a:bodyPr>
          <a:lstStyle/>
          <a:p>
            <a:r>
              <a:rPr lang="el-GR" sz="2800" dirty="0" smtClean="0">
                <a:latin typeface="Century" pitchFamily="18" charset="0"/>
              </a:rPr>
              <a:t>Το 10% των ερωτηθέντων μαθητών έχει μέσο όρο βαθμολογίας &lt;12, το 20% 12-15, το 40% 15-18, ενώ το 30 % &gt;18.</a:t>
            </a:r>
            <a:endParaRPr lang="el-GR" sz="2800" dirty="0">
              <a:latin typeface="Century" pitchFamily="18" charset="0"/>
            </a:endParaRPr>
          </a:p>
        </p:txBody>
      </p:sp>
      <p:graphicFrame>
        <p:nvGraphicFramePr>
          <p:cNvPr id="5" name="4 - Θέση περιεχομένου"/>
          <p:cNvGraphicFramePr>
            <a:graphicFrameLocks noGrp="1"/>
          </p:cNvGraphicFramePr>
          <p:nvPr>
            <p:ph idx="1"/>
          </p:nvPr>
        </p:nvGraphicFramePr>
        <p:xfrm>
          <a:off x="395536" y="198884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1426170"/>
          </a:xfrm>
        </p:spPr>
        <p:txBody>
          <a:bodyPr>
            <a:noAutofit/>
          </a:bodyPr>
          <a:lstStyle/>
          <a:p>
            <a:r>
              <a:rPr lang="el-GR" sz="3200" dirty="0" smtClean="0">
                <a:latin typeface="Century" pitchFamily="18" charset="0"/>
              </a:rPr>
              <a:t>Το μορφωτικό επίπεδο του πατέρα του 20% των ερωτηθέντων μαθητών είναι ΑΕΙ, του 20% ΤΕΙ, του 50% Λύκειο και του 10% Γυμνάσιο.</a:t>
            </a:r>
            <a:endParaRPr lang="el-GR" sz="3200" dirty="0">
              <a:latin typeface="Century" pitchFamily="18" charset="0"/>
            </a:endParaRPr>
          </a:p>
        </p:txBody>
      </p:sp>
      <p:graphicFrame>
        <p:nvGraphicFramePr>
          <p:cNvPr id="4" name="3 - Θέση περιεχομένου"/>
          <p:cNvGraphicFramePr>
            <a:graphicFrameLocks noGrp="1"/>
          </p:cNvGraphicFramePr>
          <p:nvPr>
            <p:ph idx="1"/>
          </p:nvPr>
        </p:nvGraphicFramePr>
        <p:xfrm>
          <a:off x="467544" y="198884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467544" y="206084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1 - Τίτλος"/>
          <p:cNvSpPr>
            <a:spLocks noGrp="1"/>
          </p:cNvSpPr>
          <p:nvPr>
            <p:ph type="title"/>
          </p:nvPr>
        </p:nvSpPr>
        <p:spPr>
          <a:xfrm>
            <a:off x="0" y="188640"/>
            <a:ext cx="9144000" cy="1584176"/>
          </a:xfrm>
        </p:spPr>
        <p:txBody>
          <a:bodyPr>
            <a:noAutofit/>
          </a:bodyPr>
          <a:lstStyle/>
          <a:p>
            <a:r>
              <a:rPr lang="el-GR" sz="3200" dirty="0" smtClean="0">
                <a:latin typeface="Century" pitchFamily="18" charset="0"/>
              </a:rPr>
              <a:t>Το μορφωτικό </a:t>
            </a:r>
            <a:r>
              <a:rPr lang="el-GR" sz="3200" smtClean="0">
                <a:latin typeface="Century" pitchFamily="18" charset="0"/>
              </a:rPr>
              <a:t>επίπεδο της </a:t>
            </a:r>
            <a:r>
              <a:rPr lang="el-GR" sz="3200" dirty="0" smtClean="0">
                <a:latin typeface="Century" pitchFamily="18" charset="0"/>
              </a:rPr>
              <a:t>μητέρας του 10% των ερωτηθέντων μαθητών είναι ΑΕΙ, του 50% ΤΕΙ, του 20% Λύκειο και του 20% Γυμνάσιο.</a:t>
            </a:r>
            <a:endParaRPr lang="el-GR" sz="3200" dirty="0">
              <a:latin typeface="Century"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1642194"/>
          </a:xfrm>
        </p:spPr>
        <p:txBody>
          <a:bodyPr>
            <a:noAutofit/>
          </a:bodyPr>
          <a:lstStyle/>
          <a:p>
            <a:r>
              <a:rPr lang="el-GR" sz="2400" dirty="0" smtClean="0">
                <a:latin typeface="Century" pitchFamily="18" charset="0"/>
              </a:rPr>
              <a:t>Το 40% των ερωτηθέντων μαθητών πιστεύει ότι οι διδακτικές ώρες στο σχολείο είναι ευχάριστες, το 10% αδιάφορες, το 30% κουραστικές και το 20% άλλο.</a:t>
            </a:r>
            <a:endParaRPr lang="el-GR" sz="2400" dirty="0">
              <a:latin typeface="Century" pitchFamily="18" charset="0"/>
            </a:endParaRPr>
          </a:p>
        </p:txBody>
      </p:sp>
      <p:graphicFrame>
        <p:nvGraphicFramePr>
          <p:cNvPr id="4" name="3 - Θέση περιεχομένου"/>
          <p:cNvGraphicFramePr>
            <a:graphicFrameLocks noGrp="1"/>
          </p:cNvGraphicFramePr>
          <p:nvPr>
            <p:ph idx="1"/>
          </p:nvPr>
        </p:nvGraphicFramePr>
        <p:xfrm>
          <a:off x="467544" y="2132856"/>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354162"/>
          </a:xfrm>
        </p:spPr>
        <p:txBody>
          <a:bodyPr>
            <a:noAutofit/>
          </a:bodyPr>
          <a:lstStyle/>
          <a:p>
            <a:r>
              <a:rPr lang="el-GR" sz="2800" dirty="0" smtClean="0">
                <a:latin typeface="Century" pitchFamily="18" charset="0"/>
              </a:rPr>
              <a:t>Το </a:t>
            </a:r>
            <a:r>
              <a:rPr lang="el-GR" sz="2800" dirty="0" smtClean="0">
                <a:latin typeface="Century" pitchFamily="18" charset="0"/>
              </a:rPr>
              <a:t>μεγαλύτερο ποσοστό των </a:t>
            </a:r>
            <a:r>
              <a:rPr lang="el-GR" sz="2800" dirty="0" smtClean="0">
                <a:latin typeface="Century" pitchFamily="18" charset="0"/>
              </a:rPr>
              <a:t>ερωτηθέντων μαθητών πιστεύει ότι τα μαθήματα είναι πολλά </a:t>
            </a:r>
            <a:r>
              <a:rPr lang="el-GR" sz="2800" dirty="0" smtClean="0">
                <a:latin typeface="Century" pitchFamily="18" charset="0"/>
              </a:rPr>
              <a:t>και μάλιστα αρκετοί </a:t>
            </a:r>
            <a:r>
              <a:rPr lang="el-GR" sz="2800" dirty="0" smtClean="0">
                <a:latin typeface="Century" pitchFamily="18" charset="0"/>
              </a:rPr>
              <a:t>ότι </a:t>
            </a:r>
            <a:r>
              <a:rPr lang="el-GR" sz="2800" dirty="0" smtClean="0">
                <a:latin typeface="Century" pitchFamily="18" charset="0"/>
              </a:rPr>
              <a:t>τα μαθήματα είναι έξω από τα ενδιαφέροντά </a:t>
            </a:r>
            <a:r>
              <a:rPr lang="el-GR" sz="2800" dirty="0" smtClean="0">
                <a:latin typeface="Century" pitchFamily="18" charset="0"/>
              </a:rPr>
              <a:t>τους.</a:t>
            </a:r>
            <a:endParaRPr lang="el-GR" sz="2800" dirty="0">
              <a:latin typeface="Century" pitchFamily="18" charset="0"/>
            </a:endParaRPr>
          </a:p>
        </p:txBody>
      </p:sp>
      <p:graphicFrame>
        <p:nvGraphicFramePr>
          <p:cNvPr id="4" name="3 - Θέση περιεχομένου"/>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Century" pitchFamily="18" charset="0"/>
              </a:rPr>
              <a:t>Περιεχόμενα</a:t>
            </a:r>
            <a:endParaRPr lang="el-GR" dirty="0">
              <a:latin typeface="Century" pitchFamily="18" charset="0"/>
            </a:endParaRPr>
          </a:p>
        </p:txBody>
      </p:sp>
      <p:sp>
        <p:nvSpPr>
          <p:cNvPr id="3" name="2 - Θέση περιεχομένου"/>
          <p:cNvSpPr>
            <a:spLocks noGrp="1"/>
          </p:cNvSpPr>
          <p:nvPr>
            <p:ph idx="1"/>
          </p:nvPr>
        </p:nvSpPr>
        <p:spPr/>
        <p:txBody>
          <a:bodyPr/>
          <a:lstStyle/>
          <a:p>
            <a:pPr marL="514350" indent="-514350">
              <a:buFont typeface="+mj-lt"/>
              <a:buAutoNum type="arabicPeriod"/>
            </a:pPr>
            <a:r>
              <a:rPr lang="el-GR" dirty="0" smtClean="0">
                <a:latin typeface="Century" pitchFamily="18" charset="0"/>
                <a:hlinkClick r:id="rId2" action="ppaction://hlinksldjump"/>
              </a:rPr>
              <a:t>Εισαγωγή</a:t>
            </a:r>
            <a:endParaRPr lang="el-GR" dirty="0" smtClean="0">
              <a:latin typeface="Century" pitchFamily="18" charset="0"/>
            </a:endParaRPr>
          </a:p>
          <a:p>
            <a:pPr marL="514350" indent="-514350">
              <a:buFont typeface="+mj-lt"/>
              <a:buAutoNum type="arabicPeriod"/>
            </a:pPr>
            <a:r>
              <a:rPr lang="el-GR" dirty="0" smtClean="0">
                <a:latin typeface="Century" pitchFamily="18" charset="0"/>
                <a:hlinkClick r:id="rId3" action="ppaction://hlinksldjump"/>
              </a:rPr>
              <a:t>Ανασκόπηση</a:t>
            </a:r>
            <a:endParaRPr lang="el-GR" dirty="0" smtClean="0">
              <a:latin typeface="Century" pitchFamily="18" charset="0"/>
            </a:endParaRPr>
          </a:p>
          <a:p>
            <a:pPr marL="514350" indent="-514350">
              <a:buFont typeface="+mj-lt"/>
              <a:buAutoNum type="arabicPeriod"/>
            </a:pPr>
            <a:r>
              <a:rPr lang="el-GR" dirty="0" smtClean="0">
                <a:latin typeface="Century" pitchFamily="18" charset="0"/>
                <a:hlinkClick r:id="rId4" action="ppaction://hlinksldjump"/>
              </a:rPr>
              <a:t>Σχεδιασμός Έρευνας</a:t>
            </a:r>
            <a:endParaRPr lang="el-GR" dirty="0" smtClean="0">
              <a:latin typeface="Century" pitchFamily="18" charset="0"/>
            </a:endParaRPr>
          </a:p>
          <a:p>
            <a:pPr marL="514350" indent="-514350">
              <a:buFont typeface="+mj-lt"/>
              <a:buAutoNum type="arabicPeriod"/>
            </a:pPr>
            <a:r>
              <a:rPr lang="el-GR" dirty="0" smtClean="0">
                <a:latin typeface="Century" pitchFamily="18" charset="0"/>
                <a:hlinkClick r:id="rId5" action="ppaction://hlinksldjump"/>
              </a:rPr>
              <a:t>Παρουσίαση Αποτελεσμάτων </a:t>
            </a:r>
            <a:endParaRPr lang="el-GR" dirty="0" smtClean="0">
              <a:latin typeface="Century" pitchFamily="18" charset="0"/>
            </a:endParaRPr>
          </a:p>
          <a:p>
            <a:pPr marL="514350" indent="-514350">
              <a:buFont typeface="+mj-lt"/>
              <a:buAutoNum type="arabicPeriod"/>
            </a:pPr>
            <a:r>
              <a:rPr lang="el-GR" dirty="0" smtClean="0">
                <a:latin typeface="Century" pitchFamily="18" charset="0"/>
                <a:hlinkClick r:id="rId6" action="ppaction://hlinksldjump"/>
              </a:rPr>
              <a:t>Αποτελέσματα – Συμπεράσματα</a:t>
            </a:r>
            <a:endParaRPr lang="el-GR" dirty="0" smtClean="0">
              <a:latin typeface="Century" pitchFamily="18" charset="0"/>
            </a:endParaRPr>
          </a:p>
          <a:p>
            <a:pPr marL="514350" indent="-514350">
              <a:buNone/>
            </a:pPr>
            <a:endParaRPr lang="el-GR" dirty="0">
              <a:latin typeface="Century"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latin typeface="Century" pitchFamily="18" charset="0"/>
              </a:rPr>
              <a:t>Το 40% των ερωτηθέντων μαθητών παρακολουθεί πάντα, το 40% παρακολουθεί ορισμένες φορές και το 20% δεν παρακολουθεί ποτέ.</a:t>
            </a:r>
            <a:endParaRPr lang="el-GR" sz="2800" dirty="0">
              <a:latin typeface="Century" pitchFamily="18" charset="0"/>
            </a:endParaRPr>
          </a:p>
        </p:txBody>
      </p:sp>
      <p:graphicFrame>
        <p:nvGraphicFramePr>
          <p:cNvPr id="4" name="3 - Θέση περιεχομένου"/>
          <p:cNvGraphicFramePr>
            <a:graphicFrameLocks noGrp="1"/>
          </p:cNvGraphicFramePr>
          <p:nvPr>
            <p:ph idx="1"/>
          </p:nvPr>
        </p:nvGraphicFramePr>
        <p:xfrm>
          <a:off x="467544" y="1556792"/>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latin typeface="Century" pitchFamily="18" charset="0"/>
              </a:rPr>
              <a:t>Το 80% των ερωτηθέντων μαθητών δουλεύει </a:t>
            </a:r>
            <a:r>
              <a:rPr lang="el-GR" sz="3200" dirty="0" smtClean="0">
                <a:latin typeface="Century" pitchFamily="18" charset="0"/>
              </a:rPr>
              <a:t>ελάχιστα </a:t>
            </a:r>
            <a:r>
              <a:rPr lang="el-GR" sz="3200" dirty="0" smtClean="0">
                <a:latin typeface="Century" pitchFamily="18" charset="0"/>
              </a:rPr>
              <a:t>σε </a:t>
            </a:r>
            <a:r>
              <a:rPr lang="el-GR" sz="3200" dirty="0" smtClean="0">
                <a:latin typeface="Century" pitchFamily="18" charset="0"/>
              </a:rPr>
              <a:t>ομάδες, το 10% </a:t>
            </a:r>
            <a:r>
              <a:rPr lang="el-GR" sz="3200" dirty="0" smtClean="0">
                <a:latin typeface="Century" pitchFamily="18" charset="0"/>
              </a:rPr>
              <a:t>καθόλου και το </a:t>
            </a:r>
            <a:r>
              <a:rPr lang="el-GR" sz="3200" dirty="0" smtClean="0">
                <a:latin typeface="Century" pitchFamily="18" charset="0"/>
              </a:rPr>
              <a:t>10% </a:t>
            </a:r>
            <a:r>
              <a:rPr lang="el-GR" sz="3200" dirty="0" smtClean="0">
                <a:latin typeface="Century" pitchFamily="18" charset="0"/>
              </a:rPr>
              <a:t>πολύ</a:t>
            </a:r>
            <a:r>
              <a:rPr lang="el-GR" sz="3200" dirty="0" smtClean="0">
                <a:latin typeface="Century" pitchFamily="18" charset="0"/>
              </a:rPr>
              <a:t>. </a:t>
            </a:r>
            <a:endParaRPr lang="el-GR" sz="3200" dirty="0">
              <a:latin typeface="Century" pitchFamily="18" charset="0"/>
            </a:endParaRPr>
          </a:p>
        </p:txBody>
      </p:sp>
      <p:graphicFrame>
        <p:nvGraphicFramePr>
          <p:cNvPr id="4" name="3 - Θέση περιεχομένου"/>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latin typeface="Century" pitchFamily="18" charset="0"/>
              </a:rPr>
              <a:t>Το 50% των ερωτηθέντων μαθητών πιστεύει ότι το κλίμα στην τάξη είναι συνεργατικό, ενώ το υπόλοιπο 50% πιστεύει ότι είναι αδιάφορο.</a:t>
            </a:r>
            <a:endParaRPr lang="el-GR" sz="2800" dirty="0">
              <a:latin typeface="Century" pitchFamily="18" charset="0"/>
            </a:endParaRPr>
          </a:p>
        </p:txBody>
      </p:sp>
      <p:graphicFrame>
        <p:nvGraphicFramePr>
          <p:cNvPr id="4" name="3 - Θέση περιεχομένου"/>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1440160"/>
          </a:xfrm>
        </p:spPr>
        <p:txBody>
          <a:bodyPr>
            <a:noAutofit/>
          </a:bodyPr>
          <a:lstStyle/>
          <a:p>
            <a:r>
              <a:rPr lang="el-GR" sz="2400" dirty="0" smtClean="0">
                <a:latin typeface="Century" pitchFamily="18" charset="0"/>
              </a:rPr>
              <a:t>Το 70% των ερωτηθέντων μαθητών πιστεύει ότι οι σχέσεις με τους συμμαθητές του είναι δημιουργικές, το 20% ανταγωνιστικές και το 10% ότι το απομονώνουν και το στενοχωρούν.</a:t>
            </a:r>
            <a:endParaRPr lang="el-GR" sz="2400" dirty="0">
              <a:latin typeface="Century" pitchFamily="18" charset="0"/>
            </a:endParaRPr>
          </a:p>
        </p:txBody>
      </p:sp>
      <p:graphicFrame>
        <p:nvGraphicFramePr>
          <p:cNvPr id="4" name="3 - Θέση περιεχομένου"/>
          <p:cNvGraphicFramePr>
            <a:graphicFrameLocks noGrp="1"/>
          </p:cNvGraphicFramePr>
          <p:nvPr>
            <p:ph idx="1"/>
          </p:nvPr>
        </p:nvGraphicFramePr>
        <p:xfrm>
          <a:off x="-972616" y="1844824"/>
          <a:ext cx="10116616"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1440160"/>
          </a:xfrm>
        </p:spPr>
        <p:txBody>
          <a:bodyPr>
            <a:noAutofit/>
          </a:bodyPr>
          <a:lstStyle/>
          <a:p>
            <a:r>
              <a:rPr lang="el-GR" sz="2800" dirty="0" smtClean="0">
                <a:latin typeface="Century" pitchFamily="18" charset="0"/>
              </a:rPr>
              <a:t>Το 100% των ερωτηθέντων μαθητών πιστεύει ότι αισθάνεται οικεία με τους συμμαθητές-καθηγητές του, ώστε να υποβάλλει ερωτήσεις-απορίες.</a:t>
            </a:r>
            <a:endParaRPr lang="el-GR" sz="2800" dirty="0">
              <a:latin typeface="Century" pitchFamily="18" charset="0"/>
            </a:endParaRPr>
          </a:p>
        </p:txBody>
      </p:sp>
      <p:graphicFrame>
        <p:nvGraphicFramePr>
          <p:cNvPr id="7" name="6 - Θέση περιεχομένου"/>
          <p:cNvGraphicFramePr>
            <a:graphicFrameLocks noGrp="1"/>
          </p:cNvGraphicFramePr>
          <p:nvPr>
            <p:ph idx="1"/>
          </p:nvPr>
        </p:nvGraphicFramePr>
        <p:xfrm>
          <a:off x="467544" y="1772816"/>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1728192"/>
          </a:xfrm>
        </p:spPr>
        <p:txBody>
          <a:bodyPr>
            <a:noAutofit/>
          </a:bodyPr>
          <a:lstStyle/>
          <a:p>
            <a:r>
              <a:rPr lang="el-GR" sz="2800" dirty="0" smtClean="0">
                <a:latin typeface="Century" pitchFamily="18" charset="0"/>
              </a:rPr>
              <a:t>Το 40% των ερωτηθέντων μαθητών πιστεύει ότι οι καθηγητές είναι δημιουργικοί, το 30% αυστηροί και το 30% ελαστικοί.</a:t>
            </a:r>
            <a:endParaRPr lang="el-GR" sz="2800" dirty="0">
              <a:latin typeface="Century" pitchFamily="18" charset="0"/>
            </a:endParaRPr>
          </a:p>
        </p:txBody>
      </p:sp>
      <p:graphicFrame>
        <p:nvGraphicFramePr>
          <p:cNvPr id="4" name="3 - Θέση περιεχομένου"/>
          <p:cNvGraphicFramePr>
            <a:graphicFrameLocks noGrp="1"/>
          </p:cNvGraphicFramePr>
          <p:nvPr>
            <p:ph idx="1"/>
          </p:nvPr>
        </p:nvGraphicFramePr>
        <p:xfrm>
          <a:off x="467544" y="1844824"/>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latin typeface="Century" pitchFamily="18" charset="0"/>
              </a:rPr>
              <a:t>Το 90% των ερωτηθέντων μαθητών πιστεύει ότι οι καθηγητές σέβονται τις απόψεις του, ενώ το 10% ότι δεν τις σέβονται.</a:t>
            </a:r>
            <a:endParaRPr lang="el-GR" sz="2800" dirty="0">
              <a:latin typeface="Century" pitchFamily="18" charset="0"/>
            </a:endParaRPr>
          </a:p>
        </p:txBody>
      </p:sp>
      <p:graphicFrame>
        <p:nvGraphicFramePr>
          <p:cNvPr id="4" name="3 - Θέση περιεχομένου"/>
          <p:cNvGraphicFramePr>
            <a:graphicFrameLocks noGrp="1"/>
          </p:cNvGraphicFramePr>
          <p:nvPr>
            <p:ph idx="1"/>
          </p:nvPr>
        </p:nvGraphicFramePr>
        <p:xfrm>
          <a:off x="-1188640" y="1844824"/>
          <a:ext cx="1033264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1440160"/>
          </a:xfrm>
        </p:spPr>
        <p:txBody>
          <a:bodyPr>
            <a:noAutofit/>
          </a:bodyPr>
          <a:lstStyle/>
          <a:p>
            <a:r>
              <a:rPr lang="el-GR" sz="2400" dirty="0" smtClean="0">
                <a:latin typeface="Century" pitchFamily="18" charset="0"/>
              </a:rPr>
              <a:t>Το 40% πιστεύει ότι ο ιδανικός καθηγητής πρέπει να είναι φιλικός, το 70% ότι πρέπει να είναι υπομονετικός, το 70% ότι πρέπει να συμβουλεύει τους μαθητές και το 60% ότι δεν πρέπει να ειρωνεύεται.</a:t>
            </a:r>
            <a:endParaRPr lang="el-GR" sz="2400" dirty="0">
              <a:latin typeface="Century" pitchFamily="18" charset="0"/>
            </a:endParaRPr>
          </a:p>
        </p:txBody>
      </p:sp>
      <p:graphicFrame>
        <p:nvGraphicFramePr>
          <p:cNvPr id="10" name="9 - Θέση περιεχομένου"/>
          <p:cNvGraphicFramePr>
            <a:graphicFrameLocks noGrp="1"/>
          </p:cNvGraphicFramePr>
          <p:nvPr>
            <p:ph idx="1"/>
          </p:nvPr>
        </p:nvGraphicFramePr>
        <p:xfrm>
          <a:off x="-1116632" y="1844824"/>
          <a:ext cx="10260632"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8229600" cy="1800200"/>
          </a:xfrm>
        </p:spPr>
        <p:txBody>
          <a:bodyPr>
            <a:noAutofit/>
          </a:bodyPr>
          <a:lstStyle/>
          <a:p>
            <a:r>
              <a:rPr lang="el-GR" sz="2400" dirty="0" smtClean="0">
                <a:latin typeface="Century" pitchFamily="18" charset="0"/>
              </a:rPr>
              <a:t>Το 70% των ερωτηθέντων μαθητών πιστεύει ότι ο ιδανικός καθηγητής πρέπει να ενθαρρύνει και να εμψυχώνει τους μαθητές, το 60% ότι πρέπει να αποκτά την εμπιστοσύνη των μαθητών, το 50% ότι πρέπει να έχει χιούμορ και το 40% ότι πρέπει να κάνει ευχάριστο μάθημα.</a:t>
            </a:r>
            <a:endParaRPr lang="el-GR" sz="2400" dirty="0">
              <a:latin typeface="Century" pitchFamily="18" charset="0"/>
            </a:endParaRPr>
          </a:p>
        </p:txBody>
      </p:sp>
      <p:graphicFrame>
        <p:nvGraphicFramePr>
          <p:cNvPr id="4" name="3 - Θέση περιεχομένου"/>
          <p:cNvGraphicFramePr>
            <a:graphicFrameLocks noGrp="1"/>
          </p:cNvGraphicFramePr>
          <p:nvPr>
            <p:ph idx="1"/>
          </p:nvPr>
        </p:nvGraphicFramePr>
        <p:xfrm>
          <a:off x="-1548680" y="2132856"/>
          <a:ext cx="1069268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88640"/>
            <a:ext cx="9144000" cy="1872208"/>
          </a:xfrm>
        </p:spPr>
        <p:txBody>
          <a:bodyPr>
            <a:noAutofit/>
          </a:bodyPr>
          <a:lstStyle/>
          <a:p>
            <a:r>
              <a:rPr lang="el-GR" sz="2400" dirty="0" smtClean="0">
                <a:latin typeface="Century" pitchFamily="18" charset="0"/>
              </a:rPr>
              <a:t>Το 40% των ερωτηθέντων μαθητών πιστεύει ότι ο ιδανικός καθηγητής πρέπει να έχει μεταδοτικότητα, το 40% ότι πρέπει να μπορεί να επιβάλλει την τάξη, το 50% ότι πρέπει να είναι δίκαιος και το 30% ότι πρέπει να γνωρίζει το αντικείμενό του.</a:t>
            </a:r>
            <a:endParaRPr lang="el-GR" sz="2400" dirty="0">
              <a:latin typeface="Century" pitchFamily="18" charset="0"/>
            </a:endParaRPr>
          </a:p>
        </p:txBody>
      </p:sp>
      <p:graphicFrame>
        <p:nvGraphicFramePr>
          <p:cNvPr id="4" name="3 - Θέση περιεχομένου"/>
          <p:cNvGraphicFramePr>
            <a:graphicFrameLocks noGrp="1"/>
          </p:cNvGraphicFramePr>
          <p:nvPr>
            <p:ph idx="1"/>
          </p:nvPr>
        </p:nvGraphicFramePr>
        <p:xfrm>
          <a:off x="-1908720" y="2132856"/>
          <a:ext cx="1105272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8229600" cy="850106"/>
          </a:xfrm>
        </p:spPr>
        <p:txBody>
          <a:bodyPr/>
          <a:lstStyle/>
          <a:p>
            <a:r>
              <a:rPr lang="el-GR" dirty="0" smtClean="0">
                <a:latin typeface="Century" pitchFamily="18" charset="0"/>
              </a:rPr>
              <a:t>Εισαγωγή</a:t>
            </a:r>
            <a:endParaRPr lang="el-GR" dirty="0">
              <a:latin typeface="Century" pitchFamily="18" charset="0"/>
            </a:endParaRPr>
          </a:p>
        </p:txBody>
      </p:sp>
      <p:sp>
        <p:nvSpPr>
          <p:cNvPr id="3" name="2 - Θέση περιεχομένου"/>
          <p:cNvSpPr>
            <a:spLocks noGrp="1"/>
          </p:cNvSpPr>
          <p:nvPr>
            <p:ph idx="1"/>
          </p:nvPr>
        </p:nvSpPr>
        <p:spPr>
          <a:xfrm>
            <a:off x="0" y="1124744"/>
            <a:ext cx="8892480" cy="5545832"/>
          </a:xfrm>
        </p:spPr>
        <p:txBody>
          <a:bodyPr>
            <a:normAutofit fontScale="77500" lnSpcReduction="20000"/>
          </a:bodyPr>
          <a:lstStyle/>
          <a:p>
            <a:pPr marL="514350" indent="-514350" algn="just">
              <a:buFont typeface="Wingdings" pitchFamily="2" charset="2"/>
              <a:buChar char="ü"/>
            </a:pPr>
            <a:r>
              <a:rPr lang="el-GR" b="1" u="sng" dirty="0" smtClean="0">
                <a:latin typeface="Century" pitchFamily="18" charset="0"/>
              </a:rPr>
              <a:t>Τίτλος Έρευνας </a:t>
            </a:r>
            <a:r>
              <a:rPr lang="el-GR" dirty="0" smtClean="0">
                <a:latin typeface="Century" pitchFamily="18" charset="0"/>
              </a:rPr>
              <a:t>: Ερωτηματολόγιο για την αξιολόγηση ενός καθηγητή</a:t>
            </a:r>
          </a:p>
          <a:p>
            <a:pPr marL="514350" indent="-514350" algn="just">
              <a:buFont typeface="Wingdings" pitchFamily="2" charset="2"/>
              <a:buChar char="ü"/>
            </a:pPr>
            <a:r>
              <a:rPr lang="el-GR" b="1" u="sng" dirty="0" smtClean="0">
                <a:latin typeface="Century" pitchFamily="18" charset="0"/>
              </a:rPr>
              <a:t>Εντοπισμός Προβλήματος</a:t>
            </a:r>
            <a:r>
              <a:rPr lang="el-GR" dirty="0" smtClean="0">
                <a:latin typeface="Century" pitchFamily="18" charset="0"/>
              </a:rPr>
              <a:t> : Στις μέρες μας πολλοί καθηγητές εμφανίζουν συμπεριφορά που απωθεί το ενδιαφέρον των μαθητών για το μάθημα και δεν ασχολούνται με αυτό, με αποτέλεσμα τη χαμηλή τους επίδοση. Ποια είναι, λοιπόν, η καταλληλότερη συμπεριφορά που πρέπει να εμφανίζει ένας καθηγητής;</a:t>
            </a:r>
          </a:p>
          <a:p>
            <a:pPr marL="514350" indent="-514350" algn="just">
              <a:buFont typeface="Wingdings" pitchFamily="2" charset="2"/>
              <a:buChar char="ü"/>
            </a:pPr>
            <a:r>
              <a:rPr lang="el-GR" b="1" u="sng" dirty="0" smtClean="0">
                <a:latin typeface="Century" pitchFamily="18" charset="0"/>
              </a:rPr>
              <a:t>Σκοπός της έρευνας </a:t>
            </a:r>
            <a:r>
              <a:rPr lang="el-GR" dirty="0" smtClean="0">
                <a:latin typeface="Century" pitchFamily="18" charset="0"/>
              </a:rPr>
              <a:t>: Να παρουσιάσω την ιδανική συμπεριφορά ενός καθηγητή και την αποτελεσματικότερη μέθοδο για τη διεξαγωγή της σχολικής διαδικασίας.</a:t>
            </a:r>
          </a:p>
          <a:p>
            <a:pPr marL="514350" indent="-514350" algn="just">
              <a:buFont typeface="Wingdings" pitchFamily="2" charset="2"/>
              <a:buChar char="ü"/>
            </a:pPr>
            <a:r>
              <a:rPr lang="el-GR" b="1" u="sng" dirty="0" smtClean="0">
                <a:latin typeface="Century" pitchFamily="18" charset="0"/>
              </a:rPr>
              <a:t>Περιορισμοί</a:t>
            </a:r>
            <a:r>
              <a:rPr lang="el-GR" dirty="0" smtClean="0">
                <a:latin typeface="Century" pitchFamily="18" charset="0"/>
              </a:rPr>
              <a:t> : Η έρευνα θα ολοκληρωθεί σε δύο σχολικές ημέρες μεταξύ των μαθητών της Β΄ και Γ΄ τάξης του 1</a:t>
            </a:r>
            <a:r>
              <a:rPr lang="el-GR" baseline="30000" dirty="0" smtClean="0">
                <a:latin typeface="Century" pitchFamily="18" charset="0"/>
              </a:rPr>
              <a:t>ου</a:t>
            </a:r>
            <a:r>
              <a:rPr lang="el-GR" dirty="0" smtClean="0">
                <a:latin typeface="Century" pitchFamily="18" charset="0"/>
              </a:rPr>
              <a:t> Γυμνασίου Πτολεμαΐδας.</a:t>
            </a:r>
          </a:p>
          <a:p>
            <a:pPr marL="514350" indent="-514350">
              <a:buFont typeface="Wingdings" pitchFamily="2" charset="2"/>
              <a:buChar char="ü"/>
            </a:pPr>
            <a:endParaRPr lang="el-GR" dirty="0">
              <a:latin typeface="Century"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88640"/>
            <a:ext cx="9144000" cy="1683568"/>
          </a:xfrm>
        </p:spPr>
        <p:txBody>
          <a:bodyPr>
            <a:noAutofit/>
          </a:bodyPr>
          <a:lstStyle/>
          <a:p>
            <a:r>
              <a:rPr lang="el-GR" sz="3200" dirty="0" smtClean="0">
                <a:latin typeface="Century" pitchFamily="18" charset="0"/>
              </a:rPr>
              <a:t>Το 50% των ερωτηθέντων μαθητών έχει συναντήσει τον ιδανικό καθηγητή 1-2 φορές, το 30% 2-5 φορές, το 10% 5-10 φορές και το 10% &gt;10 φορές.</a:t>
            </a:r>
            <a:endParaRPr lang="el-GR" sz="3200" dirty="0">
              <a:latin typeface="Century" pitchFamily="18" charset="0"/>
            </a:endParaRPr>
          </a:p>
        </p:txBody>
      </p:sp>
      <p:graphicFrame>
        <p:nvGraphicFramePr>
          <p:cNvPr id="4" name="3 - Θέση περιεχομένου"/>
          <p:cNvGraphicFramePr>
            <a:graphicFrameLocks noGrp="1"/>
          </p:cNvGraphicFramePr>
          <p:nvPr>
            <p:ph idx="1"/>
          </p:nvPr>
        </p:nvGraphicFramePr>
        <p:xfrm>
          <a:off x="467544" y="2332037"/>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143000"/>
          </a:xfrm>
        </p:spPr>
        <p:txBody>
          <a:bodyPr>
            <a:normAutofit/>
          </a:bodyPr>
          <a:lstStyle/>
          <a:p>
            <a:r>
              <a:rPr lang="el-GR" sz="4000" dirty="0" smtClean="0">
                <a:latin typeface="Century" pitchFamily="18" charset="0"/>
              </a:rPr>
              <a:t>Αποτελέσματα – Συμπεράσματα</a:t>
            </a:r>
            <a:endParaRPr lang="el-GR" sz="4000" dirty="0">
              <a:latin typeface="Century" pitchFamily="18" charset="0"/>
            </a:endParaRPr>
          </a:p>
        </p:txBody>
      </p:sp>
      <p:sp>
        <p:nvSpPr>
          <p:cNvPr id="3" name="2 - Θέση περιεχομένου"/>
          <p:cNvSpPr>
            <a:spLocks noGrp="1"/>
          </p:cNvSpPr>
          <p:nvPr>
            <p:ph idx="1"/>
          </p:nvPr>
        </p:nvSpPr>
        <p:spPr>
          <a:xfrm>
            <a:off x="179512" y="1268760"/>
            <a:ext cx="8712968" cy="5257800"/>
          </a:xfrm>
        </p:spPr>
        <p:txBody>
          <a:bodyPr>
            <a:noAutofit/>
          </a:bodyPr>
          <a:lstStyle/>
          <a:p>
            <a:pPr algn="just">
              <a:buFont typeface="Wingdings" pitchFamily="2" charset="2"/>
              <a:buChar char="q"/>
            </a:pPr>
            <a:r>
              <a:rPr lang="el-GR" sz="2800" dirty="0" smtClean="0">
                <a:latin typeface="Century" pitchFamily="18" charset="0"/>
              </a:rPr>
              <a:t>Με βάση την παραπάνω έρευνα συμπεραίνουμε ότι κατά μέσο όρο :</a:t>
            </a:r>
          </a:p>
          <a:p>
            <a:pPr marL="514350" indent="-514350" algn="just"/>
            <a:r>
              <a:rPr lang="el-GR" sz="2800" dirty="0" smtClean="0">
                <a:latin typeface="Century" pitchFamily="18" charset="0"/>
              </a:rPr>
              <a:t>Τα κορίτσια εμφανίζουν καλύτερες επιδόσεις στα μαθήματα του σχολείου.</a:t>
            </a:r>
          </a:p>
          <a:p>
            <a:pPr marL="514350" indent="-514350" algn="just"/>
            <a:r>
              <a:rPr lang="el-GR" sz="2800" dirty="0" smtClean="0">
                <a:latin typeface="Century" pitchFamily="18" charset="0"/>
              </a:rPr>
              <a:t>Το μορφωτικό επίπεδο των γονέων δεν επηρεάζει τη βαθμολογία των μαθητών.</a:t>
            </a:r>
          </a:p>
          <a:p>
            <a:pPr marL="514350" indent="-514350" algn="just"/>
            <a:r>
              <a:rPr lang="el-GR" sz="2800" dirty="0" smtClean="0">
                <a:latin typeface="Century" pitchFamily="18" charset="0"/>
              </a:rPr>
              <a:t>Το μεγαλύτερο ποσοστό των μαθητών πιστεύει ότι οι διδακτικές ώρες είναι ευχάριστες.</a:t>
            </a:r>
          </a:p>
          <a:p>
            <a:pPr marL="514350" indent="-514350" algn="just"/>
            <a:r>
              <a:rPr lang="el-GR" sz="2800" dirty="0" smtClean="0">
                <a:latin typeface="Century" pitchFamily="18" charset="0"/>
              </a:rPr>
              <a:t>Το μεγαλύτερο ποσοστό των μαθητών κατά τη διάρκεια του μαθήματος είτε παρακολουθεί πάντα είτε ορισμένες φορές.</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260648"/>
            <a:ext cx="8892480" cy="7200800"/>
          </a:xfrm>
        </p:spPr>
        <p:txBody>
          <a:bodyPr>
            <a:noAutofit/>
          </a:bodyPr>
          <a:lstStyle/>
          <a:p>
            <a:pPr marL="514350" indent="-514350" algn="just"/>
            <a:r>
              <a:rPr lang="el-GR" sz="2800" dirty="0" smtClean="0">
                <a:latin typeface="Century" pitchFamily="18" charset="0"/>
              </a:rPr>
              <a:t>Πολλοί μαθητές υποστηρίζουν ότι </a:t>
            </a:r>
            <a:r>
              <a:rPr lang="el-GR" sz="2800" dirty="0" smtClean="0">
                <a:latin typeface="Century" pitchFamily="18" charset="0"/>
              </a:rPr>
              <a:t>δε δουλεύουν </a:t>
            </a:r>
            <a:r>
              <a:rPr lang="el-GR" sz="2800" dirty="0" smtClean="0">
                <a:latin typeface="Century" pitchFamily="18" charset="0"/>
              </a:rPr>
              <a:t>ομαδικά στο σχολείο.</a:t>
            </a:r>
          </a:p>
          <a:p>
            <a:pPr marL="514350" indent="-514350" algn="just"/>
            <a:r>
              <a:rPr lang="el-GR" sz="2800" dirty="0" smtClean="0">
                <a:latin typeface="Century" pitchFamily="18" charset="0"/>
              </a:rPr>
              <a:t>Οι περισσότεροι μαθητές πιστεύουν ότι οι σχέσεις με τους συμμαθητές τους είναι δημιουργικές.</a:t>
            </a:r>
          </a:p>
          <a:p>
            <a:pPr marL="514350" indent="-514350" algn="just"/>
            <a:r>
              <a:rPr lang="el-GR" sz="2800" dirty="0" smtClean="0">
                <a:latin typeface="Century" pitchFamily="18" charset="0"/>
              </a:rPr>
              <a:t>Το μεγαλύτερο ποσοστό των μαθητών αισθάνεται οικεία με τους καθηγητές-συμμαθητές του.</a:t>
            </a:r>
          </a:p>
          <a:p>
            <a:pPr marL="514350" indent="-514350" algn="just"/>
            <a:r>
              <a:rPr lang="el-GR" sz="2800" dirty="0" smtClean="0">
                <a:latin typeface="Century" pitchFamily="18" charset="0"/>
              </a:rPr>
              <a:t>Οι μαθητές πιστεύουν ότι οι καθηγητές είναι δημιουργικοί και σέβονται τις απόψεις τους.</a:t>
            </a:r>
          </a:p>
          <a:p>
            <a:pPr marL="514350" indent="-514350" algn="just"/>
            <a:r>
              <a:rPr lang="el-GR" sz="2800" dirty="0" smtClean="0">
                <a:latin typeface="Century" pitchFamily="18" charset="0"/>
              </a:rPr>
              <a:t>Οι περισσότεροι μαθητές θεωρούν ότι τα χαρακτηριστικά του ιδανικού καθηγητή δεν περιορίζονται μόνο στις ακαδημαϊκές του γνώσεις αλλά αφορούν κυρίως τη συμπεριφορά του.</a:t>
            </a:r>
          </a:p>
          <a:p>
            <a:pPr marL="514350" indent="-514350" algn="just"/>
            <a:r>
              <a:rPr lang="el-GR" sz="2800" dirty="0" smtClean="0">
                <a:latin typeface="Century" pitchFamily="18" charset="0"/>
              </a:rPr>
              <a:t>Αρκετά μεγάλο ποσοστό μαθητών  έχει συναντήσει τον ιδανικό καθηγητή έστω και μία φορά.</a:t>
            </a:r>
          </a:p>
          <a:p>
            <a:pPr marL="514350" indent="-514350" algn="just"/>
            <a:endParaRPr lang="el-GR" sz="2800" dirty="0" smtClean="0">
              <a:latin typeface="Century" pitchFamily="18" charset="0"/>
            </a:endParaRPr>
          </a:p>
          <a:p>
            <a:pPr marL="514350" indent="-514350" algn="just"/>
            <a:endParaRPr lang="el-GR"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Century" pitchFamily="18" charset="0"/>
              </a:rPr>
              <a:t>Προτάσεις για Περαιτέρω Έρευνα </a:t>
            </a:r>
            <a:endParaRPr lang="el-GR" dirty="0">
              <a:latin typeface="Century" pitchFamily="18" charset="0"/>
            </a:endParaRPr>
          </a:p>
        </p:txBody>
      </p:sp>
      <p:sp>
        <p:nvSpPr>
          <p:cNvPr id="3" name="2 - Θέση περιεχομένου"/>
          <p:cNvSpPr>
            <a:spLocks noGrp="1"/>
          </p:cNvSpPr>
          <p:nvPr>
            <p:ph idx="1"/>
          </p:nvPr>
        </p:nvSpPr>
        <p:spPr>
          <a:xfrm>
            <a:off x="457200" y="1600201"/>
            <a:ext cx="8229600" cy="2260848"/>
          </a:xfrm>
        </p:spPr>
        <p:txBody>
          <a:bodyPr/>
          <a:lstStyle/>
          <a:p>
            <a:pPr>
              <a:buFont typeface="Courier New" pitchFamily="49" charset="0"/>
              <a:buChar char="o"/>
            </a:pPr>
            <a:r>
              <a:rPr lang="el-GR" dirty="0" smtClean="0">
                <a:latin typeface="Century" pitchFamily="18" charset="0"/>
              </a:rPr>
              <a:t>Έχουν οι καθηγητές του σχολείου μας τα χαρακτηριστικά του ιδανικού καθηγητή;</a:t>
            </a:r>
          </a:p>
          <a:p>
            <a:pPr>
              <a:buFont typeface="Courier New" pitchFamily="49" charset="0"/>
              <a:buChar char="o"/>
            </a:pPr>
            <a:r>
              <a:rPr lang="el-GR" dirty="0" smtClean="0">
                <a:latin typeface="Century" pitchFamily="18" charset="0"/>
              </a:rPr>
              <a:t>Αν όχι, ποιες αλλαγές θα πρέπει να γίνουν;</a:t>
            </a:r>
            <a:endParaRPr lang="el-GR" dirty="0">
              <a:latin typeface="Century"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36912"/>
            <a:ext cx="8229600" cy="1143000"/>
          </a:xfrm>
        </p:spPr>
        <p:txBody>
          <a:bodyPr/>
          <a:lstStyle/>
          <a:p>
            <a:r>
              <a:rPr lang="el-GR" dirty="0" smtClean="0">
                <a:latin typeface="Century" pitchFamily="18" charset="0"/>
              </a:rPr>
              <a:t>Τέλος</a:t>
            </a:r>
            <a:endParaRPr lang="el-GR" dirty="0">
              <a:latin typeface="Century"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229600" cy="792088"/>
          </a:xfrm>
        </p:spPr>
        <p:txBody>
          <a:bodyPr/>
          <a:lstStyle/>
          <a:p>
            <a:r>
              <a:rPr lang="el-GR" dirty="0" smtClean="0">
                <a:latin typeface="Century" pitchFamily="18" charset="0"/>
              </a:rPr>
              <a:t>Ανασκόπηση </a:t>
            </a:r>
            <a:endParaRPr lang="el-GR" dirty="0">
              <a:latin typeface="Century" pitchFamily="18" charset="0"/>
            </a:endParaRPr>
          </a:p>
        </p:txBody>
      </p:sp>
      <p:sp>
        <p:nvSpPr>
          <p:cNvPr id="3" name="2 - Θέση περιεχομένου"/>
          <p:cNvSpPr>
            <a:spLocks noGrp="1"/>
          </p:cNvSpPr>
          <p:nvPr>
            <p:ph idx="1"/>
          </p:nvPr>
        </p:nvSpPr>
        <p:spPr>
          <a:xfrm>
            <a:off x="0" y="836712"/>
            <a:ext cx="8892480" cy="6021288"/>
          </a:xfrm>
        </p:spPr>
        <p:txBody>
          <a:bodyPr>
            <a:normAutofit fontScale="70000" lnSpcReduction="20000"/>
          </a:bodyPr>
          <a:lstStyle/>
          <a:p>
            <a:pPr algn="just">
              <a:buNone/>
            </a:pPr>
            <a:r>
              <a:rPr lang="el-GR" dirty="0" smtClean="0">
                <a:latin typeface="Century" pitchFamily="18" charset="0"/>
              </a:rPr>
              <a:t>    Μάθηση είναι μία ενδογενής ανάγκη του ανθρώπου που τον βοηθά να προσαρμοστεί στο περιβάλλον, να αποκτήσει γνώσεις και ικανότητες που θα τον βοηθήσουν να αποφύγει τα λάθη και να επιτύχει καλύτερα τους στόχους του. Η μάθηση είναι διαδικασία πολυσήμαντη που προκαλεί μόνιμες αλλαγές στη συμπεριφορά, συνεχίζεται μέχρι το τέλος της ζωής και εξαρτάται από πολλούς παράγοντες που έχουν σχέση με τον τρόπο αλληλεπίδρασης με το περιβάλλον. Ο ρόλος του σχολείου σήμερα είναι κυρίαρχος στην εκπαίδευση και τη διαμόρφωση προσωπικοτήτων. Όμως είναι και θέμα προβληματισμού, τι συμβαίνει και γιατί το σημερινό σχολείο δεν αρέσει στους μαθητές. Γιατί πολλοί γονείς δεν το εμπιστεύονται και οι καθηγητές δεν εμπνέονται πια από αυτό; Ένα σχολείο μπορεί να είναι φωτοδότης ή το αντίθετο. Όταν το σχολείο εγκλωβίζεται στα εκπαιδευτικά ωρολόγια προγράμματα και δίνει βάρος κυρίως στους γνωστικούς του στόχους με υπερβολική συσσώρευση γνώσεων, τότε αποκλίνει από τον βασικό του ρόλο που είναι η διάπλαση παιδιών, δηλαδή το ψυχικό φορτίο αρχών, αξιών και στόχων που έχει ανάγκη ένας νέος σήμερα. Το σχολείο οφείλει να δίνει τη δυνατότητα στους νέους να οραματίζονται ένα καλύτερο αύριο. </a:t>
            </a:r>
            <a:endParaRPr lang="el-GR" dirty="0">
              <a:latin typeface="Century"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8964488" cy="6480720"/>
          </a:xfrm>
        </p:spPr>
        <p:txBody>
          <a:bodyPr>
            <a:noAutofit/>
          </a:bodyPr>
          <a:lstStyle/>
          <a:p>
            <a:pPr algn="just">
              <a:buNone/>
            </a:pPr>
            <a:r>
              <a:rPr lang="el-GR" sz="1900" dirty="0" smtClean="0">
                <a:latin typeface="Century" pitchFamily="18" charset="0"/>
              </a:rPr>
              <a:t>     Το ιδανικό σχολείο είναι αυτό που είναι </a:t>
            </a:r>
            <a:r>
              <a:rPr lang="el-GR" sz="1900" dirty="0" err="1" smtClean="0">
                <a:latin typeface="Century" pitchFamily="18" charset="0"/>
              </a:rPr>
              <a:t>μαθητοκεντρικό</a:t>
            </a:r>
            <a:r>
              <a:rPr lang="el-GR" sz="1900" dirty="0" smtClean="0">
                <a:latin typeface="Century" pitchFamily="18" charset="0"/>
              </a:rPr>
              <a:t> και </a:t>
            </a:r>
            <a:r>
              <a:rPr lang="el-GR" sz="1900" dirty="0" err="1" smtClean="0">
                <a:latin typeface="Century" pitchFamily="18" charset="0"/>
              </a:rPr>
              <a:t>ομαδοκεντρικό</a:t>
            </a:r>
            <a:r>
              <a:rPr lang="el-GR" sz="1900" dirty="0" smtClean="0">
                <a:latin typeface="Century" pitchFamily="18" charset="0"/>
              </a:rPr>
              <a:t>, που η γνώση θα αποκτάται μέσα από τον προβληματισμό και την κατανόηση, την ενεργό συμμετοχή των μαθητών με τη μέθοδο της έρευνας, τη διαρκή επικοινωνία μαθητών-καθηγητών, τη συμμετοχή του σχολείου στην κοινωνία και της κοινωνίας στο σχολείο. Η κοινωνικοποίηση του παιδιού και η απόκτηση κοινωνικών δεξιοτήτων αρχίζουν και από το σχολείο. Στόχος του σχολείου είναι να μπορούν οι σημερινοί μαθητές να γίνουν αύριο ικανοί για μία αυτόνομη ζωή, να μπορούν να επικοινωνούν, να συνεργάζονται και να διαθέτουν κριτική σκέψη σαν ενεργοί πολίτες, ικανοί να αντιμετωπίσουν τα πραγματικά προβλήματα της καθημερινής ζωής. Ωστόσο όμως για την επίτευξη όλων των παραπάνω απαιτείται η παρουσία ενός καθηγητή, του ιδανικού καθηγητή. Τα χαρακτηριστικά που συνθέτουν το προφίλ του καλού καθηγητή, κατά τη γνώμη των μαθητών, δεν περιορίζονται μόνο στις ακαδημαϊκές του γνώσεις αλλά συμπεριλαμβάνουν τη στάση που κρατά απέναντι στους μαθητές. Ένα από τα σημαντικότερα προσόντα του καλού καθηγητή θεωρείται το να είναι φιλικός και να βρίσκεται «κοντά στο μαθητή» . Αυτή η φράση μεταφράζεται στο να συμβουλεύει τους μαθητές, όχι μόνο σε θέματα σχολικά αλλά και σε προσωπικά, να κατανοεί τις ιδιαιτερότητες της ηλικίας τους, να τους σέβεται και να κερδίζει – όχι να απαιτεί – το δικό τους σεβασμό, να μην τους ειρωνεύεται, να τους ενθαρρύνει, να τους εμψυχώνει, να αποκτά την εμπιστοσύνη τους, ακόμα και να αφιερώνει χρόνο στους μαθητές του, όχι μόνο στην τάξη αλλά και στο διάλειμμα.</a:t>
            </a:r>
            <a:endParaRPr lang="el-GR" sz="1900" dirty="0">
              <a:latin typeface="Century"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88640"/>
            <a:ext cx="8964488" cy="6669360"/>
          </a:xfrm>
        </p:spPr>
        <p:txBody>
          <a:bodyPr>
            <a:normAutofit fontScale="92500" lnSpcReduction="20000"/>
          </a:bodyPr>
          <a:lstStyle/>
          <a:p>
            <a:pPr algn="just">
              <a:buNone/>
            </a:pPr>
            <a:r>
              <a:rPr lang="el-GR" dirty="0" smtClean="0"/>
              <a:t>    </a:t>
            </a:r>
            <a:r>
              <a:rPr lang="el-GR" dirty="0" smtClean="0">
                <a:latin typeface="Century" pitchFamily="18" charset="0"/>
              </a:rPr>
              <a:t>Επίσης, τα παιδιά θέλουν ο καθηγητής τους να είναι χαμογελαστός, καταδεκτικός, με χιούμορ, να κάνει ευχάριστο και όχι βαρετό και κουραστικό μάθημα. Ο καθηγητής πρέπει  να έχει μεταδοτικότητα, να γίνεται κατανοητός και να καταφέρνει να προσελκύει το ενδιαφέρον των μαθητών του. Ένας καλός καθηγητής πρέπει να μπορεί να επιβάλλει την τάξη με τρόπο πειστικό και ήρεμο, δυναμικά αλλά όχι αυταρχικά, να μπορεί να θέτει όρια. Επιπλέον, ο καθηγητής πρέπει να είναι αμερόληπτος και δίκαιος, ενώ παράλληλα πρέπει να γνωρίζει καλά το αντικείμενό του και να έχει μεράκι για τη δουλειά του. Τέλος πολύ σημαντικό χαρακτηριστικό για έναν ιδανικό καθηγητή αποτελεί να είναι υπομονετικός, χωρίς όμως να επιτρέπει στους μαθητές να παραφέρονται.</a:t>
            </a:r>
            <a:endParaRPr lang="el-GR" dirty="0">
              <a:latin typeface="Century"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143000"/>
          </a:xfrm>
        </p:spPr>
        <p:txBody>
          <a:bodyPr/>
          <a:lstStyle/>
          <a:p>
            <a:r>
              <a:rPr lang="el-GR" dirty="0" smtClean="0">
                <a:latin typeface="Century" pitchFamily="18" charset="0"/>
              </a:rPr>
              <a:t>Σχεδιασμός Έρευνας</a:t>
            </a:r>
            <a:endParaRPr lang="el-GR" dirty="0">
              <a:latin typeface="Century" pitchFamily="18" charset="0"/>
            </a:endParaRPr>
          </a:p>
        </p:txBody>
      </p:sp>
      <p:sp>
        <p:nvSpPr>
          <p:cNvPr id="3" name="2 - Θέση περιεχομένου"/>
          <p:cNvSpPr>
            <a:spLocks noGrp="1"/>
          </p:cNvSpPr>
          <p:nvPr>
            <p:ph idx="1"/>
          </p:nvPr>
        </p:nvSpPr>
        <p:spPr>
          <a:xfrm>
            <a:off x="0" y="1052736"/>
            <a:ext cx="8964488" cy="5805264"/>
          </a:xfrm>
        </p:spPr>
        <p:txBody>
          <a:bodyPr>
            <a:normAutofit fontScale="92500" lnSpcReduction="20000"/>
          </a:bodyPr>
          <a:lstStyle/>
          <a:p>
            <a:pPr marL="571500" indent="-571500">
              <a:buAutoNum type="arabicParenR"/>
            </a:pPr>
            <a:r>
              <a:rPr lang="el-GR" dirty="0" smtClean="0">
                <a:latin typeface="Century" pitchFamily="18" charset="0"/>
              </a:rPr>
              <a:t>Φύλο : α) αγόρι 	β) κορίτσι</a:t>
            </a:r>
          </a:p>
          <a:p>
            <a:pPr marL="571500" indent="-571500">
              <a:buAutoNum type="arabicParenR"/>
            </a:pPr>
            <a:r>
              <a:rPr lang="el-GR" dirty="0" smtClean="0">
                <a:latin typeface="Century" pitchFamily="18" charset="0"/>
              </a:rPr>
              <a:t>Ηλικία : α) 13-15 	β) 16-17	 γ)18-21 	δ)άλλο</a:t>
            </a:r>
          </a:p>
          <a:p>
            <a:pPr marL="571500" indent="-571500">
              <a:buAutoNum type="arabicParenR"/>
            </a:pPr>
            <a:r>
              <a:rPr lang="el-GR" dirty="0" smtClean="0">
                <a:latin typeface="Century" pitchFamily="18" charset="0"/>
              </a:rPr>
              <a:t>Επίπεδο Βαθμολογίας : α) &lt;12	β) 12-15	    γ) 15-18 	δ)&gt;18</a:t>
            </a:r>
          </a:p>
          <a:p>
            <a:pPr marL="571500" indent="-571500">
              <a:buAutoNum type="arabicParenR"/>
            </a:pPr>
            <a:r>
              <a:rPr lang="el-GR" dirty="0" smtClean="0">
                <a:latin typeface="Century" pitchFamily="18" charset="0"/>
              </a:rPr>
              <a:t>Μορφωτικό Επίπεδο : </a:t>
            </a:r>
          </a:p>
          <a:p>
            <a:pPr marL="571500" indent="-571500">
              <a:buNone/>
            </a:pPr>
            <a:r>
              <a:rPr lang="el-GR" dirty="0" smtClean="0">
                <a:latin typeface="Century" pitchFamily="18" charset="0"/>
              </a:rPr>
              <a:t>	α) Πατέρα :				β) Μητέρας :</a:t>
            </a:r>
          </a:p>
          <a:p>
            <a:pPr marL="571500" indent="-571500">
              <a:buNone/>
            </a:pPr>
            <a:r>
              <a:rPr lang="el-GR" dirty="0" smtClean="0">
                <a:latin typeface="Century" pitchFamily="18" charset="0"/>
              </a:rPr>
              <a:t>		</a:t>
            </a:r>
            <a:r>
              <a:rPr lang="en-US" dirty="0" err="1" smtClean="0">
                <a:latin typeface="Century" pitchFamily="18" charset="0"/>
              </a:rPr>
              <a:t>i</a:t>
            </a:r>
            <a:r>
              <a:rPr lang="en-US" dirty="0" smtClean="0">
                <a:latin typeface="Century" pitchFamily="18" charset="0"/>
              </a:rPr>
              <a:t>. </a:t>
            </a:r>
            <a:r>
              <a:rPr lang="el-GR" dirty="0" smtClean="0">
                <a:latin typeface="Century" pitchFamily="18" charset="0"/>
              </a:rPr>
              <a:t>ΑΕΙ			            </a:t>
            </a:r>
            <a:r>
              <a:rPr lang="en-US" dirty="0" err="1" smtClean="0">
                <a:latin typeface="Century" pitchFamily="18" charset="0"/>
              </a:rPr>
              <a:t>i</a:t>
            </a:r>
            <a:r>
              <a:rPr lang="en-US" dirty="0" smtClean="0">
                <a:latin typeface="Century" pitchFamily="18" charset="0"/>
              </a:rPr>
              <a:t>.</a:t>
            </a:r>
            <a:r>
              <a:rPr lang="el-GR" dirty="0" smtClean="0">
                <a:latin typeface="Century" pitchFamily="18" charset="0"/>
              </a:rPr>
              <a:t> ΑΕΙ</a:t>
            </a:r>
          </a:p>
          <a:p>
            <a:pPr marL="571500" indent="-571500">
              <a:buNone/>
            </a:pPr>
            <a:r>
              <a:rPr lang="el-GR" dirty="0" smtClean="0">
                <a:latin typeface="Century" pitchFamily="18" charset="0"/>
              </a:rPr>
              <a:t>		</a:t>
            </a:r>
            <a:r>
              <a:rPr lang="en-US" dirty="0" smtClean="0">
                <a:latin typeface="Century" pitchFamily="18" charset="0"/>
              </a:rPr>
              <a:t>ii.</a:t>
            </a:r>
            <a:r>
              <a:rPr lang="el-GR" dirty="0" smtClean="0">
                <a:latin typeface="Century" pitchFamily="18" charset="0"/>
              </a:rPr>
              <a:t> ΤΕΙ			            </a:t>
            </a:r>
            <a:r>
              <a:rPr lang="en-US" dirty="0" smtClean="0">
                <a:latin typeface="Century" pitchFamily="18" charset="0"/>
              </a:rPr>
              <a:t>ii.</a:t>
            </a:r>
            <a:r>
              <a:rPr lang="el-GR" dirty="0" smtClean="0">
                <a:latin typeface="Century" pitchFamily="18" charset="0"/>
              </a:rPr>
              <a:t> ΤΕΙ</a:t>
            </a:r>
          </a:p>
          <a:p>
            <a:pPr marL="571500" indent="-571500">
              <a:buNone/>
            </a:pPr>
            <a:r>
              <a:rPr lang="el-GR" dirty="0" smtClean="0">
                <a:latin typeface="Century" pitchFamily="18" charset="0"/>
              </a:rPr>
              <a:t>		</a:t>
            </a:r>
            <a:r>
              <a:rPr lang="en-US" dirty="0" smtClean="0">
                <a:latin typeface="Century" pitchFamily="18" charset="0"/>
              </a:rPr>
              <a:t>iii. </a:t>
            </a:r>
            <a:r>
              <a:rPr lang="el-GR" dirty="0" smtClean="0">
                <a:latin typeface="Century" pitchFamily="18" charset="0"/>
              </a:rPr>
              <a:t>Λύκειο</a:t>
            </a:r>
            <a:r>
              <a:rPr lang="en-US" dirty="0" smtClean="0">
                <a:latin typeface="Century" pitchFamily="18" charset="0"/>
              </a:rPr>
              <a:t>			            iii.</a:t>
            </a:r>
            <a:r>
              <a:rPr lang="el-GR" dirty="0" smtClean="0">
                <a:latin typeface="Century" pitchFamily="18" charset="0"/>
              </a:rPr>
              <a:t> Λύκειο</a:t>
            </a:r>
          </a:p>
          <a:p>
            <a:pPr marL="571500" indent="-571500">
              <a:buNone/>
            </a:pPr>
            <a:r>
              <a:rPr lang="el-GR" dirty="0" smtClean="0">
                <a:latin typeface="Century" pitchFamily="18" charset="0"/>
              </a:rPr>
              <a:t>		</a:t>
            </a:r>
            <a:r>
              <a:rPr lang="en-US" dirty="0" smtClean="0">
                <a:latin typeface="Century" pitchFamily="18" charset="0"/>
              </a:rPr>
              <a:t>iv. </a:t>
            </a:r>
            <a:r>
              <a:rPr lang="el-GR" dirty="0" smtClean="0">
                <a:latin typeface="Century" pitchFamily="18" charset="0"/>
              </a:rPr>
              <a:t>Γυμνάσιο</a:t>
            </a:r>
            <a:r>
              <a:rPr lang="en-US" dirty="0" smtClean="0">
                <a:latin typeface="Century" pitchFamily="18" charset="0"/>
              </a:rPr>
              <a:t>			    iv.</a:t>
            </a:r>
            <a:r>
              <a:rPr lang="el-GR" dirty="0" smtClean="0">
                <a:latin typeface="Century" pitchFamily="18" charset="0"/>
              </a:rPr>
              <a:t> Γυμνάσιο</a:t>
            </a:r>
          </a:p>
          <a:p>
            <a:pPr marL="571500" indent="-571500">
              <a:buNone/>
            </a:pPr>
            <a:r>
              <a:rPr lang="el-GR" dirty="0" smtClean="0">
                <a:latin typeface="Century" pitchFamily="18" charset="0"/>
              </a:rPr>
              <a:t>		 </a:t>
            </a:r>
            <a:r>
              <a:rPr lang="en-US" dirty="0" smtClean="0">
                <a:latin typeface="Century" pitchFamily="18" charset="0"/>
              </a:rPr>
              <a:t>v. </a:t>
            </a:r>
            <a:r>
              <a:rPr lang="el-GR" dirty="0" smtClean="0">
                <a:latin typeface="Century" pitchFamily="18" charset="0"/>
              </a:rPr>
              <a:t>Δημοτικό</a:t>
            </a:r>
            <a:r>
              <a:rPr lang="en-US" dirty="0" smtClean="0">
                <a:latin typeface="Century" pitchFamily="18" charset="0"/>
              </a:rPr>
              <a:t>			    </a:t>
            </a:r>
            <a:r>
              <a:rPr lang="el-GR" dirty="0" smtClean="0">
                <a:latin typeface="Century" pitchFamily="18" charset="0"/>
              </a:rPr>
              <a:t> </a:t>
            </a:r>
            <a:r>
              <a:rPr lang="en-US" dirty="0" smtClean="0">
                <a:latin typeface="Century" pitchFamily="18" charset="0"/>
              </a:rPr>
              <a:t>v.</a:t>
            </a:r>
            <a:r>
              <a:rPr lang="el-GR" dirty="0" smtClean="0">
                <a:latin typeface="Century" pitchFamily="18" charset="0"/>
              </a:rPr>
              <a:t> Δημοτικό</a:t>
            </a:r>
          </a:p>
          <a:p>
            <a:pPr marL="571500" indent="-571500">
              <a:buNone/>
            </a:pPr>
            <a:r>
              <a:rPr lang="el-GR" dirty="0" smtClean="0">
                <a:latin typeface="Century" pitchFamily="18" charset="0"/>
              </a:rPr>
              <a:t>	</a:t>
            </a:r>
            <a:endParaRPr lang="el-GR" dirty="0">
              <a:latin typeface="Century"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88640"/>
            <a:ext cx="8964488" cy="6669360"/>
          </a:xfrm>
        </p:spPr>
        <p:txBody>
          <a:bodyPr/>
          <a:lstStyle/>
          <a:p>
            <a:pPr>
              <a:buNone/>
            </a:pPr>
            <a:r>
              <a:rPr lang="el-GR" dirty="0" smtClean="0">
                <a:latin typeface="Century" pitchFamily="18" charset="0"/>
              </a:rPr>
              <a:t>5) </a:t>
            </a:r>
            <a:r>
              <a:rPr lang="el-GR" sz="2800" dirty="0" smtClean="0">
                <a:latin typeface="Century" pitchFamily="18" charset="0"/>
              </a:rPr>
              <a:t>Οι ώρες του σχολείου είναι : α) ευχάριστες             β) αδιάφορες  γ) κουραστικές  δ)δυσάρεστες  ε) άλλο</a:t>
            </a:r>
          </a:p>
          <a:p>
            <a:pPr>
              <a:buNone/>
            </a:pPr>
            <a:r>
              <a:rPr lang="el-GR" sz="2800" dirty="0" smtClean="0">
                <a:latin typeface="Century" pitchFamily="18" charset="0"/>
              </a:rPr>
              <a:t>6) Εξηγείστε, αν δώσατε αρνητική απάντηση, γιατί : </a:t>
            </a:r>
          </a:p>
          <a:p>
            <a:pPr>
              <a:buNone/>
            </a:pPr>
            <a:r>
              <a:rPr lang="el-GR" sz="2800" dirty="0" smtClean="0">
                <a:latin typeface="Century" pitchFamily="18" charset="0"/>
              </a:rPr>
              <a:t>    α)  τα μαθήματα είναι πολλά  </a:t>
            </a:r>
          </a:p>
          <a:p>
            <a:pPr>
              <a:buNone/>
            </a:pPr>
            <a:r>
              <a:rPr lang="el-GR" sz="2800" dirty="0" smtClean="0">
                <a:latin typeface="Century" pitchFamily="18" charset="0"/>
              </a:rPr>
              <a:t>    β) η γλώσσα των εκπαιδευτικών και των βιβλίων είναι δύσκολη</a:t>
            </a:r>
          </a:p>
          <a:p>
            <a:pPr>
              <a:buNone/>
            </a:pPr>
            <a:r>
              <a:rPr lang="el-GR" sz="2800" dirty="0" smtClean="0">
                <a:latin typeface="Century" pitchFamily="18" charset="0"/>
              </a:rPr>
              <a:t>    γ) τα μαθήματα είναι έξω από τα ενδιαφέροντά μου</a:t>
            </a:r>
          </a:p>
          <a:p>
            <a:pPr>
              <a:buNone/>
            </a:pPr>
            <a:r>
              <a:rPr lang="el-GR" sz="2800" dirty="0" smtClean="0">
                <a:latin typeface="Century" pitchFamily="18" charset="0"/>
              </a:rPr>
              <a:t>    δ) άλλο, προσδιορίστε</a:t>
            </a:r>
          </a:p>
          <a:p>
            <a:pPr>
              <a:buNone/>
            </a:pPr>
            <a:r>
              <a:rPr lang="el-GR" sz="2800" dirty="0" smtClean="0">
                <a:latin typeface="Century" pitchFamily="18" charset="0"/>
              </a:rPr>
              <a:t>7) Κατά τη διάρκεια του μαθήματος :</a:t>
            </a:r>
          </a:p>
          <a:p>
            <a:pPr>
              <a:buNone/>
            </a:pPr>
            <a:r>
              <a:rPr lang="el-GR" sz="2800" dirty="0" smtClean="0">
                <a:latin typeface="Century" pitchFamily="18" charset="0"/>
              </a:rPr>
              <a:t>    α) δεν παρακολουθώ ποτέ</a:t>
            </a:r>
          </a:p>
          <a:p>
            <a:pPr>
              <a:buNone/>
            </a:pPr>
            <a:r>
              <a:rPr lang="el-GR" sz="2800" dirty="0" smtClean="0">
                <a:latin typeface="Century" pitchFamily="18" charset="0"/>
              </a:rPr>
              <a:t>    β) παρακολουθώ ορισμένες φορές </a:t>
            </a:r>
          </a:p>
          <a:p>
            <a:pPr>
              <a:buNone/>
            </a:pPr>
            <a:r>
              <a:rPr lang="el-GR" sz="2800" dirty="0" smtClean="0">
                <a:latin typeface="Century" pitchFamily="18" charset="0"/>
              </a:rPr>
              <a:t>    γ) παρακολουθώ πάντα                                                           </a:t>
            </a:r>
            <a:endParaRPr lang="el-GR" sz="2800" dirty="0">
              <a:latin typeface="Century"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88640"/>
            <a:ext cx="9144000" cy="6669360"/>
          </a:xfrm>
        </p:spPr>
        <p:txBody>
          <a:bodyPr/>
          <a:lstStyle/>
          <a:p>
            <a:pPr>
              <a:buNone/>
            </a:pPr>
            <a:r>
              <a:rPr lang="el-GR" dirty="0" smtClean="0">
                <a:latin typeface="Century" pitchFamily="18" charset="0"/>
              </a:rPr>
              <a:t>8) Στο σχολείο εργάζεστε σε ομάδες :</a:t>
            </a:r>
          </a:p>
          <a:p>
            <a:pPr>
              <a:buNone/>
            </a:pPr>
            <a:r>
              <a:rPr lang="el-GR" dirty="0" smtClean="0">
                <a:latin typeface="Century" pitchFamily="18" charset="0"/>
              </a:rPr>
              <a:t>   α) λίγο  β) πολύ  γ) καθόλου</a:t>
            </a:r>
          </a:p>
          <a:p>
            <a:pPr>
              <a:buNone/>
            </a:pPr>
            <a:r>
              <a:rPr lang="el-GR" dirty="0" smtClean="0">
                <a:latin typeface="Century" pitchFamily="18" charset="0"/>
              </a:rPr>
              <a:t>9) Γενικά το κλίμα στην τάξη είναι :</a:t>
            </a:r>
          </a:p>
          <a:p>
            <a:pPr>
              <a:buNone/>
            </a:pPr>
            <a:r>
              <a:rPr lang="el-GR" dirty="0" smtClean="0">
                <a:latin typeface="Century" pitchFamily="18" charset="0"/>
              </a:rPr>
              <a:t>   α) ανταγωνιστικό  β) συνεργατικό  γ) αδιάφορο</a:t>
            </a:r>
          </a:p>
          <a:p>
            <a:pPr>
              <a:buNone/>
            </a:pPr>
            <a:r>
              <a:rPr lang="el-GR" dirty="0" smtClean="0">
                <a:latin typeface="Century" pitchFamily="18" charset="0"/>
              </a:rPr>
              <a:t>10) Οι σχέσεις με τους συμμαθητές σας είναι :</a:t>
            </a:r>
          </a:p>
          <a:p>
            <a:pPr>
              <a:buNone/>
            </a:pPr>
            <a:r>
              <a:rPr lang="el-GR" dirty="0" smtClean="0">
                <a:latin typeface="Century" pitchFamily="18" charset="0"/>
              </a:rPr>
              <a:t>   α) δημιουργικές  β) αδιάφορες                          γ) με απομονώνουν – με στενοχωρούν</a:t>
            </a:r>
          </a:p>
          <a:p>
            <a:pPr>
              <a:buNone/>
            </a:pPr>
            <a:r>
              <a:rPr lang="el-GR" dirty="0" smtClean="0">
                <a:latin typeface="Century" pitchFamily="18" charset="0"/>
              </a:rPr>
              <a:t>11) Αισθάνεστε οικεία με τους καθηγητές-συμμαθητές σας, ώστε να υποβάλλεται ερωτήσεις-απορίες;</a:t>
            </a:r>
          </a:p>
          <a:p>
            <a:pPr>
              <a:buNone/>
            </a:pPr>
            <a:r>
              <a:rPr lang="el-GR" dirty="0" smtClean="0">
                <a:latin typeface="Century" pitchFamily="18" charset="0"/>
              </a:rPr>
              <a:t>   α) ναι  β) όχι</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2019</Words>
  <Application>Microsoft Office PowerPoint</Application>
  <PresentationFormat>Προβολή στην οθόνη (4:3)</PresentationFormat>
  <Paragraphs>312</Paragraphs>
  <Slides>34</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34</vt:i4>
      </vt:variant>
    </vt:vector>
  </HeadingPairs>
  <TitlesOfParts>
    <vt:vector size="35" baseType="lpstr">
      <vt:lpstr>Θέμα του Office</vt:lpstr>
      <vt:lpstr>Ερωτηματολόγιο για την αξιολόγηση ενός καθηγητή</vt:lpstr>
      <vt:lpstr>Περιεχόμενα</vt:lpstr>
      <vt:lpstr>Εισαγωγή</vt:lpstr>
      <vt:lpstr>Ανασκόπηση </vt:lpstr>
      <vt:lpstr>Διαφάνεια 5</vt:lpstr>
      <vt:lpstr>Διαφάνεια 6</vt:lpstr>
      <vt:lpstr>Σχεδιασμός Έρευνας</vt:lpstr>
      <vt:lpstr>Διαφάνεια 8</vt:lpstr>
      <vt:lpstr>Διαφάνεια 9</vt:lpstr>
      <vt:lpstr>Διαφάνεια 10</vt:lpstr>
      <vt:lpstr>Διαφάνεια 11</vt:lpstr>
      <vt:lpstr>Διαφάνεια 12</vt:lpstr>
      <vt:lpstr>Το 40% των ερωτηθέντων μαθητών είναι αγόρια ενώ το 60% κορίτσια.</vt:lpstr>
      <vt:lpstr>Το 90% των ερωτηθέντων μαθητών είναι 13-15 ετών ενώ το 10% 16-17 ετών.</vt:lpstr>
      <vt:lpstr>Το 10% των ερωτηθέντων μαθητών έχει μέσο όρο βαθμολογίας &lt;12, το 20% 12-15, το 40% 15-18, ενώ το 30 % &gt;18.</vt:lpstr>
      <vt:lpstr>Το μορφωτικό επίπεδο του πατέρα του 20% των ερωτηθέντων μαθητών είναι ΑΕΙ, του 20% ΤΕΙ, του 50% Λύκειο και του 10% Γυμνάσιο.</vt:lpstr>
      <vt:lpstr>Το μορφωτικό επίπεδο της μητέρας του 10% των ερωτηθέντων μαθητών είναι ΑΕΙ, του 50% ΤΕΙ, του 20% Λύκειο και του 20% Γυμνάσιο.</vt:lpstr>
      <vt:lpstr>Το 40% των ερωτηθέντων μαθητών πιστεύει ότι οι διδακτικές ώρες στο σχολείο είναι ευχάριστες, το 10% αδιάφορες, το 30% κουραστικές και το 20% άλλο.</vt:lpstr>
      <vt:lpstr>Το μεγαλύτερο ποσοστό των ερωτηθέντων μαθητών πιστεύει ότι τα μαθήματα είναι πολλά και μάλιστα αρκετοί ότι τα μαθήματα είναι έξω από τα ενδιαφέροντά τους.</vt:lpstr>
      <vt:lpstr>Το 40% των ερωτηθέντων μαθητών παρακολουθεί πάντα, το 40% παρακολουθεί ορισμένες φορές και το 20% δεν παρακολουθεί ποτέ.</vt:lpstr>
      <vt:lpstr>Το 80% των ερωτηθέντων μαθητών δουλεύει ελάχιστα σε ομάδες, το 10% καθόλου και το 10% πολύ. </vt:lpstr>
      <vt:lpstr>Το 50% των ερωτηθέντων μαθητών πιστεύει ότι το κλίμα στην τάξη είναι συνεργατικό, ενώ το υπόλοιπο 50% πιστεύει ότι είναι αδιάφορο.</vt:lpstr>
      <vt:lpstr>Το 70% των ερωτηθέντων μαθητών πιστεύει ότι οι σχέσεις με τους συμμαθητές του είναι δημιουργικές, το 20% ανταγωνιστικές και το 10% ότι το απομονώνουν και το στενοχωρούν.</vt:lpstr>
      <vt:lpstr>Το 100% των ερωτηθέντων μαθητών πιστεύει ότι αισθάνεται οικεία με τους συμμαθητές-καθηγητές του, ώστε να υποβάλλει ερωτήσεις-απορίες.</vt:lpstr>
      <vt:lpstr>Το 40% των ερωτηθέντων μαθητών πιστεύει ότι οι καθηγητές είναι δημιουργικοί, το 30% αυστηροί και το 30% ελαστικοί.</vt:lpstr>
      <vt:lpstr>Το 90% των ερωτηθέντων μαθητών πιστεύει ότι οι καθηγητές σέβονται τις απόψεις του, ενώ το 10% ότι δεν τις σέβονται.</vt:lpstr>
      <vt:lpstr>Το 40% πιστεύει ότι ο ιδανικός καθηγητής πρέπει να είναι φιλικός, το 70% ότι πρέπει να είναι υπομονετικός, το 70% ότι πρέπει να συμβουλεύει τους μαθητές και το 60% ότι δεν πρέπει να ειρωνεύεται.</vt:lpstr>
      <vt:lpstr>Το 70% των ερωτηθέντων μαθητών πιστεύει ότι ο ιδανικός καθηγητής πρέπει να ενθαρρύνει και να εμψυχώνει τους μαθητές, το 60% ότι πρέπει να αποκτά την εμπιστοσύνη των μαθητών, το 50% ότι πρέπει να έχει χιούμορ και το 40% ότι πρέπει να κάνει ευχάριστο μάθημα.</vt:lpstr>
      <vt:lpstr>Το 40% των ερωτηθέντων μαθητών πιστεύει ότι ο ιδανικός καθηγητής πρέπει να έχει μεταδοτικότητα, το 40% ότι πρέπει να μπορεί να επιβάλλει την τάξη, το 50% ότι πρέπει να είναι δίκαιος και το 30% ότι πρέπει να γνωρίζει το αντικείμενό του.</vt:lpstr>
      <vt:lpstr>Το 50% των ερωτηθέντων μαθητών έχει συναντήσει τον ιδανικό καθηγητή 1-2 φορές, το 30% 2-5 φορές, το 10% 5-10 φορές και το 10% &gt;10 φορές.</vt:lpstr>
      <vt:lpstr>Αποτελέσματα – Συμπεράσματα</vt:lpstr>
      <vt:lpstr>Διαφάνεια 32</vt:lpstr>
      <vt:lpstr>Προτάσεις για Περαιτέρω Έρευνα </vt:lpstr>
      <vt:lpstr>Τέλος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Ερωτηματολόγιο για την αξιολόγηση ενός καθηγητή</dc:title>
  <dc:creator>ΚΥΡΙΑΚΗ</dc:creator>
  <cp:lastModifiedBy>User101</cp:lastModifiedBy>
  <cp:revision>31</cp:revision>
  <dcterms:created xsi:type="dcterms:W3CDTF">2018-05-09T15:16:31Z</dcterms:created>
  <dcterms:modified xsi:type="dcterms:W3CDTF">2018-05-14T06:37:54Z</dcterms:modified>
</cp:coreProperties>
</file>