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Lst>
  <p:notesMasterIdLst>
    <p:notesMasterId r:id="rId55"/>
  </p:notesMasterIdLst>
  <p:sldIdLst>
    <p:sldId id="256" r:id="rId2"/>
    <p:sldId id="257" r:id="rId3"/>
    <p:sldId id="264" r:id="rId4"/>
    <p:sldId id="271" r:id="rId5"/>
    <p:sldId id="313" r:id="rId6"/>
    <p:sldId id="274" r:id="rId7"/>
    <p:sldId id="314" r:id="rId8"/>
    <p:sldId id="263" r:id="rId9"/>
    <p:sldId id="262" r:id="rId10"/>
    <p:sldId id="261" r:id="rId11"/>
    <p:sldId id="265" r:id="rId12"/>
    <p:sldId id="266" r:id="rId13"/>
    <p:sldId id="302" r:id="rId14"/>
    <p:sldId id="258" r:id="rId15"/>
    <p:sldId id="260" r:id="rId16"/>
    <p:sldId id="259" r:id="rId17"/>
    <p:sldId id="270" r:id="rId18"/>
    <p:sldId id="269" r:id="rId19"/>
    <p:sldId id="268" r:id="rId20"/>
    <p:sldId id="267" r:id="rId21"/>
    <p:sldId id="275" r:id="rId22"/>
    <p:sldId id="273" r:id="rId23"/>
    <p:sldId id="272" r:id="rId24"/>
    <p:sldId id="281" r:id="rId25"/>
    <p:sldId id="285" r:id="rId26"/>
    <p:sldId id="284" r:id="rId27"/>
    <p:sldId id="283" r:id="rId28"/>
    <p:sldId id="282" r:id="rId29"/>
    <p:sldId id="306" r:id="rId30"/>
    <p:sldId id="280" r:id="rId31"/>
    <p:sldId id="308" r:id="rId32"/>
    <p:sldId id="286" r:id="rId33"/>
    <p:sldId id="279" r:id="rId34"/>
    <p:sldId id="278" r:id="rId35"/>
    <p:sldId id="277" r:id="rId36"/>
    <p:sldId id="291" r:id="rId37"/>
    <p:sldId id="290" r:id="rId38"/>
    <p:sldId id="303" r:id="rId39"/>
    <p:sldId id="307" r:id="rId40"/>
    <p:sldId id="289" r:id="rId41"/>
    <p:sldId id="288" r:id="rId42"/>
    <p:sldId id="296" r:id="rId43"/>
    <p:sldId id="300" r:id="rId44"/>
    <p:sldId id="295" r:id="rId45"/>
    <p:sldId id="294" r:id="rId46"/>
    <p:sldId id="315" r:id="rId47"/>
    <p:sldId id="301" r:id="rId48"/>
    <p:sldId id="276" r:id="rId49"/>
    <p:sldId id="293" r:id="rId50"/>
    <p:sldId id="311" r:id="rId51"/>
    <p:sldId id="312" r:id="rId52"/>
    <p:sldId id="310" r:id="rId53"/>
    <p:sldId id="304"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DE7ACB-C646-4629-A89A-46411AEAAB12}"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D961D775-1BAC-4A57-8968-C0229EA2E28C}">
      <dgm:prSet/>
      <dgm:spPr/>
      <dgm:t>
        <a:bodyPr/>
        <a:lstStyle/>
        <a:p>
          <a:r>
            <a:rPr lang="el-GR" b="1"/>
            <a:t>Μεταφορές</a:t>
          </a:r>
          <a:r>
            <a:rPr lang="el-GR"/>
            <a:t>  ονομάζονται γενικά οποιεσδήποτε μετακινήσεις επιβατών και φορτίων ,από έναν τόπο σε έναν άλλον. </a:t>
          </a:r>
          <a:endParaRPr lang="en-US"/>
        </a:p>
      </dgm:t>
    </dgm:pt>
    <dgm:pt modelId="{B7D93DDE-CED9-43E2-B287-165603146C94}" type="parTrans" cxnId="{5A83CDA8-51C4-4A09-9C57-9AF4866E9CCA}">
      <dgm:prSet/>
      <dgm:spPr/>
      <dgm:t>
        <a:bodyPr/>
        <a:lstStyle/>
        <a:p>
          <a:endParaRPr lang="en-US"/>
        </a:p>
      </dgm:t>
    </dgm:pt>
    <dgm:pt modelId="{CF1C928D-5A81-4BCD-ACE1-F2A6A0F66213}" type="sibTrans" cxnId="{5A83CDA8-51C4-4A09-9C57-9AF4866E9CCA}">
      <dgm:prSet/>
      <dgm:spPr/>
      <dgm:t>
        <a:bodyPr/>
        <a:lstStyle/>
        <a:p>
          <a:endParaRPr lang="en-US"/>
        </a:p>
      </dgm:t>
    </dgm:pt>
    <dgm:pt modelId="{DFD98442-CD03-413F-82B4-1E2BE3325A69}">
      <dgm:prSet/>
      <dgm:spPr/>
      <dgm:t>
        <a:bodyPr/>
        <a:lstStyle/>
        <a:p>
          <a:r>
            <a:rPr lang="el-GR"/>
            <a:t>Συνήθως η μετακίνηση επιβατών και φορτίων γίνεται έναντι κάποιας αμοιβής που ονομάζεται εισιτήριο ή κόμιστρο ή ναύλος. </a:t>
          </a:r>
          <a:endParaRPr lang="en-US"/>
        </a:p>
      </dgm:t>
    </dgm:pt>
    <dgm:pt modelId="{0FDBA068-892F-4FE0-8C57-9E94E014478F}" type="parTrans" cxnId="{A5A147E7-68BE-4F99-B98E-6A297CD37E00}">
      <dgm:prSet/>
      <dgm:spPr/>
      <dgm:t>
        <a:bodyPr/>
        <a:lstStyle/>
        <a:p>
          <a:endParaRPr lang="en-US"/>
        </a:p>
      </dgm:t>
    </dgm:pt>
    <dgm:pt modelId="{542DD98E-D1F1-4773-98F0-07C58377547E}" type="sibTrans" cxnId="{A5A147E7-68BE-4F99-B98E-6A297CD37E00}">
      <dgm:prSet/>
      <dgm:spPr/>
      <dgm:t>
        <a:bodyPr/>
        <a:lstStyle/>
        <a:p>
          <a:endParaRPr lang="en-US"/>
        </a:p>
      </dgm:t>
    </dgm:pt>
    <dgm:pt modelId="{4CFFB24C-738A-4DE9-85A1-BE5B0F2EBBED}" type="pres">
      <dgm:prSet presAssocID="{68DE7ACB-C646-4629-A89A-46411AEAAB12}" presName="Name0" presStyleCnt="0">
        <dgm:presLayoutVars>
          <dgm:dir/>
          <dgm:animLvl val="lvl"/>
          <dgm:resizeHandles val="exact"/>
        </dgm:presLayoutVars>
      </dgm:prSet>
      <dgm:spPr/>
    </dgm:pt>
    <dgm:pt modelId="{7CE1D0E4-E090-41B6-B916-5E02FC6538A5}" type="pres">
      <dgm:prSet presAssocID="{DFD98442-CD03-413F-82B4-1E2BE3325A69}" presName="boxAndChildren" presStyleCnt="0"/>
      <dgm:spPr/>
    </dgm:pt>
    <dgm:pt modelId="{EE18EDFB-2BA1-4647-9EA1-1D7258DDAD95}" type="pres">
      <dgm:prSet presAssocID="{DFD98442-CD03-413F-82B4-1E2BE3325A69}" presName="parentTextBox" presStyleLbl="node1" presStyleIdx="0" presStyleCnt="2"/>
      <dgm:spPr/>
    </dgm:pt>
    <dgm:pt modelId="{FC79B0EB-0046-41BC-8497-0DB3E45E16EE}" type="pres">
      <dgm:prSet presAssocID="{CF1C928D-5A81-4BCD-ACE1-F2A6A0F66213}" presName="sp" presStyleCnt="0"/>
      <dgm:spPr/>
    </dgm:pt>
    <dgm:pt modelId="{EF48BBCA-C736-42F4-93A5-C39EA791285B}" type="pres">
      <dgm:prSet presAssocID="{D961D775-1BAC-4A57-8968-C0229EA2E28C}" presName="arrowAndChildren" presStyleCnt="0"/>
      <dgm:spPr/>
    </dgm:pt>
    <dgm:pt modelId="{EB527B46-3310-4B15-95AC-0BA589BBB2D0}" type="pres">
      <dgm:prSet presAssocID="{D961D775-1BAC-4A57-8968-C0229EA2E28C}" presName="parentTextArrow" presStyleLbl="node1" presStyleIdx="1" presStyleCnt="2"/>
      <dgm:spPr/>
    </dgm:pt>
  </dgm:ptLst>
  <dgm:cxnLst>
    <dgm:cxn modelId="{5A83CDA8-51C4-4A09-9C57-9AF4866E9CCA}" srcId="{68DE7ACB-C646-4629-A89A-46411AEAAB12}" destId="{D961D775-1BAC-4A57-8968-C0229EA2E28C}" srcOrd="0" destOrd="0" parTransId="{B7D93DDE-CED9-43E2-B287-165603146C94}" sibTransId="{CF1C928D-5A81-4BCD-ACE1-F2A6A0F66213}"/>
    <dgm:cxn modelId="{A24FAFCD-1BE7-4481-B89E-D264259B6942}" type="presOf" srcId="{DFD98442-CD03-413F-82B4-1E2BE3325A69}" destId="{EE18EDFB-2BA1-4647-9EA1-1D7258DDAD95}" srcOrd="0" destOrd="0" presId="urn:microsoft.com/office/officeart/2005/8/layout/process4"/>
    <dgm:cxn modelId="{A5A147E7-68BE-4F99-B98E-6A297CD37E00}" srcId="{68DE7ACB-C646-4629-A89A-46411AEAAB12}" destId="{DFD98442-CD03-413F-82B4-1E2BE3325A69}" srcOrd="1" destOrd="0" parTransId="{0FDBA068-892F-4FE0-8C57-9E94E014478F}" sibTransId="{542DD98E-D1F1-4773-98F0-07C58377547E}"/>
    <dgm:cxn modelId="{7CD5FEE8-9950-4B19-AF1E-B73A4DBFD1D9}" type="presOf" srcId="{68DE7ACB-C646-4629-A89A-46411AEAAB12}" destId="{4CFFB24C-738A-4DE9-85A1-BE5B0F2EBBED}" srcOrd="0" destOrd="0" presId="urn:microsoft.com/office/officeart/2005/8/layout/process4"/>
    <dgm:cxn modelId="{F8D850FD-8118-475D-882F-822C94AA70AC}" type="presOf" srcId="{D961D775-1BAC-4A57-8968-C0229EA2E28C}" destId="{EB527B46-3310-4B15-95AC-0BA589BBB2D0}" srcOrd="0" destOrd="0" presId="urn:microsoft.com/office/officeart/2005/8/layout/process4"/>
    <dgm:cxn modelId="{92264EB6-F54A-4A0E-8FAC-42C54F4789F2}" type="presParOf" srcId="{4CFFB24C-738A-4DE9-85A1-BE5B0F2EBBED}" destId="{7CE1D0E4-E090-41B6-B916-5E02FC6538A5}" srcOrd="0" destOrd="0" presId="urn:microsoft.com/office/officeart/2005/8/layout/process4"/>
    <dgm:cxn modelId="{B7C257D2-FB7F-4F77-A9B2-71B5B4362512}" type="presParOf" srcId="{7CE1D0E4-E090-41B6-B916-5E02FC6538A5}" destId="{EE18EDFB-2BA1-4647-9EA1-1D7258DDAD95}" srcOrd="0" destOrd="0" presId="urn:microsoft.com/office/officeart/2005/8/layout/process4"/>
    <dgm:cxn modelId="{3AAEC631-89AA-44F2-8ECE-42ACCFEB9484}" type="presParOf" srcId="{4CFFB24C-738A-4DE9-85A1-BE5B0F2EBBED}" destId="{FC79B0EB-0046-41BC-8497-0DB3E45E16EE}" srcOrd="1" destOrd="0" presId="urn:microsoft.com/office/officeart/2005/8/layout/process4"/>
    <dgm:cxn modelId="{8E291D5A-624C-4E90-BD93-A8E7AA1CE7FA}" type="presParOf" srcId="{4CFFB24C-738A-4DE9-85A1-BE5B0F2EBBED}" destId="{EF48BBCA-C736-42F4-93A5-C39EA791285B}" srcOrd="2" destOrd="0" presId="urn:microsoft.com/office/officeart/2005/8/layout/process4"/>
    <dgm:cxn modelId="{F0D7901A-DC24-48E3-9241-680CFE3E3BB8}" type="presParOf" srcId="{EF48BBCA-C736-42F4-93A5-C39EA791285B}" destId="{EB527B46-3310-4B15-95AC-0BA589BBB2D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9F061C-809A-4884-BE3A-16EAF9DB9A8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6ABEE8D-8477-4638-ABC1-E6A9C90537F5}">
      <dgm:prSet/>
      <dgm:spPr/>
      <dgm:t>
        <a:bodyPr/>
        <a:lstStyle/>
        <a:p>
          <a:r>
            <a:rPr lang="el-GR"/>
            <a:t>Για  την ανάπτυξη των μεταφορών βοήθησαν και οι υπόλοιπες τεχνολογικές ενότητες π.χ.:</a:t>
          </a:r>
          <a:endParaRPr lang="en-US"/>
        </a:p>
      </dgm:t>
    </dgm:pt>
    <dgm:pt modelId="{FC2A08C0-E74D-4529-8BE3-FBFCA5AC6D40}" type="parTrans" cxnId="{88130D0E-A500-4ED8-A02E-681FFBE6C911}">
      <dgm:prSet/>
      <dgm:spPr/>
      <dgm:t>
        <a:bodyPr/>
        <a:lstStyle/>
        <a:p>
          <a:endParaRPr lang="en-US"/>
        </a:p>
      </dgm:t>
    </dgm:pt>
    <dgm:pt modelId="{A6785451-185A-4969-808F-225745C4AA28}" type="sibTrans" cxnId="{88130D0E-A500-4ED8-A02E-681FFBE6C911}">
      <dgm:prSet/>
      <dgm:spPr/>
      <dgm:t>
        <a:bodyPr/>
        <a:lstStyle/>
        <a:p>
          <a:endParaRPr lang="en-US"/>
        </a:p>
      </dgm:t>
    </dgm:pt>
    <dgm:pt modelId="{225F3E12-C98E-4C19-9770-2F8E26D88651}">
      <dgm:prSet/>
      <dgm:spPr/>
      <dgm:t>
        <a:bodyPr/>
        <a:lstStyle/>
        <a:p>
          <a:r>
            <a:rPr lang="el-GR" dirty="0"/>
            <a:t>Η τεχνολογία εργαλείων κατασκευάζοντας ειδικά εργαλεία για την συναρμολόγηση-επισκευή τους</a:t>
          </a:r>
          <a:endParaRPr lang="en-US" dirty="0"/>
        </a:p>
      </dgm:t>
    </dgm:pt>
    <dgm:pt modelId="{F6614C2F-D949-462E-A872-41914C93E2E4}" type="parTrans" cxnId="{A08385B7-33B1-4D58-87A5-DACC444EC6CD}">
      <dgm:prSet/>
      <dgm:spPr/>
      <dgm:t>
        <a:bodyPr/>
        <a:lstStyle/>
        <a:p>
          <a:endParaRPr lang="en-US"/>
        </a:p>
      </dgm:t>
    </dgm:pt>
    <dgm:pt modelId="{81EA0207-5556-4AAF-A2FD-851AE23550F3}" type="sibTrans" cxnId="{A08385B7-33B1-4D58-87A5-DACC444EC6CD}">
      <dgm:prSet/>
      <dgm:spPr/>
      <dgm:t>
        <a:bodyPr/>
        <a:lstStyle/>
        <a:p>
          <a:endParaRPr lang="en-US"/>
        </a:p>
      </dgm:t>
    </dgm:pt>
    <dgm:pt modelId="{2298EEBF-6557-476A-B053-A0A75301D4E9}">
      <dgm:prSet/>
      <dgm:spPr/>
      <dgm:t>
        <a:bodyPr/>
        <a:lstStyle/>
        <a:p>
          <a:r>
            <a:rPr lang="el-GR"/>
            <a:t>Η τεχνολογία μηχανών εξελίσσοντας νέες μηχανές πχ.με μικρότερη κατανάλωση</a:t>
          </a:r>
          <a:endParaRPr lang="en-US"/>
        </a:p>
      </dgm:t>
    </dgm:pt>
    <dgm:pt modelId="{BFCC7E39-7DA7-4F5A-B469-C9C4DB6F46AF}" type="parTrans" cxnId="{5C87012B-AD6A-440B-BDEF-4D3D3521C232}">
      <dgm:prSet/>
      <dgm:spPr/>
      <dgm:t>
        <a:bodyPr/>
        <a:lstStyle/>
        <a:p>
          <a:endParaRPr lang="en-US"/>
        </a:p>
      </dgm:t>
    </dgm:pt>
    <dgm:pt modelId="{ECB182AA-2E36-40E4-B39A-0FBB24A34B54}" type="sibTrans" cxnId="{5C87012B-AD6A-440B-BDEF-4D3D3521C232}">
      <dgm:prSet/>
      <dgm:spPr/>
      <dgm:t>
        <a:bodyPr/>
        <a:lstStyle/>
        <a:p>
          <a:endParaRPr lang="en-US"/>
        </a:p>
      </dgm:t>
    </dgm:pt>
    <dgm:pt modelId="{4C1CCE5B-ECA9-45B5-823F-BFE19971A4F0}">
      <dgm:prSet/>
      <dgm:spPr/>
      <dgm:t>
        <a:bodyPr/>
        <a:lstStyle/>
        <a:p>
          <a:r>
            <a:rPr lang="el-GR"/>
            <a:t>Η τεχνολογία υλικών αναπτύσσοντας νέα υλικά π.χ.</a:t>
          </a:r>
          <a:r>
            <a:rPr lang="en-US"/>
            <a:t>carbon,Teflon,</a:t>
          </a:r>
          <a:r>
            <a:rPr lang="el-GR"/>
            <a:t>πλαστικά κτλ.</a:t>
          </a:r>
          <a:endParaRPr lang="en-US"/>
        </a:p>
      </dgm:t>
    </dgm:pt>
    <dgm:pt modelId="{152EDEE2-9D21-4F7C-9A4C-16797AB5956F}" type="parTrans" cxnId="{A006F64C-BB83-4B87-95D4-EA0259631946}">
      <dgm:prSet/>
      <dgm:spPr/>
      <dgm:t>
        <a:bodyPr/>
        <a:lstStyle/>
        <a:p>
          <a:endParaRPr lang="en-US"/>
        </a:p>
      </dgm:t>
    </dgm:pt>
    <dgm:pt modelId="{428BC4D7-AE3B-41D1-B638-13148974EF24}" type="sibTrans" cxnId="{A006F64C-BB83-4B87-95D4-EA0259631946}">
      <dgm:prSet/>
      <dgm:spPr/>
      <dgm:t>
        <a:bodyPr/>
        <a:lstStyle/>
        <a:p>
          <a:endParaRPr lang="en-US"/>
        </a:p>
      </dgm:t>
    </dgm:pt>
    <dgm:pt modelId="{2C0F8430-D095-44C6-8B77-3B3A42B193FD}">
      <dgm:prSet/>
      <dgm:spPr/>
      <dgm:t>
        <a:bodyPr/>
        <a:lstStyle/>
        <a:p>
          <a:r>
            <a:rPr lang="el-GR"/>
            <a:t>Η τεχνολογία ενέργειας-ισχύος βελτιώνοντας την απόδοση των μηχανών</a:t>
          </a:r>
          <a:endParaRPr lang="en-US"/>
        </a:p>
      </dgm:t>
    </dgm:pt>
    <dgm:pt modelId="{3D47A84E-DF0C-4E7F-8CA3-7A4BE6C92FB8}" type="parTrans" cxnId="{997812C6-A084-4980-94FC-7F4524F65057}">
      <dgm:prSet/>
      <dgm:spPr/>
      <dgm:t>
        <a:bodyPr/>
        <a:lstStyle/>
        <a:p>
          <a:endParaRPr lang="en-US"/>
        </a:p>
      </dgm:t>
    </dgm:pt>
    <dgm:pt modelId="{4E41D9B1-E0ED-490B-B79B-7E93CCDDB1FC}" type="sibTrans" cxnId="{997812C6-A084-4980-94FC-7F4524F65057}">
      <dgm:prSet/>
      <dgm:spPr/>
      <dgm:t>
        <a:bodyPr/>
        <a:lstStyle/>
        <a:p>
          <a:endParaRPr lang="en-US"/>
        </a:p>
      </dgm:t>
    </dgm:pt>
    <dgm:pt modelId="{24BA4960-F28A-4EEE-9B1B-EF7A7E8C07AC}">
      <dgm:prSet/>
      <dgm:spPr/>
      <dgm:t>
        <a:bodyPr/>
        <a:lstStyle/>
        <a:p>
          <a:r>
            <a:rPr lang="el-GR"/>
            <a:t>Η τεχνολογία επικοινωνιών αναπτύσσοντας πρωτοποριακά συστήματα επικοινωνιών π.χ.</a:t>
          </a:r>
          <a:r>
            <a:rPr lang="en-US"/>
            <a:t>GPS</a:t>
          </a:r>
        </a:p>
      </dgm:t>
    </dgm:pt>
    <dgm:pt modelId="{B7BEFF5D-AF53-4FD5-8ACE-9BBD287D8B2C}" type="parTrans" cxnId="{CF1EC614-6D37-4285-96D7-E96CAB9484CC}">
      <dgm:prSet/>
      <dgm:spPr/>
      <dgm:t>
        <a:bodyPr/>
        <a:lstStyle/>
        <a:p>
          <a:endParaRPr lang="en-US"/>
        </a:p>
      </dgm:t>
    </dgm:pt>
    <dgm:pt modelId="{E419B4C3-A2DF-44F7-9F70-E85944C390EF}" type="sibTrans" cxnId="{CF1EC614-6D37-4285-96D7-E96CAB9484CC}">
      <dgm:prSet/>
      <dgm:spPr/>
      <dgm:t>
        <a:bodyPr/>
        <a:lstStyle/>
        <a:p>
          <a:endParaRPr lang="en-US"/>
        </a:p>
      </dgm:t>
    </dgm:pt>
    <dgm:pt modelId="{954B45C9-8508-4AEB-946E-047EF4416AF8}" type="pres">
      <dgm:prSet presAssocID="{539F061C-809A-4884-BE3A-16EAF9DB9A82}" presName="linear" presStyleCnt="0">
        <dgm:presLayoutVars>
          <dgm:animLvl val="lvl"/>
          <dgm:resizeHandles val="exact"/>
        </dgm:presLayoutVars>
      </dgm:prSet>
      <dgm:spPr/>
    </dgm:pt>
    <dgm:pt modelId="{D513799F-8892-414C-B00D-395B870F0169}" type="pres">
      <dgm:prSet presAssocID="{C6ABEE8D-8477-4638-ABC1-E6A9C90537F5}" presName="parentText" presStyleLbl="node1" presStyleIdx="0" presStyleCnt="6">
        <dgm:presLayoutVars>
          <dgm:chMax val="0"/>
          <dgm:bulletEnabled val="1"/>
        </dgm:presLayoutVars>
      </dgm:prSet>
      <dgm:spPr/>
    </dgm:pt>
    <dgm:pt modelId="{1A53D3A5-DE45-4BAE-A641-335A30E34857}" type="pres">
      <dgm:prSet presAssocID="{A6785451-185A-4969-808F-225745C4AA28}" presName="spacer" presStyleCnt="0"/>
      <dgm:spPr/>
    </dgm:pt>
    <dgm:pt modelId="{7CE1CB1E-9017-4E47-87B9-41F187628DD6}" type="pres">
      <dgm:prSet presAssocID="{225F3E12-C98E-4C19-9770-2F8E26D88651}" presName="parentText" presStyleLbl="node1" presStyleIdx="1" presStyleCnt="6">
        <dgm:presLayoutVars>
          <dgm:chMax val="0"/>
          <dgm:bulletEnabled val="1"/>
        </dgm:presLayoutVars>
      </dgm:prSet>
      <dgm:spPr/>
    </dgm:pt>
    <dgm:pt modelId="{ABD0F8D7-0451-45EB-8AD5-F9CFB69FF109}" type="pres">
      <dgm:prSet presAssocID="{81EA0207-5556-4AAF-A2FD-851AE23550F3}" presName="spacer" presStyleCnt="0"/>
      <dgm:spPr/>
    </dgm:pt>
    <dgm:pt modelId="{43D0FDD2-6CC6-4C93-B6A0-2E03397CA4B4}" type="pres">
      <dgm:prSet presAssocID="{2298EEBF-6557-476A-B053-A0A75301D4E9}" presName="parentText" presStyleLbl="node1" presStyleIdx="2" presStyleCnt="6">
        <dgm:presLayoutVars>
          <dgm:chMax val="0"/>
          <dgm:bulletEnabled val="1"/>
        </dgm:presLayoutVars>
      </dgm:prSet>
      <dgm:spPr/>
    </dgm:pt>
    <dgm:pt modelId="{DDA937DF-FD43-466B-8BDB-268A7650E5B5}" type="pres">
      <dgm:prSet presAssocID="{ECB182AA-2E36-40E4-B39A-0FBB24A34B54}" presName="spacer" presStyleCnt="0"/>
      <dgm:spPr/>
    </dgm:pt>
    <dgm:pt modelId="{8BC7EA6C-7412-4E8E-8F33-ED9608A3C0C5}" type="pres">
      <dgm:prSet presAssocID="{4C1CCE5B-ECA9-45B5-823F-BFE19971A4F0}" presName="parentText" presStyleLbl="node1" presStyleIdx="3" presStyleCnt="6">
        <dgm:presLayoutVars>
          <dgm:chMax val="0"/>
          <dgm:bulletEnabled val="1"/>
        </dgm:presLayoutVars>
      </dgm:prSet>
      <dgm:spPr/>
    </dgm:pt>
    <dgm:pt modelId="{0016DA84-C29F-49A1-A9EE-9884D1E8498F}" type="pres">
      <dgm:prSet presAssocID="{428BC4D7-AE3B-41D1-B638-13148974EF24}" presName="spacer" presStyleCnt="0"/>
      <dgm:spPr/>
    </dgm:pt>
    <dgm:pt modelId="{808B16C4-2804-4A98-A0C5-0C8AEDBF1A13}" type="pres">
      <dgm:prSet presAssocID="{2C0F8430-D095-44C6-8B77-3B3A42B193FD}" presName="parentText" presStyleLbl="node1" presStyleIdx="4" presStyleCnt="6">
        <dgm:presLayoutVars>
          <dgm:chMax val="0"/>
          <dgm:bulletEnabled val="1"/>
        </dgm:presLayoutVars>
      </dgm:prSet>
      <dgm:spPr/>
    </dgm:pt>
    <dgm:pt modelId="{6D83E681-F810-4820-B513-39816A66D790}" type="pres">
      <dgm:prSet presAssocID="{4E41D9B1-E0ED-490B-B79B-7E93CCDDB1FC}" presName="spacer" presStyleCnt="0"/>
      <dgm:spPr/>
    </dgm:pt>
    <dgm:pt modelId="{13EEA5E1-10E0-4D6A-8716-A19E2D874874}" type="pres">
      <dgm:prSet presAssocID="{24BA4960-F28A-4EEE-9B1B-EF7A7E8C07AC}" presName="parentText" presStyleLbl="node1" presStyleIdx="5" presStyleCnt="6">
        <dgm:presLayoutVars>
          <dgm:chMax val="0"/>
          <dgm:bulletEnabled val="1"/>
        </dgm:presLayoutVars>
      </dgm:prSet>
      <dgm:spPr/>
    </dgm:pt>
  </dgm:ptLst>
  <dgm:cxnLst>
    <dgm:cxn modelId="{88130D0E-A500-4ED8-A02E-681FFBE6C911}" srcId="{539F061C-809A-4884-BE3A-16EAF9DB9A82}" destId="{C6ABEE8D-8477-4638-ABC1-E6A9C90537F5}" srcOrd="0" destOrd="0" parTransId="{FC2A08C0-E74D-4529-8BE3-FBFCA5AC6D40}" sibTransId="{A6785451-185A-4969-808F-225745C4AA28}"/>
    <dgm:cxn modelId="{CF1EC614-6D37-4285-96D7-E96CAB9484CC}" srcId="{539F061C-809A-4884-BE3A-16EAF9DB9A82}" destId="{24BA4960-F28A-4EEE-9B1B-EF7A7E8C07AC}" srcOrd="5" destOrd="0" parTransId="{B7BEFF5D-AF53-4FD5-8ACE-9BBD287D8B2C}" sibTransId="{E419B4C3-A2DF-44F7-9F70-E85944C390EF}"/>
    <dgm:cxn modelId="{8D2C4B27-F585-417A-A629-9009B758FB07}" type="presOf" srcId="{2298EEBF-6557-476A-B053-A0A75301D4E9}" destId="{43D0FDD2-6CC6-4C93-B6A0-2E03397CA4B4}" srcOrd="0" destOrd="0" presId="urn:microsoft.com/office/officeart/2005/8/layout/vList2"/>
    <dgm:cxn modelId="{5C87012B-AD6A-440B-BDEF-4D3D3521C232}" srcId="{539F061C-809A-4884-BE3A-16EAF9DB9A82}" destId="{2298EEBF-6557-476A-B053-A0A75301D4E9}" srcOrd="2" destOrd="0" parTransId="{BFCC7E39-7DA7-4F5A-B469-C9C4DB6F46AF}" sibTransId="{ECB182AA-2E36-40E4-B39A-0FBB24A34B54}"/>
    <dgm:cxn modelId="{E6FD702E-F347-4DE7-9E2F-EF477DBADA55}" type="presOf" srcId="{539F061C-809A-4884-BE3A-16EAF9DB9A82}" destId="{954B45C9-8508-4AEB-946E-047EF4416AF8}" srcOrd="0" destOrd="0" presId="urn:microsoft.com/office/officeart/2005/8/layout/vList2"/>
    <dgm:cxn modelId="{A006F64C-BB83-4B87-95D4-EA0259631946}" srcId="{539F061C-809A-4884-BE3A-16EAF9DB9A82}" destId="{4C1CCE5B-ECA9-45B5-823F-BFE19971A4F0}" srcOrd="3" destOrd="0" parTransId="{152EDEE2-9D21-4F7C-9A4C-16797AB5956F}" sibTransId="{428BC4D7-AE3B-41D1-B638-13148974EF24}"/>
    <dgm:cxn modelId="{E59E3D56-92C0-416D-9FFC-94BD0E77C6A9}" type="presOf" srcId="{225F3E12-C98E-4C19-9770-2F8E26D88651}" destId="{7CE1CB1E-9017-4E47-87B9-41F187628DD6}" srcOrd="0" destOrd="0" presId="urn:microsoft.com/office/officeart/2005/8/layout/vList2"/>
    <dgm:cxn modelId="{13409E90-2004-431C-A349-3BD204535DBF}" type="presOf" srcId="{4C1CCE5B-ECA9-45B5-823F-BFE19971A4F0}" destId="{8BC7EA6C-7412-4E8E-8F33-ED9608A3C0C5}" srcOrd="0" destOrd="0" presId="urn:microsoft.com/office/officeart/2005/8/layout/vList2"/>
    <dgm:cxn modelId="{FE33EC98-34AF-47C6-BFC7-586BAC71BD34}" type="presOf" srcId="{24BA4960-F28A-4EEE-9B1B-EF7A7E8C07AC}" destId="{13EEA5E1-10E0-4D6A-8716-A19E2D874874}" srcOrd="0" destOrd="0" presId="urn:microsoft.com/office/officeart/2005/8/layout/vList2"/>
    <dgm:cxn modelId="{238D5DA8-6B66-4F5B-8A3E-E1FAAC6BE14C}" type="presOf" srcId="{C6ABEE8D-8477-4638-ABC1-E6A9C90537F5}" destId="{D513799F-8892-414C-B00D-395B870F0169}" srcOrd="0" destOrd="0" presId="urn:microsoft.com/office/officeart/2005/8/layout/vList2"/>
    <dgm:cxn modelId="{A08385B7-33B1-4D58-87A5-DACC444EC6CD}" srcId="{539F061C-809A-4884-BE3A-16EAF9DB9A82}" destId="{225F3E12-C98E-4C19-9770-2F8E26D88651}" srcOrd="1" destOrd="0" parTransId="{F6614C2F-D949-462E-A872-41914C93E2E4}" sibTransId="{81EA0207-5556-4AAF-A2FD-851AE23550F3}"/>
    <dgm:cxn modelId="{997812C6-A084-4980-94FC-7F4524F65057}" srcId="{539F061C-809A-4884-BE3A-16EAF9DB9A82}" destId="{2C0F8430-D095-44C6-8B77-3B3A42B193FD}" srcOrd="4" destOrd="0" parTransId="{3D47A84E-DF0C-4E7F-8CA3-7A4BE6C92FB8}" sibTransId="{4E41D9B1-E0ED-490B-B79B-7E93CCDDB1FC}"/>
    <dgm:cxn modelId="{E1518BF3-31E6-4FB2-92B5-A6B718BE974F}" type="presOf" srcId="{2C0F8430-D095-44C6-8B77-3B3A42B193FD}" destId="{808B16C4-2804-4A98-A0C5-0C8AEDBF1A13}" srcOrd="0" destOrd="0" presId="urn:microsoft.com/office/officeart/2005/8/layout/vList2"/>
    <dgm:cxn modelId="{BF328D83-CA5F-4193-A160-EC83E6DCAC52}" type="presParOf" srcId="{954B45C9-8508-4AEB-946E-047EF4416AF8}" destId="{D513799F-8892-414C-B00D-395B870F0169}" srcOrd="0" destOrd="0" presId="urn:microsoft.com/office/officeart/2005/8/layout/vList2"/>
    <dgm:cxn modelId="{20355D1A-4EA8-4D3A-BA1F-AAA6B7DD25CA}" type="presParOf" srcId="{954B45C9-8508-4AEB-946E-047EF4416AF8}" destId="{1A53D3A5-DE45-4BAE-A641-335A30E34857}" srcOrd="1" destOrd="0" presId="urn:microsoft.com/office/officeart/2005/8/layout/vList2"/>
    <dgm:cxn modelId="{BEC20EA8-2B12-4506-8AD0-913CFC14381F}" type="presParOf" srcId="{954B45C9-8508-4AEB-946E-047EF4416AF8}" destId="{7CE1CB1E-9017-4E47-87B9-41F187628DD6}" srcOrd="2" destOrd="0" presId="urn:microsoft.com/office/officeart/2005/8/layout/vList2"/>
    <dgm:cxn modelId="{175636F8-813C-427E-8F2C-818088783CE8}" type="presParOf" srcId="{954B45C9-8508-4AEB-946E-047EF4416AF8}" destId="{ABD0F8D7-0451-45EB-8AD5-F9CFB69FF109}" srcOrd="3" destOrd="0" presId="urn:microsoft.com/office/officeart/2005/8/layout/vList2"/>
    <dgm:cxn modelId="{B4393134-F6AA-47DA-96F7-6BD716C451FE}" type="presParOf" srcId="{954B45C9-8508-4AEB-946E-047EF4416AF8}" destId="{43D0FDD2-6CC6-4C93-B6A0-2E03397CA4B4}" srcOrd="4" destOrd="0" presId="urn:microsoft.com/office/officeart/2005/8/layout/vList2"/>
    <dgm:cxn modelId="{BDA62799-39F2-47BC-9F5C-6795407A5FA8}" type="presParOf" srcId="{954B45C9-8508-4AEB-946E-047EF4416AF8}" destId="{DDA937DF-FD43-466B-8BDB-268A7650E5B5}" srcOrd="5" destOrd="0" presId="urn:microsoft.com/office/officeart/2005/8/layout/vList2"/>
    <dgm:cxn modelId="{ED6698D2-DAB9-452A-A39E-2CA870FB795E}" type="presParOf" srcId="{954B45C9-8508-4AEB-946E-047EF4416AF8}" destId="{8BC7EA6C-7412-4E8E-8F33-ED9608A3C0C5}" srcOrd="6" destOrd="0" presId="urn:microsoft.com/office/officeart/2005/8/layout/vList2"/>
    <dgm:cxn modelId="{1C3661D9-B18B-4030-B967-6AD6EAF522AE}" type="presParOf" srcId="{954B45C9-8508-4AEB-946E-047EF4416AF8}" destId="{0016DA84-C29F-49A1-A9EE-9884D1E8498F}" srcOrd="7" destOrd="0" presId="urn:microsoft.com/office/officeart/2005/8/layout/vList2"/>
    <dgm:cxn modelId="{FA67208B-285C-47A0-B9A2-B3CD5BFA38AD}" type="presParOf" srcId="{954B45C9-8508-4AEB-946E-047EF4416AF8}" destId="{808B16C4-2804-4A98-A0C5-0C8AEDBF1A13}" srcOrd="8" destOrd="0" presId="urn:microsoft.com/office/officeart/2005/8/layout/vList2"/>
    <dgm:cxn modelId="{0220DAD2-1F3A-407C-B878-387577CC1348}" type="presParOf" srcId="{954B45C9-8508-4AEB-946E-047EF4416AF8}" destId="{6D83E681-F810-4820-B513-39816A66D790}" srcOrd="9" destOrd="0" presId="urn:microsoft.com/office/officeart/2005/8/layout/vList2"/>
    <dgm:cxn modelId="{95279BE7-0FD5-4BFA-A656-C8DDF1B3E065}" type="presParOf" srcId="{954B45C9-8508-4AEB-946E-047EF4416AF8}" destId="{13EEA5E1-10E0-4D6A-8716-A19E2D87487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A41A65-54FE-43D4-84B6-65D7BF8FF21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FEC37F6-4C40-4113-87E6-370EBBF86117}">
      <dgm:prSet/>
      <dgm:spPr/>
      <dgm:t>
        <a:bodyPr/>
        <a:lstStyle/>
        <a:p>
          <a:r>
            <a:rPr lang="el-GR" dirty="0"/>
            <a:t>ΧΕΡΣΑΙΕΣ ΜΕΤΑΦΟΡΕΣ  Ή ΞΗΡΑΣ</a:t>
          </a:r>
          <a:endParaRPr lang="en-US" dirty="0"/>
        </a:p>
      </dgm:t>
    </dgm:pt>
    <dgm:pt modelId="{F127A2FC-ABBB-4899-B907-453A1328D64A}" type="parTrans" cxnId="{FAA84969-972B-4E1C-B0F9-8293627F7086}">
      <dgm:prSet/>
      <dgm:spPr/>
      <dgm:t>
        <a:bodyPr/>
        <a:lstStyle/>
        <a:p>
          <a:endParaRPr lang="en-US"/>
        </a:p>
      </dgm:t>
    </dgm:pt>
    <dgm:pt modelId="{7D5274D5-B9F0-49DB-94BD-5D154635BF41}" type="sibTrans" cxnId="{FAA84969-972B-4E1C-B0F9-8293627F7086}">
      <dgm:prSet/>
      <dgm:spPr/>
      <dgm:t>
        <a:bodyPr/>
        <a:lstStyle/>
        <a:p>
          <a:endParaRPr lang="en-US"/>
        </a:p>
      </dgm:t>
    </dgm:pt>
    <dgm:pt modelId="{1E762815-EFCD-4871-A3A6-F2586E6EAF1C}">
      <dgm:prSet/>
      <dgm:spPr/>
      <dgm:t>
        <a:bodyPr/>
        <a:lstStyle/>
        <a:p>
          <a:r>
            <a:rPr lang="el-GR" dirty="0"/>
            <a:t>ΥΔΑΤΙΝΕΣ ΜΕΤΑΦΟΡΕΣ(ΘΑΛΑΣΣΑ-ΠΟΤΑΜΙΑ-ΛΙΜΝΕΣ)</a:t>
          </a:r>
          <a:endParaRPr lang="en-US" dirty="0"/>
        </a:p>
      </dgm:t>
    </dgm:pt>
    <dgm:pt modelId="{6E3C85D3-877A-46F6-9E35-9A6DF244BF23}" type="parTrans" cxnId="{8AD0E1C0-642E-487C-8EF1-1A409C29F111}">
      <dgm:prSet/>
      <dgm:spPr/>
      <dgm:t>
        <a:bodyPr/>
        <a:lstStyle/>
        <a:p>
          <a:endParaRPr lang="en-US"/>
        </a:p>
      </dgm:t>
    </dgm:pt>
    <dgm:pt modelId="{913B06E0-5522-4405-9359-45CED2A3D79D}" type="sibTrans" cxnId="{8AD0E1C0-642E-487C-8EF1-1A409C29F111}">
      <dgm:prSet/>
      <dgm:spPr/>
      <dgm:t>
        <a:bodyPr/>
        <a:lstStyle/>
        <a:p>
          <a:endParaRPr lang="en-US"/>
        </a:p>
      </dgm:t>
    </dgm:pt>
    <dgm:pt modelId="{9F928AEF-8CDC-4B91-A914-D538A05CD0A5}">
      <dgm:prSet/>
      <dgm:spPr/>
      <dgm:t>
        <a:bodyPr/>
        <a:lstStyle/>
        <a:p>
          <a:r>
            <a:rPr lang="el-GR" dirty="0"/>
            <a:t>ΕΝΑΕΡΙΕΣ ΜΕΤΑΦΟΡΕΣ</a:t>
          </a:r>
          <a:endParaRPr lang="en-US" dirty="0"/>
        </a:p>
      </dgm:t>
    </dgm:pt>
    <dgm:pt modelId="{59BA7D45-BB42-44DF-A54B-B7CDA2727B34}" type="parTrans" cxnId="{2EAAA31A-219D-4681-B096-CCCFA89E56DC}">
      <dgm:prSet/>
      <dgm:spPr/>
      <dgm:t>
        <a:bodyPr/>
        <a:lstStyle/>
        <a:p>
          <a:endParaRPr lang="en-US"/>
        </a:p>
      </dgm:t>
    </dgm:pt>
    <dgm:pt modelId="{451D20D3-BF97-44D2-9FD6-B3A998A8B71F}" type="sibTrans" cxnId="{2EAAA31A-219D-4681-B096-CCCFA89E56DC}">
      <dgm:prSet/>
      <dgm:spPr/>
      <dgm:t>
        <a:bodyPr/>
        <a:lstStyle/>
        <a:p>
          <a:endParaRPr lang="en-US"/>
        </a:p>
      </dgm:t>
    </dgm:pt>
    <dgm:pt modelId="{24CF2FCE-64E9-4F45-B754-BF89BCD352C8}">
      <dgm:prSet/>
      <dgm:spPr/>
      <dgm:t>
        <a:bodyPr/>
        <a:lstStyle/>
        <a:p>
          <a:r>
            <a:rPr lang="el-GR" dirty="0"/>
            <a:t>ΔΙΑΣΤΗΜΙΚΕΣ ΜΕΤΑΦΟΡΕΣ</a:t>
          </a:r>
          <a:endParaRPr lang="en-US" dirty="0"/>
        </a:p>
      </dgm:t>
    </dgm:pt>
    <dgm:pt modelId="{79BC44CE-D83A-42B8-8EE2-BA7E8A1066B5}" type="parTrans" cxnId="{01FA9CF9-D87B-438A-8C1E-8BE465EDEEFC}">
      <dgm:prSet/>
      <dgm:spPr/>
      <dgm:t>
        <a:bodyPr/>
        <a:lstStyle/>
        <a:p>
          <a:endParaRPr lang="en-US"/>
        </a:p>
      </dgm:t>
    </dgm:pt>
    <dgm:pt modelId="{E25A0721-CE5C-4752-8471-F0BEB42151A4}" type="sibTrans" cxnId="{01FA9CF9-D87B-438A-8C1E-8BE465EDEEFC}">
      <dgm:prSet/>
      <dgm:spPr/>
      <dgm:t>
        <a:bodyPr/>
        <a:lstStyle/>
        <a:p>
          <a:endParaRPr lang="en-US"/>
        </a:p>
      </dgm:t>
    </dgm:pt>
    <dgm:pt modelId="{2C52B385-B1A7-40DB-9D51-0413CADA6107}">
      <dgm:prSet/>
      <dgm:spPr/>
      <dgm:t>
        <a:bodyPr/>
        <a:lstStyle/>
        <a:p>
          <a:r>
            <a:rPr lang="el-GR"/>
            <a:t>ΑΜΦΙΒΙΕΣ(ΞΗΡΑ-ΘΑΛΑΣΣΑ)</a:t>
          </a:r>
          <a:endParaRPr lang="en-US"/>
        </a:p>
      </dgm:t>
    </dgm:pt>
    <dgm:pt modelId="{1A81F7FD-2D91-4125-B7BD-6EA561C7B3B8}" type="parTrans" cxnId="{BA7CBE3B-67EB-4185-BFFC-7C137921F2B6}">
      <dgm:prSet/>
      <dgm:spPr/>
      <dgm:t>
        <a:bodyPr/>
        <a:lstStyle/>
        <a:p>
          <a:endParaRPr lang="en-US"/>
        </a:p>
      </dgm:t>
    </dgm:pt>
    <dgm:pt modelId="{37655218-C6FB-4917-AA45-23F744EEA7B2}" type="sibTrans" cxnId="{BA7CBE3B-67EB-4185-BFFC-7C137921F2B6}">
      <dgm:prSet/>
      <dgm:spPr/>
      <dgm:t>
        <a:bodyPr/>
        <a:lstStyle/>
        <a:p>
          <a:endParaRPr lang="en-US"/>
        </a:p>
      </dgm:t>
    </dgm:pt>
    <dgm:pt modelId="{3B48676E-B2B5-4396-A819-E0C07CB75CFB}" type="pres">
      <dgm:prSet presAssocID="{D3A41A65-54FE-43D4-84B6-65D7BF8FF216}" presName="linear" presStyleCnt="0">
        <dgm:presLayoutVars>
          <dgm:animLvl val="lvl"/>
          <dgm:resizeHandles val="exact"/>
        </dgm:presLayoutVars>
      </dgm:prSet>
      <dgm:spPr/>
    </dgm:pt>
    <dgm:pt modelId="{FFC60EA9-244D-4F8C-B867-4FB0EAAD93DD}" type="pres">
      <dgm:prSet presAssocID="{AFEC37F6-4C40-4113-87E6-370EBBF86117}" presName="parentText" presStyleLbl="node1" presStyleIdx="0" presStyleCnt="5">
        <dgm:presLayoutVars>
          <dgm:chMax val="0"/>
          <dgm:bulletEnabled val="1"/>
        </dgm:presLayoutVars>
      </dgm:prSet>
      <dgm:spPr/>
    </dgm:pt>
    <dgm:pt modelId="{FBD77175-7BB1-4591-9AC1-411E22385922}" type="pres">
      <dgm:prSet presAssocID="{7D5274D5-B9F0-49DB-94BD-5D154635BF41}" presName="spacer" presStyleCnt="0"/>
      <dgm:spPr/>
    </dgm:pt>
    <dgm:pt modelId="{151C40BE-17A7-4F33-853C-ADC1982E9C13}" type="pres">
      <dgm:prSet presAssocID="{1E762815-EFCD-4871-A3A6-F2586E6EAF1C}" presName="parentText" presStyleLbl="node1" presStyleIdx="1" presStyleCnt="5">
        <dgm:presLayoutVars>
          <dgm:chMax val="0"/>
          <dgm:bulletEnabled val="1"/>
        </dgm:presLayoutVars>
      </dgm:prSet>
      <dgm:spPr/>
    </dgm:pt>
    <dgm:pt modelId="{84BBE29A-DD0D-423F-BC5E-16D065827918}" type="pres">
      <dgm:prSet presAssocID="{913B06E0-5522-4405-9359-45CED2A3D79D}" presName="spacer" presStyleCnt="0"/>
      <dgm:spPr/>
    </dgm:pt>
    <dgm:pt modelId="{795624BB-5629-4D62-97BC-F21FB673FF1B}" type="pres">
      <dgm:prSet presAssocID="{9F928AEF-8CDC-4B91-A914-D538A05CD0A5}" presName="parentText" presStyleLbl="node1" presStyleIdx="2" presStyleCnt="5">
        <dgm:presLayoutVars>
          <dgm:chMax val="0"/>
          <dgm:bulletEnabled val="1"/>
        </dgm:presLayoutVars>
      </dgm:prSet>
      <dgm:spPr/>
    </dgm:pt>
    <dgm:pt modelId="{39C53E79-416D-4B19-83D7-FD7694B3AA45}" type="pres">
      <dgm:prSet presAssocID="{451D20D3-BF97-44D2-9FD6-B3A998A8B71F}" presName="spacer" presStyleCnt="0"/>
      <dgm:spPr/>
    </dgm:pt>
    <dgm:pt modelId="{D94CCB7B-5882-4037-9E6A-22E8FDCBB2CD}" type="pres">
      <dgm:prSet presAssocID="{24CF2FCE-64E9-4F45-B754-BF89BCD352C8}" presName="parentText" presStyleLbl="node1" presStyleIdx="3" presStyleCnt="5">
        <dgm:presLayoutVars>
          <dgm:chMax val="0"/>
          <dgm:bulletEnabled val="1"/>
        </dgm:presLayoutVars>
      </dgm:prSet>
      <dgm:spPr/>
    </dgm:pt>
    <dgm:pt modelId="{B11BE877-C4C1-4423-969A-3208A7F004AD}" type="pres">
      <dgm:prSet presAssocID="{E25A0721-CE5C-4752-8471-F0BEB42151A4}" presName="spacer" presStyleCnt="0"/>
      <dgm:spPr/>
    </dgm:pt>
    <dgm:pt modelId="{3D5F9C33-EEDD-485C-B3E5-C63BD63FC807}" type="pres">
      <dgm:prSet presAssocID="{2C52B385-B1A7-40DB-9D51-0413CADA6107}" presName="parentText" presStyleLbl="node1" presStyleIdx="4" presStyleCnt="5">
        <dgm:presLayoutVars>
          <dgm:chMax val="0"/>
          <dgm:bulletEnabled val="1"/>
        </dgm:presLayoutVars>
      </dgm:prSet>
      <dgm:spPr/>
    </dgm:pt>
  </dgm:ptLst>
  <dgm:cxnLst>
    <dgm:cxn modelId="{A6EE7508-F33E-45AA-B9E4-F736ADE92208}" type="presOf" srcId="{24CF2FCE-64E9-4F45-B754-BF89BCD352C8}" destId="{D94CCB7B-5882-4037-9E6A-22E8FDCBB2CD}" srcOrd="0" destOrd="0" presId="urn:microsoft.com/office/officeart/2005/8/layout/vList2"/>
    <dgm:cxn modelId="{F4F11119-6133-4663-AB6E-960A6A4322C5}" type="presOf" srcId="{D3A41A65-54FE-43D4-84B6-65D7BF8FF216}" destId="{3B48676E-B2B5-4396-A819-E0C07CB75CFB}" srcOrd="0" destOrd="0" presId="urn:microsoft.com/office/officeart/2005/8/layout/vList2"/>
    <dgm:cxn modelId="{2EAAA31A-219D-4681-B096-CCCFA89E56DC}" srcId="{D3A41A65-54FE-43D4-84B6-65D7BF8FF216}" destId="{9F928AEF-8CDC-4B91-A914-D538A05CD0A5}" srcOrd="2" destOrd="0" parTransId="{59BA7D45-BB42-44DF-A54B-B7CDA2727B34}" sibTransId="{451D20D3-BF97-44D2-9FD6-B3A998A8B71F}"/>
    <dgm:cxn modelId="{BA7CBE3B-67EB-4185-BFFC-7C137921F2B6}" srcId="{D3A41A65-54FE-43D4-84B6-65D7BF8FF216}" destId="{2C52B385-B1A7-40DB-9D51-0413CADA6107}" srcOrd="4" destOrd="0" parTransId="{1A81F7FD-2D91-4125-B7BD-6EA561C7B3B8}" sibTransId="{37655218-C6FB-4917-AA45-23F744EEA7B2}"/>
    <dgm:cxn modelId="{1D6D6F60-3E81-4862-B628-68B0B3AC4B91}" type="presOf" srcId="{AFEC37F6-4C40-4113-87E6-370EBBF86117}" destId="{FFC60EA9-244D-4F8C-B867-4FB0EAAD93DD}" srcOrd="0" destOrd="0" presId="urn:microsoft.com/office/officeart/2005/8/layout/vList2"/>
    <dgm:cxn modelId="{FAA84969-972B-4E1C-B0F9-8293627F7086}" srcId="{D3A41A65-54FE-43D4-84B6-65D7BF8FF216}" destId="{AFEC37F6-4C40-4113-87E6-370EBBF86117}" srcOrd="0" destOrd="0" parTransId="{F127A2FC-ABBB-4899-B907-453A1328D64A}" sibTransId="{7D5274D5-B9F0-49DB-94BD-5D154635BF41}"/>
    <dgm:cxn modelId="{E604B7BE-A77F-445F-B900-B14A781766AC}" type="presOf" srcId="{2C52B385-B1A7-40DB-9D51-0413CADA6107}" destId="{3D5F9C33-EEDD-485C-B3E5-C63BD63FC807}" srcOrd="0" destOrd="0" presId="urn:microsoft.com/office/officeart/2005/8/layout/vList2"/>
    <dgm:cxn modelId="{8AD0E1C0-642E-487C-8EF1-1A409C29F111}" srcId="{D3A41A65-54FE-43D4-84B6-65D7BF8FF216}" destId="{1E762815-EFCD-4871-A3A6-F2586E6EAF1C}" srcOrd="1" destOrd="0" parTransId="{6E3C85D3-877A-46F6-9E35-9A6DF244BF23}" sibTransId="{913B06E0-5522-4405-9359-45CED2A3D79D}"/>
    <dgm:cxn modelId="{0FFDB3ED-EEA8-487C-84C7-2F2FD311FB73}" type="presOf" srcId="{1E762815-EFCD-4871-A3A6-F2586E6EAF1C}" destId="{151C40BE-17A7-4F33-853C-ADC1982E9C13}" srcOrd="0" destOrd="0" presId="urn:microsoft.com/office/officeart/2005/8/layout/vList2"/>
    <dgm:cxn modelId="{4194F6F6-8118-4AC8-B444-32F162D92C9B}" type="presOf" srcId="{9F928AEF-8CDC-4B91-A914-D538A05CD0A5}" destId="{795624BB-5629-4D62-97BC-F21FB673FF1B}" srcOrd="0" destOrd="0" presId="urn:microsoft.com/office/officeart/2005/8/layout/vList2"/>
    <dgm:cxn modelId="{01FA9CF9-D87B-438A-8C1E-8BE465EDEEFC}" srcId="{D3A41A65-54FE-43D4-84B6-65D7BF8FF216}" destId="{24CF2FCE-64E9-4F45-B754-BF89BCD352C8}" srcOrd="3" destOrd="0" parTransId="{79BC44CE-D83A-42B8-8EE2-BA7E8A1066B5}" sibTransId="{E25A0721-CE5C-4752-8471-F0BEB42151A4}"/>
    <dgm:cxn modelId="{886F86E2-2136-4D40-B035-429BD8AC3ACA}" type="presParOf" srcId="{3B48676E-B2B5-4396-A819-E0C07CB75CFB}" destId="{FFC60EA9-244D-4F8C-B867-4FB0EAAD93DD}" srcOrd="0" destOrd="0" presId="urn:microsoft.com/office/officeart/2005/8/layout/vList2"/>
    <dgm:cxn modelId="{0B4A5B4F-CD41-4825-9F0E-5D1DB69BD787}" type="presParOf" srcId="{3B48676E-B2B5-4396-A819-E0C07CB75CFB}" destId="{FBD77175-7BB1-4591-9AC1-411E22385922}" srcOrd="1" destOrd="0" presId="urn:microsoft.com/office/officeart/2005/8/layout/vList2"/>
    <dgm:cxn modelId="{4D6EF2EE-C144-4AA7-B1CD-A93656439835}" type="presParOf" srcId="{3B48676E-B2B5-4396-A819-E0C07CB75CFB}" destId="{151C40BE-17A7-4F33-853C-ADC1982E9C13}" srcOrd="2" destOrd="0" presId="urn:microsoft.com/office/officeart/2005/8/layout/vList2"/>
    <dgm:cxn modelId="{3C55F918-40FE-4615-AA2E-2743868D9C56}" type="presParOf" srcId="{3B48676E-B2B5-4396-A819-E0C07CB75CFB}" destId="{84BBE29A-DD0D-423F-BC5E-16D065827918}" srcOrd="3" destOrd="0" presId="urn:microsoft.com/office/officeart/2005/8/layout/vList2"/>
    <dgm:cxn modelId="{064AA8D7-04C8-46FB-B123-28874EF9F006}" type="presParOf" srcId="{3B48676E-B2B5-4396-A819-E0C07CB75CFB}" destId="{795624BB-5629-4D62-97BC-F21FB673FF1B}" srcOrd="4" destOrd="0" presId="urn:microsoft.com/office/officeart/2005/8/layout/vList2"/>
    <dgm:cxn modelId="{723B03CF-883F-4C60-AD9B-461D4463F1CC}" type="presParOf" srcId="{3B48676E-B2B5-4396-A819-E0C07CB75CFB}" destId="{39C53E79-416D-4B19-83D7-FD7694B3AA45}" srcOrd="5" destOrd="0" presId="urn:microsoft.com/office/officeart/2005/8/layout/vList2"/>
    <dgm:cxn modelId="{AE2D7B59-1BE8-4B3A-82EA-19F11B233C9E}" type="presParOf" srcId="{3B48676E-B2B5-4396-A819-E0C07CB75CFB}" destId="{D94CCB7B-5882-4037-9E6A-22E8FDCBB2CD}" srcOrd="6" destOrd="0" presId="urn:microsoft.com/office/officeart/2005/8/layout/vList2"/>
    <dgm:cxn modelId="{BCCB6FE6-8927-4EDF-BC1F-9BF4FB0FAE9B}" type="presParOf" srcId="{3B48676E-B2B5-4396-A819-E0C07CB75CFB}" destId="{B11BE877-C4C1-4423-969A-3208A7F004AD}" srcOrd="7" destOrd="0" presId="urn:microsoft.com/office/officeart/2005/8/layout/vList2"/>
    <dgm:cxn modelId="{A7CA2937-18F0-47B5-9A14-0D849BB56DBB}" type="presParOf" srcId="{3B48676E-B2B5-4396-A819-E0C07CB75CFB}" destId="{3D5F9C33-EEDD-485C-B3E5-C63BD63FC80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59ACB0-D31B-40E9-8842-64F2950E85D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173C4BB-8CDA-4C3F-A92B-39A7478BCFC9}">
      <dgm:prSet/>
      <dgm:spPr/>
      <dgm:t>
        <a:bodyPr/>
        <a:lstStyle/>
        <a:p>
          <a:r>
            <a:rPr lang="el-GR" dirty="0"/>
            <a:t>ΕΊΝΑΙ ΟΙ ΜΕΤΑΦΟΡΕΣ ΠΟΥ ΠΡΑΓΜΑΤΟΠΟΙΟΥΝΤΑΙ ΠΑΝΩ ΣΤΗΝ ΞΗΡΑ (Η΄ΚΑΙ ΣΕ ΑΛΛΟΥΣ ΠΛΑΝΗΤΕΣ ΜΕ ΕΙΔΙΚΑ ΔΙΑΣΤΗΜΙΚΑ ΟΧΗΜΑΤΑ)</a:t>
          </a:r>
          <a:endParaRPr lang="en-US" dirty="0"/>
        </a:p>
      </dgm:t>
    </dgm:pt>
    <dgm:pt modelId="{D45CEF68-A2B2-4B81-8708-E3C3EBE3DD80}" type="parTrans" cxnId="{F19D04C5-24FC-4523-8283-FD08F755D57F}">
      <dgm:prSet/>
      <dgm:spPr/>
      <dgm:t>
        <a:bodyPr/>
        <a:lstStyle/>
        <a:p>
          <a:endParaRPr lang="en-US"/>
        </a:p>
      </dgm:t>
    </dgm:pt>
    <dgm:pt modelId="{80A3BB3A-B3E6-4FEA-A60A-6AFA5427D578}" type="sibTrans" cxnId="{F19D04C5-24FC-4523-8283-FD08F755D57F}">
      <dgm:prSet/>
      <dgm:spPr/>
      <dgm:t>
        <a:bodyPr/>
        <a:lstStyle/>
        <a:p>
          <a:endParaRPr lang="en-US"/>
        </a:p>
      </dgm:t>
    </dgm:pt>
    <dgm:pt modelId="{51607DAC-F96C-4C08-8927-76C806AFFF7A}">
      <dgm:prSet/>
      <dgm:spPr/>
      <dgm:t>
        <a:bodyPr/>
        <a:lstStyle/>
        <a:p>
          <a:r>
            <a:rPr lang="el-GR"/>
            <a:t>ΚΑΤΗΓΟΡΙΕΣ  ΧΕΡΣΑΙΩΝ ΜΕΤΑΦΟΡΩΝ</a:t>
          </a:r>
          <a:endParaRPr lang="en-US"/>
        </a:p>
      </dgm:t>
    </dgm:pt>
    <dgm:pt modelId="{783781E4-4F5E-41CF-A8B7-4B0F84731BFA}" type="parTrans" cxnId="{12873DF1-5B1D-4F1C-B11E-11AAA309E0A9}">
      <dgm:prSet/>
      <dgm:spPr/>
      <dgm:t>
        <a:bodyPr/>
        <a:lstStyle/>
        <a:p>
          <a:endParaRPr lang="en-US"/>
        </a:p>
      </dgm:t>
    </dgm:pt>
    <dgm:pt modelId="{EBED1F5C-753C-42EE-BDBF-878F03D25B87}" type="sibTrans" cxnId="{12873DF1-5B1D-4F1C-B11E-11AAA309E0A9}">
      <dgm:prSet/>
      <dgm:spPr/>
      <dgm:t>
        <a:bodyPr/>
        <a:lstStyle/>
        <a:p>
          <a:endParaRPr lang="en-US"/>
        </a:p>
      </dgm:t>
    </dgm:pt>
    <dgm:pt modelId="{85D164E0-BF69-4DF3-8374-636BA949949A}">
      <dgm:prSet/>
      <dgm:spPr/>
      <dgm:t>
        <a:bodyPr/>
        <a:lstStyle/>
        <a:p>
          <a:r>
            <a:rPr lang="el-GR"/>
            <a:t>ΕΛΕΥΘΕΡΗΣ ΤΡΟΧΙΑΣ</a:t>
          </a:r>
          <a:endParaRPr lang="en-US"/>
        </a:p>
      </dgm:t>
    </dgm:pt>
    <dgm:pt modelId="{6F2BBC73-FB61-4634-884F-D49084850350}" type="parTrans" cxnId="{153E5BEB-C9BD-4804-8B8D-0609DB059EAF}">
      <dgm:prSet/>
      <dgm:spPr/>
      <dgm:t>
        <a:bodyPr/>
        <a:lstStyle/>
        <a:p>
          <a:endParaRPr lang="en-US"/>
        </a:p>
      </dgm:t>
    </dgm:pt>
    <dgm:pt modelId="{1F637071-22F6-4093-AA6F-7D544625A9FE}" type="sibTrans" cxnId="{153E5BEB-C9BD-4804-8B8D-0609DB059EAF}">
      <dgm:prSet/>
      <dgm:spPr/>
      <dgm:t>
        <a:bodyPr/>
        <a:lstStyle/>
        <a:p>
          <a:endParaRPr lang="en-US"/>
        </a:p>
      </dgm:t>
    </dgm:pt>
    <dgm:pt modelId="{0D872084-DB30-4AE2-A608-1603119F2519}">
      <dgm:prSet/>
      <dgm:spPr/>
      <dgm:t>
        <a:bodyPr/>
        <a:lstStyle/>
        <a:p>
          <a:r>
            <a:rPr lang="el-GR"/>
            <a:t>ΣΤΑΘΕΡΗΣ ΤΡΟΧΙΑΣ</a:t>
          </a:r>
          <a:endParaRPr lang="en-US"/>
        </a:p>
      </dgm:t>
    </dgm:pt>
    <dgm:pt modelId="{25EEBF48-5797-41C0-B25F-018BD48FB60F}" type="parTrans" cxnId="{9D555A71-B65F-45AF-A876-BAD6AF7D6E02}">
      <dgm:prSet/>
      <dgm:spPr/>
      <dgm:t>
        <a:bodyPr/>
        <a:lstStyle/>
        <a:p>
          <a:endParaRPr lang="en-US"/>
        </a:p>
      </dgm:t>
    </dgm:pt>
    <dgm:pt modelId="{02E93912-9571-4856-AD81-DB6A7020090A}" type="sibTrans" cxnId="{9D555A71-B65F-45AF-A876-BAD6AF7D6E02}">
      <dgm:prSet/>
      <dgm:spPr/>
      <dgm:t>
        <a:bodyPr/>
        <a:lstStyle/>
        <a:p>
          <a:endParaRPr lang="en-US"/>
        </a:p>
      </dgm:t>
    </dgm:pt>
    <dgm:pt modelId="{E554D965-B0E2-48EF-AC6B-3A3BF27C0E64}">
      <dgm:prSet/>
      <dgm:spPr/>
      <dgm:t>
        <a:bodyPr/>
        <a:lstStyle/>
        <a:p>
          <a:r>
            <a:rPr lang="el-GR"/>
            <a:t>ΑΓΩΓΟΙ( ΥΓΡΩΝ –ΑΕΡΙΩΝ-ΚΟΚΚΩΝ)</a:t>
          </a:r>
          <a:endParaRPr lang="en-US"/>
        </a:p>
      </dgm:t>
    </dgm:pt>
    <dgm:pt modelId="{33F1CE22-FB0F-4BF0-88BA-AB34D87ABF61}" type="parTrans" cxnId="{1CF28575-1632-4C2E-B1B6-8069502CE099}">
      <dgm:prSet/>
      <dgm:spPr/>
      <dgm:t>
        <a:bodyPr/>
        <a:lstStyle/>
        <a:p>
          <a:endParaRPr lang="en-US"/>
        </a:p>
      </dgm:t>
    </dgm:pt>
    <dgm:pt modelId="{5952DDED-AF7D-4A17-96B9-AB5A9B722DFD}" type="sibTrans" cxnId="{1CF28575-1632-4C2E-B1B6-8069502CE099}">
      <dgm:prSet/>
      <dgm:spPr/>
      <dgm:t>
        <a:bodyPr/>
        <a:lstStyle/>
        <a:p>
          <a:endParaRPr lang="en-US"/>
        </a:p>
      </dgm:t>
    </dgm:pt>
    <dgm:pt modelId="{90193AC2-1D39-43D4-9596-5BA52B8E76E3}" type="pres">
      <dgm:prSet presAssocID="{4159ACB0-D31B-40E9-8842-64F2950E85D1}" presName="linear" presStyleCnt="0">
        <dgm:presLayoutVars>
          <dgm:animLvl val="lvl"/>
          <dgm:resizeHandles val="exact"/>
        </dgm:presLayoutVars>
      </dgm:prSet>
      <dgm:spPr/>
    </dgm:pt>
    <dgm:pt modelId="{E4F75BA6-0459-4C20-A5B1-FAA5DEF63C25}" type="pres">
      <dgm:prSet presAssocID="{4173C4BB-8CDA-4C3F-A92B-39A7478BCFC9}" presName="parentText" presStyleLbl="node1" presStyleIdx="0" presStyleCnt="5">
        <dgm:presLayoutVars>
          <dgm:chMax val="0"/>
          <dgm:bulletEnabled val="1"/>
        </dgm:presLayoutVars>
      </dgm:prSet>
      <dgm:spPr/>
    </dgm:pt>
    <dgm:pt modelId="{58FE2A7F-6789-4CAD-8DEE-E484B736BC47}" type="pres">
      <dgm:prSet presAssocID="{80A3BB3A-B3E6-4FEA-A60A-6AFA5427D578}" presName="spacer" presStyleCnt="0"/>
      <dgm:spPr/>
    </dgm:pt>
    <dgm:pt modelId="{61CB98AB-360F-4947-A1BC-0DAC1E583935}" type="pres">
      <dgm:prSet presAssocID="{51607DAC-F96C-4C08-8927-76C806AFFF7A}" presName="parentText" presStyleLbl="node1" presStyleIdx="1" presStyleCnt="5">
        <dgm:presLayoutVars>
          <dgm:chMax val="0"/>
          <dgm:bulletEnabled val="1"/>
        </dgm:presLayoutVars>
      </dgm:prSet>
      <dgm:spPr/>
    </dgm:pt>
    <dgm:pt modelId="{48ED324E-FDE9-41CE-B537-F8C411532975}" type="pres">
      <dgm:prSet presAssocID="{EBED1F5C-753C-42EE-BDBF-878F03D25B87}" presName="spacer" presStyleCnt="0"/>
      <dgm:spPr/>
    </dgm:pt>
    <dgm:pt modelId="{A2C5E6A3-304A-4C30-A74B-605C19F4386F}" type="pres">
      <dgm:prSet presAssocID="{85D164E0-BF69-4DF3-8374-636BA949949A}" presName="parentText" presStyleLbl="node1" presStyleIdx="2" presStyleCnt="5">
        <dgm:presLayoutVars>
          <dgm:chMax val="0"/>
          <dgm:bulletEnabled val="1"/>
        </dgm:presLayoutVars>
      </dgm:prSet>
      <dgm:spPr/>
    </dgm:pt>
    <dgm:pt modelId="{D323DDC9-207C-4BDE-A695-E603BF1919F3}" type="pres">
      <dgm:prSet presAssocID="{1F637071-22F6-4093-AA6F-7D544625A9FE}" presName="spacer" presStyleCnt="0"/>
      <dgm:spPr/>
    </dgm:pt>
    <dgm:pt modelId="{2A821A1F-8F53-4151-A43B-23E1ABB80403}" type="pres">
      <dgm:prSet presAssocID="{0D872084-DB30-4AE2-A608-1603119F2519}" presName="parentText" presStyleLbl="node1" presStyleIdx="3" presStyleCnt="5">
        <dgm:presLayoutVars>
          <dgm:chMax val="0"/>
          <dgm:bulletEnabled val="1"/>
        </dgm:presLayoutVars>
      </dgm:prSet>
      <dgm:spPr/>
    </dgm:pt>
    <dgm:pt modelId="{CD1225F9-3D20-4D4A-A558-2886640232D4}" type="pres">
      <dgm:prSet presAssocID="{02E93912-9571-4856-AD81-DB6A7020090A}" presName="spacer" presStyleCnt="0"/>
      <dgm:spPr/>
    </dgm:pt>
    <dgm:pt modelId="{69898570-E1DA-436F-92F6-A4E3C04FD88D}" type="pres">
      <dgm:prSet presAssocID="{E554D965-B0E2-48EF-AC6B-3A3BF27C0E64}" presName="parentText" presStyleLbl="node1" presStyleIdx="4" presStyleCnt="5">
        <dgm:presLayoutVars>
          <dgm:chMax val="0"/>
          <dgm:bulletEnabled val="1"/>
        </dgm:presLayoutVars>
      </dgm:prSet>
      <dgm:spPr/>
    </dgm:pt>
  </dgm:ptLst>
  <dgm:cxnLst>
    <dgm:cxn modelId="{04B48711-386C-48E3-8FB2-08E17C7BFEF8}" type="presOf" srcId="{4173C4BB-8CDA-4C3F-A92B-39A7478BCFC9}" destId="{E4F75BA6-0459-4C20-A5B1-FAA5DEF63C25}" srcOrd="0" destOrd="0" presId="urn:microsoft.com/office/officeart/2005/8/layout/vList2"/>
    <dgm:cxn modelId="{9F2F6A3A-32CF-4F36-BFD6-63A8E69F8F02}" type="presOf" srcId="{0D872084-DB30-4AE2-A608-1603119F2519}" destId="{2A821A1F-8F53-4151-A43B-23E1ABB80403}" srcOrd="0" destOrd="0" presId="urn:microsoft.com/office/officeart/2005/8/layout/vList2"/>
    <dgm:cxn modelId="{9D555A71-B65F-45AF-A876-BAD6AF7D6E02}" srcId="{4159ACB0-D31B-40E9-8842-64F2950E85D1}" destId="{0D872084-DB30-4AE2-A608-1603119F2519}" srcOrd="3" destOrd="0" parTransId="{25EEBF48-5797-41C0-B25F-018BD48FB60F}" sibTransId="{02E93912-9571-4856-AD81-DB6A7020090A}"/>
    <dgm:cxn modelId="{1CF28575-1632-4C2E-B1B6-8069502CE099}" srcId="{4159ACB0-D31B-40E9-8842-64F2950E85D1}" destId="{E554D965-B0E2-48EF-AC6B-3A3BF27C0E64}" srcOrd="4" destOrd="0" parTransId="{33F1CE22-FB0F-4BF0-88BA-AB34D87ABF61}" sibTransId="{5952DDED-AF7D-4A17-96B9-AB5A9B722DFD}"/>
    <dgm:cxn modelId="{A15637AC-8C77-4B02-B731-09D6666FCB34}" type="presOf" srcId="{4159ACB0-D31B-40E9-8842-64F2950E85D1}" destId="{90193AC2-1D39-43D4-9596-5BA52B8E76E3}" srcOrd="0" destOrd="0" presId="urn:microsoft.com/office/officeart/2005/8/layout/vList2"/>
    <dgm:cxn modelId="{F19D04C5-24FC-4523-8283-FD08F755D57F}" srcId="{4159ACB0-D31B-40E9-8842-64F2950E85D1}" destId="{4173C4BB-8CDA-4C3F-A92B-39A7478BCFC9}" srcOrd="0" destOrd="0" parTransId="{D45CEF68-A2B2-4B81-8708-E3C3EBE3DD80}" sibTransId="{80A3BB3A-B3E6-4FEA-A60A-6AFA5427D578}"/>
    <dgm:cxn modelId="{0992A2E9-F05F-4130-8E28-114ED0AD6A17}" type="presOf" srcId="{51607DAC-F96C-4C08-8927-76C806AFFF7A}" destId="{61CB98AB-360F-4947-A1BC-0DAC1E583935}" srcOrd="0" destOrd="0" presId="urn:microsoft.com/office/officeart/2005/8/layout/vList2"/>
    <dgm:cxn modelId="{153E5BEB-C9BD-4804-8B8D-0609DB059EAF}" srcId="{4159ACB0-D31B-40E9-8842-64F2950E85D1}" destId="{85D164E0-BF69-4DF3-8374-636BA949949A}" srcOrd="2" destOrd="0" parTransId="{6F2BBC73-FB61-4634-884F-D49084850350}" sibTransId="{1F637071-22F6-4093-AA6F-7D544625A9FE}"/>
    <dgm:cxn modelId="{12873DF1-5B1D-4F1C-B11E-11AAA309E0A9}" srcId="{4159ACB0-D31B-40E9-8842-64F2950E85D1}" destId="{51607DAC-F96C-4C08-8927-76C806AFFF7A}" srcOrd="1" destOrd="0" parTransId="{783781E4-4F5E-41CF-A8B7-4B0F84731BFA}" sibTransId="{EBED1F5C-753C-42EE-BDBF-878F03D25B87}"/>
    <dgm:cxn modelId="{651ADCFC-ED82-48E7-83F0-8982FDDC21C6}" type="presOf" srcId="{E554D965-B0E2-48EF-AC6B-3A3BF27C0E64}" destId="{69898570-E1DA-436F-92F6-A4E3C04FD88D}" srcOrd="0" destOrd="0" presId="urn:microsoft.com/office/officeart/2005/8/layout/vList2"/>
    <dgm:cxn modelId="{5A17F4FD-68AF-4201-9697-9D5273C6840C}" type="presOf" srcId="{85D164E0-BF69-4DF3-8374-636BA949949A}" destId="{A2C5E6A3-304A-4C30-A74B-605C19F4386F}" srcOrd="0" destOrd="0" presId="urn:microsoft.com/office/officeart/2005/8/layout/vList2"/>
    <dgm:cxn modelId="{22ABE239-6EF4-42C7-86CC-A22755911C9E}" type="presParOf" srcId="{90193AC2-1D39-43D4-9596-5BA52B8E76E3}" destId="{E4F75BA6-0459-4C20-A5B1-FAA5DEF63C25}" srcOrd="0" destOrd="0" presId="urn:microsoft.com/office/officeart/2005/8/layout/vList2"/>
    <dgm:cxn modelId="{E398B41F-A471-4569-BB1B-FFC575110EB0}" type="presParOf" srcId="{90193AC2-1D39-43D4-9596-5BA52B8E76E3}" destId="{58FE2A7F-6789-4CAD-8DEE-E484B736BC47}" srcOrd="1" destOrd="0" presId="urn:microsoft.com/office/officeart/2005/8/layout/vList2"/>
    <dgm:cxn modelId="{DE80AA45-7921-4716-B1CC-4A5F0236BD78}" type="presParOf" srcId="{90193AC2-1D39-43D4-9596-5BA52B8E76E3}" destId="{61CB98AB-360F-4947-A1BC-0DAC1E583935}" srcOrd="2" destOrd="0" presId="urn:microsoft.com/office/officeart/2005/8/layout/vList2"/>
    <dgm:cxn modelId="{E75995FB-15D3-46E1-A904-57DAACFF78F5}" type="presParOf" srcId="{90193AC2-1D39-43D4-9596-5BA52B8E76E3}" destId="{48ED324E-FDE9-41CE-B537-F8C411532975}" srcOrd="3" destOrd="0" presId="urn:microsoft.com/office/officeart/2005/8/layout/vList2"/>
    <dgm:cxn modelId="{E4B357B0-8BD9-43BE-9714-4245258B781E}" type="presParOf" srcId="{90193AC2-1D39-43D4-9596-5BA52B8E76E3}" destId="{A2C5E6A3-304A-4C30-A74B-605C19F4386F}" srcOrd="4" destOrd="0" presId="urn:microsoft.com/office/officeart/2005/8/layout/vList2"/>
    <dgm:cxn modelId="{BE1E3A28-3435-4DAB-9DA5-018DF8589DD3}" type="presParOf" srcId="{90193AC2-1D39-43D4-9596-5BA52B8E76E3}" destId="{D323DDC9-207C-4BDE-A695-E603BF1919F3}" srcOrd="5" destOrd="0" presId="urn:microsoft.com/office/officeart/2005/8/layout/vList2"/>
    <dgm:cxn modelId="{D32CA0C8-AE2E-498C-B899-9B3F2E9EDA7B}" type="presParOf" srcId="{90193AC2-1D39-43D4-9596-5BA52B8E76E3}" destId="{2A821A1F-8F53-4151-A43B-23E1ABB80403}" srcOrd="6" destOrd="0" presId="urn:microsoft.com/office/officeart/2005/8/layout/vList2"/>
    <dgm:cxn modelId="{D2FC31CE-A06F-4733-99C2-8FB41C9AEBB3}" type="presParOf" srcId="{90193AC2-1D39-43D4-9596-5BA52B8E76E3}" destId="{CD1225F9-3D20-4D4A-A558-2886640232D4}" srcOrd="7" destOrd="0" presId="urn:microsoft.com/office/officeart/2005/8/layout/vList2"/>
    <dgm:cxn modelId="{E180EF85-DA7F-45C9-B24D-93A4BCF00257}" type="presParOf" srcId="{90193AC2-1D39-43D4-9596-5BA52B8E76E3}" destId="{69898570-E1DA-436F-92F6-A4E3C04FD88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8EDFB-2BA1-4647-9EA1-1D7258DDAD95}">
      <dsp:nvSpPr>
        <dsp:cNvPr id="0" name=""/>
        <dsp:cNvSpPr/>
      </dsp:nvSpPr>
      <dsp:spPr>
        <a:xfrm>
          <a:off x="0" y="2878170"/>
          <a:ext cx="4642845" cy="1888391"/>
        </a:xfrm>
        <a:prstGeom prst="rect">
          <a:avLst/>
        </a:prstGeom>
        <a:solidFill>
          <a:schemeClr val="accent5">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l-GR" sz="2200" kern="1200"/>
            <a:t>Συνήθως η μετακίνηση επιβατών και φορτίων γίνεται έναντι κάποιας αμοιβής που ονομάζεται εισιτήριο ή κόμιστρο ή ναύλος. </a:t>
          </a:r>
          <a:endParaRPr lang="en-US" sz="2200" kern="1200"/>
        </a:p>
      </dsp:txBody>
      <dsp:txXfrm>
        <a:off x="0" y="2878170"/>
        <a:ext cx="4642845" cy="1888391"/>
      </dsp:txXfrm>
    </dsp:sp>
    <dsp:sp modelId="{EB527B46-3310-4B15-95AC-0BA589BBB2D0}">
      <dsp:nvSpPr>
        <dsp:cNvPr id="0" name=""/>
        <dsp:cNvSpPr/>
      </dsp:nvSpPr>
      <dsp:spPr>
        <a:xfrm rot="10800000">
          <a:off x="0" y="2150"/>
          <a:ext cx="4642845" cy="2904346"/>
        </a:xfrm>
        <a:prstGeom prst="upArrowCallout">
          <a:avLst/>
        </a:prstGeom>
        <a:solidFill>
          <a:schemeClr val="accent5">
            <a:hueOff val="6010703"/>
            <a:satOff val="-26380"/>
            <a:lumOff val="7843"/>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l-GR" sz="2200" b="1" kern="1200"/>
            <a:t>Μεταφορές</a:t>
          </a:r>
          <a:r>
            <a:rPr lang="el-GR" sz="2200" kern="1200"/>
            <a:t>  ονομάζονται γενικά οποιεσδήποτε μετακινήσεις επιβατών και φορτίων ,από έναν τόπο σε έναν άλλον. </a:t>
          </a:r>
          <a:endParaRPr lang="en-US" sz="2200" kern="1200"/>
        </a:p>
      </dsp:txBody>
      <dsp:txXfrm rot="10800000">
        <a:off x="0" y="2150"/>
        <a:ext cx="4642845" cy="1887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3799F-8892-414C-B00D-395B870F0169}">
      <dsp:nvSpPr>
        <dsp:cNvPr id="0" name=""/>
        <dsp:cNvSpPr/>
      </dsp:nvSpPr>
      <dsp:spPr>
        <a:xfrm>
          <a:off x="0" y="486256"/>
          <a:ext cx="4642845" cy="596700"/>
        </a:xfrm>
        <a:prstGeom prst="roundRect">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Για  την ανάπτυξη των μεταφορών βοήθησαν και οι υπόλοιπες τεχνολογικές ενότητες π.χ.:</a:t>
          </a:r>
          <a:endParaRPr lang="en-US" sz="1500" kern="1200"/>
        </a:p>
      </dsp:txBody>
      <dsp:txXfrm>
        <a:off x="29128" y="515384"/>
        <a:ext cx="4584589" cy="538444"/>
      </dsp:txXfrm>
    </dsp:sp>
    <dsp:sp modelId="{7CE1CB1E-9017-4E47-87B9-41F187628DD6}">
      <dsp:nvSpPr>
        <dsp:cNvPr id="0" name=""/>
        <dsp:cNvSpPr/>
      </dsp:nvSpPr>
      <dsp:spPr>
        <a:xfrm>
          <a:off x="0" y="1126156"/>
          <a:ext cx="4642845" cy="596700"/>
        </a:xfrm>
        <a:prstGeom prst="roundRect">
          <a:avLst/>
        </a:prstGeom>
        <a:solidFill>
          <a:schemeClr val="accent2">
            <a:hueOff val="22688"/>
            <a:satOff val="2608"/>
            <a:lumOff val="-2079"/>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t>Η τεχνολογία εργαλείων κατασκευάζοντας ειδικά εργαλεία για την συναρμολόγηση-επισκευή τους</a:t>
          </a:r>
          <a:endParaRPr lang="en-US" sz="1500" kern="1200" dirty="0"/>
        </a:p>
      </dsp:txBody>
      <dsp:txXfrm>
        <a:off x="29128" y="1155284"/>
        <a:ext cx="4584589" cy="538444"/>
      </dsp:txXfrm>
    </dsp:sp>
    <dsp:sp modelId="{43D0FDD2-6CC6-4C93-B6A0-2E03397CA4B4}">
      <dsp:nvSpPr>
        <dsp:cNvPr id="0" name=""/>
        <dsp:cNvSpPr/>
      </dsp:nvSpPr>
      <dsp:spPr>
        <a:xfrm>
          <a:off x="0" y="1766056"/>
          <a:ext cx="4642845" cy="596700"/>
        </a:xfrm>
        <a:prstGeom prst="roundRect">
          <a:avLst/>
        </a:prstGeom>
        <a:solidFill>
          <a:schemeClr val="accent2">
            <a:hueOff val="45376"/>
            <a:satOff val="5216"/>
            <a:lumOff val="-4157"/>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Η τεχνολογία μηχανών εξελίσσοντας νέες μηχανές πχ.με μικρότερη κατανάλωση</a:t>
          </a:r>
          <a:endParaRPr lang="en-US" sz="1500" kern="1200"/>
        </a:p>
      </dsp:txBody>
      <dsp:txXfrm>
        <a:off x="29128" y="1795184"/>
        <a:ext cx="4584589" cy="538444"/>
      </dsp:txXfrm>
    </dsp:sp>
    <dsp:sp modelId="{8BC7EA6C-7412-4E8E-8F33-ED9608A3C0C5}">
      <dsp:nvSpPr>
        <dsp:cNvPr id="0" name=""/>
        <dsp:cNvSpPr/>
      </dsp:nvSpPr>
      <dsp:spPr>
        <a:xfrm>
          <a:off x="0" y="2405956"/>
          <a:ext cx="4642845" cy="596700"/>
        </a:xfrm>
        <a:prstGeom prst="roundRect">
          <a:avLst/>
        </a:prstGeom>
        <a:solidFill>
          <a:schemeClr val="accent2">
            <a:hueOff val="68064"/>
            <a:satOff val="7823"/>
            <a:lumOff val="-6236"/>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Η τεχνολογία υλικών αναπτύσσοντας νέα υλικά π.χ.</a:t>
          </a:r>
          <a:r>
            <a:rPr lang="en-US" sz="1500" kern="1200"/>
            <a:t>carbon,Teflon,</a:t>
          </a:r>
          <a:r>
            <a:rPr lang="el-GR" sz="1500" kern="1200"/>
            <a:t>πλαστικά κτλ.</a:t>
          </a:r>
          <a:endParaRPr lang="en-US" sz="1500" kern="1200"/>
        </a:p>
      </dsp:txBody>
      <dsp:txXfrm>
        <a:off x="29128" y="2435084"/>
        <a:ext cx="4584589" cy="538444"/>
      </dsp:txXfrm>
    </dsp:sp>
    <dsp:sp modelId="{808B16C4-2804-4A98-A0C5-0C8AEDBF1A13}">
      <dsp:nvSpPr>
        <dsp:cNvPr id="0" name=""/>
        <dsp:cNvSpPr/>
      </dsp:nvSpPr>
      <dsp:spPr>
        <a:xfrm>
          <a:off x="0" y="3045856"/>
          <a:ext cx="4642845" cy="596700"/>
        </a:xfrm>
        <a:prstGeom prst="roundRect">
          <a:avLst/>
        </a:prstGeom>
        <a:solidFill>
          <a:schemeClr val="accent2">
            <a:hueOff val="90751"/>
            <a:satOff val="10431"/>
            <a:lumOff val="-8314"/>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Η τεχνολογία ενέργειας-ισχύος βελτιώνοντας την απόδοση των μηχανών</a:t>
          </a:r>
          <a:endParaRPr lang="en-US" sz="1500" kern="1200"/>
        </a:p>
      </dsp:txBody>
      <dsp:txXfrm>
        <a:off x="29128" y="3074984"/>
        <a:ext cx="4584589" cy="538444"/>
      </dsp:txXfrm>
    </dsp:sp>
    <dsp:sp modelId="{13EEA5E1-10E0-4D6A-8716-A19E2D874874}">
      <dsp:nvSpPr>
        <dsp:cNvPr id="0" name=""/>
        <dsp:cNvSpPr/>
      </dsp:nvSpPr>
      <dsp:spPr>
        <a:xfrm>
          <a:off x="0" y="3685756"/>
          <a:ext cx="4642845" cy="596700"/>
        </a:xfrm>
        <a:prstGeom prst="roundRect">
          <a:avLst/>
        </a:prstGeom>
        <a:solidFill>
          <a:schemeClr val="accent2">
            <a:hueOff val="113439"/>
            <a:satOff val="13039"/>
            <a:lumOff val="-10393"/>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Η τεχνολογία επικοινωνιών αναπτύσσοντας πρωτοποριακά συστήματα επικοινωνιών π.χ.</a:t>
          </a:r>
          <a:r>
            <a:rPr lang="en-US" sz="1500" kern="1200"/>
            <a:t>GPS</a:t>
          </a:r>
        </a:p>
      </dsp:txBody>
      <dsp:txXfrm>
        <a:off x="29128" y="3714884"/>
        <a:ext cx="4584589" cy="538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60EA9-244D-4F8C-B867-4FB0EAAD93DD}">
      <dsp:nvSpPr>
        <dsp:cNvPr id="0" name=""/>
        <dsp:cNvSpPr/>
      </dsp:nvSpPr>
      <dsp:spPr>
        <a:xfrm>
          <a:off x="0" y="177825"/>
          <a:ext cx="4642845" cy="834228"/>
        </a:xfrm>
        <a:prstGeom prst="roundRect">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dirty="0"/>
            <a:t>ΧΕΡΣΑΙΕΣ ΜΕΤΑΦΟΡΕΣ  Ή ΞΗΡΑΣ</a:t>
          </a:r>
          <a:endParaRPr lang="en-US" sz="2100" kern="1200" dirty="0"/>
        </a:p>
      </dsp:txBody>
      <dsp:txXfrm>
        <a:off x="40724" y="218549"/>
        <a:ext cx="4561397" cy="752780"/>
      </dsp:txXfrm>
    </dsp:sp>
    <dsp:sp modelId="{151C40BE-17A7-4F33-853C-ADC1982E9C13}">
      <dsp:nvSpPr>
        <dsp:cNvPr id="0" name=""/>
        <dsp:cNvSpPr/>
      </dsp:nvSpPr>
      <dsp:spPr>
        <a:xfrm>
          <a:off x="0" y="1072534"/>
          <a:ext cx="4642845" cy="834228"/>
        </a:xfrm>
        <a:prstGeom prst="roundRect">
          <a:avLst/>
        </a:prstGeom>
        <a:solidFill>
          <a:schemeClr val="accent2">
            <a:hueOff val="28360"/>
            <a:satOff val="3260"/>
            <a:lumOff val="-2598"/>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dirty="0"/>
            <a:t>ΥΔΑΤΙΝΕΣ ΜΕΤΑΦΟΡΕΣ(ΘΑΛΑΣΣΑ-ΠΟΤΑΜΙΑ-ΛΙΜΝΕΣ)</a:t>
          </a:r>
          <a:endParaRPr lang="en-US" sz="2100" kern="1200" dirty="0"/>
        </a:p>
      </dsp:txBody>
      <dsp:txXfrm>
        <a:off x="40724" y="1113258"/>
        <a:ext cx="4561397" cy="752780"/>
      </dsp:txXfrm>
    </dsp:sp>
    <dsp:sp modelId="{795624BB-5629-4D62-97BC-F21FB673FF1B}">
      <dsp:nvSpPr>
        <dsp:cNvPr id="0" name=""/>
        <dsp:cNvSpPr/>
      </dsp:nvSpPr>
      <dsp:spPr>
        <a:xfrm>
          <a:off x="0" y="1967242"/>
          <a:ext cx="4642845" cy="834228"/>
        </a:xfrm>
        <a:prstGeom prst="roundRect">
          <a:avLst/>
        </a:prstGeom>
        <a:solidFill>
          <a:schemeClr val="accent2">
            <a:hueOff val="56720"/>
            <a:satOff val="6519"/>
            <a:lumOff val="-5196"/>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dirty="0"/>
            <a:t>ΕΝΑΕΡΙΕΣ ΜΕΤΑΦΟΡΕΣ</a:t>
          </a:r>
          <a:endParaRPr lang="en-US" sz="2100" kern="1200" dirty="0"/>
        </a:p>
      </dsp:txBody>
      <dsp:txXfrm>
        <a:off x="40724" y="2007966"/>
        <a:ext cx="4561397" cy="752780"/>
      </dsp:txXfrm>
    </dsp:sp>
    <dsp:sp modelId="{D94CCB7B-5882-4037-9E6A-22E8FDCBB2CD}">
      <dsp:nvSpPr>
        <dsp:cNvPr id="0" name=""/>
        <dsp:cNvSpPr/>
      </dsp:nvSpPr>
      <dsp:spPr>
        <a:xfrm>
          <a:off x="0" y="2861950"/>
          <a:ext cx="4642845" cy="834228"/>
        </a:xfrm>
        <a:prstGeom prst="roundRect">
          <a:avLst/>
        </a:prstGeom>
        <a:solidFill>
          <a:schemeClr val="accent2">
            <a:hueOff val="85079"/>
            <a:satOff val="9779"/>
            <a:lumOff val="-7795"/>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dirty="0"/>
            <a:t>ΔΙΑΣΤΗΜΙΚΕΣ ΜΕΤΑΦΟΡΕΣ</a:t>
          </a:r>
          <a:endParaRPr lang="en-US" sz="2100" kern="1200" dirty="0"/>
        </a:p>
      </dsp:txBody>
      <dsp:txXfrm>
        <a:off x="40724" y="2902674"/>
        <a:ext cx="4561397" cy="752780"/>
      </dsp:txXfrm>
    </dsp:sp>
    <dsp:sp modelId="{3D5F9C33-EEDD-485C-B3E5-C63BD63FC807}">
      <dsp:nvSpPr>
        <dsp:cNvPr id="0" name=""/>
        <dsp:cNvSpPr/>
      </dsp:nvSpPr>
      <dsp:spPr>
        <a:xfrm>
          <a:off x="0" y="3756658"/>
          <a:ext cx="4642845" cy="834228"/>
        </a:xfrm>
        <a:prstGeom prst="roundRect">
          <a:avLst/>
        </a:prstGeom>
        <a:solidFill>
          <a:schemeClr val="accent2">
            <a:hueOff val="113439"/>
            <a:satOff val="13039"/>
            <a:lumOff val="-10393"/>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ΑΜΦΙΒΙΕΣ(ΞΗΡΑ-ΘΑΛΑΣΣΑ)</a:t>
          </a:r>
          <a:endParaRPr lang="en-US" sz="2100" kern="1200"/>
        </a:p>
      </dsp:txBody>
      <dsp:txXfrm>
        <a:off x="40724" y="3797382"/>
        <a:ext cx="4561397" cy="752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75BA6-0459-4C20-A5B1-FAA5DEF63C25}">
      <dsp:nvSpPr>
        <dsp:cNvPr id="0" name=""/>
        <dsp:cNvSpPr/>
      </dsp:nvSpPr>
      <dsp:spPr>
        <a:xfrm>
          <a:off x="0" y="521289"/>
          <a:ext cx="8229600" cy="755820"/>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dirty="0"/>
            <a:t>ΕΊΝΑΙ ΟΙ ΜΕΤΑΦΟΡΕΣ ΠΟΥ ΠΡΑΓΜΑΤΟΠΟΙΟΥΝΤΑΙ ΠΑΝΩ ΣΤΗΝ ΞΗΡΑ (Η΄ΚΑΙ ΣΕ ΑΛΛΟΥΣ ΠΛΑΝΗΤΕΣ ΜΕ ΕΙΔΙΚΑ ΔΙΑΣΤΗΜΙΚΑ ΟΧΗΜΑΤΑ)</a:t>
          </a:r>
          <a:endParaRPr lang="en-US" sz="1900" kern="1200" dirty="0"/>
        </a:p>
      </dsp:txBody>
      <dsp:txXfrm>
        <a:off x="36896" y="558185"/>
        <a:ext cx="8155808" cy="682028"/>
      </dsp:txXfrm>
    </dsp:sp>
    <dsp:sp modelId="{61CB98AB-360F-4947-A1BC-0DAC1E583935}">
      <dsp:nvSpPr>
        <dsp:cNvPr id="0" name=""/>
        <dsp:cNvSpPr/>
      </dsp:nvSpPr>
      <dsp:spPr>
        <a:xfrm>
          <a:off x="0" y="1331829"/>
          <a:ext cx="8229600" cy="755820"/>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ΚΑΤΗΓΟΡΙΕΣ  ΧΕΡΣΑΙΩΝ ΜΕΤΑΦΟΡΩΝ</a:t>
          </a:r>
          <a:endParaRPr lang="en-US" sz="1900" kern="1200"/>
        </a:p>
      </dsp:txBody>
      <dsp:txXfrm>
        <a:off x="36896" y="1368725"/>
        <a:ext cx="8155808" cy="682028"/>
      </dsp:txXfrm>
    </dsp:sp>
    <dsp:sp modelId="{A2C5E6A3-304A-4C30-A74B-605C19F4386F}">
      <dsp:nvSpPr>
        <dsp:cNvPr id="0" name=""/>
        <dsp:cNvSpPr/>
      </dsp:nvSpPr>
      <dsp:spPr>
        <a:xfrm>
          <a:off x="0" y="2142370"/>
          <a:ext cx="8229600" cy="755820"/>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ΕΛΕΥΘΕΡΗΣ ΤΡΟΧΙΑΣ</a:t>
          </a:r>
          <a:endParaRPr lang="en-US" sz="1900" kern="1200"/>
        </a:p>
      </dsp:txBody>
      <dsp:txXfrm>
        <a:off x="36896" y="2179266"/>
        <a:ext cx="8155808" cy="682028"/>
      </dsp:txXfrm>
    </dsp:sp>
    <dsp:sp modelId="{2A821A1F-8F53-4151-A43B-23E1ABB80403}">
      <dsp:nvSpPr>
        <dsp:cNvPr id="0" name=""/>
        <dsp:cNvSpPr/>
      </dsp:nvSpPr>
      <dsp:spPr>
        <a:xfrm>
          <a:off x="0" y="2952910"/>
          <a:ext cx="8229600" cy="755820"/>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ΣΤΑΘΕΡΗΣ ΤΡΟΧΙΑΣ</a:t>
          </a:r>
          <a:endParaRPr lang="en-US" sz="1900" kern="1200"/>
        </a:p>
      </dsp:txBody>
      <dsp:txXfrm>
        <a:off x="36896" y="2989806"/>
        <a:ext cx="8155808" cy="682028"/>
      </dsp:txXfrm>
    </dsp:sp>
    <dsp:sp modelId="{69898570-E1DA-436F-92F6-A4E3C04FD88D}">
      <dsp:nvSpPr>
        <dsp:cNvPr id="0" name=""/>
        <dsp:cNvSpPr/>
      </dsp:nvSpPr>
      <dsp:spPr>
        <a:xfrm>
          <a:off x="0" y="3763450"/>
          <a:ext cx="8229600" cy="755820"/>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ΑΓΩΓΟΙ( ΥΓΡΩΝ –ΑΕΡΙΩΝ-ΚΟΚΚΩΝ)</a:t>
          </a:r>
          <a:endParaRPr lang="en-US" sz="1900" kern="1200"/>
        </a:p>
      </dsp:txBody>
      <dsp:txXfrm>
        <a:off x="36896" y="3800346"/>
        <a:ext cx="8155808" cy="6820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2AF8B-B933-4416-B6AA-0CCCB73AA9D4}" type="datetimeFigureOut">
              <a:rPr lang="el-GR" smtClean="0"/>
              <a:t>1/12/2022</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E2F37-5C82-4F0A-B8F7-E5094C644457}" type="slidenum">
              <a:rPr lang="el-GR" smtClean="0"/>
              <a:t>‹#›</a:t>
            </a:fld>
            <a:endParaRPr lang="el-GR"/>
          </a:p>
        </p:txBody>
      </p:sp>
    </p:spTree>
    <p:extLst>
      <p:ext uri="{BB962C8B-B14F-4D97-AF65-F5344CB8AC3E}">
        <p14:creationId xmlns:p14="http://schemas.microsoft.com/office/powerpoint/2010/main" val="3955005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B8E2F37-5C82-4F0A-B8F7-E5094C644457}" type="slidenum">
              <a:rPr lang="el-GR" smtClean="0"/>
              <a:t>6</a:t>
            </a:fld>
            <a:endParaRPr lang="el-GR"/>
          </a:p>
        </p:txBody>
      </p:sp>
    </p:spTree>
    <p:extLst>
      <p:ext uri="{BB962C8B-B14F-4D97-AF65-F5344CB8AC3E}">
        <p14:creationId xmlns:p14="http://schemas.microsoft.com/office/powerpoint/2010/main" val="160098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61434D7-9B33-4FEF-8C46-52C2517FDDF7}" type="datetimeFigureOut">
              <a:rPr lang="el-GR" smtClean="0"/>
              <a:t>1/12/2022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D272B0-B68E-4B21-B854-8188FB6DA7A9}" type="slidenum">
              <a:rPr lang="el-GR" smtClean="0"/>
              <a:t>‹#›</a:t>
            </a:fld>
            <a:endParaRPr lang="el-GR"/>
          </a:p>
        </p:txBody>
      </p:sp>
    </p:spTree>
    <p:extLst>
      <p:ext uri="{BB962C8B-B14F-4D97-AF65-F5344CB8AC3E}">
        <p14:creationId xmlns:p14="http://schemas.microsoft.com/office/powerpoint/2010/main" val="23054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l-GR"/>
              <a:t>Κάντε κλικ για να επεξεργαστείτε τον τίτλο υποδείγματος</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61434D7-9B33-4FEF-8C46-52C2517FDDF7}" type="datetimeFigureOut">
              <a:rPr lang="el-GR" smtClean="0"/>
              <a:t>1/12/2022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6D272B0-B68E-4B21-B854-8188FB6DA7A9}" type="slidenum">
              <a:rPr lang="el-GR" smtClean="0"/>
              <a:t>‹#›</a:t>
            </a:fld>
            <a:endParaRPr lang="el-GR"/>
          </a:p>
        </p:txBody>
      </p:sp>
    </p:spTree>
    <p:extLst>
      <p:ext uri="{BB962C8B-B14F-4D97-AF65-F5344CB8AC3E}">
        <p14:creationId xmlns:p14="http://schemas.microsoft.com/office/powerpoint/2010/main" val="1109570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61434D7-9B33-4FEF-8C46-52C2517FDDF7}" type="datetimeFigureOut">
              <a:rPr lang="el-GR" smtClean="0"/>
              <a:t>1/12/2022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D272B0-B68E-4B21-B854-8188FB6DA7A9}" type="slidenum">
              <a:rPr lang="el-GR" smtClean="0"/>
              <a:t>‹#›</a:t>
            </a:fld>
            <a:endParaRPr lang="el-GR"/>
          </a:p>
        </p:txBody>
      </p:sp>
    </p:spTree>
    <p:extLst>
      <p:ext uri="{BB962C8B-B14F-4D97-AF65-F5344CB8AC3E}">
        <p14:creationId xmlns:p14="http://schemas.microsoft.com/office/powerpoint/2010/main" val="3570792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61434D7-9B33-4FEF-8C46-52C2517FDDF7}" type="datetimeFigureOut">
              <a:rPr lang="el-GR" smtClean="0"/>
              <a:t>1/12/2022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D272B0-B68E-4B21-B854-8188FB6DA7A9}" type="slidenum">
              <a:rPr lang="el-GR" smtClean="0"/>
              <a:t>‹#›</a:t>
            </a:fld>
            <a:endParaRPr lang="el-G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13667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61434D7-9B33-4FEF-8C46-52C2517FDDF7}" type="datetimeFigureOut">
              <a:rPr lang="el-GR" smtClean="0"/>
              <a:t>1/12/2022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D272B0-B68E-4B21-B854-8188FB6DA7A9}" type="slidenum">
              <a:rPr lang="el-GR" smtClean="0"/>
              <a:t>‹#›</a:t>
            </a:fld>
            <a:endParaRPr lang="el-GR"/>
          </a:p>
        </p:txBody>
      </p:sp>
    </p:spTree>
    <p:extLst>
      <p:ext uri="{BB962C8B-B14F-4D97-AF65-F5344CB8AC3E}">
        <p14:creationId xmlns:p14="http://schemas.microsoft.com/office/powerpoint/2010/main" val="212182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61434D7-9B33-4FEF-8C46-52C2517FDDF7}" type="datetimeFigureOut">
              <a:rPr lang="el-GR" smtClean="0"/>
              <a:t>1/12/2022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D272B0-B68E-4B21-B854-8188FB6DA7A9}" type="slidenum">
              <a:rPr lang="el-GR" smtClean="0"/>
              <a:t>‹#›</a:t>
            </a:fld>
            <a:endParaRPr lang="el-G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16759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61434D7-9B33-4FEF-8C46-52C2517FDDF7}" type="datetimeFigureOut">
              <a:rPr lang="el-GR" smtClean="0"/>
              <a:t>1/12/2022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D272B0-B68E-4B21-B854-8188FB6DA7A9}" type="slidenum">
              <a:rPr lang="el-GR" smtClean="0"/>
              <a:t>‹#›</a:t>
            </a:fld>
            <a:endParaRPr lang="el-GR"/>
          </a:p>
        </p:txBody>
      </p:sp>
    </p:spTree>
    <p:extLst>
      <p:ext uri="{BB962C8B-B14F-4D97-AF65-F5344CB8AC3E}">
        <p14:creationId xmlns:p14="http://schemas.microsoft.com/office/powerpoint/2010/main" val="4116134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61434D7-9B33-4FEF-8C46-52C2517FDDF7}" type="datetimeFigureOut">
              <a:rPr lang="el-GR" smtClean="0"/>
              <a:t>1/12/2022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D272B0-B68E-4B21-B854-8188FB6DA7A9}" type="slidenum">
              <a:rPr lang="el-GR" smtClean="0"/>
              <a:t>‹#›</a:t>
            </a:fld>
            <a:endParaRPr lang="el-GR"/>
          </a:p>
        </p:txBody>
      </p:sp>
    </p:spTree>
    <p:extLst>
      <p:ext uri="{BB962C8B-B14F-4D97-AF65-F5344CB8AC3E}">
        <p14:creationId xmlns:p14="http://schemas.microsoft.com/office/powerpoint/2010/main" val="2863856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61434D7-9B33-4FEF-8C46-52C2517FDDF7}" type="datetimeFigureOut">
              <a:rPr lang="el-GR" smtClean="0"/>
              <a:t>1/12/2022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D272B0-B68E-4B21-B854-8188FB6DA7A9}" type="slidenum">
              <a:rPr lang="el-GR" smtClean="0"/>
              <a:t>‹#›</a:t>
            </a:fld>
            <a:endParaRPr lang="el-GR"/>
          </a:p>
        </p:txBody>
      </p:sp>
    </p:spTree>
    <p:extLst>
      <p:ext uri="{BB962C8B-B14F-4D97-AF65-F5344CB8AC3E}">
        <p14:creationId xmlns:p14="http://schemas.microsoft.com/office/powerpoint/2010/main" val="1679272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461434D7-9B33-4FEF-8C46-52C2517FDDF7}" type="datetimeFigureOut">
              <a:rPr lang="el-GR" smtClean="0"/>
              <a:t>1/12/2022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D272B0-B68E-4B21-B854-8188FB6DA7A9}" type="slidenum">
              <a:rPr lang="el-GR" smtClean="0"/>
              <a:t>‹#›</a:t>
            </a:fld>
            <a:endParaRPr lang="el-G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821977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61434D7-9B33-4FEF-8C46-52C2517FDDF7}" type="datetimeFigureOut">
              <a:rPr lang="el-GR" smtClean="0"/>
              <a:t>1/12/2022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D272B0-B68E-4B21-B854-8188FB6DA7A9}" type="slidenum">
              <a:rPr lang="el-GR" smtClean="0"/>
              <a:t>‹#›</a:t>
            </a:fld>
            <a:endParaRPr lang="el-GR"/>
          </a:p>
        </p:txBody>
      </p:sp>
    </p:spTree>
    <p:extLst>
      <p:ext uri="{BB962C8B-B14F-4D97-AF65-F5344CB8AC3E}">
        <p14:creationId xmlns:p14="http://schemas.microsoft.com/office/powerpoint/2010/main" val="299719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61434D7-9B33-4FEF-8C46-52C2517FDDF7}" type="datetimeFigureOut">
              <a:rPr lang="el-GR" smtClean="0"/>
              <a:t>1/12/2022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D272B0-B68E-4B21-B854-8188FB6DA7A9}" type="slidenum">
              <a:rPr lang="el-GR" smtClean="0"/>
              <a:t>‹#›</a:t>
            </a:fld>
            <a:endParaRPr lang="el-GR"/>
          </a:p>
        </p:txBody>
      </p:sp>
    </p:spTree>
    <p:extLst>
      <p:ext uri="{BB962C8B-B14F-4D97-AF65-F5344CB8AC3E}">
        <p14:creationId xmlns:p14="http://schemas.microsoft.com/office/powerpoint/2010/main" val="137859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l-GR"/>
              <a:t>Κάντε κλικ για να επεξεργαστείτε τον τίτλο υποδείγματος</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61434D7-9B33-4FEF-8C46-52C2517FDDF7}" type="datetimeFigureOut">
              <a:rPr lang="el-GR" smtClean="0"/>
              <a:t>1/12/2022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D272B0-B68E-4B21-B854-8188FB6DA7A9}" type="slidenum">
              <a:rPr lang="el-GR" smtClean="0"/>
              <a:t>‹#›</a:t>
            </a:fld>
            <a:endParaRPr lang="el-GR"/>
          </a:p>
        </p:txBody>
      </p:sp>
    </p:spTree>
    <p:extLst>
      <p:ext uri="{BB962C8B-B14F-4D97-AF65-F5344CB8AC3E}">
        <p14:creationId xmlns:p14="http://schemas.microsoft.com/office/powerpoint/2010/main" val="3962307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61434D7-9B33-4FEF-8C46-52C2517FDDF7}" type="datetimeFigureOut">
              <a:rPr lang="el-GR" smtClean="0"/>
              <a:t>1/12/2022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6D272B0-B68E-4B21-B854-8188FB6DA7A9}" type="slidenum">
              <a:rPr lang="el-GR" smtClean="0"/>
              <a:t>‹#›</a:t>
            </a:fld>
            <a:endParaRPr lang="el-GR"/>
          </a:p>
        </p:txBody>
      </p:sp>
    </p:spTree>
    <p:extLst>
      <p:ext uri="{BB962C8B-B14F-4D97-AF65-F5344CB8AC3E}">
        <p14:creationId xmlns:p14="http://schemas.microsoft.com/office/powerpoint/2010/main" val="2009838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61434D7-9B33-4FEF-8C46-52C2517FDDF7}" type="datetimeFigureOut">
              <a:rPr lang="el-GR" smtClean="0"/>
              <a:t>1/12/2022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6D272B0-B68E-4B21-B854-8188FB6DA7A9}" type="slidenum">
              <a:rPr lang="el-GR" smtClean="0"/>
              <a:t>‹#›</a:t>
            </a:fld>
            <a:endParaRPr lang="el-GR"/>
          </a:p>
        </p:txBody>
      </p:sp>
    </p:spTree>
    <p:extLst>
      <p:ext uri="{BB962C8B-B14F-4D97-AF65-F5344CB8AC3E}">
        <p14:creationId xmlns:p14="http://schemas.microsoft.com/office/powerpoint/2010/main" val="81802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434D7-9B33-4FEF-8C46-52C2517FDDF7}" type="datetimeFigureOut">
              <a:rPr lang="el-GR" smtClean="0"/>
              <a:t>1/12/2022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6D272B0-B68E-4B21-B854-8188FB6DA7A9}" type="slidenum">
              <a:rPr lang="el-GR" smtClean="0"/>
              <a:t>‹#›</a:t>
            </a:fld>
            <a:endParaRPr lang="el-GR"/>
          </a:p>
        </p:txBody>
      </p:sp>
    </p:spTree>
    <p:extLst>
      <p:ext uri="{BB962C8B-B14F-4D97-AF65-F5344CB8AC3E}">
        <p14:creationId xmlns:p14="http://schemas.microsoft.com/office/powerpoint/2010/main" val="368765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61434D7-9B33-4FEF-8C46-52C2517FDDF7}" type="datetimeFigureOut">
              <a:rPr lang="el-GR" smtClean="0"/>
              <a:t>1/12/2022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D272B0-B68E-4B21-B854-8188FB6DA7A9}" type="slidenum">
              <a:rPr lang="el-GR" smtClean="0"/>
              <a:t>‹#›</a:t>
            </a:fld>
            <a:endParaRPr lang="el-GR"/>
          </a:p>
        </p:txBody>
      </p:sp>
    </p:spTree>
    <p:extLst>
      <p:ext uri="{BB962C8B-B14F-4D97-AF65-F5344CB8AC3E}">
        <p14:creationId xmlns:p14="http://schemas.microsoft.com/office/powerpoint/2010/main" val="290118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61434D7-9B33-4FEF-8C46-52C2517FDDF7}" type="datetimeFigureOut">
              <a:rPr lang="el-GR" smtClean="0"/>
              <a:t>1/12/2022</a:t>
            </a:fld>
            <a:endParaRPr lang="el-GR"/>
          </a:p>
        </p:txBody>
      </p:sp>
      <p:sp>
        <p:nvSpPr>
          <p:cNvPr id="6" name="Footer Placeholder 5"/>
          <p:cNvSpPr>
            <a:spLocks noGrp="1"/>
          </p:cNvSpPr>
          <p:nvPr>
            <p:ph type="ftr" sz="quarter" idx="11"/>
          </p:nvPr>
        </p:nvSpPr>
        <p:spPr>
          <a:xfrm>
            <a:off x="533400" y="6172200"/>
            <a:ext cx="5811724" cy="365125"/>
          </a:xfrm>
        </p:spPr>
        <p:txBody>
          <a:bodyPr/>
          <a:lstStyle/>
          <a:p>
            <a:endParaRPr lang="el-GR"/>
          </a:p>
        </p:txBody>
      </p:sp>
      <p:sp>
        <p:nvSpPr>
          <p:cNvPr id="7" name="Slide Number Placeholder 6"/>
          <p:cNvSpPr>
            <a:spLocks noGrp="1"/>
          </p:cNvSpPr>
          <p:nvPr>
            <p:ph type="sldNum" sz="quarter" idx="12"/>
          </p:nvPr>
        </p:nvSpPr>
        <p:spPr/>
        <p:txBody>
          <a:bodyPr/>
          <a:lstStyle/>
          <a:p>
            <a:fld id="{66D272B0-B68E-4B21-B854-8188FB6DA7A9}" type="slidenum">
              <a:rPr lang="el-GR" smtClean="0"/>
              <a:t>‹#›</a:t>
            </a:fld>
            <a:endParaRPr lang="el-GR"/>
          </a:p>
        </p:txBody>
      </p:sp>
    </p:spTree>
    <p:extLst>
      <p:ext uri="{BB962C8B-B14F-4D97-AF65-F5344CB8AC3E}">
        <p14:creationId xmlns:p14="http://schemas.microsoft.com/office/powerpoint/2010/main" val="151228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61434D7-9B33-4FEF-8C46-52C2517FDDF7}" type="datetimeFigureOut">
              <a:rPr lang="el-GR" smtClean="0"/>
              <a:t>1/12/2022</a:t>
            </a:fld>
            <a:endParaRPr lang="el-G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l-G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6D272B0-B68E-4B21-B854-8188FB6DA7A9}" type="slidenum">
              <a:rPr lang="el-GR" smtClean="0"/>
              <a:t>‹#›</a:t>
            </a:fld>
            <a:endParaRPr lang="el-GR"/>
          </a:p>
        </p:txBody>
      </p:sp>
    </p:spTree>
    <p:extLst>
      <p:ext uri="{BB962C8B-B14F-4D97-AF65-F5344CB8AC3E}">
        <p14:creationId xmlns:p14="http://schemas.microsoft.com/office/powerpoint/2010/main" val="3120590075"/>
      </p:ext>
    </p:extLst>
  </p:cSld>
  <p:clrMap bg1="dk1" tx1="lt1" bg2="dk2" tx2="lt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799"/>
            <a:ext cx="7259241" cy="3673474"/>
          </a:xfrm>
        </p:spPr>
        <p:txBody>
          <a:bodyPr>
            <a:normAutofit/>
          </a:bodyPr>
          <a:lstStyle/>
          <a:p>
            <a:pPr>
              <a:lnSpc>
                <a:spcPct val="90000"/>
              </a:lnSpc>
            </a:pPr>
            <a:br>
              <a:rPr lang="el-GR" sz="4000">
                <a:solidFill>
                  <a:schemeClr val="tx2"/>
                </a:solidFill>
              </a:rPr>
            </a:br>
            <a:br>
              <a:rPr lang="el-GR" sz="4000">
                <a:solidFill>
                  <a:schemeClr val="tx2"/>
                </a:solidFill>
              </a:rPr>
            </a:br>
            <a:r>
              <a:rPr lang="el-GR" sz="4000">
                <a:solidFill>
                  <a:schemeClr val="tx2"/>
                </a:solidFill>
              </a:rPr>
              <a:t>ΤΕΧΝΟΛΟΓΙΚΗ ΕΝΟΤΗΤΑ:  ΜΕΤΑΦΟΡΕΣ</a:t>
            </a:r>
            <a:br>
              <a:rPr lang="el-GR" sz="4000">
                <a:solidFill>
                  <a:schemeClr val="tx2"/>
                </a:solidFill>
              </a:rPr>
            </a:br>
            <a:r>
              <a:rPr lang="el-GR" sz="4000">
                <a:solidFill>
                  <a:schemeClr val="tx2"/>
                </a:solidFill>
              </a:rPr>
              <a:t>ΤΕΧΝΟΛΟΓΙΑ Α΄ΓΥΜΝΑΣΙΟΥ</a:t>
            </a:r>
          </a:p>
        </p:txBody>
      </p:sp>
      <p:sp>
        <p:nvSpPr>
          <p:cNvPr id="3" name="Subtitle 2"/>
          <p:cNvSpPr>
            <a:spLocks noGrp="1"/>
          </p:cNvSpPr>
          <p:nvPr>
            <p:ph type="subTitle" idx="1"/>
          </p:nvPr>
        </p:nvSpPr>
        <p:spPr>
          <a:xfrm>
            <a:off x="513159" y="4648198"/>
            <a:ext cx="5254306" cy="1143002"/>
          </a:xfrm>
        </p:spPr>
        <p:txBody>
          <a:bodyPr>
            <a:normAutofit/>
          </a:bodyPr>
          <a:lstStyle/>
          <a:p>
            <a:r>
              <a:rPr lang="el-GR">
                <a:solidFill>
                  <a:schemeClr val="tx1">
                    <a:alpha val="80000"/>
                  </a:schemeClr>
                </a:solidFill>
              </a:rPr>
              <a:t>ΘΕΟΔΟΣΙΟΥ ΘΕΟΔΩΡΟΣ</a:t>
            </a:r>
          </a:p>
          <a:p>
            <a:r>
              <a:rPr lang="el-GR">
                <a:solidFill>
                  <a:schemeClr val="tx1">
                    <a:alpha val="80000"/>
                  </a:schemeClr>
                </a:solidFill>
              </a:rPr>
              <a:t>ΜΗΧΑΝΟΛΟΓΟΣ</a:t>
            </a:r>
          </a:p>
          <a:p>
            <a:endParaRPr lang="el-GR">
              <a:solidFill>
                <a:schemeClr val="tx1">
                  <a:alpha val="80000"/>
                </a:schemeClr>
              </a:solidFill>
            </a:endParaRPr>
          </a:p>
        </p:txBody>
      </p:sp>
    </p:spTree>
    <p:extLst>
      <p:ext uri="{BB962C8B-B14F-4D97-AF65-F5344CB8AC3E}">
        <p14:creationId xmlns:p14="http://schemas.microsoft.com/office/powerpoint/2010/main" val="32271448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96144"/>
          </a:xfrm>
        </p:spPr>
        <p:txBody>
          <a:bodyPr>
            <a:normAutofit fontScale="90000"/>
          </a:bodyPr>
          <a:lstStyle/>
          <a:p>
            <a:r>
              <a:rPr lang="el-GR" dirty="0"/>
              <a:t>ΧΕΡΣΑΙΑ ΜΕΣΑ ΜΕΤΑΦΟΡΑΣ ΕΛΕΥΘΕΡΗΣ ΤΡΟΧΙΑΣ</a:t>
            </a:r>
          </a:p>
        </p:txBody>
      </p:sp>
      <p:sp>
        <p:nvSpPr>
          <p:cNvPr id="4" name="Content Placeholder 3"/>
          <p:cNvSpPr>
            <a:spLocks noGrp="1"/>
          </p:cNvSpPr>
          <p:nvPr>
            <p:ph sz="half" idx="1"/>
          </p:nvPr>
        </p:nvSpPr>
        <p:spPr/>
        <p:txBody>
          <a:bodyPr>
            <a:normAutofit/>
          </a:bodyPr>
          <a:lstStyle/>
          <a:p>
            <a:r>
              <a:rPr lang="el-GR" dirty="0"/>
              <a:t>ΕΊΝΑΙ ΕΚΕΙΝΑ ΤΑ ΜΕΤΑΦΟΡΙΚΑ ΜΕΣΑ ΠΟΥ ΜΠΟΡΟΥΝ ΝΑ ΚΙΝΗΘΟΥΝ ΕΛΕΥΘΕΡΑ ΣΤΗ ΞΗΡΑ, ΑΡΚΕΙ ΝΑ ΥΠΑΡΧΕΙ  ΕΣΤΩ ΕΝΑΣ ΥΠΟΤΥΠΩΔΗΣ ΔΡΟΜΟΣ (ΧΩΡΙΣ ΜΕΓΑΛΗ ΚΛΙΣΗ Η΄ΑΝΩΜΑΛΙΕΣ)</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860032" y="1772816"/>
            <a:ext cx="3816423"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82838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229200"/>
            <a:ext cx="6554867" cy="790600"/>
          </a:xfrm>
        </p:spPr>
        <p:txBody>
          <a:bodyPr>
            <a:normAutofit fontScale="90000"/>
          </a:bodyPr>
          <a:lstStyle/>
          <a:p>
            <a:r>
              <a:rPr lang="el-GR" dirty="0"/>
              <a:t>ΜΕΤΑΦΟΡΙΚΑ ΜΕΣΑ ΕΛΕΥΘΕΡΗΣ ΤΡΟΧΙΑΣ</a:t>
            </a:r>
          </a:p>
        </p:txBody>
      </p:sp>
      <p:sp>
        <p:nvSpPr>
          <p:cNvPr id="5" name="Text Placeholder 4"/>
          <p:cNvSpPr>
            <a:spLocks noGrp="1"/>
          </p:cNvSpPr>
          <p:nvPr>
            <p:ph type="body" idx="1"/>
          </p:nvPr>
        </p:nvSpPr>
        <p:spPr/>
        <p:txBody>
          <a:bodyPr/>
          <a:lstStyle/>
          <a:p>
            <a:r>
              <a:rPr lang="el-GR" dirty="0"/>
              <a:t>ΑΥΤΟΚΙΝΗΤΟ</a:t>
            </a:r>
          </a:p>
        </p:txBody>
      </p:sp>
      <p:pic>
        <p:nvPicPr>
          <p:cNvPr id="307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381642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3"/>
          </p:nvPr>
        </p:nvSpPr>
        <p:spPr/>
        <p:txBody>
          <a:bodyPr/>
          <a:lstStyle/>
          <a:p>
            <a:r>
              <a:rPr lang="el-GR" dirty="0"/>
              <a:t>ΛΕΩΦΟΡΕΙΟ</a:t>
            </a:r>
          </a:p>
        </p:txBody>
      </p:sp>
      <p:pic>
        <p:nvPicPr>
          <p:cNvPr id="3076" name="Picture 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449888" y="1822450"/>
            <a:ext cx="238125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80917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464096"/>
          </a:xfrm>
        </p:spPr>
        <p:txBody>
          <a:bodyPr>
            <a:normAutofit fontScale="90000"/>
          </a:bodyPr>
          <a:lstStyle/>
          <a:p>
            <a:r>
              <a:rPr lang="el-GR" dirty="0"/>
              <a:t>ΧΕΡΣΑΙΑ ΜΕΣΑ ΜΕΤΑΦΟΡΑΣ ΕΛΕΥΘΕΡΗΣ ΤΡΟΧΙΑΣ</a:t>
            </a:r>
          </a:p>
        </p:txBody>
      </p:sp>
      <p:sp>
        <p:nvSpPr>
          <p:cNvPr id="3" name="Text Placeholder 2"/>
          <p:cNvSpPr>
            <a:spLocks noGrp="1"/>
          </p:cNvSpPr>
          <p:nvPr>
            <p:ph type="body" idx="1"/>
          </p:nvPr>
        </p:nvSpPr>
        <p:spPr>
          <a:xfrm>
            <a:off x="762001" y="1143000"/>
            <a:ext cx="3716866" cy="989856"/>
          </a:xfrm>
        </p:spPr>
        <p:txBody>
          <a:bodyPr/>
          <a:lstStyle/>
          <a:p>
            <a:r>
              <a:rPr lang="el-GR" dirty="0"/>
              <a:t>ΠΟΔΗΛΑΤΟ ΗΛΕΚΤΡΙΚΟ</a:t>
            </a:r>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5536" y="2852936"/>
            <a:ext cx="3816424" cy="275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sz="quarter" idx="3"/>
          </p:nvPr>
        </p:nvSpPr>
        <p:spPr>
          <a:xfrm>
            <a:off x="4855016" y="980728"/>
            <a:ext cx="3764051" cy="575866"/>
          </a:xfrm>
        </p:spPr>
        <p:txBody>
          <a:bodyPr/>
          <a:lstStyle/>
          <a:p>
            <a:r>
              <a:rPr lang="el-GR" dirty="0"/>
              <a:t>ΦΟΡΤΗΓΟ ΤΟΥ ΑΥΡΙΟ</a:t>
            </a:r>
          </a:p>
        </p:txBody>
      </p:sp>
      <p:pic>
        <p:nvPicPr>
          <p:cNvPr id="614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330825" y="184626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530197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5229200"/>
            <a:ext cx="6554867" cy="790600"/>
          </a:xfrm>
        </p:spPr>
        <p:txBody>
          <a:bodyPr/>
          <a:lstStyle/>
          <a:p>
            <a:r>
              <a:rPr lang="el-GR" dirty="0"/>
              <a:t>ΟΙΚΟΛΟΓΙΚΑ ΑΥΤΟΚΙΝΗΤΑ</a:t>
            </a:r>
          </a:p>
        </p:txBody>
      </p:sp>
      <p:sp>
        <p:nvSpPr>
          <p:cNvPr id="2" name="Text Placeholder 1"/>
          <p:cNvSpPr>
            <a:spLocks noGrp="1"/>
          </p:cNvSpPr>
          <p:nvPr>
            <p:ph type="body" idx="1"/>
          </p:nvPr>
        </p:nvSpPr>
        <p:spPr>
          <a:xfrm>
            <a:off x="301752" y="513899"/>
            <a:ext cx="4198240" cy="970885"/>
          </a:xfrm>
        </p:spPr>
        <p:txBody>
          <a:bodyPr/>
          <a:lstStyle/>
          <a:p>
            <a:r>
              <a:rPr lang="el-GR" dirty="0"/>
              <a:t>ΥΒΡΙΔΙΚΑ</a:t>
            </a:r>
          </a:p>
          <a:p>
            <a:r>
              <a:rPr lang="el-GR" dirty="0"/>
              <a:t>ΚΑΥΣΙΜΟ-ΗΛΕΚΤΡΙΣΜΟΣ</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7646" y="2149177"/>
            <a:ext cx="4212383"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sz="quarter" idx="3"/>
          </p:nvPr>
        </p:nvSpPr>
        <p:spPr/>
        <p:txBody>
          <a:bodyPr/>
          <a:lstStyle/>
          <a:p>
            <a:r>
              <a:rPr lang="el-GR" dirty="0"/>
              <a:t>ΗΛΙΑΚΟ ΑΥΤΟΚΙΝΗΤΟ</a:t>
            </a:r>
          </a:p>
        </p:txBody>
      </p:sp>
      <p:pic>
        <p:nvPicPr>
          <p:cNvPr id="102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330825" y="184626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493293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83934" y="4487332"/>
            <a:ext cx="4220368" cy="1507067"/>
          </a:xfrm>
        </p:spPr>
        <p:txBody>
          <a:bodyPr vert="horz" lIns="91440" tIns="45720" rIns="91440" bIns="45720" rtlCol="0" anchor="ctr">
            <a:normAutofit/>
          </a:bodyPr>
          <a:lstStyle/>
          <a:p>
            <a:pPr>
              <a:lnSpc>
                <a:spcPct val="90000"/>
              </a:lnSpc>
            </a:pPr>
            <a:r>
              <a:rPr lang="en-US" sz="3300"/>
              <a:t>ΧΕΡΣΑΙΑ ΜΕΣΑ ΜΕΤΑΦΟΡΑΣ ΣΤΑΘΕΡΗΣ ΤΡΟΧΙΑΣ</a:t>
            </a:r>
          </a:p>
        </p:txBody>
      </p:sp>
      <p:sp>
        <p:nvSpPr>
          <p:cNvPr id="4" name="Content Placeholder 3"/>
          <p:cNvSpPr>
            <a:spLocks noGrp="1"/>
          </p:cNvSpPr>
          <p:nvPr>
            <p:ph sz="half" idx="1"/>
          </p:nvPr>
        </p:nvSpPr>
        <p:spPr>
          <a:xfrm>
            <a:off x="2913459" y="685800"/>
            <a:ext cx="4969554" cy="3615267"/>
          </a:xfrm>
        </p:spPr>
        <p:txBody>
          <a:bodyPr vert="horz" lIns="91440" tIns="45720" rIns="91440" bIns="45720" rtlCol="0" anchor="ctr">
            <a:normAutofit/>
          </a:bodyPr>
          <a:lstStyle/>
          <a:p>
            <a:r>
              <a:rPr lang="en-US"/>
              <a:t>ΕΊΝΑΙ ΕΚΕΙΝΑ ΤΑ ΜΕΤΑΦΟΡΙΚΑ ΜΕΣΑ ΠΟΥ ΚΙΝΟΥΝΤΑΙ ΣΕ ΣΥΓΚΕΚΡΙΜΕΝΗ ΤΡΟΧΙΑ-ΔΙΑΔΡΟΜΗ ΠΟΥ ΑΠΟΤΕΛΕΙΤΑΙ ΑΠΟ ΡΑΓΕΣ –ΣΥΡΜΑΤΟΣΧΟΙΝΑ-Η΄ΥΠΕΡΥΨΩΜΕΝΕΣ ΚΑΤΑΣΚΕΥΕΣ</a:t>
            </a:r>
          </a:p>
        </p:txBody>
      </p:sp>
      <p:pic>
        <p:nvPicPr>
          <p:cNvPr id="2050"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1355" r="22270" b="1"/>
          <a:stretch/>
        </p:blipFill>
        <p:spPr bwMode="auto">
          <a:xfrm>
            <a:off x="623" y="10"/>
            <a:ext cx="2626519"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07593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ΧΕΡΣΑΙΑ ΜΕΣΑ ΣΤΑΘΕΡΗΣ ΤΡΟΧΙΑΣ</a:t>
            </a:r>
          </a:p>
        </p:txBody>
      </p:sp>
      <p:sp>
        <p:nvSpPr>
          <p:cNvPr id="8" name="Text Placeholder 7"/>
          <p:cNvSpPr>
            <a:spLocks noGrp="1"/>
          </p:cNvSpPr>
          <p:nvPr>
            <p:ph type="body" idx="1"/>
          </p:nvPr>
        </p:nvSpPr>
        <p:spPr/>
        <p:txBody>
          <a:bodyPr/>
          <a:lstStyle/>
          <a:p>
            <a:r>
              <a:rPr lang="el-GR" dirty="0"/>
              <a:t>ΤΕΛΕΦΕΡΙΚ ΣΑΝΤΟΡΙΝΗ</a:t>
            </a:r>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37831" y="1408358"/>
            <a:ext cx="3936076" cy="262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9"/>
          <p:cNvSpPr>
            <a:spLocks noGrp="1"/>
          </p:cNvSpPr>
          <p:nvPr>
            <p:ph type="body" sz="quarter" idx="3"/>
          </p:nvPr>
        </p:nvSpPr>
        <p:spPr/>
        <p:txBody>
          <a:bodyPr/>
          <a:lstStyle/>
          <a:p>
            <a:r>
              <a:rPr lang="el-GR" dirty="0"/>
              <a:t>ΜΑΓΝΗΤΙΚΟ ΤΡΕΝΟ</a:t>
            </a:r>
          </a:p>
        </p:txBody>
      </p:sp>
      <p:pic>
        <p:nvPicPr>
          <p:cNvPr id="4099"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335588" y="1841500"/>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07104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ΧΕΡΣΑΙΑ ΜΕΣΑ ΣΤΑΘΕΡΗΣ ΤΡΟΧΙΑΣ</a:t>
            </a:r>
          </a:p>
        </p:txBody>
      </p:sp>
      <p:sp>
        <p:nvSpPr>
          <p:cNvPr id="5" name="Text Placeholder 4"/>
          <p:cNvSpPr>
            <a:spLocks noGrp="1"/>
          </p:cNvSpPr>
          <p:nvPr>
            <p:ph type="body" idx="1"/>
          </p:nvPr>
        </p:nvSpPr>
        <p:spPr/>
        <p:txBody>
          <a:bodyPr/>
          <a:lstStyle/>
          <a:p>
            <a:r>
              <a:rPr lang="el-GR" dirty="0"/>
              <a:t>ΤΡΕΝΟ ΥΨΗΛΩΝ ΤΑΧΥΤΗΤΩΝ ΙΑΠΩΝΙΑ</a:t>
            </a:r>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395536" y="1611584"/>
            <a:ext cx="4248472" cy="2212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3"/>
          </p:nvPr>
        </p:nvSpPr>
        <p:spPr/>
        <p:txBody>
          <a:bodyPr/>
          <a:lstStyle/>
          <a:p>
            <a:r>
              <a:rPr lang="el-GR" dirty="0"/>
              <a:t>ΤΡΑΜ ΑΘΗΝΑΣ</a:t>
            </a:r>
          </a:p>
        </p:txBody>
      </p:sp>
      <p:pic>
        <p:nvPicPr>
          <p:cNvPr id="5123"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254625" y="1893887"/>
            <a:ext cx="27717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88001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13159" y="685799"/>
            <a:ext cx="2810333" cy="4892040"/>
          </a:xfrm>
        </p:spPr>
        <p:txBody>
          <a:bodyPr>
            <a:normAutofit/>
          </a:bodyPr>
          <a:lstStyle/>
          <a:p>
            <a:pPr algn="r"/>
            <a:r>
              <a:rPr lang="el-GR"/>
              <a:t>ΑΓΩΓΟΙ</a:t>
            </a:r>
          </a:p>
        </p:txBody>
      </p:sp>
      <p:sp>
        <p:nvSpPr>
          <p:cNvPr id="8" name="Content Placeholder 7"/>
          <p:cNvSpPr>
            <a:spLocks noGrp="1"/>
          </p:cNvSpPr>
          <p:nvPr>
            <p:ph idx="1"/>
          </p:nvPr>
        </p:nvSpPr>
        <p:spPr>
          <a:xfrm>
            <a:off x="3734971" y="685798"/>
            <a:ext cx="4716195" cy="5623521"/>
          </a:xfrm>
        </p:spPr>
        <p:txBody>
          <a:bodyPr>
            <a:normAutofit/>
          </a:bodyPr>
          <a:lstStyle/>
          <a:p>
            <a:pPr>
              <a:lnSpc>
                <a:spcPct val="90000"/>
              </a:lnSpc>
            </a:pPr>
            <a:r>
              <a:rPr lang="el-GR" sz="2400" dirty="0">
                <a:solidFill>
                  <a:srgbClr val="FF0000"/>
                </a:solidFill>
              </a:rPr>
              <a:t>ΟΙ ΑΓΩΓΟΙ ΚΥΛΙΝΔΡΙΚΟΥ ΣΧΗΜΑΤΟΣ ΧΡΗΣΙΜΟΠΟΙΟΥΝΤΑΙ ΣΗΜΕΡΑ ΕΥΡΥΤΑΤΑ ΓΙΑ ΝΑ ΜΕΤΑΦΕΡΕΙ Ο ΑΝΘΡΩΠΟΣ </a:t>
            </a:r>
          </a:p>
          <a:p>
            <a:pPr marL="0" indent="0">
              <a:lnSpc>
                <a:spcPct val="90000"/>
              </a:lnSpc>
              <a:buNone/>
            </a:pPr>
            <a:r>
              <a:rPr lang="el-GR" sz="2400" dirty="0">
                <a:solidFill>
                  <a:srgbClr val="FF0000"/>
                </a:solidFill>
              </a:rPr>
              <a:t>    ΥΓΡΑ-ΑΕΡΙΑ-ΚΟΚΚΟΥΣ      Η΄ΣΚΟΝΗ ΜΕ ΕΥΚΟΛΙΑ ΣΕ ΜΕΓΑΛΕΣ ΑΠΟΣΤΑΣΕΙΣ Π.Χ.</a:t>
            </a:r>
          </a:p>
          <a:p>
            <a:pPr>
              <a:lnSpc>
                <a:spcPct val="90000"/>
              </a:lnSpc>
            </a:pPr>
            <a:r>
              <a:rPr lang="el-GR" sz="1700" dirty="0">
                <a:solidFill>
                  <a:schemeClr val="tx1"/>
                </a:solidFill>
              </a:rPr>
              <a:t>ΠΕΤΡΕΛΑΙΟΑΓΩΓΟΙ</a:t>
            </a:r>
          </a:p>
          <a:p>
            <a:pPr>
              <a:lnSpc>
                <a:spcPct val="90000"/>
              </a:lnSpc>
            </a:pPr>
            <a:r>
              <a:rPr lang="el-GR" sz="1700" dirty="0">
                <a:solidFill>
                  <a:schemeClr val="tx1"/>
                </a:solidFill>
              </a:rPr>
              <a:t>ΑΓΩΓΟΙ ΦΥΣΙΚΟΥ ΑΕΡΙΟΥ</a:t>
            </a:r>
          </a:p>
          <a:p>
            <a:pPr>
              <a:lnSpc>
                <a:spcPct val="90000"/>
              </a:lnSpc>
            </a:pPr>
            <a:r>
              <a:rPr lang="el-GR" sz="1700" dirty="0">
                <a:solidFill>
                  <a:schemeClr val="tx1"/>
                </a:solidFill>
              </a:rPr>
              <a:t>ΑΓΩΓΟΙ ΝΕΡΟΥ</a:t>
            </a:r>
          </a:p>
          <a:p>
            <a:pPr>
              <a:lnSpc>
                <a:spcPct val="90000"/>
              </a:lnSpc>
            </a:pPr>
            <a:r>
              <a:rPr lang="el-GR" sz="1700" dirty="0">
                <a:solidFill>
                  <a:schemeClr val="tx1"/>
                </a:solidFill>
              </a:rPr>
              <a:t>ΑΓΩΓΟΙ ΛΥΜΑΤΩΝ </a:t>
            </a:r>
          </a:p>
          <a:p>
            <a:pPr>
              <a:lnSpc>
                <a:spcPct val="90000"/>
              </a:lnSpc>
            </a:pPr>
            <a:r>
              <a:rPr lang="el-GR" sz="1700" dirty="0">
                <a:solidFill>
                  <a:schemeClr val="tx1"/>
                </a:solidFill>
              </a:rPr>
              <a:t>ΑΓΩΓΟΙ  ΟΞΥΓΟΝΟΥ ΣΤΑ ΝΟΣΟΚΟΜΕΙΑ ΚΤΛ.</a:t>
            </a:r>
          </a:p>
          <a:p>
            <a:pPr>
              <a:lnSpc>
                <a:spcPct val="90000"/>
              </a:lnSpc>
            </a:pPr>
            <a:r>
              <a:rPr lang="el-GR" sz="1700" dirty="0">
                <a:solidFill>
                  <a:schemeClr val="tx1"/>
                </a:solidFill>
              </a:rPr>
              <a:t>ΑΓΩΓΟΙ ΜΕΤΑΦΟΡΑΣ ΕΤΟΙΜΟΥ ΤΣΙΜΕΝΤΟΥ Κ.Τ.Λ</a:t>
            </a:r>
          </a:p>
        </p:txBody>
      </p:sp>
    </p:spTree>
    <p:extLst>
      <p:ext uri="{BB962C8B-B14F-4D97-AF65-F5344CB8AC3E}">
        <p14:creationId xmlns:p14="http://schemas.microsoft.com/office/powerpoint/2010/main" val="403222201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ΑΓΩΓΟΙ</a:t>
            </a:r>
          </a:p>
        </p:txBody>
      </p:sp>
      <p:sp>
        <p:nvSpPr>
          <p:cNvPr id="3" name="Text Placeholder 2"/>
          <p:cNvSpPr>
            <a:spLocks noGrp="1"/>
          </p:cNvSpPr>
          <p:nvPr>
            <p:ph type="body" idx="1"/>
          </p:nvPr>
        </p:nvSpPr>
        <p:spPr/>
        <p:txBody>
          <a:bodyPr/>
          <a:lstStyle/>
          <a:p>
            <a:r>
              <a:rPr lang="el-GR" dirty="0"/>
              <a:t>ΠΕΤΡΕΛΑΙΟΑΓΩΓΟΣ</a:t>
            </a:r>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395536" y="1772816"/>
            <a:ext cx="3960440" cy="2550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sz="quarter" idx="3"/>
          </p:nvPr>
        </p:nvSpPr>
        <p:spPr/>
        <p:txBody>
          <a:bodyPr/>
          <a:lstStyle/>
          <a:p>
            <a:r>
              <a:rPr lang="el-GR" dirty="0"/>
              <a:t>ΑΓΩΓΟΣ ΦΥΣΙΚΟΥ ΑΕΡΙΟΥ</a:t>
            </a:r>
          </a:p>
        </p:txBody>
      </p:sp>
      <p:pic>
        <p:nvPicPr>
          <p:cNvPr id="717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211763" y="19177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54094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ΑΓΩΓΟΙ</a:t>
            </a:r>
          </a:p>
        </p:txBody>
      </p:sp>
      <p:sp>
        <p:nvSpPr>
          <p:cNvPr id="3" name="Text Placeholder 2"/>
          <p:cNvSpPr>
            <a:spLocks noGrp="1"/>
          </p:cNvSpPr>
          <p:nvPr>
            <p:ph type="body" idx="1"/>
          </p:nvPr>
        </p:nvSpPr>
        <p:spPr/>
        <p:txBody>
          <a:bodyPr>
            <a:normAutofit fontScale="85000" lnSpcReduction="20000"/>
          </a:bodyPr>
          <a:lstStyle/>
          <a:p>
            <a:r>
              <a:rPr lang="el-GR" dirty="0"/>
              <a:t>ΜΕΤΑΦΟΡΑ ΕΤΟΙΜΟΥ ΤΣΙΜΕΝΤΟΥ</a:t>
            </a:r>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3528" y="2564904"/>
            <a:ext cx="4104456" cy="295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sz="quarter" idx="3"/>
          </p:nvPr>
        </p:nvSpPr>
        <p:spPr/>
        <p:txBody>
          <a:bodyPr/>
          <a:lstStyle/>
          <a:p>
            <a:r>
              <a:rPr lang="el-GR" dirty="0"/>
              <a:t>ΜΕΤΑΦΟΡΑ ΣΙΤΑΡΙΟΥ</a:t>
            </a:r>
          </a:p>
        </p:txBody>
      </p:sp>
      <p:pic>
        <p:nvPicPr>
          <p:cNvPr id="8195"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121275" y="1965325"/>
            <a:ext cx="303847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509743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41495" y="941424"/>
            <a:ext cx="2282922" cy="3248611"/>
          </a:xfrm>
        </p:spPr>
        <p:txBody>
          <a:bodyPr>
            <a:normAutofit/>
          </a:bodyPr>
          <a:lstStyle/>
          <a:p>
            <a:r>
              <a:rPr lang="el-GR" sz="2700">
                <a:solidFill>
                  <a:srgbClr val="FFFFFF"/>
                </a:solidFill>
              </a:rPr>
              <a:t>ΤΙ ΕΊΝΑΙ ΜΕΤΑΦΟΡΕΣ</a:t>
            </a:r>
          </a:p>
        </p:txBody>
      </p:sp>
      <p:graphicFrame>
        <p:nvGraphicFramePr>
          <p:cNvPr id="23" name="Content Placeholder 2">
            <a:extLst>
              <a:ext uri="{FF2B5EF4-FFF2-40B4-BE49-F238E27FC236}">
                <a16:creationId xmlns:a16="http://schemas.microsoft.com/office/drawing/2014/main" id="{EEC78BB5-D911-1D7B-47D6-B8C5459B49F9}"/>
              </a:ext>
            </a:extLst>
          </p:cNvPr>
          <p:cNvGraphicFramePr>
            <a:graphicFrameLocks noGrp="1"/>
          </p:cNvGraphicFramePr>
          <p:nvPr>
            <p:ph idx="1"/>
            <p:extLst>
              <p:ext uri="{D42A27DB-BD31-4B8C-83A1-F6EECF244321}">
                <p14:modId xmlns:p14="http://schemas.microsoft.com/office/powerpoint/2010/main" val="2439836681"/>
              </p:ext>
            </p:extLst>
          </p:nvPr>
        </p:nvGraphicFramePr>
        <p:xfrm>
          <a:off x="705483" y="941424"/>
          <a:ext cx="4642845"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544403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217" y="685800"/>
            <a:ext cx="3613992" cy="4603749"/>
          </a:xfrm>
        </p:spPr>
        <p:txBody>
          <a:bodyPr>
            <a:normAutofit/>
          </a:bodyPr>
          <a:lstStyle/>
          <a:p>
            <a:pPr algn="r"/>
            <a:r>
              <a:rPr lang="el-GR" sz="4500"/>
              <a:t>ΥΔΑΤΙΝΕΣ ΜΕΤΑΦΟΡΕΣ</a:t>
            </a:r>
          </a:p>
        </p:txBody>
      </p:sp>
      <p:sp>
        <p:nvSpPr>
          <p:cNvPr id="7" name="Content Placeholder 6"/>
          <p:cNvSpPr>
            <a:spLocks noGrp="1"/>
          </p:cNvSpPr>
          <p:nvPr>
            <p:ph idx="1"/>
          </p:nvPr>
        </p:nvSpPr>
        <p:spPr>
          <a:xfrm>
            <a:off x="4969238" y="685800"/>
            <a:ext cx="3659219" cy="5623520"/>
          </a:xfrm>
        </p:spPr>
        <p:txBody>
          <a:bodyPr>
            <a:normAutofit/>
          </a:bodyPr>
          <a:lstStyle/>
          <a:p>
            <a:pPr>
              <a:lnSpc>
                <a:spcPct val="90000"/>
              </a:lnSpc>
            </a:pPr>
            <a:r>
              <a:rPr lang="el-GR" sz="1800" dirty="0">
                <a:solidFill>
                  <a:schemeClr val="tx1"/>
                </a:solidFill>
              </a:rPr>
              <a:t>Οι </a:t>
            </a:r>
            <a:r>
              <a:rPr lang="el-GR" sz="1800" b="1" dirty="0">
                <a:solidFill>
                  <a:schemeClr val="tx1"/>
                </a:solidFill>
              </a:rPr>
              <a:t>υδάτινες μεταφορές</a:t>
            </a:r>
            <a:r>
              <a:rPr lang="el-GR" sz="1800" dirty="0">
                <a:solidFill>
                  <a:schemeClr val="tx1"/>
                </a:solidFill>
              </a:rPr>
              <a:t> αποτελούν ένα ιδιαίτερα μεγάλο πεδίο των γενικών μεταφορών ανθρώπων και φορτίων, που εκτελούνται με πλοία</a:t>
            </a:r>
            <a:r>
              <a:rPr lang="en-US" sz="1800" dirty="0">
                <a:solidFill>
                  <a:schemeClr val="tx1"/>
                </a:solidFill>
              </a:rPr>
              <a:t> </a:t>
            </a:r>
            <a:r>
              <a:rPr lang="el-GR" sz="1800" dirty="0">
                <a:solidFill>
                  <a:schemeClr val="tx1"/>
                </a:solidFill>
              </a:rPr>
              <a:t>στην επιφάνεια του νερού ή μέσα στο νερό.</a:t>
            </a:r>
          </a:p>
          <a:p>
            <a:pPr>
              <a:lnSpc>
                <a:spcPct val="90000"/>
              </a:lnSpc>
            </a:pPr>
            <a:r>
              <a:rPr lang="el-GR" sz="1800" dirty="0">
                <a:solidFill>
                  <a:schemeClr val="tx1"/>
                </a:solidFill>
              </a:rPr>
              <a:t>Η ιστορία των οποίων χάνεται στα βάθη των αιώνων.</a:t>
            </a:r>
          </a:p>
          <a:p>
            <a:pPr>
              <a:lnSpc>
                <a:spcPct val="90000"/>
              </a:lnSpc>
            </a:pPr>
            <a:r>
              <a:rPr lang="el-GR" sz="1800" dirty="0">
                <a:solidFill>
                  <a:schemeClr val="tx1"/>
                </a:solidFill>
              </a:rPr>
              <a:t> Η ναυπήγηση σκαφών από την εποχή του Ομήρου και η συνεχής εξέλιξη </a:t>
            </a:r>
            <a:r>
              <a:rPr lang="el-GR" sz="1800" dirty="0" err="1">
                <a:solidFill>
                  <a:schemeClr val="tx1"/>
                </a:solidFill>
              </a:rPr>
              <a:t>τουςεπέτρεψε</a:t>
            </a:r>
            <a:r>
              <a:rPr lang="el-GR" sz="1800" dirty="0">
                <a:solidFill>
                  <a:schemeClr val="tx1"/>
                </a:solidFill>
              </a:rPr>
              <a:t> στους θαλασσοπόρους την ανακάλυψη νέων θαλάσσιων οδών ,την ανάπτυξη του εμπορίου, και την επικοινωνία των ανθρώπων </a:t>
            </a:r>
            <a:r>
              <a:rPr lang="el-GR" sz="1400" dirty="0">
                <a:solidFill>
                  <a:schemeClr val="tx1"/>
                </a:solidFill>
              </a:rPr>
              <a:t>.</a:t>
            </a:r>
          </a:p>
        </p:txBody>
      </p:sp>
    </p:spTree>
    <p:extLst>
      <p:ext uri="{BB962C8B-B14F-4D97-AF65-F5344CB8AC3E}">
        <p14:creationId xmlns:p14="http://schemas.microsoft.com/office/powerpoint/2010/main" val="348861985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ΑΡΧΙΜΗΔΗΣ –ΑΝΩΣΗ</a:t>
            </a:r>
          </a:p>
        </p:txBody>
      </p:sp>
      <p:sp>
        <p:nvSpPr>
          <p:cNvPr id="4" name="Content Placeholder 3"/>
          <p:cNvSpPr>
            <a:spLocks noGrp="1"/>
          </p:cNvSpPr>
          <p:nvPr>
            <p:ph sz="half" idx="1"/>
          </p:nvPr>
        </p:nvSpPr>
        <p:spPr>
          <a:xfrm>
            <a:off x="301752" y="1371600"/>
            <a:ext cx="4038600" cy="5009728"/>
          </a:xfrm>
        </p:spPr>
        <p:txBody>
          <a:bodyPr>
            <a:normAutofit/>
          </a:bodyPr>
          <a:lstStyle/>
          <a:p>
            <a:r>
              <a:rPr lang="el-GR" dirty="0"/>
              <a:t>Τι είναι η άνωση ;</a:t>
            </a:r>
          </a:p>
          <a:p>
            <a:r>
              <a:rPr lang="el-GR" dirty="0"/>
              <a:t> Είναι μια δύναμη που δέχεται ένα σώμα, όταν είναι μέσα σε υγρό ή αέριο, πλήρως βυθισμένο είτε εν μέρει.  Η άνωση είναι πάντα κατακόρυφη δύναμη  με φορά προς τα άνω  </a:t>
            </a:r>
            <a:r>
              <a:rPr lang="el-GR" dirty="0">
                <a:solidFill>
                  <a:srgbClr val="FFFF00"/>
                </a:solidFill>
              </a:rPr>
              <a:t>ΚΑΙ ΕΠΙΤΡΈΠΕΙ ΣΕ ΈΝΑ ΠΛΟΊΟ ΝΑ ΕΠΙΠΛΈΕΙ</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788024" y="1844824"/>
            <a:ext cx="381642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085455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217" y="685800"/>
            <a:ext cx="3613992" cy="4603749"/>
          </a:xfrm>
        </p:spPr>
        <p:txBody>
          <a:bodyPr>
            <a:normAutofit/>
          </a:bodyPr>
          <a:lstStyle/>
          <a:p>
            <a:pPr algn="r"/>
            <a:r>
              <a:rPr lang="el-GR" sz="4200"/>
              <a:t>ΚΑΤΗΓΟΡΙΕΣ ΥΔΑΤΙΝΩΝ ΜΕΣΩΝ ΜΕΤΑΦΟΡΑΣ</a:t>
            </a:r>
            <a:br>
              <a:rPr lang="el-GR" sz="4200"/>
            </a:br>
            <a:r>
              <a:rPr lang="el-GR" sz="4200"/>
              <a:t>ανάλογα με το φορτίο</a:t>
            </a:r>
          </a:p>
        </p:txBody>
      </p:sp>
      <p:sp>
        <p:nvSpPr>
          <p:cNvPr id="3" name="Content Placeholder 2"/>
          <p:cNvSpPr>
            <a:spLocks noGrp="1"/>
          </p:cNvSpPr>
          <p:nvPr>
            <p:ph idx="1"/>
          </p:nvPr>
        </p:nvSpPr>
        <p:spPr>
          <a:xfrm>
            <a:off x="4969238" y="685800"/>
            <a:ext cx="3659219" cy="4603750"/>
          </a:xfrm>
        </p:spPr>
        <p:txBody>
          <a:bodyPr>
            <a:normAutofit/>
          </a:bodyPr>
          <a:lstStyle/>
          <a:p>
            <a:pPr>
              <a:lnSpc>
                <a:spcPct val="90000"/>
              </a:lnSpc>
            </a:pPr>
            <a:r>
              <a:rPr lang="el-GR" sz="1600">
                <a:solidFill>
                  <a:schemeClr val="tx1"/>
                </a:solidFill>
              </a:rPr>
              <a:t>ΕΠΙΒΑΤΗΓΑ</a:t>
            </a:r>
          </a:p>
          <a:p>
            <a:pPr>
              <a:lnSpc>
                <a:spcPct val="90000"/>
              </a:lnSpc>
            </a:pPr>
            <a:r>
              <a:rPr lang="el-GR" sz="1600">
                <a:solidFill>
                  <a:schemeClr val="tx1"/>
                </a:solidFill>
              </a:rPr>
              <a:t>ΕΠΙΒΑΤΗΓΑ ΚΑΙ ΟΧΗΜΑΤΩΝ</a:t>
            </a:r>
          </a:p>
          <a:p>
            <a:pPr>
              <a:lnSpc>
                <a:spcPct val="90000"/>
              </a:lnSpc>
            </a:pPr>
            <a:r>
              <a:rPr lang="el-GR" sz="1600">
                <a:solidFill>
                  <a:schemeClr val="tx1"/>
                </a:solidFill>
              </a:rPr>
              <a:t>ΠΕΤΡΕΛΑΙΟΦΟΡΑ</a:t>
            </a:r>
          </a:p>
          <a:p>
            <a:pPr>
              <a:lnSpc>
                <a:spcPct val="90000"/>
              </a:lnSpc>
            </a:pPr>
            <a:r>
              <a:rPr lang="el-GR" sz="1600">
                <a:solidFill>
                  <a:schemeClr val="tx1"/>
                </a:solidFill>
              </a:rPr>
              <a:t>ΓΙΑ ΥΓΡΟΠΟΙΗΜΕΝΑ ΑΕΡΙΑ Π.Χ.ΦΥΣΙΚΟΥ ΑΕΡΙΟΥ</a:t>
            </a:r>
          </a:p>
          <a:p>
            <a:pPr>
              <a:lnSpc>
                <a:spcPct val="90000"/>
              </a:lnSpc>
            </a:pPr>
            <a:r>
              <a:rPr lang="el-GR" sz="1600">
                <a:solidFill>
                  <a:schemeClr val="tx1"/>
                </a:solidFill>
              </a:rPr>
              <a:t>ΜΕΤΑΦΟΡΑΣ</a:t>
            </a:r>
            <a:r>
              <a:rPr lang="en-US" sz="1600">
                <a:solidFill>
                  <a:schemeClr val="tx1"/>
                </a:solidFill>
              </a:rPr>
              <a:t> CONTAINER</a:t>
            </a:r>
          </a:p>
          <a:p>
            <a:pPr>
              <a:lnSpc>
                <a:spcPct val="90000"/>
              </a:lnSpc>
            </a:pPr>
            <a:r>
              <a:rPr lang="el-GR" sz="1600">
                <a:solidFill>
                  <a:schemeClr val="tx1"/>
                </a:solidFill>
              </a:rPr>
              <a:t>ΜΕΤΑΦΟΡΑΣ ΓΕΝΙΚΟΥ ΦΟΡΤΙΟΥ</a:t>
            </a:r>
          </a:p>
          <a:p>
            <a:pPr>
              <a:lnSpc>
                <a:spcPct val="90000"/>
              </a:lnSpc>
            </a:pPr>
            <a:r>
              <a:rPr lang="el-GR" sz="1600">
                <a:solidFill>
                  <a:schemeClr val="tx1"/>
                </a:solidFill>
              </a:rPr>
              <a:t>ΠΛΟΙΑ ΜΕΤΑΦΟΡΑΣ ΑΥΤΟΚΙΝΗΤΩΝ ΠΡΟΣ ΠΩΛΗΣΗ</a:t>
            </a:r>
          </a:p>
          <a:p>
            <a:pPr>
              <a:lnSpc>
                <a:spcPct val="90000"/>
              </a:lnSpc>
            </a:pPr>
            <a:r>
              <a:rPr lang="el-GR" sz="1600">
                <a:solidFill>
                  <a:schemeClr val="tx1"/>
                </a:solidFill>
              </a:rPr>
              <a:t>ΠΛΟΙΑ ΕΡΓΟΣΤΑΣΙΑ ΓΙΑ ΤΗΝ ΑΛΙΕΥΣΗ ΨΑΡΙΩΝ ΚΑΙ ΤΗΝ ΕΠΕΞΕΡΓΑΣΙΑ ΑΥΤΩΝ </a:t>
            </a:r>
          </a:p>
          <a:p>
            <a:pPr>
              <a:lnSpc>
                <a:spcPct val="90000"/>
              </a:lnSpc>
            </a:pPr>
            <a:r>
              <a:rPr lang="el-GR" sz="1600">
                <a:solidFill>
                  <a:schemeClr val="tx1"/>
                </a:solidFill>
              </a:rPr>
              <a:t>ΕΙΔΙΚΩΝ ΧΡΗΣΕΩΝ Π.Χ.ΜΕΤΑΦΟΡΑ ΑΛΛΟΥ ΠΛΟΙΟΥ</a:t>
            </a:r>
          </a:p>
        </p:txBody>
      </p:sp>
    </p:spTree>
    <p:extLst>
      <p:ext uri="{BB962C8B-B14F-4D97-AF65-F5344CB8AC3E}">
        <p14:creationId xmlns:p14="http://schemas.microsoft.com/office/powerpoint/2010/main" val="299841747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217" y="685800"/>
            <a:ext cx="3613992" cy="4603749"/>
          </a:xfrm>
        </p:spPr>
        <p:txBody>
          <a:bodyPr>
            <a:normAutofit/>
          </a:bodyPr>
          <a:lstStyle/>
          <a:p>
            <a:pPr algn="r"/>
            <a:r>
              <a:rPr lang="el-GR" sz="4200"/>
              <a:t>ΚΑΤΗΓΟΡΙΕΣ ΥΔΑΤΙΝΩΝ ΜΕΣΩΝ ΜΕΤΑΦΟΡΑΣ</a:t>
            </a:r>
            <a:br>
              <a:rPr lang="el-GR" sz="4200"/>
            </a:br>
            <a:r>
              <a:rPr lang="el-GR" sz="4200"/>
              <a:t>ανάλογα  που κινούνται</a:t>
            </a:r>
          </a:p>
        </p:txBody>
      </p:sp>
      <p:sp>
        <p:nvSpPr>
          <p:cNvPr id="3" name="Content Placeholder 2"/>
          <p:cNvSpPr>
            <a:spLocks noGrp="1"/>
          </p:cNvSpPr>
          <p:nvPr>
            <p:ph idx="1"/>
          </p:nvPr>
        </p:nvSpPr>
        <p:spPr>
          <a:xfrm>
            <a:off x="4969238" y="685800"/>
            <a:ext cx="3659219" cy="4603750"/>
          </a:xfrm>
        </p:spPr>
        <p:txBody>
          <a:bodyPr>
            <a:normAutofit/>
          </a:bodyPr>
          <a:lstStyle/>
          <a:p>
            <a:r>
              <a:rPr lang="el-GR">
                <a:solidFill>
                  <a:schemeClr val="tx1"/>
                </a:solidFill>
              </a:rPr>
              <a:t>Πλοία για κοντινές διαδρομές πχ.φέρρυ μπόουτ</a:t>
            </a:r>
          </a:p>
          <a:p>
            <a:r>
              <a:rPr lang="el-GR">
                <a:solidFill>
                  <a:schemeClr val="tx1"/>
                </a:solidFill>
              </a:rPr>
              <a:t>Πλοία  ανοιχτής θάλασσας</a:t>
            </a:r>
          </a:p>
          <a:p>
            <a:r>
              <a:rPr lang="el-GR">
                <a:solidFill>
                  <a:schemeClr val="tx1"/>
                </a:solidFill>
              </a:rPr>
              <a:t>Ποταμόπλοια-για διαδρομές σε πλωτά ποτάμια ή λίμνες</a:t>
            </a:r>
          </a:p>
          <a:p>
            <a:r>
              <a:rPr lang="el-GR">
                <a:solidFill>
                  <a:schemeClr val="tx1"/>
                </a:solidFill>
              </a:rPr>
              <a:t>Υποβρύχια</a:t>
            </a:r>
          </a:p>
          <a:p>
            <a:r>
              <a:rPr lang="el-GR">
                <a:solidFill>
                  <a:schemeClr val="tx1"/>
                </a:solidFill>
              </a:rPr>
              <a:t>Αμφίβια(θάλασσα-ξηρά): αερόστρωμνο ή χόβερ-κράφτ</a:t>
            </a:r>
          </a:p>
        </p:txBody>
      </p:sp>
    </p:spTree>
    <p:extLst>
      <p:ext uri="{BB962C8B-B14F-4D97-AF65-F5344CB8AC3E}">
        <p14:creationId xmlns:p14="http://schemas.microsoft.com/office/powerpoint/2010/main" val="226651757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ΠΟΤΑΜΟΠΛΟΙΑ</a:t>
            </a:r>
          </a:p>
        </p:txBody>
      </p:sp>
      <p:sp>
        <p:nvSpPr>
          <p:cNvPr id="5" name="Text Placeholder 4"/>
          <p:cNvSpPr>
            <a:spLocks noGrp="1"/>
          </p:cNvSpPr>
          <p:nvPr>
            <p:ph type="body" idx="1"/>
          </p:nvPr>
        </p:nvSpPr>
        <p:spPr/>
        <p:txBody>
          <a:bodyPr/>
          <a:lstStyle/>
          <a:p>
            <a:r>
              <a:rPr lang="el-GR" dirty="0"/>
              <a:t>ΑΜΕΡΙΚΗ 19</a:t>
            </a:r>
            <a:r>
              <a:rPr lang="el-GR" baseline="30000" dirty="0"/>
              <a:t>ος</a:t>
            </a:r>
            <a:r>
              <a:rPr lang="el-GR" dirty="0"/>
              <a:t> ΑΙΩΝΑΣ</a:t>
            </a:r>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3528" y="2348880"/>
            <a:ext cx="4248472"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3"/>
          </p:nvPr>
        </p:nvSpPr>
        <p:spPr/>
        <p:txBody>
          <a:bodyPr/>
          <a:lstStyle/>
          <a:p>
            <a:r>
              <a:rPr lang="el-GR" dirty="0"/>
              <a:t>ΣΥΓΧΡΟΝΑ ΤΟΥΡΙΣΤΙΚΑ</a:t>
            </a:r>
          </a:p>
        </p:txBody>
      </p:sp>
      <p:pic>
        <p:nvPicPr>
          <p:cNvPr id="1026"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330825" y="184626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367270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ΦΟΡΤΗΓΑ ΠΛΟΙΑ</a:t>
            </a:r>
          </a:p>
        </p:txBody>
      </p:sp>
      <p:sp>
        <p:nvSpPr>
          <p:cNvPr id="5" name="Text Placeholder 4"/>
          <p:cNvSpPr>
            <a:spLocks noGrp="1"/>
          </p:cNvSpPr>
          <p:nvPr>
            <p:ph type="body" idx="1"/>
          </p:nvPr>
        </p:nvSpPr>
        <p:spPr/>
        <p:txBody>
          <a:bodyPr/>
          <a:lstStyle/>
          <a:p>
            <a:r>
              <a:rPr lang="el-GR" dirty="0"/>
              <a:t>ΠΕΤΡΕΛΑΙΟΦΟΡΟ</a:t>
            </a:r>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79512" y="2348880"/>
            <a:ext cx="4392487"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3"/>
          </p:nvPr>
        </p:nvSpPr>
        <p:spPr>
          <a:xfrm>
            <a:off x="4855016" y="566738"/>
            <a:ext cx="3764051" cy="990054"/>
          </a:xfrm>
        </p:spPr>
        <p:txBody>
          <a:bodyPr/>
          <a:lstStyle/>
          <a:p>
            <a:r>
              <a:rPr lang="el-GR" dirty="0" err="1"/>
              <a:t>Πλοιο</a:t>
            </a:r>
            <a:r>
              <a:rPr lang="el-GR" dirty="0"/>
              <a:t> </a:t>
            </a:r>
            <a:r>
              <a:rPr lang="el-GR" dirty="0" err="1"/>
              <a:t>μεταφορασ</a:t>
            </a:r>
            <a:r>
              <a:rPr lang="el-GR" dirty="0"/>
              <a:t> ΚΟΝΤΕΪΝΕΡ</a:t>
            </a:r>
          </a:p>
        </p:txBody>
      </p:sp>
      <p:pic>
        <p:nvPicPr>
          <p:cNvPr id="1028" name="Picture 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326063" y="1846262"/>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528344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ΦΟΡΤΗΓΑ ΠΛΟΙΑ</a:t>
            </a:r>
          </a:p>
        </p:txBody>
      </p:sp>
      <p:sp>
        <p:nvSpPr>
          <p:cNvPr id="5" name="Text Placeholder 4"/>
          <p:cNvSpPr>
            <a:spLocks noGrp="1"/>
          </p:cNvSpPr>
          <p:nvPr>
            <p:ph type="body" idx="1"/>
          </p:nvPr>
        </p:nvSpPr>
        <p:spPr>
          <a:xfrm>
            <a:off x="762001" y="533400"/>
            <a:ext cx="3716866" cy="1600200"/>
          </a:xfrm>
        </p:spPr>
        <p:txBody>
          <a:bodyPr/>
          <a:lstStyle/>
          <a:p>
            <a:r>
              <a:rPr lang="el-GR" dirty="0" err="1"/>
              <a:t>Πλοιο</a:t>
            </a:r>
            <a:r>
              <a:rPr lang="el-GR" dirty="0"/>
              <a:t> </a:t>
            </a:r>
            <a:r>
              <a:rPr lang="el-GR" dirty="0" err="1"/>
              <a:t>μεταφορασ</a:t>
            </a:r>
            <a:r>
              <a:rPr lang="el-GR" dirty="0"/>
              <a:t> </a:t>
            </a:r>
            <a:r>
              <a:rPr lang="el-GR" dirty="0" err="1"/>
              <a:t>υγροποιημενου</a:t>
            </a:r>
            <a:r>
              <a:rPr lang="el-GR" dirty="0"/>
              <a:t> ΦΥΣΙΚΟΥ ΑΕΡΙΟΥ</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01625" y="2564904"/>
            <a:ext cx="427037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3"/>
          </p:nvPr>
        </p:nvSpPr>
        <p:spPr>
          <a:xfrm>
            <a:off x="4855016" y="566738"/>
            <a:ext cx="3764051" cy="1134070"/>
          </a:xfrm>
        </p:spPr>
        <p:txBody>
          <a:bodyPr/>
          <a:lstStyle/>
          <a:p>
            <a:r>
              <a:rPr lang="el-GR" dirty="0"/>
              <a:t>ΠΛΩΤΗ ΔΕΞΑΜΕΝΗ </a:t>
            </a:r>
            <a:r>
              <a:rPr lang="el-GR" dirty="0" err="1"/>
              <a:t>οπου</a:t>
            </a:r>
            <a:r>
              <a:rPr lang="el-GR" dirty="0"/>
              <a:t> </a:t>
            </a:r>
            <a:r>
              <a:rPr lang="el-GR" dirty="0" err="1"/>
              <a:t>γινονται</a:t>
            </a:r>
            <a:r>
              <a:rPr lang="el-GR" dirty="0"/>
              <a:t> οι </a:t>
            </a:r>
            <a:r>
              <a:rPr lang="el-GR" dirty="0" err="1"/>
              <a:t>επισκευεσ</a:t>
            </a:r>
            <a:r>
              <a:rPr lang="el-GR" dirty="0"/>
              <a:t> </a:t>
            </a:r>
            <a:r>
              <a:rPr lang="el-GR" dirty="0" err="1"/>
              <a:t>πλοιων</a:t>
            </a:r>
            <a:endParaRPr lang="el-GR" dirty="0"/>
          </a:p>
        </p:txBody>
      </p:sp>
      <p:pic>
        <p:nvPicPr>
          <p:cNvPr id="2052" name="Picture 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211763" y="19177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37267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ΕΠΙΒΑΤΗΓΑ</a:t>
            </a:r>
          </a:p>
        </p:txBody>
      </p:sp>
      <p:sp>
        <p:nvSpPr>
          <p:cNvPr id="5" name="Text Placeholder 4"/>
          <p:cNvSpPr>
            <a:spLocks noGrp="1"/>
          </p:cNvSpPr>
          <p:nvPr>
            <p:ph type="body" idx="1"/>
          </p:nvPr>
        </p:nvSpPr>
        <p:spPr/>
        <p:txBody>
          <a:bodyPr/>
          <a:lstStyle/>
          <a:p>
            <a:r>
              <a:rPr lang="el-GR" dirty="0"/>
              <a:t> ΗΛΙΑΚΟ ΚΑΤΑΜΑΡΑΝ</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1520" y="2348880"/>
            <a:ext cx="4248472" cy="396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3"/>
          </p:nvPr>
        </p:nvSpPr>
        <p:spPr/>
        <p:txBody>
          <a:bodyPr/>
          <a:lstStyle/>
          <a:p>
            <a:r>
              <a:rPr lang="el-GR" dirty="0"/>
              <a:t>ΙΠΤΑΜΕΝΑ ΔΕΛΦΙΝΙΑ</a:t>
            </a:r>
          </a:p>
        </p:txBody>
      </p:sp>
      <p:pic>
        <p:nvPicPr>
          <p:cNvPr id="3075"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387975" y="1808162"/>
            <a:ext cx="25050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96329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9230" y="4473679"/>
            <a:ext cx="7164419" cy="1233251"/>
          </a:xfrm>
        </p:spPr>
        <p:txBody>
          <a:bodyPr vert="horz" lIns="91440" tIns="45720" rIns="91440" bIns="45720" rtlCol="0" anchor="b">
            <a:normAutofit/>
          </a:bodyPr>
          <a:lstStyle/>
          <a:p>
            <a:pPr>
              <a:lnSpc>
                <a:spcPct val="90000"/>
              </a:lnSpc>
            </a:pPr>
            <a:r>
              <a:rPr lang="en-US" sz="3400"/>
              <a:t>ΜΕΓΑΛΥΤΕΡΟ ΚΡΟΥΑΖΕΡΟΠΛΟΙΟ ΤΟΥ </a:t>
            </a:r>
            <a:r>
              <a:rPr lang="en-US" sz="3400" i="1"/>
              <a:t>ΚΟΣΜΟΥ</a:t>
            </a:r>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2410619" y="1602581"/>
            <a:ext cx="4501994" cy="2618507"/>
          </a:xfrm>
          <a:custGeom>
            <a:avLst/>
            <a:gdLst/>
            <a:ahLst/>
            <a:cxnLst/>
            <a:rect l="l" t="t" r="r" b="b"/>
            <a:pathLst>
              <a:path w="9290304" h="3280831">
                <a:moveTo>
                  <a:pt x="402071" y="0"/>
                </a:moveTo>
                <a:lnTo>
                  <a:pt x="9290304" y="0"/>
                </a:lnTo>
                <a:lnTo>
                  <a:pt x="9290304" y="2876895"/>
                </a:lnTo>
                <a:lnTo>
                  <a:pt x="8886368" y="3280831"/>
                </a:lnTo>
                <a:lnTo>
                  <a:pt x="0" y="3280831"/>
                </a:lnTo>
                <a:lnTo>
                  <a:pt x="0" y="402071"/>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187162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t>ΑΜΦΙΒΙΑ</a:t>
            </a:r>
          </a:p>
        </p:txBody>
      </p:sp>
      <p:sp>
        <p:nvSpPr>
          <p:cNvPr id="8" name="Text Placeholder 7"/>
          <p:cNvSpPr>
            <a:spLocks noGrp="1"/>
          </p:cNvSpPr>
          <p:nvPr>
            <p:ph type="body" idx="1"/>
          </p:nvPr>
        </p:nvSpPr>
        <p:spPr/>
        <p:txBody>
          <a:bodyPr/>
          <a:lstStyle/>
          <a:p>
            <a:r>
              <a:rPr lang="el-GR" dirty="0"/>
              <a:t>ΧΟΒΕΡΚΡΑΦΤ ΑΠΟΒΑΤΙΚΟ</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1520" y="2564904"/>
            <a:ext cx="4248472"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9"/>
          <p:cNvSpPr>
            <a:spLocks noGrp="1"/>
          </p:cNvSpPr>
          <p:nvPr>
            <p:ph type="body" sz="quarter" idx="3"/>
          </p:nvPr>
        </p:nvSpPr>
        <p:spPr/>
        <p:txBody>
          <a:bodyPr/>
          <a:lstStyle/>
          <a:p>
            <a:r>
              <a:rPr lang="el-GR" dirty="0"/>
              <a:t>ΑΜΦΙΒΙΟ ΑΠΌ ΤΟ ΜΕΛΛΟΝ</a:t>
            </a:r>
          </a:p>
        </p:txBody>
      </p:sp>
      <p:sp>
        <p:nvSpPr>
          <p:cNvPr id="11" name="Content Placeholder 10"/>
          <p:cNvSpPr>
            <a:spLocks noGrp="1"/>
          </p:cNvSpPr>
          <p:nvPr>
            <p:ph sz="quarter" idx="4"/>
          </p:nvPr>
        </p:nvSpPr>
        <p:spPr/>
        <p:txBody>
          <a:bodyPr/>
          <a:lstStyle/>
          <a:p>
            <a:endParaRPr lang="el-G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3" y="2564904"/>
            <a:ext cx="3888432"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11020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216" y="685800"/>
            <a:ext cx="3947767" cy="4603749"/>
          </a:xfrm>
        </p:spPr>
        <p:txBody>
          <a:bodyPr>
            <a:normAutofit/>
          </a:bodyPr>
          <a:lstStyle/>
          <a:p>
            <a:pPr algn="r">
              <a:lnSpc>
                <a:spcPct val="90000"/>
              </a:lnSpc>
            </a:pPr>
            <a:r>
              <a:rPr lang="el-GR" sz="4500" dirty="0" err="1"/>
              <a:t>Λιγα</a:t>
            </a:r>
            <a:r>
              <a:rPr lang="el-GR" sz="4500" dirty="0"/>
              <a:t> </a:t>
            </a:r>
            <a:r>
              <a:rPr lang="el-GR" sz="4500" dirty="0" err="1"/>
              <a:t>λογια</a:t>
            </a:r>
            <a:r>
              <a:rPr lang="el-GR" sz="4500" dirty="0"/>
              <a:t> για την </a:t>
            </a:r>
            <a:r>
              <a:rPr lang="el-GR" sz="4500" dirty="0" err="1"/>
              <a:t>ιστορια</a:t>
            </a:r>
            <a:r>
              <a:rPr lang="el-GR" sz="4500" dirty="0"/>
              <a:t> των </a:t>
            </a:r>
            <a:r>
              <a:rPr lang="el-GR" sz="4500" dirty="0" err="1"/>
              <a:t>μεταφορων</a:t>
            </a:r>
            <a:endParaRPr lang="el-GR" sz="4500" dirty="0"/>
          </a:p>
        </p:txBody>
      </p:sp>
      <p:sp>
        <p:nvSpPr>
          <p:cNvPr id="3" name="Content Placeholder 2"/>
          <p:cNvSpPr>
            <a:spLocks noGrp="1"/>
          </p:cNvSpPr>
          <p:nvPr>
            <p:ph idx="1"/>
          </p:nvPr>
        </p:nvSpPr>
        <p:spPr>
          <a:xfrm>
            <a:off x="4969238" y="685800"/>
            <a:ext cx="3659219" cy="4603750"/>
          </a:xfrm>
        </p:spPr>
        <p:txBody>
          <a:bodyPr>
            <a:normAutofit/>
          </a:bodyPr>
          <a:lstStyle/>
          <a:p>
            <a:pPr>
              <a:lnSpc>
                <a:spcPct val="90000"/>
              </a:lnSpc>
            </a:pPr>
            <a:r>
              <a:rPr lang="el-GR">
                <a:solidFill>
                  <a:schemeClr val="tx1"/>
                </a:solidFill>
              </a:rPr>
              <a:t>Η ιστορία των μεταφορών είναι συνυφασμένη με την ύπαρξη της ανθρώπινης ζωής. Ο πρωτόγονος άνθρωπος μετακινούνταν βαδίζοντας σε αναζήτηση τροφής ή από περιέργεια να γνωρίσει το περιβάλλον του, ή ακόμα και για την προστασία του από τους διάφορους φυσικούς κινδύνους (όπως σε αναζήτηση κάποιου καταφυγίου-σπηλιάς)..</a:t>
            </a:r>
          </a:p>
          <a:p>
            <a:pPr>
              <a:lnSpc>
                <a:spcPct val="90000"/>
              </a:lnSpc>
            </a:pPr>
            <a:endParaRPr lang="el-GR">
              <a:solidFill>
                <a:schemeClr val="tx1"/>
              </a:solidFill>
            </a:endParaRPr>
          </a:p>
        </p:txBody>
      </p:sp>
    </p:spTree>
    <p:extLst>
      <p:ext uri="{BB962C8B-B14F-4D97-AF65-F5344CB8AC3E}">
        <p14:creationId xmlns:p14="http://schemas.microsoft.com/office/powerpoint/2010/main" val="276429181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217" y="685800"/>
            <a:ext cx="3613992" cy="4603749"/>
          </a:xfrm>
        </p:spPr>
        <p:txBody>
          <a:bodyPr>
            <a:normAutofit/>
          </a:bodyPr>
          <a:lstStyle/>
          <a:p>
            <a:pPr algn="r"/>
            <a:r>
              <a:rPr lang="el-GR" sz="4500"/>
              <a:t>ΕΝΑΕΡΙΕΣ ΜΕΤΑΦΟΡΕΣ</a:t>
            </a:r>
          </a:p>
        </p:txBody>
      </p:sp>
      <p:sp>
        <p:nvSpPr>
          <p:cNvPr id="4" name="Content Placeholder 3"/>
          <p:cNvSpPr>
            <a:spLocks noGrp="1"/>
          </p:cNvSpPr>
          <p:nvPr>
            <p:ph idx="1"/>
          </p:nvPr>
        </p:nvSpPr>
        <p:spPr>
          <a:xfrm>
            <a:off x="4969238" y="260648"/>
            <a:ext cx="3659219" cy="6192688"/>
          </a:xfrm>
        </p:spPr>
        <p:txBody>
          <a:bodyPr>
            <a:normAutofit/>
          </a:bodyPr>
          <a:lstStyle/>
          <a:p>
            <a:pPr>
              <a:lnSpc>
                <a:spcPct val="90000"/>
              </a:lnSpc>
            </a:pPr>
            <a:r>
              <a:rPr lang="el-GR" sz="1800" dirty="0">
                <a:solidFill>
                  <a:schemeClr val="tx1"/>
                </a:solidFill>
              </a:rPr>
              <a:t>Είναι  οι μεταφορές που γίνονται με μεταφορικά μέσα που κινούνται στον αέρα.</a:t>
            </a:r>
          </a:p>
          <a:p>
            <a:pPr>
              <a:lnSpc>
                <a:spcPct val="90000"/>
              </a:lnSpc>
            </a:pPr>
            <a:r>
              <a:rPr lang="el-GR" sz="1800" dirty="0">
                <a:solidFill>
                  <a:schemeClr val="tx1"/>
                </a:solidFill>
              </a:rPr>
              <a:t>Σχεδόν σε όλες τις μυθολογίες του κόσμου έχουμε αναφορές ανθρώπων που κατάφεραν να </a:t>
            </a:r>
            <a:r>
              <a:rPr lang="el-GR" sz="1800" dirty="0" err="1">
                <a:solidFill>
                  <a:schemeClr val="tx1"/>
                </a:solidFill>
              </a:rPr>
              <a:t>πετάξουν.Στην</a:t>
            </a:r>
            <a:r>
              <a:rPr lang="el-GR" sz="1800" dirty="0">
                <a:solidFill>
                  <a:schemeClr val="tx1"/>
                </a:solidFill>
              </a:rPr>
              <a:t> Ελληνική μυθολογία έχουμε τον Ίκαρο και Δαίδαλο</a:t>
            </a:r>
          </a:p>
          <a:p>
            <a:pPr>
              <a:lnSpc>
                <a:spcPct val="90000"/>
              </a:lnSpc>
            </a:pPr>
            <a:r>
              <a:rPr lang="el-GR" sz="1800" dirty="0">
                <a:solidFill>
                  <a:schemeClr val="tx1"/>
                </a:solidFill>
              </a:rPr>
              <a:t>το 1780  οι αδελφοί </a:t>
            </a:r>
            <a:r>
              <a:rPr lang="el-GR" sz="1800" dirty="0" err="1">
                <a:solidFill>
                  <a:schemeClr val="tx1"/>
                </a:solidFill>
              </a:rPr>
              <a:t>Μονγκολφιέ</a:t>
            </a:r>
            <a:r>
              <a:rPr lang="el-GR" sz="1800" dirty="0">
                <a:solidFill>
                  <a:schemeClr val="tx1"/>
                </a:solidFill>
              </a:rPr>
              <a:t> ανυψώνουν ένα αερόστατο στο Παρίσι ενώ το 1783 έγινε η πρώτη επανδρωμένη πτήση με αερόστατο</a:t>
            </a:r>
          </a:p>
          <a:p>
            <a:pPr>
              <a:lnSpc>
                <a:spcPct val="90000"/>
              </a:lnSpc>
            </a:pPr>
            <a:r>
              <a:rPr lang="el-GR" sz="1800" dirty="0">
                <a:solidFill>
                  <a:schemeClr val="tx1"/>
                </a:solidFill>
              </a:rPr>
              <a:t>Η ιστορία των</a:t>
            </a:r>
            <a:r>
              <a:rPr lang="en-US" sz="1800" dirty="0">
                <a:solidFill>
                  <a:schemeClr val="tx1"/>
                </a:solidFill>
              </a:rPr>
              <a:t> </a:t>
            </a:r>
            <a:r>
              <a:rPr lang="el-GR" sz="1800" dirty="0">
                <a:solidFill>
                  <a:schemeClr val="tx1"/>
                </a:solidFill>
              </a:rPr>
              <a:t>σύγχρονων αεροπορικών μεταφορών ξεκινά στις 17 Δεκέμβρη 1903  με τους αδελφούς </a:t>
            </a:r>
            <a:r>
              <a:rPr lang="el-GR" sz="1800" dirty="0" err="1">
                <a:solidFill>
                  <a:schemeClr val="tx1"/>
                </a:solidFill>
              </a:rPr>
              <a:t>Όρβιλ</a:t>
            </a:r>
            <a:r>
              <a:rPr lang="el-GR" sz="1800" dirty="0">
                <a:solidFill>
                  <a:schemeClr val="tx1"/>
                </a:solidFill>
              </a:rPr>
              <a:t> και </a:t>
            </a:r>
            <a:r>
              <a:rPr lang="el-GR" sz="1800" dirty="0" err="1">
                <a:solidFill>
                  <a:schemeClr val="tx1"/>
                </a:solidFill>
              </a:rPr>
              <a:t>Γουίλμπερ</a:t>
            </a:r>
            <a:r>
              <a:rPr lang="el-GR" sz="1800" dirty="0">
                <a:solidFill>
                  <a:schemeClr val="tx1"/>
                </a:solidFill>
              </a:rPr>
              <a:t> </a:t>
            </a:r>
            <a:r>
              <a:rPr lang="el-GR" sz="1800" dirty="0" err="1">
                <a:solidFill>
                  <a:schemeClr val="tx1"/>
                </a:solidFill>
              </a:rPr>
              <a:t>Ράιτ</a:t>
            </a:r>
            <a:r>
              <a:rPr lang="el-GR" sz="1800" dirty="0">
                <a:solidFill>
                  <a:schemeClr val="tx1"/>
                </a:solidFill>
              </a:rPr>
              <a:t>. </a:t>
            </a:r>
          </a:p>
          <a:p>
            <a:pPr marL="0" indent="0">
              <a:lnSpc>
                <a:spcPct val="90000"/>
              </a:lnSpc>
              <a:buNone/>
            </a:pPr>
            <a:endParaRPr lang="el-GR" sz="1800" dirty="0">
              <a:solidFill>
                <a:schemeClr val="tx1"/>
              </a:solidFill>
            </a:endParaRPr>
          </a:p>
          <a:p>
            <a:pPr>
              <a:lnSpc>
                <a:spcPct val="90000"/>
              </a:lnSpc>
            </a:pPr>
            <a:endParaRPr lang="el-GR" sz="1400" dirty="0">
              <a:solidFill>
                <a:schemeClr val="tx1"/>
              </a:solidFill>
            </a:endParaRPr>
          </a:p>
        </p:txBody>
      </p:sp>
    </p:spTree>
    <p:extLst>
      <p:ext uri="{BB962C8B-B14F-4D97-AF65-F5344CB8AC3E}">
        <p14:creationId xmlns:p14="http://schemas.microsoft.com/office/powerpoint/2010/main" val="192942601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9230" y="3949438"/>
            <a:ext cx="7164419" cy="1443483"/>
          </a:xfrm>
        </p:spPr>
        <p:txBody>
          <a:bodyPr vert="horz" lIns="91440" tIns="45720" rIns="91440" bIns="45720" rtlCol="0" anchor="b">
            <a:normAutofit/>
          </a:bodyPr>
          <a:lstStyle/>
          <a:p>
            <a:pPr>
              <a:lnSpc>
                <a:spcPct val="90000"/>
              </a:lnSpc>
            </a:pPr>
            <a:r>
              <a:rPr lang="en-US" sz="3000"/>
              <a:t>Η ΠΡΩΤΗ ΠΤΗΣΗ</a:t>
            </a:r>
            <a:br>
              <a:rPr lang="en-US" sz="3000"/>
            </a:br>
            <a:r>
              <a:rPr lang="en-US" sz="3000"/>
              <a:t>αεροπλανου 17/12/1903</a:t>
            </a:r>
            <a:br>
              <a:rPr lang="en-US" sz="3000"/>
            </a:br>
            <a:r>
              <a:rPr lang="en-US" sz="3000"/>
              <a:t>ΑΔΕΛΦΟΙ ΡΑΪΤ</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747" r="-2" b="4402"/>
          <a:stretch/>
        </p:blipFill>
        <p:spPr bwMode="auto">
          <a:xfrm>
            <a:off x="513158" y="804672"/>
            <a:ext cx="5657849" cy="2917756"/>
          </a:xfrm>
          <a:custGeom>
            <a:avLst/>
            <a:gdLst/>
            <a:ahLst/>
            <a:cxnLst/>
            <a:rect l="l" t="t" r="r" b="b"/>
            <a:pathLst>
              <a:path w="7543799" h="2917756">
                <a:moveTo>
                  <a:pt x="325906" y="0"/>
                </a:moveTo>
                <a:lnTo>
                  <a:pt x="7543799" y="0"/>
                </a:lnTo>
                <a:lnTo>
                  <a:pt x="7543799" y="2601638"/>
                </a:lnTo>
                <a:lnTo>
                  <a:pt x="7227681" y="2917756"/>
                </a:lnTo>
                <a:lnTo>
                  <a:pt x="0" y="2917756"/>
                </a:lnTo>
                <a:lnTo>
                  <a:pt x="0" y="325906"/>
                </a:lnTo>
                <a:close/>
              </a:path>
            </a:pathLst>
          </a:custGeom>
          <a:noFill/>
          <a:ln w="15875">
            <a:solidFill>
              <a:srgbClr val="FFFFFF">
                <a:alpha val="40000"/>
              </a:srgbClr>
            </a:solidFill>
          </a:ln>
          <a:effectLst>
            <a:innerShdw blurRad="57150" dist="38100" dir="14460000">
              <a:srgbClr val="000000">
                <a:alpha val="70000"/>
              </a:srgbClr>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75396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3159" y="4487332"/>
            <a:ext cx="6400800" cy="1507067"/>
          </a:xfrm>
        </p:spPr>
        <p:txBody>
          <a:bodyPr vert="horz" lIns="91440" tIns="45720" rIns="91440" bIns="45720" rtlCol="0" anchor="ctr">
            <a:normAutofit/>
          </a:bodyPr>
          <a:lstStyle/>
          <a:p>
            <a:r>
              <a:rPr lang="en-US" sz="3600"/>
              <a:t>ΠΩΣ ΠΕΤΑΕΙ ΈΝΑ ΠΤΗΤΙΚΟ ΜΕΣΟ</a:t>
            </a:r>
          </a:p>
        </p:txBody>
      </p:sp>
      <p:sp>
        <p:nvSpPr>
          <p:cNvPr id="4" name="Content Placeholder 3"/>
          <p:cNvSpPr>
            <a:spLocks noGrp="1"/>
          </p:cNvSpPr>
          <p:nvPr>
            <p:ph sz="half" idx="1"/>
          </p:nvPr>
        </p:nvSpPr>
        <p:spPr>
          <a:xfrm>
            <a:off x="4874740" y="733647"/>
            <a:ext cx="3314378" cy="3575884"/>
          </a:xfrm>
        </p:spPr>
        <p:txBody>
          <a:bodyPr vert="horz" lIns="91440" tIns="45720" rIns="91440" bIns="45720" rtlCol="0" anchor="ctr">
            <a:normAutofit/>
          </a:bodyPr>
          <a:lstStyle/>
          <a:p>
            <a:pPr>
              <a:lnSpc>
                <a:spcPct val="90000"/>
              </a:lnSpc>
            </a:pPr>
            <a:r>
              <a:rPr lang="en-US" sz="1800"/>
              <a:t>Η ΔΥΝΑΜΗ ΠΟΥ ΒΟΗΘΑΕΙ ΈΝΑ ΠΤΗΤΙΚΟ ΜΕΣΟ ΝΑ ΠΕΤΑΞΕΙ ΛΕΓΕΤΑΙ ΔΥΝΑΜΙΚΗ ΑΝΩΣΗ</a:t>
            </a:r>
          </a:p>
          <a:p>
            <a:pPr>
              <a:lnSpc>
                <a:spcPct val="90000"/>
              </a:lnSpc>
            </a:pPr>
            <a:r>
              <a:rPr lang="en-US" sz="1800"/>
              <a:t>Ή ΑΝΤΩΣΗ</a:t>
            </a:r>
          </a:p>
          <a:p>
            <a:pPr marL="0" indent="0">
              <a:lnSpc>
                <a:spcPct val="90000"/>
              </a:lnSpc>
            </a:pPr>
            <a:r>
              <a:rPr lang="en-US" sz="1800"/>
              <a:t>ΣΕ ΈΝΑ ΑΕΡΟΠΛΑΝΟ ΔΗΜΙΟΥΡΓΕΙΤΑΙ ΑΠΌ ΤΗ ΔΙΑΦΟΡΑ ΠΙΕΣΗΣ ΣΤΙΣ ΔΥΟ ΕΠΙΦΑΝΕΙΕΣ  ΤΗΣ ΠΤΕΡΥΓΑΣ(ΜΕΓΑΛΥΤΕΡΗ ΠΙΕΣΗ ΕΧΟΥΜΕ ΣΤΗΝ ΚΑΤΩ ΕΠΙΦΑΝΕΙΑ ΓΙΑ ΝΑ ΠΕΤΑΞΕΙ)</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93429" y="893263"/>
            <a:ext cx="3978569" cy="3256651"/>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29994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217" y="685800"/>
            <a:ext cx="3613992" cy="4603749"/>
          </a:xfrm>
        </p:spPr>
        <p:txBody>
          <a:bodyPr>
            <a:normAutofit/>
          </a:bodyPr>
          <a:lstStyle/>
          <a:p>
            <a:pPr algn="r"/>
            <a:r>
              <a:rPr lang="el-GR" sz="3800"/>
              <a:t>ΚΑΤΗΓΟΡΙΕΣ  ΜΕΣΩΝ ΕΝΑΕΡΙΩΝ ΜΕΤΑΦΟΡΩΝ</a:t>
            </a:r>
          </a:p>
        </p:txBody>
      </p:sp>
      <p:sp>
        <p:nvSpPr>
          <p:cNvPr id="3" name="Content Placeholder 2"/>
          <p:cNvSpPr>
            <a:spLocks noGrp="1"/>
          </p:cNvSpPr>
          <p:nvPr>
            <p:ph idx="1"/>
          </p:nvPr>
        </p:nvSpPr>
        <p:spPr>
          <a:xfrm>
            <a:off x="4969238" y="685800"/>
            <a:ext cx="3659219" cy="5263480"/>
          </a:xfrm>
        </p:spPr>
        <p:txBody>
          <a:bodyPr>
            <a:normAutofit lnSpcReduction="10000"/>
          </a:bodyPr>
          <a:lstStyle/>
          <a:p>
            <a:pPr marL="0" indent="0">
              <a:lnSpc>
                <a:spcPct val="90000"/>
              </a:lnSpc>
              <a:buNone/>
            </a:pPr>
            <a:r>
              <a:rPr lang="el-GR" sz="2400" dirty="0">
                <a:solidFill>
                  <a:srgbClr val="FF0000"/>
                </a:solidFill>
              </a:rPr>
              <a:t>Α)ΒΑΡΥΤΕΡΑ ΑΠΌ ΤΟΝ ΑΕΡΑ</a:t>
            </a:r>
          </a:p>
          <a:p>
            <a:pPr>
              <a:lnSpc>
                <a:spcPct val="90000"/>
              </a:lnSpc>
              <a:buFont typeface="Wingdings" panose="05000000000000000000" pitchFamily="2" charset="2"/>
              <a:buChar char="v"/>
            </a:pPr>
            <a:r>
              <a:rPr lang="el-GR" sz="1900" dirty="0">
                <a:solidFill>
                  <a:schemeClr val="tx1"/>
                </a:solidFill>
              </a:rPr>
              <a:t>-ΜΕ ΣΤΑΘΕΡΑ ΦΤΕΡΑ(ΑΕΡΟΠΛΑΝΑ ΟΛΩΝ ΤΩΝ ΤΥΠΩΝ)</a:t>
            </a:r>
          </a:p>
          <a:p>
            <a:pPr>
              <a:lnSpc>
                <a:spcPct val="90000"/>
              </a:lnSpc>
              <a:buFont typeface="Wingdings" panose="05000000000000000000" pitchFamily="2" charset="2"/>
              <a:buChar char="v"/>
            </a:pPr>
            <a:r>
              <a:rPr lang="el-GR" sz="1900" dirty="0">
                <a:solidFill>
                  <a:schemeClr val="tx1"/>
                </a:solidFill>
              </a:rPr>
              <a:t>ΜΕ ΠΕΡΙΣΤΡΕΦΟΜΕΝΑ ΦΤΕΡΑ-(ΕΛΙΚΟΠΤΕΡΑ ΟΛΩΝ ΤΩΝ ΤΥΠΩΝ)</a:t>
            </a:r>
          </a:p>
          <a:p>
            <a:pPr marL="0" indent="0">
              <a:lnSpc>
                <a:spcPct val="90000"/>
              </a:lnSpc>
              <a:buNone/>
            </a:pPr>
            <a:r>
              <a:rPr lang="el-GR" sz="2400" dirty="0">
                <a:solidFill>
                  <a:srgbClr val="FF0000"/>
                </a:solidFill>
              </a:rPr>
              <a:t>Β)ΕΛΑΦΡΥΤΕΡΑ ΑΠΌ ΤΟΝ ΑΕΡΑ</a:t>
            </a:r>
          </a:p>
          <a:p>
            <a:pPr>
              <a:lnSpc>
                <a:spcPct val="90000"/>
              </a:lnSpc>
              <a:buFont typeface="Wingdings" panose="05000000000000000000" pitchFamily="2" charset="2"/>
              <a:buChar char="v"/>
            </a:pPr>
            <a:r>
              <a:rPr lang="el-GR" sz="1900" dirty="0">
                <a:solidFill>
                  <a:schemeClr val="tx1"/>
                </a:solidFill>
              </a:rPr>
              <a:t>ΑΕΡΟΣΤΑΤΑ</a:t>
            </a:r>
          </a:p>
          <a:p>
            <a:pPr>
              <a:lnSpc>
                <a:spcPct val="90000"/>
              </a:lnSpc>
              <a:buFont typeface="Wingdings" panose="05000000000000000000" pitchFamily="2" charset="2"/>
              <a:buChar char="v"/>
            </a:pPr>
            <a:r>
              <a:rPr lang="el-GR" sz="1900" dirty="0">
                <a:solidFill>
                  <a:schemeClr val="tx1"/>
                </a:solidFill>
              </a:rPr>
              <a:t>ΑΕΡΟΠΛΟΙΑ</a:t>
            </a:r>
          </a:p>
          <a:p>
            <a:pPr>
              <a:lnSpc>
                <a:spcPct val="90000"/>
              </a:lnSpc>
              <a:buFont typeface="Wingdings" panose="05000000000000000000" pitchFamily="2" charset="2"/>
              <a:buChar char="v"/>
            </a:pPr>
            <a:r>
              <a:rPr lang="el-GR" sz="1900" dirty="0">
                <a:solidFill>
                  <a:schemeClr val="tx1"/>
                </a:solidFill>
              </a:rPr>
              <a:t>ΑΛΕΞΙΠΤΩΤΑ-ΑΛΕΞΙΠΤΩΤΑ ΠΛΑΓΙΑΣ</a:t>
            </a:r>
          </a:p>
          <a:p>
            <a:pPr>
              <a:lnSpc>
                <a:spcPct val="90000"/>
              </a:lnSpc>
              <a:buFont typeface="Wingdings" panose="05000000000000000000" pitchFamily="2" charset="2"/>
              <a:buChar char="v"/>
            </a:pPr>
            <a:r>
              <a:rPr lang="en-US" sz="1900" dirty="0">
                <a:solidFill>
                  <a:schemeClr val="tx1"/>
                </a:solidFill>
              </a:rPr>
              <a:t>KITE SURFING</a:t>
            </a:r>
          </a:p>
          <a:p>
            <a:pPr>
              <a:lnSpc>
                <a:spcPct val="90000"/>
              </a:lnSpc>
              <a:buFont typeface="Wingdings" panose="05000000000000000000" pitchFamily="2" charset="2"/>
              <a:buChar char="v"/>
            </a:pPr>
            <a:r>
              <a:rPr lang="el-GR" sz="1900" dirty="0">
                <a:solidFill>
                  <a:schemeClr val="tx1"/>
                </a:solidFill>
              </a:rPr>
              <a:t>ΑΙΩΡΟΠΤΕΡΑ</a:t>
            </a:r>
          </a:p>
        </p:txBody>
      </p:sp>
    </p:spTree>
    <p:extLst>
      <p:ext uri="{BB962C8B-B14F-4D97-AF65-F5344CB8AC3E}">
        <p14:creationId xmlns:p14="http://schemas.microsoft.com/office/powerpoint/2010/main" val="96213515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ΜΕ ΣΤΑΘΕΡΑ ΦΤΕΡΑ</a:t>
            </a:r>
          </a:p>
        </p:txBody>
      </p:sp>
      <p:sp>
        <p:nvSpPr>
          <p:cNvPr id="8" name="Text Placeholder 7"/>
          <p:cNvSpPr>
            <a:spLocks noGrp="1"/>
          </p:cNvSpPr>
          <p:nvPr>
            <p:ph type="body" idx="1"/>
          </p:nvPr>
        </p:nvSpPr>
        <p:spPr>
          <a:xfrm>
            <a:off x="301752" y="1340768"/>
            <a:ext cx="4040188" cy="1008112"/>
          </a:xfrm>
        </p:spPr>
        <p:txBody>
          <a:bodyPr/>
          <a:lstStyle/>
          <a:p>
            <a:r>
              <a:rPr lang="el-GR" dirty="0"/>
              <a:t>ΑΝΤΟΝΟΦ- ΤΟ ΜΕΓΑΛΥΤΕΡΟ  ΜΕΤΑΓΩΓΙΚΟ</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1520" y="2636912"/>
            <a:ext cx="4248472"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9"/>
          <p:cNvSpPr>
            <a:spLocks noGrp="1"/>
          </p:cNvSpPr>
          <p:nvPr>
            <p:ph type="body" sz="quarter" idx="3"/>
          </p:nvPr>
        </p:nvSpPr>
        <p:spPr/>
        <p:txBody>
          <a:bodyPr/>
          <a:lstStyle/>
          <a:p>
            <a:r>
              <a:rPr lang="en-US" dirty="0"/>
              <a:t>CONCORD –</a:t>
            </a:r>
            <a:r>
              <a:rPr lang="el-GR" dirty="0"/>
              <a:t>ΤΟ ΠΙΟ ΓΡΗΓΟΡΟ ΕΠΙΒΑΤΗΓΟ</a:t>
            </a:r>
          </a:p>
        </p:txBody>
      </p:sp>
      <p:pic>
        <p:nvPicPr>
          <p:cNvPr id="102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126038" y="1960562"/>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142678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ΣΤΑΘΕΡΑ ΦΤΕΡΑ</a:t>
            </a:r>
          </a:p>
        </p:txBody>
      </p:sp>
      <p:sp>
        <p:nvSpPr>
          <p:cNvPr id="5" name="Text Placeholder 4"/>
          <p:cNvSpPr>
            <a:spLocks noGrp="1"/>
          </p:cNvSpPr>
          <p:nvPr>
            <p:ph type="body" idx="1"/>
          </p:nvPr>
        </p:nvSpPr>
        <p:spPr/>
        <p:txBody>
          <a:bodyPr/>
          <a:lstStyle/>
          <a:p>
            <a:r>
              <a:rPr lang="el-GR" dirty="0"/>
              <a:t>Α 380</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5536" y="2348880"/>
            <a:ext cx="4032447"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3"/>
          </p:nvPr>
        </p:nvSpPr>
        <p:spPr/>
        <p:txBody>
          <a:bodyPr/>
          <a:lstStyle/>
          <a:p>
            <a:r>
              <a:rPr lang="el-GR" dirty="0"/>
              <a:t>ΜΕΛΛΟΝΤΙΚΑ ΑΕΡΟΠΛΑΝΑ</a:t>
            </a:r>
          </a:p>
        </p:txBody>
      </p:sp>
      <p:pic>
        <p:nvPicPr>
          <p:cNvPr id="102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211763" y="19177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4762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t>ΜΕ ΣΤΑΘΕΡΑ ΦΤΕΡΑ ΠΟΛΕΜΙΚΑ</a:t>
            </a:r>
          </a:p>
        </p:txBody>
      </p:sp>
      <p:sp>
        <p:nvSpPr>
          <p:cNvPr id="2" name="Text Placeholder 1"/>
          <p:cNvSpPr>
            <a:spLocks noGrp="1"/>
          </p:cNvSpPr>
          <p:nvPr>
            <p:ph type="body" idx="1"/>
          </p:nvPr>
        </p:nvSpPr>
        <p:spPr/>
        <p:txBody>
          <a:bodyPr/>
          <a:lstStyle/>
          <a:p>
            <a:r>
              <a:rPr lang="en-US" dirty="0"/>
              <a:t>F 35</a:t>
            </a:r>
            <a:endParaRPr lang="el-GR"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315244" y="1935956"/>
            <a:ext cx="23812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sz="quarter" idx="3"/>
          </p:nvPr>
        </p:nvSpPr>
        <p:spPr/>
        <p:txBody>
          <a:bodyPr/>
          <a:lstStyle/>
          <a:p>
            <a:r>
              <a:rPr lang="en-US" dirty="0"/>
              <a:t>HARRIER </a:t>
            </a:r>
            <a:r>
              <a:rPr lang="el-GR" dirty="0"/>
              <a:t>ΚΑΘΕΤΗΣ ΑΠΟΓΕΙΩΣΗΣ</a:t>
            </a:r>
          </a:p>
        </p:txBody>
      </p:sp>
      <p:pic>
        <p:nvPicPr>
          <p:cNvPr id="3075"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407025" y="179387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87029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t>ΜΕ ΚΙΝΟΥΜΕΝΑ ΦΤΕΡΑ</a:t>
            </a:r>
          </a:p>
        </p:txBody>
      </p:sp>
      <p:sp>
        <p:nvSpPr>
          <p:cNvPr id="2" name="Text Placeholder 1"/>
          <p:cNvSpPr>
            <a:spLocks noGrp="1"/>
          </p:cNvSpPr>
          <p:nvPr>
            <p:ph type="body" idx="1"/>
          </p:nvPr>
        </p:nvSpPr>
        <p:spPr/>
        <p:txBody>
          <a:bodyPr/>
          <a:lstStyle/>
          <a:p>
            <a:r>
              <a:rPr lang="el-GR" dirty="0"/>
              <a:t>ΕΛΙΚΟΠΤΕΡΟ ΠΟΛΕΜΙΚΟ</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272381" y="1797844"/>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sz="quarter" idx="3"/>
          </p:nvPr>
        </p:nvSpPr>
        <p:spPr/>
        <p:txBody>
          <a:bodyPr/>
          <a:lstStyle/>
          <a:p>
            <a:r>
              <a:rPr lang="el-GR" dirty="0"/>
              <a:t>ΠΥΡΟΣΒΕΣΤΙΚΟ ΕΛΙΚΟΠΤΕΡΟ</a:t>
            </a:r>
          </a:p>
        </p:txBody>
      </p:sp>
      <p:pic>
        <p:nvPicPr>
          <p:cNvPr id="205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202238" y="1922462"/>
            <a:ext cx="28765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710206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4797152"/>
            <a:ext cx="6554867" cy="1222648"/>
          </a:xfrm>
        </p:spPr>
        <p:txBody>
          <a:bodyPr/>
          <a:lstStyle/>
          <a:p>
            <a:r>
              <a:rPr lang="el-GR" dirty="0"/>
              <a:t>ΟΙΚΟΛΟΓΙΚΑ ΑΕΡΟΠΛΑΝΑ</a:t>
            </a:r>
          </a:p>
        </p:txBody>
      </p:sp>
      <p:sp>
        <p:nvSpPr>
          <p:cNvPr id="2" name="Text Placeholder 1"/>
          <p:cNvSpPr>
            <a:spLocks noGrp="1"/>
          </p:cNvSpPr>
          <p:nvPr>
            <p:ph type="body" idx="1"/>
          </p:nvPr>
        </p:nvSpPr>
        <p:spPr/>
        <p:txBody>
          <a:bodyPr/>
          <a:lstStyle/>
          <a:p>
            <a:r>
              <a:rPr lang="el-GR" dirty="0"/>
              <a:t>ΗΛΙΑΚΟ ΑΕΡΟΠΛΑΝΟ</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1986" y="1772816"/>
            <a:ext cx="4032448"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sz="quarter" idx="3"/>
          </p:nvPr>
        </p:nvSpPr>
        <p:spPr>
          <a:xfrm>
            <a:off x="4855016" y="332656"/>
            <a:ext cx="3764051" cy="1296144"/>
          </a:xfrm>
        </p:spPr>
        <p:txBody>
          <a:bodyPr/>
          <a:lstStyle/>
          <a:p>
            <a:r>
              <a:rPr lang="el-GR" dirty="0"/>
              <a:t>ΚΑΝΟΝΤΑΣ ΠΟΔΗΛΑΤΟ ΠΕΤΑΞΕ ΑΠΌ ΤΗΝ ΚΡΗΤΗ ΣΤΗ ΣΑΝΤΟΡΙΝΗ</a:t>
            </a:r>
          </a:p>
        </p:txBody>
      </p:sp>
      <p:pic>
        <p:nvPicPr>
          <p:cNvPr id="205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216525" y="1917700"/>
            <a:ext cx="3586854" cy="201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7276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t>ΕΛΑΦΡΥΤΕΡΑ ΑΠΌ ΤΟΝ ΑΕΡΑ</a:t>
            </a:r>
          </a:p>
        </p:txBody>
      </p:sp>
      <p:sp>
        <p:nvSpPr>
          <p:cNvPr id="2" name="Text Placeholder 1"/>
          <p:cNvSpPr>
            <a:spLocks noGrp="1"/>
          </p:cNvSpPr>
          <p:nvPr>
            <p:ph type="body" idx="1"/>
          </p:nvPr>
        </p:nvSpPr>
        <p:spPr/>
        <p:txBody>
          <a:bodyPr/>
          <a:lstStyle/>
          <a:p>
            <a:r>
              <a:rPr lang="el-GR" dirty="0"/>
              <a:t>ΑΛΕΞΙΠΤΩΤΟ ΠΛΑΓΙΑΣ</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362869" y="1721644"/>
            <a:ext cx="22860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sz="quarter" idx="3"/>
          </p:nvPr>
        </p:nvSpPr>
        <p:spPr/>
        <p:txBody>
          <a:bodyPr/>
          <a:lstStyle/>
          <a:p>
            <a:r>
              <a:rPr lang="el-GR" dirty="0"/>
              <a:t>ΑΕΡΟΠΛΟΙΟ-ΖΕΠΕΛΛΙΝ</a:t>
            </a:r>
          </a:p>
          <a:p>
            <a:r>
              <a:rPr lang="el-GR"/>
              <a:t>ΚΑΤΑΣΤΡΟΦΗ  Ν. </a:t>
            </a:r>
            <a:r>
              <a:rPr lang="el-GR" dirty="0"/>
              <a:t>ΥΟΡΚΗ</a:t>
            </a:r>
          </a:p>
        </p:txBody>
      </p:sp>
      <p:pic>
        <p:nvPicPr>
          <p:cNvPr id="102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411788" y="1789112"/>
            <a:ext cx="24574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31546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216" y="685800"/>
            <a:ext cx="3731743" cy="4603749"/>
          </a:xfrm>
        </p:spPr>
        <p:txBody>
          <a:bodyPr>
            <a:normAutofit/>
          </a:bodyPr>
          <a:lstStyle/>
          <a:p>
            <a:pPr algn="r">
              <a:lnSpc>
                <a:spcPct val="90000"/>
              </a:lnSpc>
            </a:pPr>
            <a:r>
              <a:rPr lang="el-GR" sz="3800"/>
              <a:t>Τι οδηγησε τον ανθρωπο να κατασκευασει μεταφορικα μεσα</a:t>
            </a:r>
          </a:p>
        </p:txBody>
      </p:sp>
      <p:sp>
        <p:nvSpPr>
          <p:cNvPr id="3" name="Content Placeholder 2"/>
          <p:cNvSpPr>
            <a:spLocks noGrp="1"/>
          </p:cNvSpPr>
          <p:nvPr>
            <p:ph idx="1"/>
          </p:nvPr>
        </p:nvSpPr>
        <p:spPr>
          <a:xfrm>
            <a:off x="4211960" y="685800"/>
            <a:ext cx="4416498" cy="5623520"/>
          </a:xfrm>
        </p:spPr>
        <p:txBody>
          <a:bodyPr>
            <a:normAutofit fontScale="92500" lnSpcReduction="10000"/>
          </a:bodyPr>
          <a:lstStyle/>
          <a:p>
            <a:pPr>
              <a:lnSpc>
                <a:spcPct val="90000"/>
              </a:lnSpc>
            </a:pPr>
            <a:r>
              <a:rPr lang="el-GR" dirty="0">
                <a:solidFill>
                  <a:schemeClr val="tx1"/>
                </a:solidFill>
              </a:rPr>
              <a:t>Ο άνθρωπος γρήγορα  κατάλαβε ότι οι φυσικές του αντοχές για να διανύει μεγάλες αποστάσεις ήταν περιορισμένες και πολύ περισσότερο περιορισμένη η ικανότητά του να μεταφέρει βάρη σε σημαντικές αποστάσεις </a:t>
            </a:r>
          </a:p>
          <a:p>
            <a:pPr>
              <a:lnSpc>
                <a:spcPct val="90000"/>
              </a:lnSpc>
            </a:pPr>
            <a:r>
              <a:rPr lang="el-GR" dirty="0">
                <a:solidFill>
                  <a:schemeClr val="tx1"/>
                </a:solidFill>
              </a:rPr>
              <a:t>Οι αδυναμίες αυτές οδήγησαν τον άνθρωπο σε αναζήτηση διαφόρων μέσων μεταφοράς τόσο για τον ίδιο όσο και για τα αγαθά του, ξεκινώντας αρχικά  με τη χρησιμοποίηση ζώων στη ξηρά και των πρωτόγονων μονόξυλων-</a:t>
            </a:r>
            <a:r>
              <a:rPr lang="el-GR" dirty="0" err="1">
                <a:solidFill>
                  <a:schemeClr val="tx1"/>
                </a:solidFill>
              </a:rPr>
              <a:t>σχεδιών</a:t>
            </a:r>
            <a:r>
              <a:rPr lang="el-GR" dirty="0">
                <a:solidFill>
                  <a:schemeClr val="tx1"/>
                </a:solidFill>
              </a:rPr>
              <a:t> στους ποταμούς της Μεσοποταμίας και της Αιγύπτου</a:t>
            </a:r>
          </a:p>
          <a:p>
            <a:pPr>
              <a:lnSpc>
                <a:spcPct val="90000"/>
              </a:lnSpc>
            </a:pPr>
            <a:r>
              <a:rPr lang="el-GR" dirty="0">
                <a:solidFill>
                  <a:schemeClr val="tx1"/>
                </a:solidFill>
              </a:rPr>
              <a:t>Μετά νιώθοντας πιο σίγουρος βγήκε στη θάλασσα κατασκευάζοντας πιο ανθεκτικά πλωτά μέσα.</a:t>
            </a:r>
          </a:p>
          <a:p>
            <a:pPr>
              <a:lnSpc>
                <a:spcPct val="90000"/>
              </a:lnSpc>
            </a:pPr>
            <a:endParaRPr lang="el-GR" sz="1600" dirty="0">
              <a:solidFill>
                <a:schemeClr val="tx1"/>
              </a:solidFill>
            </a:endParaRPr>
          </a:p>
        </p:txBody>
      </p:sp>
    </p:spTree>
    <p:extLst>
      <p:ext uri="{BB962C8B-B14F-4D97-AF65-F5344CB8AC3E}">
        <p14:creationId xmlns:p14="http://schemas.microsoft.com/office/powerpoint/2010/main" val="318713998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DRONES</a:t>
            </a:r>
            <a:endParaRPr lang="el-GR" dirty="0"/>
          </a:p>
        </p:txBody>
      </p:sp>
      <p:sp>
        <p:nvSpPr>
          <p:cNvPr id="2" name="Text Placeholder 1"/>
          <p:cNvSpPr>
            <a:spLocks noGrp="1"/>
          </p:cNvSpPr>
          <p:nvPr>
            <p:ph type="body" idx="1"/>
          </p:nvPr>
        </p:nvSpPr>
        <p:spPr/>
        <p:txBody>
          <a:bodyPr/>
          <a:lstStyle/>
          <a:p>
            <a:r>
              <a:rPr lang="en-US" dirty="0"/>
              <a:t>POLICE DUBAI</a:t>
            </a:r>
            <a:endParaRPr lang="el-GR"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1520" y="2348880"/>
            <a:ext cx="4032447" cy="3672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sz="quarter" idx="3"/>
          </p:nvPr>
        </p:nvSpPr>
        <p:spPr/>
        <p:txBody>
          <a:bodyPr/>
          <a:lstStyle/>
          <a:p>
            <a:r>
              <a:rPr lang="el-GR" dirty="0"/>
              <a:t>ΜΙΝΙ </a:t>
            </a:r>
            <a:r>
              <a:rPr lang="en-US" dirty="0"/>
              <a:t>DRONE</a:t>
            </a:r>
            <a:endParaRPr lang="el-GR" dirty="0"/>
          </a:p>
        </p:txBody>
      </p:sp>
      <p:pic>
        <p:nvPicPr>
          <p:cNvPr id="4099"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211763" y="19177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424336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80217" y="685800"/>
            <a:ext cx="3613992" cy="4603749"/>
          </a:xfrm>
        </p:spPr>
        <p:txBody>
          <a:bodyPr>
            <a:normAutofit/>
          </a:bodyPr>
          <a:lstStyle/>
          <a:p>
            <a:pPr algn="r"/>
            <a:r>
              <a:rPr lang="el-GR" sz="4200"/>
              <a:t>ΔΙΑΣΤΗΜΙΚΕΣ ΜΕΤΑΦΟΡΕΣ</a:t>
            </a:r>
          </a:p>
        </p:txBody>
      </p:sp>
      <p:sp>
        <p:nvSpPr>
          <p:cNvPr id="7" name="Content Placeholder 6"/>
          <p:cNvSpPr>
            <a:spLocks noGrp="1"/>
          </p:cNvSpPr>
          <p:nvPr>
            <p:ph idx="1"/>
          </p:nvPr>
        </p:nvSpPr>
        <p:spPr>
          <a:xfrm>
            <a:off x="4969238" y="685800"/>
            <a:ext cx="3659219" cy="4603750"/>
          </a:xfrm>
        </p:spPr>
        <p:txBody>
          <a:bodyPr>
            <a:normAutofit/>
          </a:bodyPr>
          <a:lstStyle/>
          <a:p>
            <a:pPr>
              <a:lnSpc>
                <a:spcPct val="90000"/>
              </a:lnSpc>
            </a:pPr>
            <a:r>
              <a:rPr lang="el-GR" sz="1700">
                <a:solidFill>
                  <a:schemeClr val="tx1"/>
                </a:solidFill>
              </a:rPr>
              <a:t>Οι διαστημικές μεταφορές περιλαμβάνουν τα μεταφορικά μέσα που κινούνται έξω από την ατμόσφαιρα της γης,δηλαδή στο διάστημα.</a:t>
            </a:r>
          </a:p>
          <a:p>
            <a:pPr>
              <a:lnSpc>
                <a:spcPct val="90000"/>
              </a:lnSpc>
            </a:pPr>
            <a:r>
              <a:rPr lang="el-GR" sz="1700">
                <a:solidFill>
                  <a:schemeClr val="tx1"/>
                </a:solidFill>
              </a:rPr>
              <a:t>Μεγάλη στιγμή για την εξερέυνηση του διαστήματος αποτέλεσε η κατασκευή των σύγχρονων πυραύλων από τον Γερμανό Βέρνερ Φον Μπράουν</a:t>
            </a:r>
            <a:r>
              <a:rPr lang="en-US" sz="1700">
                <a:solidFill>
                  <a:schemeClr val="tx1"/>
                </a:solidFill>
              </a:rPr>
              <a:t> </a:t>
            </a:r>
            <a:r>
              <a:rPr lang="el-GR" sz="1700">
                <a:solidFill>
                  <a:schemeClr val="tx1"/>
                </a:solidFill>
              </a:rPr>
              <a:t>κατά την διάρκεια του 2</a:t>
            </a:r>
            <a:r>
              <a:rPr lang="el-GR" sz="1700" baseline="30000">
                <a:solidFill>
                  <a:schemeClr val="tx1"/>
                </a:solidFill>
              </a:rPr>
              <a:t>ου</a:t>
            </a:r>
            <a:r>
              <a:rPr lang="el-GR" sz="1700">
                <a:solidFill>
                  <a:schemeClr val="tx1"/>
                </a:solidFill>
              </a:rPr>
              <a:t> Παγκοσμίου Πολέμου τους επονομαζόμενους </a:t>
            </a:r>
            <a:r>
              <a:rPr lang="en-US" sz="1700">
                <a:solidFill>
                  <a:schemeClr val="tx1"/>
                </a:solidFill>
              </a:rPr>
              <a:t>V-2</a:t>
            </a:r>
          </a:p>
          <a:p>
            <a:pPr>
              <a:lnSpc>
                <a:spcPct val="90000"/>
              </a:lnSpc>
            </a:pPr>
            <a:r>
              <a:rPr lang="el-GR" sz="1700">
                <a:solidFill>
                  <a:schemeClr val="tx1"/>
                </a:solidFill>
              </a:rPr>
              <a:t>Μετά τη λήξη του πολέμου ξεκίνησε ένας αγώνας για την εξερέυνηση του Διαστήματος μεταξύ ΗΠΑ και Ρωσίας</a:t>
            </a:r>
          </a:p>
        </p:txBody>
      </p:sp>
    </p:spTree>
    <p:extLst>
      <p:ext uri="{BB962C8B-B14F-4D97-AF65-F5344CB8AC3E}">
        <p14:creationId xmlns:p14="http://schemas.microsoft.com/office/powerpoint/2010/main" val="69890065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t>ΔΙΑΣΤΗΜΙΚΑ ΜΕΣΑ ΜΕΤΑΦΟΡΑΣ</a:t>
            </a:r>
          </a:p>
        </p:txBody>
      </p:sp>
      <p:sp>
        <p:nvSpPr>
          <p:cNvPr id="2" name="Text Placeholder 1"/>
          <p:cNvSpPr>
            <a:spLocks noGrp="1"/>
          </p:cNvSpPr>
          <p:nvPr>
            <p:ph type="body" idx="1"/>
          </p:nvPr>
        </p:nvSpPr>
        <p:spPr/>
        <p:txBody>
          <a:bodyPr/>
          <a:lstStyle/>
          <a:p>
            <a:r>
              <a:rPr lang="el-GR" dirty="0"/>
              <a:t>ΠΥΡΑΥΛΟΣ </a:t>
            </a:r>
            <a:r>
              <a:rPr lang="en-US" dirty="0"/>
              <a:t>V 2</a:t>
            </a:r>
            <a:endParaRPr lang="el-GR"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44874" y="1150784"/>
            <a:ext cx="4104456"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sz="quarter" idx="3"/>
          </p:nvPr>
        </p:nvSpPr>
        <p:spPr/>
        <p:txBody>
          <a:bodyPr/>
          <a:lstStyle/>
          <a:p>
            <a:r>
              <a:rPr lang="en-US" dirty="0"/>
              <a:t>SPUTNIK 1957</a:t>
            </a:r>
            <a:endParaRPr lang="el-GR" dirty="0"/>
          </a:p>
        </p:txBody>
      </p:sp>
      <p:pic>
        <p:nvPicPr>
          <p:cNvPr id="5123"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216525" y="1917700"/>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89041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t>ΔΙΑΣΤΗΜΙΚΑ ΜΕΣΑ ΜΕΤΑΦΟΡΑΣ</a:t>
            </a:r>
          </a:p>
        </p:txBody>
      </p:sp>
      <p:sp>
        <p:nvSpPr>
          <p:cNvPr id="2" name="Text Placeholder 1"/>
          <p:cNvSpPr>
            <a:spLocks noGrp="1"/>
          </p:cNvSpPr>
          <p:nvPr>
            <p:ph type="body" idx="1"/>
          </p:nvPr>
        </p:nvSpPr>
        <p:spPr/>
        <p:txBody>
          <a:bodyPr/>
          <a:lstStyle/>
          <a:p>
            <a:r>
              <a:rPr lang="en-US" dirty="0"/>
              <a:t>APOLLON 11</a:t>
            </a:r>
            <a:r>
              <a:rPr lang="el-GR" dirty="0"/>
              <a:t> ΠΡΟΣΕΛΗΝΩΣΗ</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077119" y="1921669"/>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sz="quarter" idx="3"/>
          </p:nvPr>
        </p:nvSpPr>
        <p:spPr/>
        <p:txBody>
          <a:bodyPr/>
          <a:lstStyle/>
          <a:p>
            <a:r>
              <a:rPr lang="el-GR"/>
              <a:t>ΔΙΑΣΤΗΜΙΚΟ ΛΕΩΦΟΡΕΙΟ</a:t>
            </a:r>
          </a:p>
        </p:txBody>
      </p:sp>
      <p:pic>
        <p:nvPicPr>
          <p:cNvPr id="102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730875" y="1465262"/>
            <a:ext cx="1819275"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83943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t>ΔΙΑΣΤΗΜΙΚΑ ΜΕΣΑ ΜΕΤΑΦΟΡΑΣ</a:t>
            </a:r>
          </a:p>
        </p:txBody>
      </p:sp>
      <p:sp>
        <p:nvSpPr>
          <p:cNvPr id="2" name="Text Placeholder 1"/>
          <p:cNvSpPr>
            <a:spLocks noGrp="1"/>
          </p:cNvSpPr>
          <p:nvPr>
            <p:ph type="body" idx="1"/>
          </p:nvPr>
        </p:nvSpPr>
        <p:spPr/>
        <p:txBody>
          <a:bodyPr/>
          <a:lstStyle/>
          <a:p>
            <a:r>
              <a:rPr lang="el-GR" dirty="0"/>
              <a:t> ΔΙΕΘΝΗΣ ΔΙΑΣΤΗΜΙΚΟΣ ΣΤΑΘΜΟΣ</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15035" y="1412776"/>
            <a:ext cx="4256965" cy="345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sz="quarter" idx="3"/>
          </p:nvPr>
        </p:nvSpPr>
        <p:spPr/>
        <p:txBody>
          <a:bodyPr/>
          <a:lstStyle/>
          <a:p>
            <a:r>
              <a:rPr lang="el-GR" dirty="0"/>
              <a:t>ΤΗΛΕΠΙΚΟΙΝΩΝΙΑΚΟΣ ΔΟΡΥΦΟΡΟΣ</a:t>
            </a:r>
          </a:p>
        </p:txBody>
      </p:sp>
      <p:pic>
        <p:nvPicPr>
          <p:cNvPr id="205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373688" y="1812925"/>
            <a:ext cx="25336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605116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t>ΔΙΑΣΤΗΜΙΚΑ ΜΕΣΑ ΜΕΤΑΦΟΡΑΣ</a:t>
            </a:r>
          </a:p>
        </p:txBody>
      </p:sp>
      <p:sp>
        <p:nvSpPr>
          <p:cNvPr id="2" name="Text Placeholder 1"/>
          <p:cNvSpPr>
            <a:spLocks noGrp="1"/>
          </p:cNvSpPr>
          <p:nvPr>
            <p:ph type="body" idx="1"/>
          </p:nvPr>
        </p:nvSpPr>
        <p:spPr/>
        <p:txBody>
          <a:bodyPr/>
          <a:lstStyle/>
          <a:p>
            <a:r>
              <a:rPr lang="el-GR" dirty="0"/>
              <a:t>ΔΙΑΣΤΗΜΟΣΥΣΚΕΥΗ ΒΟΓΙΑΤΖΕΡ 2</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77703" y="1750218"/>
            <a:ext cx="2904503" cy="2398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sz="quarter" idx="3"/>
          </p:nvPr>
        </p:nvSpPr>
        <p:spPr/>
        <p:txBody>
          <a:bodyPr/>
          <a:lstStyle/>
          <a:p>
            <a:r>
              <a:rPr lang="en-US" dirty="0"/>
              <a:t>PATHFINDER </a:t>
            </a:r>
            <a:r>
              <a:rPr lang="el-GR" dirty="0"/>
              <a:t>ΠΛΑΝΗΤΗΣ ΑΡΗΣ</a:t>
            </a:r>
          </a:p>
        </p:txBody>
      </p:sp>
      <p:pic>
        <p:nvPicPr>
          <p:cNvPr id="3075"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4478867" y="1917700"/>
            <a:ext cx="4324512" cy="2429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25615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52" name="Rectangle 51">
            <a:extLst>
              <a:ext uri="{FF2B5EF4-FFF2-40B4-BE49-F238E27FC236}">
                <a16:creationId xmlns:a16="http://schemas.microsoft.com/office/drawing/2014/main" id="{D067A139-86EB-480F-AE6B-AF8092F21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Τίτλος 11">
            <a:extLst>
              <a:ext uri="{FF2B5EF4-FFF2-40B4-BE49-F238E27FC236}">
                <a16:creationId xmlns:a16="http://schemas.microsoft.com/office/drawing/2014/main" id="{885C58FA-9E25-4D39-BAC0-2207CC8D7482}"/>
              </a:ext>
            </a:extLst>
          </p:cNvPr>
          <p:cNvSpPr>
            <a:spLocks noGrp="1"/>
          </p:cNvSpPr>
          <p:nvPr>
            <p:ph type="title"/>
          </p:nvPr>
        </p:nvSpPr>
        <p:spPr>
          <a:xfrm>
            <a:off x="4571999" y="628617"/>
            <a:ext cx="4056460" cy="3028983"/>
          </a:xfrm>
        </p:spPr>
        <p:txBody>
          <a:bodyPr vert="horz" lIns="91440" tIns="45720" rIns="91440" bIns="45720" rtlCol="0" anchor="b">
            <a:normAutofit/>
          </a:bodyPr>
          <a:lstStyle/>
          <a:p>
            <a:r>
              <a:rPr lang="en-US" sz="4800"/>
              <a:t>ΔΙΑΣΤΗΜΙΚΟ</a:t>
            </a:r>
            <a:br>
              <a:rPr lang="en-US" sz="4800"/>
            </a:br>
            <a:r>
              <a:rPr lang="en-US" sz="4800"/>
              <a:t>ΤΗΛΕΣΚΟΠΙΟ </a:t>
            </a:r>
            <a:br>
              <a:rPr lang="en-US" sz="4800"/>
            </a:br>
            <a:r>
              <a:rPr lang="en-US" sz="4800"/>
              <a:t>HUMBLE</a:t>
            </a:r>
          </a:p>
        </p:txBody>
      </p:sp>
      <p:sp>
        <p:nvSpPr>
          <p:cNvPr id="13" name="Θέση κειμένου 12">
            <a:extLst>
              <a:ext uri="{FF2B5EF4-FFF2-40B4-BE49-F238E27FC236}">
                <a16:creationId xmlns:a16="http://schemas.microsoft.com/office/drawing/2014/main" id="{6C3CEBD0-300E-4886-95B8-44D7EBC5B4A8}"/>
              </a:ext>
            </a:extLst>
          </p:cNvPr>
          <p:cNvSpPr>
            <a:spLocks noGrp="1"/>
          </p:cNvSpPr>
          <p:nvPr>
            <p:ph type="body" sz="half" idx="2"/>
          </p:nvPr>
        </p:nvSpPr>
        <p:spPr>
          <a:xfrm>
            <a:off x="4571999" y="3843868"/>
            <a:ext cx="3198019" cy="1564744"/>
          </a:xfrm>
        </p:spPr>
        <p:txBody>
          <a:bodyPr vert="horz" lIns="91440" tIns="45720" rIns="91440" bIns="45720" rtlCol="0" anchor="t">
            <a:normAutofit/>
          </a:bodyPr>
          <a:lstStyle/>
          <a:p>
            <a:r>
              <a:rPr lang="en-US" sz="2100"/>
              <a:t>ΓΙΑ ΠΙΟ ΚΑΘΑΡΕΣ ΕΙΚΟΝΕΣ ΑΠΌ ΤΑ ΑΚΡΑ ΤΟΥ ΣΥΜΠΑΝΤΟΣ</a:t>
            </a:r>
          </a:p>
        </p:txBody>
      </p:sp>
      <p:sp>
        <p:nvSpPr>
          <p:cNvPr id="54" name="Snip Diagonal Corner Rectangle 6">
            <a:extLst>
              <a:ext uri="{FF2B5EF4-FFF2-40B4-BE49-F238E27FC236}">
                <a16:creationId xmlns:a16="http://schemas.microsoft.com/office/drawing/2014/main" id="{4E252378-AA68-427C-BF69-E4434E447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00" y="620722"/>
            <a:ext cx="3852116"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Θέση εικόνας 14">
            <a:extLst>
              <a:ext uri="{FF2B5EF4-FFF2-40B4-BE49-F238E27FC236}">
                <a16:creationId xmlns:a16="http://schemas.microsoft.com/office/drawing/2014/main" id="{9993178D-5EAE-4E55-B96C-C4D9CB59DE41}"/>
              </a:ext>
            </a:extLst>
          </p:cNvPr>
          <p:cNvPicPr>
            <a:picLocks noGrp="1" noChangeAspect="1"/>
          </p:cNvPicPr>
          <p:nvPr>
            <p:ph type="pic" idx="13"/>
          </p:nvPr>
        </p:nvPicPr>
        <p:blipFill rotWithShape="1">
          <a:blip r:embed="rId2"/>
          <a:srcRect l="24161" r="24162" b="1"/>
          <a:stretch/>
        </p:blipFill>
        <p:spPr>
          <a:xfrm>
            <a:off x="597903" y="786117"/>
            <a:ext cx="3607308"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grpSp>
        <p:nvGrpSpPr>
          <p:cNvPr id="56" name="Group 55">
            <a:extLst>
              <a:ext uri="{FF2B5EF4-FFF2-40B4-BE49-F238E27FC236}">
                <a16:creationId xmlns:a16="http://schemas.microsoft.com/office/drawing/2014/main" id="{65E8C853-59EA-4FCB-BB4E-1B0AEEA408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57" name="Straight Connector 56">
              <a:extLst>
                <a:ext uri="{FF2B5EF4-FFF2-40B4-BE49-F238E27FC236}">
                  <a16:creationId xmlns:a16="http://schemas.microsoft.com/office/drawing/2014/main" id="{C58D8A51-1FB2-4FA0-A860-D57179B52A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75C2F33D-5361-48D8-899D-50A713699D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0608EC6-04A0-4D53-B4C8-57F06AF14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C9C42FEC-C8F1-465B-900B-C7F552326D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4CDCA4C-0922-4330-AF15-394E8C6DDE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2813515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49" name="Straight Connector 4148">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51" name="Straight Connector 4150">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53" name="Straight Connector 4152">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55" name="Straight Connector 4154">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57" name="Straight Connector 4156">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4159" name="Rectangle 4158">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649532" y="628617"/>
            <a:ext cx="2978927" cy="3028983"/>
          </a:xfrm>
        </p:spPr>
        <p:txBody>
          <a:bodyPr vert="horz" lIns="91440" tIns="45720" rIns="91440" bIns="45720" rtlCol="0" anchor="b">
            <a:normAutofit/>
          </a:bodyPr>
          <a:lstStyle/>
          <a:p>
            <a:pPr>
              <a:lnSpc>
                <a:spcPct val="90000"/>
              </a:lnSpc>
            </a:pPr>
            <a:r>
              <a:rPr lang="en-US" sz="3400" dirty="0">
                <a:solidFill>
                  <a:srgbClr val="FFFFFF"/>
                </a:solidFill>
              </a:rPr>
              <a:t>ΜΕΛΛΟΝΤΙΚΑ ΔΙΑΣΤΗΜΙΚΑ ΟΧΗΜΑΤΑ ΠΟΛΛΩΝ ΔΙΑΔΡΟΜΩΝ</a:t>
            </a:r>
          </a:p>
        </p:txBody>
      </p:sp>
      <p:sp useBgFill="1">
        <p:nvSpPr>
          <p:cNvPr id="4161"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00" y="620722"/>
            <a:ext cx="4814083"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Εικόνα που περιέχει αεροπλάνο, ουρανός, υπαίθριος, μεταφορά&#10;&#10;Περιγραφή που δημιουργήθηκε αυτόματα"/>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871" r="28236" b="-1"/>
          <a:stretch/>
        </p:blipFill>
        <p:spPr bwMode="auto">
          <a:xfrm>
            <a:off x="825911" y="1101508"/>
            <a:ext cx="3890105" cy="4325265"/>
          </a:xfrm>
          <a:prstGeom prst="rect">
            <a:avLst/>
          </a:prstGeom>
          <a:noFill/>
          <a:extLst>
            <a:ext uri="{909E8E84-426E-40DD-AFC4-6F175D3DCCD1}">
              <a14:hiddenFill xmlns:a14="http://schemas.microsoft.com/office/drawing/2010/main">
                <a:solidFill>
                  <a:schemeClr val="accent1"/>
                </a:solidFill>
              </a14:hiddenFill>
            </a:ext>
          </a:extLst>
        </p:spPr>
      </p:pic>
      <p:grpSp>
        <p:nvGrpSpPr>
          <p:cNvPr id="4163" name="Group 4162">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4164" name="Straight Connector 4163">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165" name="Straight Connector 4164">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166" name="Straight Connector 4165">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167" name="Straight Connector 4166">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168" name="Straight Connector 4167">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390434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217" y="685800"/>
            <a:ext cx="3613992" cy="4603749"/>
          </a:xfrm>
        </p:spPr>
        <p:txBody>
          <a:bodyPr>
            <a:normAutofit/>
          </a:bodyPr>
          <a:lstStyle/>
          <a:p>
            <a:pPr algn="r"/>
            <a:r>
              <a:rPr lang="el-GR" sz="3100"/>
              <a:t>ΜΕΤΑΦΟΡΕΣ ΚΑΙ ΜΟΛΥΝΣΗ ΤΟΥ ΠΕΡΒΑΛΛΟΝΤΟΣ</a:t>
            </a:r>
          </a:p>
        </p:txBody>
      </p:sp>
      <p:sp>
        <p:nvSpPr>
          <p:cNvPr id="3" name="Content Placeholder 2"/>
          <p:cNvSpPr>
            <a:spLocks noGrp="1"/>
          </p:cNvSpPr>
          <p:nvPr>
            <p:ph idx="1"/>
          </p:nvPr>
        </p:nvSpPr>
        <p:spPr>
          <a:xfrm>
            <a:off x="4969238" y="685800"/>
            <a:ext cx="3659219" cy="4603750"/>
          </a:xfrm>
        </p:spPr>
        <p:txBody>
          <a:bodyPr>
            <a:normAutofit/>
          </a:bodyPr>
          <a:lstStyle/>
          <a:p>
            <a:pPr>
              <a:lnSpc>
                <a:spcPct val="90000"/>
              </a:lnSpc>
            </a:pPr>
            <a:r>
              <a:rPr lang="el-GR" sz="1600">
                <a:solidFill>
                  <a:schemeClr val="tx1"/>
                </a:solidFill>
              </a:rPr>
              <a:t>Ο τομέας των μεταφορών ευθύνεται για τα παρακάτω περιβαλλοντικά προβλήματα: </a:t>
            </a:r>
          </a:p>
          <a:p>
            <a:pPr>
              <a:lnSpc>
                <a:spcPct val="90000"/>
              </a:lnSpc>
            </a:pPr>
            <a:r>
              <a:rPr lang="el-GR" sz="1600">
                <a:solidFill>
                  <a:schemeClr val="tx1"/>
                </a:solidFill>
              </a:rPr>
              <a:t>Φαινόμενο του θερμοκηπίου (από τα καυσαέρια όλων των οχημάτων λόγω του διοξειδίου του άνθρακα που παράγεται)</a:t>
            </a:r>
          </a:p>
          <a:p>
            <a:pPr>
              <a:lnSpc>
                <a:spcPct val="90000"/>
              </a:lnSpc>
            </a:pPr>
            <a:r>
              <a:rPr lang="el-GR" sz="1600">
                <a:solidFill>
                  <a:schemeClr val="tx1"/>
                </a:solidFill>
              </a:rPr>
              <a:t>Όξινη βροχή( από τα καυσαέρια όλων των οχημάτων λόγω  κυρίως του θείου που περιέχουν τα καύσιμα)</a:t>
            </a:r>
          </a:p>
          <a:p>
            <a:pPr>
              <a:lnSpc>
                <a:spcPct val="90000"/>
              </a:lnSpc>
            </a:pPr>
            <a:r>
              <a:rPr lang="el-GR" sz="1600">
                <a:solidFill>
                  <a:schemeClr val="tx1"/>
                </a:solidFill>
              </a:rPr>
              <a:t>Μόλυνση υδάτων(λάδια,καύσιμα,ελαστικά  κτλ .που αποβάλλονται  ανεξέλεγκτα στο περιβάλλον)</a:t>
            </a:r>
          </a:p>
          <a:p>
            <a:pPr>
              <a:lnSpc>
                <a:spcPct val="90000"/>
              </a:lnSpc>
            </a:pPr>
            <a:r>
              <a:rPr lang="el-GR" sz="1600">
                <a:solidFill>
                  <a:schemeClr val="tx1"/>
                </a:solidFill>
              </a:rPr>
              <a:t>Τρύπα του Όζοντος ( τα καυσαέρια των αεροπλάνων ευθύνονται για αυτή)</a:t>
            </a:r>
          </a:p>
        </p:txBody>
      </p:sp>
    </p:spTree>
    <p:extLst>
      <p:ext uri="{BB962C8B-B14F-4D97-AF65-F5344CB8AC3E}">
        <p14:creationId xmlns:p14="http://schemas.microsoft.com/office/powerpoint/2010/main" val="304479533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80217" y="685800"/>
            <a:ext cx="3613992" cy="4603749"/>
          </a:xfrm>
        </p:spPr>
        <p:txBody>
          <a:bodyPr>
            <a:normAutofit/>
          </a:bodyPr>
          <a:lstStyle/>
          <a:p>
            <a:pPr algn="r">
              <a:lnSpc>
                <a:spcPct val="90000"/>
              </a:lnSpc>
            </a:pPr>
            <a:r>
              <a:rPr lang="el-GR" sz="3500"/>
              <a:t>ΠΟΙΑ ΜΕΤΑΦΟΡΙΚΑ ΜΕΣΑ ΕΠΙΒΑΡΡΥΝΟΥΝ ΠΕΡΙΣΣΟΤΕΡΟ</a:t>
            </a:r>
          </a:p>
        </p:txBody>
      </p:sp>
      <p:sp>
        <p:nvSpPr>
          <p:cNvPr id="8" name="Content Placeholder 7"/>
          <p:cNvSpPr>
            <a:spLocks noGrp="1"/>
          </p:cNvSpPr>
          <p:nvPr>
            <p:ph idx="1"/>
          </p:nvPr>
        </p:nvSpPr>
        <p:spPr>
          <a:xfrm>
            <a:off x="4969238" y="685800"/>
            <a:ext cx="3659219" cy="4603750"/>
          </a:xfrm>
        </p:spPr>
        <p:txBody>
          <a:bodyPr>
            <a:normAutofit/>
          </a:bodyPr>
          <a:lstStyle/>
          <a:p>
            <a:pPr>
              <a:lnSpc>
                <a:spcPct val="90000"/>
              </a:lnSpc>
            </a:pPr>
            <a:r>
              <a:rPr lang="el-GR" sz="1400">
                <a:solidFill>
                  <a:schemeClr val="tx1"/>
                </a:solidFill>
              </a:rPr>
              <a:t>Από ακόμα μια στατιστική έρευνα, δείχνει ότι στο φαινόμενο του θερμοκηπίου συμβάλλουν τα αυτοκίνητα και τα φορτηγά σε ποσοστό 74%, </a:t>
            </a:r>
          </a:p>
          <a:p>
            <a:pPr>
              <a:lnSpc>
                <a:spcPct val="90000"/>
              </a:lnSpc>
            </a:pPr>
            <a:r>
              <a:rPr lang="el-GR" sz="1400">
                <a:solidFill>
                  <a:schemeClr val="tx1"/>
                </a:solidFill>
              </a:rPr>
              <a:t>τα αεροπλάνα και τα πλοία στο 11% και </a:t>
            </a:r>
          </a:p>
          <a:p>
            <a:pPr>
              <a:lnSpc>
                <a:spcPct val="90000"/>
              </a:lnSpc>
            </a:pPr>
            <a:r>
              <a:rPr lang="el-GR" sz="1400">
                <a:solidFill>
                  <a:schemeClr val="tx1"/>
                </a:solidFill>
              </a:rPr>
              <a:t>τα τρένα είναι τα πιο φιλικά με συνολική επιβάρυνση 4%.</a:t>
            </a:r>
          </a:p>
          <a:p>
            <a:pPr>
              <a:lnSpc>
                <a:spcPct val="90000"/>
              </a:lnSpc>
            </a:pPr>
            <a:r>
              <a:rPr lang="el-GR" sz="1400">
                <a:solidFill>
                  <a:schemeClr val="tx1"/>
                </a:solidFill>
              </a:rPr>
              <a:t> Για ένα ταξίδι 500 χλμ, το αεροσκάφος μολύνει 10-50 περισσότερες φορές το περιβάλλον από ό,τι ένα τρένο</a:t>
            </a:r>
          </a:p>
          <a:p>
            <a:pPr>
              <a:lnSpc>
                <a:spcPct val="90000"/>
              </a:lnSpc>
            </a:pPr>
            <a:r>
              <a:rPr lang="el-GR" sz="1400">
                <a:solidFill>
                  <a:schemeClr val="tx1"/>
                </a:solidFill>
              </a:rPr>
              <a:t>Επιπρόσθετα η ΕΕ, συνέταξε μια έκθεση που αποδεικνύει ότι τα αεροσκάφη, μέσα σε ένα χρόνο έχουν αυξήσει τις εκπομπές CO2, κατά 4,9, την ίδια στιγμή, που άλλοι τομείς τις μείωσαν κατά 3,8</a:t>
            </a:r>
          </a:p>
        </p:txBody>
      </p:sp>
    </p:spTree>
    <p:extLst>
      <p:ext uri="{BB962C8B-B14F-4D97-AF65-F5344CB8AC3E}">
        <p14:creationId xmlns:p14="http://schemas.microsoft.com/office/powerpoint/2010/main" val="23176985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ED7344-4AF0-4C2D-B95F-218E600FBF59}"/>
              </a:ext>
            </a:extLst>
          </p:cNvPr>
          <p:cNvSpPr>
            <a:spLocks noGrp="1"/>
          </p:cNvSpPr>
          <p:nvPr>
            <p:ph type="title"/>
          </p:nvPr>
        </p:nvSpPr>
        <p:spPr>
          <a:xfrm>
            <a:off x="513159" y="685799"/>
            <a:ext cx="2810333" cy="4892040"/>
          </a:xfrm>
        </p:spPr>
        <p:txBody>
          <a:bodyPr>
            <a:normAutofit/>
          </a:bodyPr>
          <a:lstStyle/>
          <a:p>
            <a:pPr algn="r">
              <a:lnSpc>
                <a:spcPct val="90000"/>
              </a:lnSpc>
            </a:pPr>
            <a:r>
              <a:rPr lang="el-GR" sz="2200" dirty="0"/>
              <a:t>ΣΗΜΑΝΤΙΚΟΤΕΡΕΣ ΕΦΕΥΡΕΣΕΙΣ ΠΟΥ ΒΟΗΘΗΣΑΝ ΣΤΗΝ ΑΝΑΠΤΥΞΗ ΤΩΝ ΜΕΤΑΦΟΡΩΝ</a:t>
            </a:r>
          </a:p>
        </p:txBody>
      </p:sp>
      <p:sp>
        <p:nvSpPr>
          <p:cNvPr id="3" name="Θέση περιεχομένου 2">
            <a:extLst>
              <a:ext uri="{FF2B5EF4-FFF2-40B4-BE49-F238E27FC236}">
                <a16:creationId xmlns:a16="http://schemas.microsoft.com/office/drawing/2014/main" id="{E3511C0D-A68B-4C19-8DA4-C8221E08C445}"/>
              </a:ext>
            </a:extLst>
          </p:cNvPr>
          <p:cNvSpPr>
            <a:spLocks noGrp="1"/>
          </p:cNvSpPr>
          <p:nvPr>
            <p:ph idx="1"/>
          </p:nvPr>
        </p:nvSpPr>
        <p:spPr>
          <a:xfrm>
            <a:off x="3734971" y="685799"/>
            <a:ext cx="4716195" cy="4892040"/>
          </a:xfrm>
        </p:spPr>
        <p:txBody>
          <a:bodyPr>
            <a:normAutofit/>
          </a:bodyPr>
          <a:lstStyle/>
          <a:p>
            <a:pPr>
              <a:lnSpc>
                <a:spcPct val="90000"/>
              </a:lnSpc>
            </a:pPr>
            <a:r>
              <a:rPr lang="el-GR" sz="1900">
                <a:solidFill>
                  <a:schemeClr val="tx1"/>
                </a:solidFill>
              </a:rPr>
              <a:t>Οι κυριότερες εφευρέσεις που βοήθησαν στην ανάπτυξη των μεταφορικών μέσων είναι:</a:t>
            </a:r>
          </a:p>
          <a:p>
            <a:pPr>
              <a:lnSpc>
                <a:spcPct val="90000"/>
              </a:lnSpc>
            </a:pPr>
            <a:r>
              <a:rPr lang="el-GR" sz="1900">
                <a:solidFill>
                  <a:schemeClr val="tx1"/>
                </a:solidFill>
              </a:rPr>
              <a:t>Ο τροχός σε όλες τις εκδοχές του(ρόδα-τιμόνι-τροχαλία-οδοντωτό γρανάζι κτλ.)</a:t>
            </a:r>
          </a:p>
          <a:p>
            <a:pPr>
              <a:lnSpc>
                <a:spcPct val="90000"/>
              </a:lnSpc>
            </a:pPr>
            <a:r>
              <a:rPr lang="el-GR" sz="1900">
                <a:solidFill>
                  <a:schemeClr val="tx1"/>
                </a:solidFill>
              </a:rPr>
              <a:t>Ο σφόνδυλος ως σύστημα αποθήκευσης ενέργειας</a:t>
            </a:r>
          </a:p>
          <a:p>
            <a:pPr>
              <a:lnSpc>
                <a:spcPct val="90000"/>
              </a:lnSpc>
            </a:pPr>
            <a:r>
              <a:rPr lang="el-GR" sz="1900">
                <a:solidFill>
                  <a:schemeClr val="tx1"/>
                </a:solidFill>
              </a:rPr>
              <a:t>Ιστίο-πανί-πτέρυγα</a:t>
            </a:r>
          </a:p>
          <a:p>
            <a:pPr>
              <a:lnSpc>
                <a:spcPct val="90000"/>
              </a:lnSpc>
            </a:pPr>
            <a:r>
              <a:rPr lang="el-GR" sz="1900">
                <a:solidFill>
                  <a:schemeClr val="tx1"/>
                </a:solidFill>
              </a:rPr>
              <a:t>Οι μοχλοί σε όλα τα είδη τους</a:t>
            </a:r>
          </a:p>
          <a:p>
            <a:pPr>
              <a:lnSpc>
                <a:spcPct val="90000"/>
              </a:lnSpc>
            </a:pPr>
            <a:r>
              <a:rPr lang="el-GR" sz="1900">
                <a:solidFill>
                  <a:schemeClr val="tx1"/>
                </a:solidFill>
              </a:rPr>
              <a:t>Τα ελατήρια σε όλες τις μορφές τους</a:t>
            </a:r>
          </a:p>
          <a:p>
            <a:pPr>
              <a:lnSpc>
                <a:spcPct val="90000"/>
              </a:lnSpc>
            </a:pPr>
            <a:r>
              <a:rPr lang="el-GR" sz="1900">
                <a:solidFill>
                  <a:schemeClr val="tx1"/>
                </a:solidFill>
              </a:rPr>
              <a:t>Η σφήνα-πολύσφηνο </a:t>
            </a:r>
          </a:p>
          <a:p>
            <a:pPr>
              <a:lnSpc>
                <a:spcPct val="90000"/>
              </a:lnSpc>
            </a:pPr>
            <a:r>
              <a:rPr lang="el-GR" sz="1900">
                <a:solidFill>
                  <a:schemeClr val="tx1"/>
                </a:solidFill>
              </a:rPr>
              <a:t>Οι μηχανές εσωτερικής καύσεως</a:t>
            </a:r>
          </a:p>
          <a:p>
            <a:pPr>
              <a:lnSpc>
                <a:spcPct val="90000"/>
              </a:lnSpc>
            </a:pPr>
            <a:r>
              <a:rPr lang="el-GR" sz="1900">
                <a:solidFill>
                  <a:schemeClr val="tx1"/>
                </a:solidFill>
              </a:rPr>
              <a:t>Ο ηλεκτροκινητήρας κ.τ.λ.</a:t>
            </a:r>
          </a:p>
        </p:txBody>
      </p:sp>
    </p:spTree>
    <p:extLst>
      <p:ext uri="{BB962C8B-B14F-4D97-AF65-F5344CB8AC3E}">
        <p14:creationId xmlns:p14="http://schemas.microsoft.com/office/powerpoint/2010/main" val="370883117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a:t>ΑΝΤΙΓΡΑΦΩΝΤΑΣ ΤΗΝ ΦΥΣΗ</a:t>
            </a:r>
            <a:r>
              <a:rPr lang="en-US" dirty="0"/>
              <a:t>-BIOMIMHTIKH</a:t>
            </a:r>
            <a:endParaRPr lang="el-GR" dirty="0"/>
          </a:p>
        </p:txBody>
      </p:sp>
      <p:sp>
        <p:nvSpPr>
          <p:cNvPr id="5" name="Text Placeholder 4"/>
          <p:cNvSpPr>
            <a:spLocks noGrp="1"/>
          </p:cNvSpPr>
          <p:nvPr>
            <p:ph type="body" idx="1"/>
          </p:nvPr>
        </p:nvSpPr>
        <p:spPr/>
        <p:txBody>
          <a:bodyPr/>
          <a:lstStyle/>
          <a:p>
            <a:r>
              <a:rPr lang="el-GR" dirty="0"/>
              <a:t>ΙΠΤΑΜΕΝΟΣ ΣΚΙΟΥΡΟΣ</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33400" y="1337307"/>
            <a:ext cx="3944938" cy="2768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3"/>
          </p:nvPr>
        </p:nvSpPr>
        <p:spPr/>
        <p:txBody>
          <a:bodyPr/>
          <a:lstStyle/>
          <a:p>
            <a:r>
              <a:rPr lang="en-US" dirty="0"/>
              <a:t>WING SUIT</a:t>
            </a:r>
            <a:endParaRPr lang="el-GR" dirty="0"/>
          </a:p>
        </p:txBody>
      </p:sp>
      <p:pic>
        <p:nvPicPr>
          <p:cNvPr id="205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164138" y="1946275"/>
            <a:ext cx="295275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867764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99230" y="4473679"/>
            <a:ext cx="7164419" cy="1233251"/>
          </a:xfrm>
        </p:spPr>
        <p:txBody>
          <a:bodyPr vert="horz" lIns="91440" tIns="45720" rIns="91440" bIns="45720" rtlCol="0" anchor="b">
            <a:normAutofit/>
          </a:bodyPr>
          <a:lstStyle/>
          <a:p>
            <a:pPr>
              <a:lnSpc>
                <a:spcPct val="90000"/>
              </a:lnSpc>
            </a:pPr>
            <a:r>
              <a:rPr lang="en-US" sz="3700"/>
              <a:t>Η ΦΥΣΗ ΠΗΓΗ ΕΜΠΝΕΥΣΗΣ ΓΙΑ στρατιωτικα αεροπλανα</a:t>
            </a: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2382044" y="1616869"/>
            <a:ext cx="2857500" cy="1600200"/>
          </a:xfrm>
          <a:custGeom>
            <a:avLst/>
            <a:gdLst/>
            <a:ahLst/>
            <a:cxnLst/>
            <a:rect l="l" t="t" r="r" b="b"/>
            <a:pathLst>
              <a:path w="9290304" h="3280831">
                <a:moveTo>
                  <a:pt x="402071" y="0"/>
                </a:moveTo>
                <a:lnTo>
                  <a:pt x="9290304" y="0"/>
                </a:lnTo>
                <a:lnTo>
                  <a:pt x="9290304" y="2876895"/>
                </a:lnTo>
                <a:lnTo>
                  <a:pt x="8886368" y="3280831"/>
                </a:lnTo>
                <a:lnTo>
                  <a:pt x="0" y="3280831"/>
                </a:lnTo>
                <a:lnTo>
                  <a:pt x="0" y="402071"/>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79640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 ΒΙΟΜΙΜΗΤΙΚΗ</a:t>
            </a:r>
          </a:p>
        </p:txBody>
      </p:sp>
      <p:sp>
        <p:nvSpPr>
          <p:cNvPr id="4" name="Text Placeholder 3"/>
          <p:cNvSpPr>
            <a:spLocks noGrp="1"/>
          </p:cNvSpPr>
          <p:nvPr>
            <p:ph type="body" idx="1"/>
          </p:nvPr>
        </p:nvSpPr>
        <p:spPr/>
        <p:txBody>
          <a:bodyPr/>
          <a:lstStyle/>
          <a:p>
            <a:r>
              <a:rPr lang="el-GR" dirty="0"/>
              <a:t> ΦΑΛΑΙΝΑ ΜΠΕΛΟΥΝΓΚΑ</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62001" y="1716586"/>
            <a:ext cx="3187873" cy="270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p:cNvSpPr>
            <a:spLocks noGrp="1"/>
          </p:cNvSpPr>
          <p:nvPr>
            <p:ph type="body" sz="quarter" idx="3"/>
          </p:nvPr>
        </p:nvSpPr>
        <p:spPr/>
        <p:txBody>
          <a:bodyPr/>
          <a:lstStyle/>
          <a:p>
            <a:r>
              <a:rPr lang="en-US" dirty="0"/>
              <a:t>BELLUGA AIRBUS</a:t>
            </a:r>
            <a:endParaRPr lang="el-GR" dirty="0"/>
          </a:p>
        </p:txBody>
      </p:sp>
      <p:pic>
        <p:nvPicPr>
          <p:cNvPr id="102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4338293" y="1917699"/>
            <a:ext cx="4472320" cy="2504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535928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13159" y="4487332"/>
            <a:ext cx="6400800" cy="1507067"/>
          </a:xfrm>
        </p:spPr>
        <p:txBody>
          <a:bodyPr>
            <a:normAutofit/>
          </a:bodyPr>
          <a:lstStyle/>
          <a:p>
            <a:r>
              <a:rPr lang="en-US"/>
              <a:t>www.mytexnologia.gr</a:t>
            </a:r>
            <a:endParaRPr lang="el-GR" dirty="0"/>
          </a:p>
        </p:txBody>
      </p:sp>
      <p:sp>
        <p:nvSpPr>
          <p:cNvPr id="3078" name="Content Placeholder 3077">
            <a:extLst>
              <a:ext uri="{FF2B5EF4-FFF2-40B4-BE49-F238E27FC236}">
                <a16:creationId xmlns:a16="http://schemas.microsoft.com/office/drawing/2014/main" id="{03394CF7-EE81-FFD7-B75B-7BC7DD4F6C23}"/>
              </a:ext>
            </a:extLst>
          </p:cNvPr>
          <p:cNvSpPr>
            <a:spLocks noGrp="1"/>
          </p:cNvSpPr>
          <p:nvPr>
            <p:ph idx="1"/>
          </p:nvPr>
        </p:nvSpPr>
        <p:spPr>
          <a:xfrm>
            <a:off x="3244272" y="733647"/>
            <a:ext cx="4944846" cy="3575884"/>
          </a:xfrm>
        </p:spPr>
        <p:txBody>
          <a:bodyPr>
            <a:normAutofit/>
          </a:bodyPr>
          <a:lstStyle/>
          <a:p>
            <a:endParaRPr lang="en-US"/>
          </a:p>
        </p:txBody>
      </p:sp>
      <p:pic>
        <p:nvPicPr>
          <p:cNvPr id="3074" name="Picture 2" descr="C:\Users\charalampos.000\Downloads\5ef30c45-701b-4e07-ab8f-5d38aa02f2e6.tm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3430" y="1362851"/>
            <a:ext cx="2388831" cy="2308758"/>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20878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217" y="685800"/>
            <a:ext cx="3613992" cy="4603749"/>
          </a:xfrm>
        </p:spPr>
        <p:txBody>
          <a:bodyPr>
            <a:normAutofit/>
          </a:bodyPr>
          <a:lstStyle/>
          <a:p>
            <a:pPr algn="r">
              <a:lnSpc>
                <a:spcPct val="90000"/>
              </a:lnSpc>
            </a:pPr>
            <a:r>
              <a:rPr lang="el-GR" sz="3100" dirty="0" err="1"/>
              <a:t>Μορφεσ</a:t>
            </a:r>
            <a:r>
              <a:rPr lang="el-GR" sz="3100" dirty="0"/>
              <a:t> </a:t>
            </a:r>
            <a:r>
              <a:rPr lang="el-GR" sz="3100" dirty="0" err="1"/>
              <a:t>ενεργειασπου</a:t>
            </a:r>
            <a:r>
              <a:rPr lang="el-GR" sz="3100" dirty="0"/>
              <a:t> </a:t>
            </a:r>
            <a:r>
              <a:rPr lang="el-GR" sz="3100" dirty="0" err="1"/>
              <a:t>χρησιμοποιουν</a:t>
            </a:r>
            <a:r>
              <a:rPr lang="el-GR" sz="3100" dirty="0"/>
              <a:t> τα </a:t>
            </a:r>
            <a:r>
              <a:rPr lang="el-GR" sz="3100" dirty="0" err="1"/>
              <a:t>μεταφορικα</a:t>
            </a:r>
            <a:r>
              <a:rPr lang="el-GR" sz="3100" dirty="0"/>
              <a:t> </a:t>
            </a:r>
            <a:r>
              <a:rPr lang="el-GR" sz="3100" dirty="0" err="1"/>
              <a:t>μεσα</a:t>
            </a:r>
            <a:r>
              <a:rPr lang="el-GR" sz="3100" dirty="0"/>
              <a:t> για να </a:t>
            </a:r>
            <a:r>
              <a:rPr lang="el-GR" sz="3100" dirty="0" err="1"/>
              <a:t>κινηθουν</a:t>
            </a:r>
            <a:endParaRPr lang="el-GR" sz="3100" dirty="0"/>
          </a:p>
        </p:txBody>
      </p:sp>
      <p:sp>
        <p:nvSpPr>
          <p:cNvPr id="20" name="Content Placeholder 2"/>
          <p:cNvSpPr>
            <a:spLocks noGrp="1"/>
          </p:cNvSpPr>
          <p:nvPr>
            <p:ph idx="1"/>
          </p:nvPr>
        </p:nvSpPr>
        <p:spPr>
          <a:xfrm>
            <a:off x="4211960" y="404664"/>
            <a:ext cx="4416497" cy="6192688"/>
          </a:xfrm>
        </p:spPr>
        <p:txBody>
          <a:bodyPr>
            <a:normAutofit/>
          </a:bodyPr>
          <a:lstStyle/>
          <a:p>
            <a:pPr>
              <a:lnSpc>
                <a:spcPct val="90000"/>
              </a:lnSpc>
            </a:pPr>
            <a:r>
              <a:rPr lang="el-GR" sz="1800" b="1" u="sng" dirty="0">
                <a:solidFill>
                  <a:schemeClr val="tx1"/>
                </a:solidFill>
              </a:rPr>
              <a:t>ΧΗΜΙΚΗΣ ΕΝΕΡΓΕΙΑΣ ΑΠΟ ΚΑΥΣΙΜΑ ΠΟΥ ΚΑΙΓΟΝΤΑΙ ΣΕ ΜΙΑ ΜΗΧΑΝΗ</a:t>
            </a:r>
          </a:p>
          <a:p>
            <a:pPr>
              <a:lnSpc>
                <a:spcPct val="90000"/>
              </a:lnSpc>
            </a:pPr>
            <a:r>
              <a:rPr lang="el-GR" sz="1800" dirty="0">
                <a:solidFill>
                  <a:schemeClr val="tx1"/>
                </a:solidFill>
              </a:rPr>
              <a:t>(Π.Χ. ΚΡΟΥΑΖΕΡΟΠΛΟΙΑ,ΦΕΡΡΥ-ΜΠΟΟΥΤ,ΚΑΪΚΙΑ,ΠΕΤΡΕΛΑΙΟΦΟΡΑ.)</a:t>
            </a:r>
          </a:p>
          <a:p>
            <a:pPr>
              <a:lnSpc>
                <a:spcPct val="90000"/>
              </a:lnSpc>
            </a:pPr>
            <a:r>
              <a:rPr lang="el-GR" sz="1800" b="1" u="sng" dirty="0">
                <a:solidFill>
                  <a:schemeClr val="tx1"/>
                </a:solidFill>
              </a:rPr>
              <a:t>   ΑΙΟΛΙΚΗ ΕΝΕΡΓΕΙΑ</a:t>
            </a:r>
          </a:p>
          <a:p>
            <a:pPr>
              <a:lnSpc>
                <a:spcPct val="90000"/>
              </a:lnSpc>
            </a:pPr>
            <a:r>
              <a:rPr lang="el-GR" sz="1800" dirty="0">
                <a:solidFill>
                  <a:schemeClr val="tx1"/>
                </a:solidFill>
              </a:rPr>
              <a:t>ΙΣΤΙΟΦΟΡΑ-</a:t>
            </a:r>
            <a:r>
              <a:rPr lang="en-US" sz="1800" dirty="0">
                <a:solidFill>
                  <a:schemeClr val="tx1"/>
                </a:solidFill>
              </a:rPr>
              <a:t>WIND-SURFING- </a:t>
            </a:r>
            <a:r>
              <a:rPr lang="el-GR" sz="1800" dirty="0">
                <a:solidFill>
                  <a:schemeClr val="tx1"/>
                </a:solidFill>
              </a:rPr>
              <a:t>κτλ.</a:t>
            </a:r>
          </a:p>
          <a:p>
            <a:pPr>
              <a:lnSpc>
                <a:spcPct val="90000"/>
              </a:lnSpc>
            </a:pPr>
            <a:r>
              <a:rPr lang="el-GR" sz="1800" b="1" u="sng" dirty="0">
                <a:solidFill>
                  <a:schemeClr val="tx1"/>
                </a:solidFill>
              </a:rPr>
              <a:t> ΜΥΙΚΗ ΕΝΕΡΓΕΙΑ</a:t>
            </a:r>
            <a:endParaRPr lang="el-GR" sz="1800" dirty="0">
              <a:solidFill>
                <a:schemeClr val="tx1"/>
              </a:solidFill>
            </a:endParaRPr>
          </a:p>
          <a:p>
            <a:pPr>
              <a:lnSpc>
                <a:spcPct val="90000"/>
              </a:lnSpc>
            </a:pPr>
            <a:r>
              <a:rPr lang="el-GR" sz="1800" dirty="0">
                <a:solidFill>
                  <a:schemeClr val="tx1"/>
                </a:solidFill>
              </a:rPr>
              <a:t>ΚΑΝΌ-ΚΑΝΟΕ ΚΑΓΙΑΚ-ΒΑΡΚΕΣ ΚΩΠΗΛΑΣΙΑΣ ΘΑΛΑΣΣΙΟ ΠΟΔΗΛΑΤΟ κτλ.</a:t>
            </a:r>
          </a:p>
          <a:p>
            <a:pPr>
              <a:lnSpc>
                <a:spcPct val="90000"/>
              </a:lnSpc>
            </a:pPr>
            <a:r>
              <a:rPr lang="el-GR" sz="1800" dirty="0">
                <a:solidFill>
                  <a:schemeClr val="tx1"/>
                </a:solidFill>
              </a:rPr>
              <a:t> </a:t>
            </a:r>
            <a:r>
              <a:rPr lang="el-GR" sz="1800" b="1" dirty="0">
                <a:solidFill>
                  <a:schemeClr val="tx1"/>
                </a:solidFill>
              </a:rPr>
              <a:t>ΗΛΙΑΚΗ ΕΝΕΡΓΕΙΑ(</a:t>
            </a:r>
            <a:r>
              <a:rPr lang="el-GR" sz="1800" dirty="0">
                <a:solidFill>
                  <a:schemeClr val="tx1"/>
                </a:solidFill>
              </a:rPr>
              <a:t>ΗΛΙΑΚΑ ΑΥΤΟΚΙΝΗΤΑ ΚΛΠ.)</a:t>
            </a:r>
          </a:p>
          <a:p>
            <a:pPr>
              <a:lnSpc>
                <a:spcPct val="90000"/>
              </a:lnSpc>
            </a:pPr>
            <a:r>
              <a:rPr lang="el-GR" sz="1800" b="1" dirty="0">
                <a:solidFill>
                  <a:schemeClr val="tx1"/>
                </a:solidFill>
              </a:rPr>
              <a:t>ΧΗΜΙΚΗ ΕΝΕΡΓΕΙΑ ΑΠΌ ΜΠΑΤΑΡΙΕΣ(</a:t>
            </a:r>
            <a:r>
              <a:rPr lang="el-GR" sz="1800" dirty="0">
                <a:solidFill>
                  <a:schemeClr val="tx1"/>
                </a:solidFill>
              </a:rPr>
              <a:t>ΑΥΤΟΚΙΝΗΤΑ-ΠΑΤΙΝΙΑ-ΠΟΔΗΛΑΤΑ ΚΛΠ</a:t>
            </a:r>
            <a:r>
              <a:rPr lang="el-GR" sz="1800" b="1" dirty="0">
                <a:solidFill>
                  <a:schemeClr val="tx1"/>
                </a:solidFill>
              </a:rPr>
              <a:t>.)</a:t>
            </a:r>
          </a:p>
          <a:p>
            <a:pPr>
              <a:lnSpc>
                <a:spcPct val="90000"/>
              </a:lnSpc>
            </a:pPr>
            <a:r>
              <a:rPr lang="el-GR" sz="1800" b="1" dirty="0">
                <a:solidFill>
                  <a:schemeClr val="tx1"/>
                </a:solidFill>
              </a:rPr>
              <a:t> ΠΥΡΗΝΙΚΗ ΕΝΕΡΓΕΙΑ(</a:t>
            </a:r>
            <a:r>
              <a:rPr lang="el-GR" sz="1800" dirty="0">
                <a:solidFill>
                  <a:schemeClr val="tx1"/>
                </a:solidFill>
              </a:rPr>
              <a:t>ΑΕΡΟΠΛΑΝΟΦΟΡΑ-ΥΠΟΒΡΥΧΙΑ-ΔΙΑΣΤΗΜΟΣΥΣΚΕΥΕΣ</a:t>
            </a:r>
            <a:r>
              <a:rPr lang="el-GR" sz="1800" b="1" dirty="0">
                <a:solidFill>
                  <a:schemeClr val="tx1"/>
                </a:solidFill>
              </a:rPr>
              <a:t>)</a:t>
            </a:r>
          </a:p>
          <a:p>
            <a:pPr>
              <a:lnSpc>
                <a:spcPct val="90000"/>
              </a:lnSpc>
            </a:pPr>
            <a:endParaRPr lang="en-US" sz="1800" dirty="0">
              <a:solidFill>
                <a:schemeClr val="tx1"/>
              </a:solidFill>
            </a:endParaRPr>
          </a:p>
          <a:p>
            <a:pPr>
              <a:lnSpc>
                <a:spcPct val="90000"/>
              </a:lnSpc>
            </a:pPr>
            <a:endParaRPr lang="el-GR" sz="1400" dirty="0">
              <a:solidFill>
                <a:schemeClr val="tx1"/>
              </a:solidFill>
            </a:endParaRPr>
          </a:p>
        </p:txBody>
      </p:sp>
    </p:spTree>
    <p:extLst>
      <p:ext uri="{BB962C8B-B14F-4D97-AF65-F5344CB8AC3E}">
        <p14:creationId xmlns:p14="http://schemas.microsoft.com/office/powerpoint/2010/main" val="305732511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7D983D-6D30-48E0-8DC0-DE4E3631B775}"/>
              </a:ext>
            </a:extLst>
          </p:cNvPr>
          <p:cNvSpPr>
            <a:spLocks noGrp="1"/>
          </p:cNvSpPr>
          <p:nvPr>
            <p:ph type="title"/>
          </p:nvPr>
        </p:nvSpPr>
        <p:spPr>
          <a:xfrm>
            <a:off x="6441495" y="941424"/>
            <a:ext cx="2282922" cy="3248611"/>
          </a:xfrm>
        </p:spPr>
        <p:txBody>
          <a:bodyPr>
            <a:normAutofit/>
          </a:bodyPr>
          <a:lstStyle/>
          <a:p>
            <a:pPr>
              <a:lnSpc>
                <a:spcPct val="90000"/>
              </a:lnSpc>
            </a:pPr>
            <a:r>
              <a:rPr lang="el-GR" sz="2200">
                <a:solidFill>
                  <a:srgbClr val="FFFFFF"/>
                </a:solidFill>
              </a:rPr>
              <a:t>ΑΝΑΠΤΥΞΗ ΜΕΤΑΦΟΡΩΝ ΚΑΙ ΣΥΝΕΡΓΑΣΙΑ ΜΕ ΤΙΣ ΆΛΛΕΣ ΤΕΧΝΟΛΟΓΙΚΕΣ ΕΝΟΤΗΤΕΣ</a:t>
            </a:r>
          </a:p>
        </p:txBody>
      </p:sp>
      <p:graphicFrame>
        <p:nvGraphicFramePr>
          <p:cNvPr id="5" name="Θέση περιεχομένου 2">
            <a:extLst>
              <a:ext uri="{FF2B5EF4-FFF2-40B4-BE49-F238E27FC236}">
                <a16:creationId xmlns:a16="http://schemas.microsoft.com/office/drawing/2014/main" id="{70FB3DA9-D813-DFA1-B56A-C2C83ED711C4}"/>
              </a:ext>
            </a:extLst>
          </p:cNvPr>
          <p:cNvGraphicFramePr>
            <a:graphicFrameLocks noGrp="1"/>
          </p:cNvGraphicFramePr>
          <p:nvPr>
            <p:ph idx="1"/>
            <p:extLst>
              <p:ext uri="{D42A27DB-BD31-4B8C-83A1-F6EECF244321}">
                <p14:modId xmlns:p14="http://schemas.microsoft.com/office/powerpoint/2010/main" val="4181641269"/>
              </p:ext>
            </p:extLst>
          </p:nvPr>
        </p:nvGraphicFramePr>
        <p:xfrm>
          <a:off x="705483" y="941424"/>
          <a:ext cx="4642845"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277166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41495" y="941424"/>
            <a:ext cx="2282922" cy="3248611"/>
          </a:xfrm>
        </p:spPr>
        <p:txBody>
          <a:bodyPr>
            <a:normAutofit/>
          </a:bodyPr>
          <a:lstStyle/>
          <a:p>
            <a:pPr>
              <a:lnSpc>
                <a:spcPct val="90000"/>
              </a:lnSpc>
            </a:pPr>
            <a:r>
              <a:rPr lang="el-GR" sz="2500">
                <a:solidFill>
                  <a:srgbClr val="FFFFFF"/>
                </a:solidFill>
              </a:rPr>
              <a:t>ΚΑΤΗΓΟΡΙΕΣ ΜΕΤΑΦΟΡΩΝ ΑΝΑΛΟΓΑ ΠΟΥ ΚΙΝΟΥΝΤΑΙ</a:t>
            </a:r>
          </a:p>
        </p:txBody>
      </p:sp>
      <p:graphicFrame>
        <p:nvGraphicFramePr>
          <p:cNvPr id="5" name="Content Placeholder 2">
            <a:extLst>
              <a:ext uri="{FF2B5EF4-FFF2-40B4-BE49-F238E27FC236}">
                <a16:creationId xmlns:a16="http://schemas.microsoft.com/office/drawing/2014/main" id="{C4E43D4F-F305-77CF-2974-CFFC962E1CDB}"/>
              </a:ext>
            </a:extLst>
          </p:cNvPr>
          <p:cNvGraphicFramePr>
            <a:graphicFrameLocks noGrp="1"/>
          </p:cNvGraphicFramePr>
          <p:nvPr>
            <p:ph idx="1"/>
            <p:extLst>
              <p:ext uri="{D42A27DB-BD31-4B8C-83A1-F6EECF244321}">
                <p14:modId xmlns:p14="http://schemas.microsoft.com/office/powerpoint/2010/main" val="936454538"/>
              </p:ext>
            </p:extLst>
          </p:nvPr>
        </p:nvGraphicFramePr>
        <p:xfrm>
          <a:off x="705483" y="941424"/>
          <a:ext cx="4642845"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612141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l-GR"/>
              <a:t>ΧΕΡΣΑΙΕΣ ΜΕΤΑΦΟΡΕΣ –ΣΤΗ ΞΗΡΑ</a:t>
            </a:r>
            <a:endParaRPr lang="el-GR" dirty="0"/>
          </a:p>
        </p:txBody>
      </p:sp>
      <p:graphicFrame>
        <p:nvGraphicFramePr>
          <p:cNvPr id="23" name="Content Placeholder 5">
            <a:extLst>
              <a:ext uri="{FF2B5EF4-FFF2-40B4-BE49-F238E27FC236}">
                <a16:creationId xmlns:a16="http://schemas.microsoft.com/office/drawing/2014/main" id="{4076302B-231B-9869-51F7-C40B53806D1C}"/>
              </a:ext>
            </a:extLst>
          </p:cNvPr>
          <p:cNvGraphicFramePr>
            <a:graphicFrameLocks noGrp="1"/>
          </p:cNvGraphicFramePr>
          <p:nvPr>
            <p:ph idx="1"/>
          </p:nvPr>
        </p:nvGraphicFramePr>
        <p:xfrm>
          <a:off x="457200" y="1412776"/>
          <a:ext cx="82296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149586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theme/theme1.xml><?xml version="1.0" encoding="utf-8"?>
<a:theme xmlns:a="http://schemas.openxmlformats.org/drawingml/2006/main" name="Κομμάτι">
  <a:themeElements>
    <a:clrScheme name="Ζεστό μπλε">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Κομμάτ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ομμάτ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1748</TotalTime>
  <Words>1454</Words>
  <Application>Microsoft Office PowerPoint</Application>
  <PresentationFormat>Προβολή στην οθόνη (4:3)</PresentationFormat>
  <Paragraphs>207</Paragraphs>
  <Slides>53</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53</vt:i4>
      </vt:variant>
    </vt:vector>
  </HeadingPairs>
  <TitlesOfParts>
    <vt:vector size="58" baseType="lpstr">
      <vt:lpstr>Calibri</vt:lpstr>
      <vt:lpstr>Century Gothic</vt:lpstr>
      <vt:lpstr>Wingdings</vt:lpstr>
      <vt:lpstr>Wingdings 3</vt:lpstr>
      <vt:lpstr>Κομμάτι</vt:lpstr>
      <vt:lpstr>  ΤΕΧΝΟΛΟΓΙΚΗ ΕΝΟΤΗΤΑ:  ΜΕΤΑΦΟΡΕΣ ΤΕΧΝΟΛΟΓΙΑ Α΄ΓΥΜΝΑΣΙΟΥ</vt:lpstr>
      <vt:lpstr>ΤΙ ΕΊΝΑΙ ΜΕΤΑΦΟΡΕΣ</vt:lpstr>
      <vt:lpstr>Λιγα λογια για την ιστορια των μεταφορων</vt:lpstr>
      <vt:lpstr>Τι οδηγησε τον ανθρωπο να κατασκευασει μεταφορικα μεσα</vt:lpstr>
      <vt:lpstr>ΣΗΜΑΝΤΙΚΟΤΕΡΕΣ ΕΦΕΥΡΕΣΕΙΣ ΠΟΥ ΒΟΗΘΗΣΑΝ ΣΤΗΝ ΑΝΑΠΤΥΞΗ ΤΩΝ ΜΕΤΑΦΟΡΩΝ</vt:lpstr>
      <vt:lpstr>Μορφεσ ενεργειασπου χρησιμοποιουν τα μεταφορικα μεσα για να κινηθουν</vt:lpstr>
      <vt:lpstr>ΑΝΑΠΤΥΞΗ ΜΕΤΑΦΟΡΩΝ ΚΑΙ ΣΥΝΕΡΓΑΣΙΑ ΜΕ ΤΙΣ ΆΛΛΕΣ ΤΕΧΝΟΛΟΓΙΚΕΣ ΕΝΟΤΗΤΕΣ</vt:lpstr>
      <vt:lpstr>ΚΑΤΗΓΟΡΙΕΣ ΜΕΤΑΦΟΡΩΝ ΑΝΑΛΟΓΑ ΠΟΥ ΚΙΝΟΥΝΤΑΙ</vt:lpstr>
      <vt:lpstr>ΧΕΡΣΑΙΕΣ ΜΕΤΑΦΟΡΕΣ –ΣΤΗ ΞΗΡΑ</vt:lpstr>
      <vt:lpstr>ΧΕΡΣΑΙΑ ΜΕΣΑ ΜΕΤΑΦΟΡΑΣ ΕΛΕΥΘΕΡΗΣ ΤΡΟΧΙΑΣ</vt:lpstr>
      <vt:lpstr>ΜΕΤΑΦΟΡΙΚΑ ΜΕΣΑ ΕΛΕΥΘΕΡΗΣ ΤΡΟΧΙΑΣ</vt:lpstr>
      <vt:lpstr>ΧΕΡΣΑΙΑ ΜΕΣΑ ΜΕΤΑΦΟΡΑΣ ΕΛΕΥΘΕΡΗΣ ΤΡΟΧΙΑΣ</vt:lpstr>
      <vt:lpstr>ΟΙΚΟΛΟΓΙΚΑ ΑΥΤΟΚΙΝΗΤΑ</vt:lpstr>
      <vt:lpstr>ΧΕΡΣΑΙΑ ΜΕΣΑ ΜΕΤΑΦΟΡΑΣ ΣΤΑΘΕΡΗΣ ΤΡΟΧΙΑΣ</vt:lpstr>
      <vt:lpstr>ΧΕΡΣΑΙΑ ΜΕΣΑ ΣΤΑΘΕΡΗΣ ΤΡΟΧΙΑΣ</vt:lpstr>
      <vt:lpstr>ΧΕΡΣΑΙΑ ΜΕΣΑ ΣΤΑΘΕΡΗΣ ΤΡΟΧΙΑΣ</vt:lpstr>
      <vt:lpstr>ΑΓΩΓΟΙ</vt:lpstr>
      <vt:lpstr>ΑΓΩΓΟΙ</vt:lpstr>
      <vt:lpstr>ΑΓΩΓΟΙ</vt:lpstr>
      <vt:lpstr>ΥΔΑΤΙΝΕΣ ΜΕΤΑΦΟΡΕΣ</vt:lpstr>
      <vt:lpstr>ΑΡΧΙΜΗΔΗΣ –ΑΝΩΣΗ</vt:lpstr>
      <vt:lpstr>ΚΑΤΗΓΟΡΙΕΣ ΥΔΑΤΙΝΩΝ ΜΕΣΩΝ ΜΕΤΑΦΟΡΑΣ ανάλογα με το φορτίο</vt:lpstr>
      <vt:lpstr>ΚΑΤΗΓΟΡΙΕΣ ΥΔΑΤΙΝΩΝ ΜΕΣΩΝ ΜΕΤΑΦΟΡΑΣ ανάλογα  που κινούνται</vt:lpstr>
      <vt:lpstr>ΠΟΤΑΜΟΠΛΟΙΑ</vt:lpstr>
      <vt:lpstr>ΦΟΡΤΗΓΑ ΠΛΟΙΑ</vt:lpstr>
      <vt:lpstr>ΦΟΡΤΗΓΑ ΠΛΟΙΑ</vt:lpstr>
      <vt:lpstr>ΕΠΙΒΑΤΗΓΑ</vt:lpstr>
      <vt:lpstr>ΜΕΓΑΛΥΤΕΡΟ ΚΡΟΥΑΖΕΡΟΠΛΟΙΟ ΤΟΥ ΚΟΣΜΟΥ</vt:lpstr>
      <vt:lpstr>ΑΜΦΙΒΙΑ</vt:lpstr>
      <vt:lpstr>ΕΝΑΕΡΙΕΣ ΜΕΤΑΦΟΡΕΣ</vt:lpstr>
      <vt:lpstr>Η ΠΡΩΤΗ ΠΤΗΣΗ αεροπλανου 17/12/1903 ΑΔΕΛΦΟΙ ΡΑΪΤ</vt:lpstr>
      <vt:lpstr>ΠΩΣ ΠΕΤΑΕΙ ΈΝΑ ΠΤΗΤΙΚΟ ΜΕΣΟ</vt:lpstr>
      <vt:lpstr>ΚΑΤΗΓΟΡΙΕΣ  ΜΕΣΩΝ ΕΝΑΕΡΙΩΝ ΜΕΤΑΦΟΡΩΝ</vt:lpstr>
      <vt:lpstr>ΜΕ ΣΤΑΘΕΡΑ ΦΤΕΡΑ</vt:lpstr>
      <vt:lpstr>ΣΤΑΘΕΡΑ ΦΤΕΡΑ</vt:lpstr>
      <vt:lpstr>ΜΕ ΣΤΑΘΕΡΑ ΦΤΕΡΑ ΠΟΛΕΜΙΚΑ</vt:lpstr>
      <vt:lpstr>ΜΕ ΚΙΝΟΥΜΕΝΑ ΦΤΕΡΑ</vt:lpstr>
      <vt:lpstr>ΟΙΚΟΛΟΓΙΚΑ ΑΕΡΟΠΛΑΝΑ</vt:lpstr>
      <vt:lpstr>ΕΛΑΦΡΥΤΕΡΑ ΑΠΌ ΤΟΝ ΑΕΡΑ</vt:lpstr>
      <vt:lpstr>DRONES</vt:lpstr>
      <vt:lpstr>ΔΙΑΣΤΗΜΙΚΕΣ ΜΕΤΑΦΟΡΕΣ</vt:lpstr>
      <vt:lpstr>ΔΙΑΣΤΗΜΙΚΑ ΜΕΣΑ ΜΕΤΑΦΟΡΑΣ</vt:lpstr>
      <vt:lpstr>ΔΙΑΣΤΗΜΙΚΑ ΜΕΣΑ ΜΕΤΑΦΟΡΑΣ</vt:lpstr>
      <vt:lpstr>ΔΙΑΣΤΗΜΙΚΑ ΜΕΣΑ ΜΕΤΑΦΟΡΑΣ</vt:lpstr>
      <vt:lpstr>ΔΙΑΣΤΗΜΙΚΑ ΜΕΣΑ ΜΕΤΑΦΟΡΑΣ</vt:lpstr>
      <vt:lpstr>ΔΙΑΣΤΗΜΙΚΟ ΤΗΛΕΣΚΟΠΙΟ  HUMBLE</vt:lpstr>
      <vt:lpstr>ΜΕΛΛΟΝΤΙΚΑ ΔΙΑΣΤΗΜΙΚΑ ΟΧΗΜΑΤΑ ΠΟΛΛΩΝ ΔΙΑΔΡΟΜΩΝ</vt:lpstr>
      <vt:lpstr>ΜΕΤΑΦΟΡΕΣ ΚΑΙ ΜΟΛΥΝΣΗ ΤΟΥ ΠΕΡΒΑΛΛΟΝΤΟΣ</vt:lpstr>
      <vt:lpstr>ΠΟΙΑ ΜΕΤΑΦΟΡΙΚΑ ΜΕΣΑ ΕΠΙΒΑΡΡΥΝΟΥΝ ΠΕΡΙΣΣΟΤΕΡΟ</vt:lpstr>
      <vt:lpstr>ΑΝΤΙΓΡΑΦΩΝΤΑΣ ΤΗΝ ΦΥΣΗ-BIOMIMHTIKH</vt:lpstr>
      <vt:lpstr>Η ΦΥΣΗ ΠΗΓΗ ΕΜΠΝΕΥΣΗΣ ΓΙΑ στρατιωτικα αεροπλανα</vt:lpstr>
      <vt:lpstr> ΒΙΟΜΙΜΗΤΙΚΗ</vt:lpstr>
      <vt:lpstr>www.mytexnologia.gr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ΤΕΧΝΟΛΟΓΙΚΗ ΕΝΟΤΗΤΑ  ΜΕΤΑΦΟΡΕΣ ΤΕΧΝΟΛ. Α΄ΓΥΜΝΑΣΙΟΥ</dc:title>
  <dc:creator>charalampos tasakos</dc:creator>
  <cp:lastModifiedBy>mytexnologia@gmail.com</cp:lastModifiedBy>
  <cp:revision>105</cp:revision>
  <dcterms:created xsi:type="dcterms:W3CDTF">2021-01-10T07:20:28Z</dcterms:created>
  <dcterms:modified xsi:type="dcterms:W3CDTF">2022-12-01T17:36:45Z</dcterms:modified>
</cp:coreProperties>
</file>