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78" r:id="rId2"/>
    <p:sldId id="257" r:id="rId3"/>
    <p:sldId id="258" r:id="rId4"/>
    <p:sldId id="279" r:id="rId5"/>
    <p:sldId id="285" r:id="rId6"/>
    <p:sldId id="281" r:id="rId7"/>
    <p:sldId id="259" r:id="rId8"/>
    <p:sldId id="260" r:id="rId9"/>
    <p:sldId id="261" r:id="rId10"/>
    <p:sldId id="262" r:id="rId11"/>
    <p:sldId id="282" r:id="rId12"/>
    <p:sldId id="263" r:id="rId13"/>
    <p:sldId id="264" r:id="rId14"/>
    <p:sldId id="266" r:id="rId15"/>
    <p:sldId id="265" r:id="rId16"/>
    <p:sldId id="293" r:id="rId17"/>
    <p:sldId id="271" r:id="rId18"/>
    <p:sldId id="277" r:id="rId19"/>
    <p:sldId id="284" r:id="rId20"/>
    <p:sldId id="288" r:id="rId21"/>
    <p:sldId id="292" r:id="rId22"/>
    <p:sldId id="289" r:id="rId23"/>
    <p:sldId id="290" r:id="rId24"/>
    <p:sldId id="268" r:id="rId25"/>
    <p:sldId id="286" r:id="rId26"/>
    <p:sldId id="287" r:id="rId27"/>
    <p:sldId id="274" r:id="rId28"/>
    <p:sldId id="275" r:id="rId29"/>
    <p:sldId id="283" r:id="rId30"/>
    <p:sldId id="27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48"/>
      </p:cViewPr>
      <p:guideLst>
        <p:guide orient="horz" pos="2160"/>
        <p:guide pos="3840"/>
      </p:guideLst>
    </p:cSldViewPr>
  </p:slideViewPr>
  <p:notesTextViewPr>
    <p:cViewPr>
      <p:scale>
        <a:sx n="1" d="1"/>
        <a:sy n="1" d="1"/>
      </p:scale>
      <p:origin x="0" y="0"/>
    </p:cViewPr>
  </p:notesTextViewPr>
  <p:sorterViewPr>
    <p:cViewPr>
      <p:scale>
        <a:sx n="100" d="100"/>
        <a:sy n="100" d="100"/>
      </p:scale>
      <p:origin x="0" y="-619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E8F0E-5676-4222-B4B8-7125BA98D8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13F42C7-E7C5-434B-8F53-ACAEB1A75156}">
      <dgm:prSet/>
      <dgm:spPr/>
      <dgm:t>
        <a:bodyPr/>
        <a:lstStyle/>
        <a:p>
          <a:r>
            <a:rPr lang="el-GR" b="1" i="0" dirty="0"/>
            <a:t>Αιχμηρά κομμάτια πέτρας (κροκάλες) τα οποία βρέθηκαν πριν μερικά χρόνια στις όχθες ενός ποταμού στη περιοχή </a:t>
          </a:r>
          <a:r>
            <a:rPr lang="el-GR" b="1" i="0" dirty="0" err="1"/>
            <a:t>Αφάρ</a:t>
          </a:r>
          <a:r>
            <a:rPr lang="el-GR" b="1" i="0" dirty="0"/>
            <a:t> της Αιθιοπίας είναι τα αρχαιότερα εργαλεία που έχουν ανακαλυφθεί ως σήμερα. Χρονολογούνται γύρω στα 2,6 εκατομμύρια έτη π.Χ.</a:t>
          </a:r>
          <a:endParaRPr lang="en-US" dirty="0"/>
        </a:p>
      </dgm:t>
    </dgm:pt>
    <dgm:pt modelId="{1DF53032-53B7-4CF2-A8FC-F90297CE6309}" type="parTrans" cxnId="{52AAE069-ECA1-4852-B65E-FEA1CCF1C8D8}">
      <dgm:prSet/>
      <dgm:spPr/>
      <dgm:t>
        <a:bodyPr/>
        <a:lstStyle/>
        <a:p>
          <a:endParaRPr lang="en-US"/>
        </a:p>
      </dgm:t>
    </dgm:pt>
    <dgm:pt modelId="{9A4CB827-B8B8-45E5-8DD1-DE06DFEC6337}" type="sibTrans" cxnId="{52AAE069-ECA1-4852-B65E-FEA1CCF1C8D8}">
      <dgm:prSet/>
      <dgm:spPr/>
      <dgm:t>
        <a:bodyPr/>
        <a:lstStyle/>
        <a:p>
          <a:endParaRPr lang="en-US"/>
        </a:p>
      </dgm:t>
    </dgm:pt>
    <dgm:pt modelId="{4235EBE3-7E11-4044-A145-B066385E9E45}">
      <dgm:prSet/>
      <dgm:spPr/>
      <dgm:t>
        <a:bodyPr/>
        <a:lstStyle/>
        <a:p>
          <a:r>
            <a:rPr lang="el-GR" b="0" i="0"/>
            <a:t>Την εποχή εκείνη ζούσε στη περιοχή αυτή, ο Homo Habilis (ο ικανός  άνθρωπος) ο οποίος είχε την ικανότητα να κατασκευάσει απλά λίθινα εργαλεία. Επίσης χρησιμοποιούσε οστά ζώων και  ξύλα για </a:t>
          </a:r>
          <a:r>
            <a:rPr lang="el-GR"/>
            <a:t>την κατασκευή απλών χρηστικών εργαλείων</a:t>
          </a:r>
          <a:r>
            <a:rPr lang="el-GR" b="0" i="0"/>
            <a:t>.</a:t>
          </a:r>
          <a:endParaRPr lang="en-US"/>
        </a:p>
      </dgm:t>
    </dgm:pt>
    <dgm:pt modelId="{B5CF49C0-5F96-4ED2-85B2-E4510D2A6471}" type="parTrans" cxnId="{8635827C-118A-47E0-BB4E-D334EEF9F828}">
      <dgm:prSet/>
      <dgm:spPr/>
      <dgm:t>
        <a:bodyPr/>
        <a:lstStyle/>
        <a:p>
          <a:endParaRPr lang="en-US"/>
        </a:p>
      </dgm:t>
    </dgm:pt>
    <dgm:pt modelId="{58E1E5B8-E656-46E8-84B3-0D31C0E34F83}" type="sibTrans" cxnId="{8635827C-118A-47E0-BB4E-D334EEF9F828}">
      <dgm:prSet/>
      <dgm:spPr/>
      <dgm:t>
        <a:bodyPr/>
        <a:lstStyle/>
        <a:p>
          <a:endParaRPr lang="en-US"/>
        </a:p>
      </dgm:t>
    </dgm:pt>
    <dgm:pt modelId="{290136D4-8501-4E42-B55B-8EE24FB01F6A}" type="pres">
      <dgm:prSet presAssocID="{ACCE8F0E-5676-4222-B4B8-7125BA98D868}" presName="linear" presStyleCnt="0">
        <dgm:presLayoutVars>
          <dgm:animLvl val="lvl"/>
          <dgm:resizeHandles val="exact"/>
        </dgm:presLayoutVars>
      </dgm:prSet>
      <dgm:spPr/>
    </dgm:pt>
    <dgm:pt modelId="{FBD6131A-303F-4D99-B1F6-D4774CFD1C54}" type="pres">
      <dgm:prSet presAssocID="{813F42C7-E7C5-434B-8F53-ACAEB1A75156}" presName="parentText" presStyleLbl="node1" presStyleIdx="0" presStyleCnt="2">
        <dgm:presLayoutVars>
          <dgm:chMax val="0"/>
          <dgm:bulletEnabled val="1"/>
        </dgm:presLayoutVars>
      </dgm:prSet>
      <dgm:spPr/>
    </dgm:pt>
    <dgm:pt modelId="{9E107024-BCDE-4C85-B2F5-7E71C90C2675}" type="pres">
      <dgm:prSet presAssocID="{9A4CB827-B8B8-45E5-8DD1-DE06DFEC6337}" presName="spacer" presStyleCnt="0"/>
      <dgm:spPr/>
    </dgm:pt>
    <dgm:pt modelId="{CD46296E-32D5-4843-9483-40CA31164CE0}" type="pres">
      <dgm:prSet presAssocID="{4235EBE3-7E11-4044-A145-B066385E9E45}" presName="parentText" presStyleLbl="node1" presStyleIdx="1" presStyleCnt="2">
        <dgm:presLayoutVars>
          <dgm:chMax val="0"/>
          <dgm:bulletEnabled val="1"/>
        </dgm:presLayoutVars>
      </dgm:prSet>
      <dgm:spPr/>
    </dgm:pt>
  </dgm:ptLst>
  <dgm:cxnLst>
    <dgm:cxn modelId="{1160365F-15B2-4F12-AA00-95F7B0DB614E}" type="presOf" srcId="{4235EBE3-7E11-4044-A145-B066385E9E45}" destId="{CD46296E-32D5-4843-9483-40CA31164CE0}" srcOrd="0" destOrd="0" presId="urn:microsoft.com/office/officeart/2005/8/layout/vList2"/>
    <dgm:cxn modelId="{52AAE069-ECA1-4852-B65E-FEA1CCF1C8D8}" srcId="{ACCE8F0E-5676-4222-B4B8-7125BA98D868}" destId="{813F42C7-E7C5-434B-8F53-ACAEB1A75156}" srcOrd="0" destOrd="0" parTransId="{1DF53032-53B7-4CF2-A8FC-F90297CE6309}" sibTransId="{9A4CB827-B8B8-45E5-8DD1-DE06DFEC6337}"/>
    <dgm:cxn modelId="{A4502B4E-D5CA-48E0-AE24-BFB3FCBC0448}" type="presOf" srcId="{ACCE8F0E-5676-4222-B4B8-7125BA98D868}" destId="{290136D4-8501-4E42-B55B-8EE24FB01F6A}" srcOrd="0" destOrd="0" presId="urn:microsoft.com/office/officeart/2005/8/layout/vList2"/>
    <dgm:cxn modelId="{8635827C-118A-47E0-BB4E-D334EEF9F828}" srcId="{ACCE8F0E-5676-4222-B4B8-7125BA98D868}" destId="{4235EBE3-7E11-4044-A145-B066385E9E45}" srcOrd="1" destOrd="0" parTransId="{B5CF49C0-5F96-4ED2-85B2-E4510D2A6471}" sibTransId="{58E1E5B8-E656-46E8-84B3-0D31C0E34F83}"/>
    <dgm:cxn modelId="{B17BF9B2-76A7-4A48-B2B9-C3D5936F8478}" type="presOf" srcId="{813F42C7-E7C5-434B-8F53-ACAEB1A75156}" destId="{FBD6131A-303F-4D99-B1F6-D4774CFD1C54}" srcOrd="0" destOrd="0" presId="urn:microsoft.com/office/officeart/2005/8/layout/vList2"/>
    <dgm:cxn modelId="{7956AC7A-61D4-44F7-ACD8-ED08C468DD59}" type="presParOf" srcId="{290136D4-8501-4E42-B55B-8EE24FB01F6A}" destId="{FBD6131A-303F-4D99-B1F6-D4774CFD1C54}" srcOrd="0" destOrd="0" presId="urn:microsoft.com/office/officeart/2005/8/layout/vList2"/>
    <dgm:cxn modelId="{A0C3EEDC-DF28-455F-8203-92F7FF35C7A4}" type="presParOf" srcId="{290136D4-8501-4E42-B55B-8EE24FB01F6A}" destId="{9E107024-BCDE-4C85-B2F5-7E71C90C2675}" srcOrd="1" destOrd="0" presId="urn:microsoft.com/office/officeart/2005/8/layout/vList2"/>
    <dgm:cxn modelId="{0AE79C1E-CC1C-4BF1-9A32-8D63256D0611}" type="presParOf" srcId="{290136D4-8501-4E42-B55B-8EE24FB01F6A}" destId="{CD46296E-32D5-4843-9483-40CA31164C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ECBA6-1C65-4485-B594-471CAC3046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BE1804-7ECB-4040-B374-255045EFEE10}">
      <dgm:prSet/>
      <dgm:spPr/>
      <dgm:t>
        <a:bodyPr/>
        <a:lstStyle/>
        <a:p>
          <a:r>
            <a:rPr lang="el-GR" dirty="0"/>
            <a:t>Στην αρχή  ο Άνθρωπος χρησιμοποίησε  για την κατασκευή των απαραίτητων εργαλείων φυσικά  υλικά(πέτρα-ξύλο-κόκκαλα-όστρακα).</a:t>
          </a:r>
          <a:endParaRPr lang="en-US" dirty="0"/>
        </a:p>
      </dgm:t>
    </dgm:pt>
    <dgm:pt modelId="{99789662-1F86-4BC9-BD76-543B2E027916}" type="parTrans" cxnId="{4FD12049-DFFC-4C20-BDA0-15CD0E8E674E}">
      <dgm:prSet/>
      <dgm:spPr/>
      <dgm:t>
        <a:bodyPr/>
        <a:lstStyle/>
        <a:p>
          <a:endParaRPr lang="en-US"/>
        </a:p>
      </dgm:t>
    </dgm:pt>
    <dgm:pt modelId="{F9917666-8E8A-4D2D-8729-65505079397A}" type="sibTrans" cxnId="{4FD12049-DFFC-4C20-BDA0-15CD0E8E674E}">
      <dgm:prSet/>
      <dgm:spPr/>
      <dgm:t>
        <a:bodyPr/>
        <a:lstStyle/>
        <a:p>
          <a:endParaRPr lang="en-US"/>
        </a:p>
      </dgm:t>
    </dgm:pt>
    <dgm:pt modelId="{63E36275-E00F-49F8-B123-F7A2F80AD6DD}">
      <dgm:prSet/>
      <dgm:spPr/>
      <dgm:t>
        <a:bodyPr/>
        <a:lstStyle/>
        <a:p>
          <a:r>
            <a:rPr lang="el-GR" dirty="0"/>
            <a:t>Πολύ αργότερα ξεκίνησε  την κατασκευή εργαλείων από μέταλλα όπως  χαλκό-κράματα χαλκού-σίδηρο.</a:t>
          </a:r>
          <a:endParaRPr lang="en-US" dirty="0"/>
        </a:p>
      </dgm:t>
    </dgm:pt>
    <dgm:pt modelId="{389283B0-CF53-4958-AC89-7A46E147EED1}" type="parTrans" cxnId="{C2B7AAE2-E40F-4F73-8E66-29A5BBE65059}">
      <dgm:prSet/>
      <dgm:spPr/>
      <dgm:t>
        <a:bodyPr/>
        <a:lstStyle/>
        <a:p>
          <a:endParaRPr lang="en-US"/>
        </a:p>
      </dgm:t>
    </dgm:pt>
    <dgm:pt modelId="{424F2CD7-90C2-42E6-984C-99FD496EF3A1}" type="sibTrans" cxnId="{C2B7AAE2-E40F-4F73-8E66-29A5BBE65059}">
      <dgm:prSet/>
      <dgm:spPr/>
      <dgm:t>
        <a:bodyPr/>
        <a:lstStyle/>
        <a:p>
          <a:endParaRPr lang="en-US"/>
        </a:p>
      </dgm:t>
    </dgm:pt>
    <dgm:pt modelId="{A331E585-6F17-49EF-B04B-A0442AD60DB9}">
      <dgm:prSet/>
      <dgm:spPr/>
      <dgm:t>
        <a:bodyPr/>
        <a:lstStyle/>
        <a:p>
          <a:r>
            <a:rPr lang="el-GR" dirty="0"/>
            <a:t>Μόλις πριν από 250 χρόνια  με  την ανάπτυξη της χημείας  και της βιομηχανίας άρχισε να κατασκευάζει εργαλεία από κράματα μετάλλων-πλαστικό-κεραμικά -συνθετικά υλικά (τεχνητό διαμάντι)κ.ά.</a:t>
          </a:r>
          <a:endParaRPr lang="en-US" dirty="0"/>
        </a:p>
      </dgm:t>
    </dgm:pt>
    <dgm:pt modelId="{D5B4CFB9-3424-473F-836D-6728A4E21799}" type="parTrans" cxnId="{92CD9949-9867-4191-9E06-CA4471EB0DD2}">
      <dgm:prSet/>
      <dgm:spPr/>
      <dgm:t>
        <a:bodyPr/>
        <a:lstStyle/>
        <a:p>
          <a:endParaRPr lang="en-US"/>
        </a:p>
      </dgm:t>
    </dgm:pt>
    <dgm:pt modelId="{B4CEC1A1-33A1-4147-AD7E-36363FDC474D}" type="sibTrans" cxnId="{92CD9949-9867-4191-9E06-CA4471EB0DD2}">
      <dgm:prSet/>
      <dgm:spPr/>
      <dgm:t>
        <a:bodyPr/>
        <a:lstStyle/>
        <a:p>
          <a:endParaRPr lang="en-US"/>
        </a:p>
      </dgm:t>
    </dgm:pt>
    <dgm:pt modelId="{AE68035E-E318-4640-9B7B-859349D9EC12}">
      <dgm:prSet/>
      <dgm:spPr/>
      <dgm:t>
        <a:bodyPr/>
        <a:lstStyle/>
        <a:p>
          <a:r>
            <a:rPr lang="el-GR"/>
            <a:t>Σήμερα σε πολλές βιομηχανικές εφαρμογές και όχι μόνο κυριαρχεί το </a:t>
          </a:r>
          <a:r>
            <a:rPr lang="en-US"/>
            <a:t>laser.</a:t>
          </a:r>
        </a:p>
      </dgm:t>
    </dgm:pt>
    <dgm:pt modelId="{1C63EB98-92B9-40F4-826B-DBB7FEE5E667}" type="parTrans" cxnId="{BFC5030F-4E0B-4FF4-B842-60B381461204}">
      <dgm:prSet/>
      <dgm:spPr/>
      <dgm:t>
        <a:bodyPr/>
        <a:lstStyle/>
        <a:p>
          <a:endParaRPr lang="en-US"/>
        </a:p>
      </dgm:t>
    </dgm:pt>
    <dgm:pt modelId="{637F061E-7846-44B1-800A-DCCED9B0B2DA}" type="sibTrans" cxnId="{BFC5030F-4E0B-4FF4-B842-60B381461204}">
      <dgm:prSet/>
      <dgm:spPr/>
      <dgm:t>
        <a:bodyPr/>
        <a:lstStyle/>
        <a:p>
          <a:endParaRPr lang="en-US"/>
        </a:p>
      </dgm:t>
    </dgm:pt>
    <dgm:pt modelId="{0EF28254-6609-4107-973C-C92F33F22F5C}" type="pres">
      <dgm:prSet presAssocID="{2E2ECBA6-1C65-4485-B594-471CAC3046B7}" presName="linear" presStyleCnt="0">
        <dgm:presLayoutVars>
          <dgm:animLvl val="lvl"/>
          <dgm:resizeHandles val="exact"/>
        </dgm:presLayoutVars>
      </dgm:prSet>
      <dgm:spPr/>
    </dgm:pt>
    <dgm:pt modelId="{7A80C8C2-A3EA-4E3C-8B20-4EE6785449E8}" type="pres">
      <dgm:prSet presAssocID="{EEBE1804-7ECB-4040-B374-255045EFEE10}" presName="parentText" presStyleLbl="node1" presStyleIdx="0" presStyleCnt="4">
        <dgm:presLayoutVars>
          <dgm:chMax val="0"/>
          <dgm:bulletEnabled val="1"/>
        </dgm:presLayoutVars>
      </dgm:prSet>
      <dgm:spPr/>
    </dgm:pt>
    <dgm:pt modelId="{6B93C1C7-8D82-46D5-AAEF-5257962200CD}" type="pres">
      <dgm:prSet presAssocID="{F9917666-8E8A-4D2D-8729-65505079397A}" presName="spacer" presStyleCnt="0"/>
      <dgm:spPr/>
    </dgm:pt>
    <dgm:pt modelId="{8B8EC5D1-B67B-46E2-BFA8-3A58D1FE1CE1}" type="pres">
      <dgm:prSet presAssocID="{63E36275-E00F-49F8-B123-F7A2F80AD6DD}" presName="parentText" presStyleLbl="node1" presStyleIdx="1" presStyleCnt="4">
        <dgm:presLayoutVars>
          <dgm:chMax val="0"/>
          <dgm:bulletEnabled val="1"/>
        </dgm:presLayoutVars>
      </dgm:prSet>
      <dgm:spPr/>
    </dgm:pt>
    <dgm:pt modelId="{F29F7BDA-6E2A-4EE3-9EAC-594AAA59A008}" type="pres">
      <dgm:prSet presAssocID="{424F2CD7-90C2-42E6-984C-99FD496EF3A1}" presName="spacer" presStyleCnt="0"/>
      <dgm:spPr/>
    </dgm:pt>
    <dgm:pt modelId="{0A894D2C-CA71-4145-9464-C3FE01687F04}" type="pres">
      <dgm:prSet presAssocID="{A331E585-6F17-49EF-B04B-A0442AD60DB9}" presName="parentText" presStyleLbl="node1" presStyleIdx="2" presStyleCnt="4">
        <dgm:presLayoutVars>
          <dgm:chMax val="0"/>
          <dgm:bulletEnabled val="1"/>
        </dgm:presLayoutVars>
      </dgm:prSet>
      <dgm:spPr/>
    </dgm:pt>
    <dgm:pt modelId="{BF4A36FD-0503-40E9-A81B-DAFD3F0E00C1}" type="pres">
      <dgm:prSet presAssocID="{B4CEC1A1-33A1-4147-AD7E-36363FDC474D}" presName="spacer" presStyleCnt="0"/>
      <dgm:spPr/>
    </dgm:pt>
    <dgm:pt modelId="{87846D05-F02F-465B-8DB5-E6CF0215EE8D}" type="pres">
      <dgm:prSet presAssocID="{AE68035E-E318-4640-9B7B-859349D9EC12}" presName="parentText" presStyleLbl="node1" presStyleIdx="3" presStyleCnt="4">
        <dgm:presLayoutVars>
          <dgm:chMax val="0"/>
          <dgm:bulletEnabled val="1"/>
        </dgm:presLayoutVars>
      </dgm:prSet>
      <dgm:spPr/>
    </dgm:pt>
  </dgm:ptLst>
  <dgm:cxnLst>
    <dgm:cxn modelId="{BFC5030F-4E0B-4FF4-B842-60B381461204}" srcId="{2E2ECBA6-1C65-4485-B594-471CAC3046B7}" destId="{AE68035E-E318-4640-9B7B-859349D9EC12}" srcOrd="3" destOrd="0" parTransId="{1C63EB98-92B9-40F4-826B-DBB7FEE5E667}" sibTransId="{637F061E-7846-44B1-800A-DCCED9B0B2DA}"/>
    <dgm:cxn modelId="{0CC1D82B-AB61-4C62-B0E9-FD2EE21C06F6}" type="presOf" srcId="{2E2ECBA6-1C65-4485-B594-471CAC3046B7}" destId="{0EF28254-6609-4107-973C-C92F33F22F5C}" srcOrd="0" destOrd="0" presId="urn:microsoft.com/office/officeart/2005/8/layout/vList2"/>
    <dgm:cxn modelId="{776FCA39-ADFA-4D3F-8AB6-086A637A707F}" type="presOf" srcId="{A331E585-6F17-49EF-B04B-A0442AD60DB9}" destId="{0A894D2C-CA71-4145-9464-C3FE01687F04}" srcOrd="0" destOrd="0" presId="urn:microsoft.com/office/officeart/2005/8/layout/vList2"/>
    <dgm:cxn modelId="{4FD12049-DFFC-4C20-BDA0-15CD0E8E674E}" srcId="{2E2ECBA6-1C65-4485-B594-471CAC3046B7}" destId="{EEBE1804-7ECB-4040-B374-255045EFEE10}" srcOrd="0" destOrd="0" parTransId="{99789662-1F86-4BC9-BD76-543B2E027916}" sibTransId="{F9917666-8E8A-4D2D-8729-65505079397A}"/>
    <dgm:cxn modelId="{92CD9949-9867-4191-9E06-CA4471EB0DD2}" srcId="{2E2ECBA6-1C65-4485-B594-471CAC3046B7}" destId="{A331E585-6F17-49EF-B04B-A0442AD60DB9}" srcOrd="2" destOrd="0" parTransId="{D5B4CFB9-3424-473F-836D-6728A4E21799}" sibTransId="{B4CEC1A1-33A1-4147-AD7E-36363FDC474D}"/>
    <dgm:cxn modelId="{4205DE53-A324-481C-9713-C63816C2D133}" type="presOf" srcId="{AE68035E-E318-4640-9B7B-859349D9EC12}" destId="{87846D05-F02F-465B-8DB5-E6CF0215EE8D}" srcOrd="0" destOrd="0" presId="urn:microsoft.com/office/officeart/2005/8/layout/vList2"/>
    <dgm:cxn modelId="{8F5F6BCB-0233-44E2-8EBF-73A4E4DBE440}" type="presOf" srcId="{EEBE1804-7ECB-4040-B374-255045EFEE10}" destId="{7A80C8C2-A3EA-4E3C-8B20-4EE6785449E8}" srcOrd="0" destOrd="0" presId="urn:microsoft.com/office/officeart/2005/8/layout/vList2"/>
    <dgm:cxn modelId="{C2B7AAE2-E40F-4F73-8E66-29A5BBE65059}" srcId="{2E2ECBA6-1C65-4485-B594-471CAC3046B7}" destId="{63E36275-E00F-49F8-B123-F7A2F80AD6DD}" srcOrd="1" destOrd="0" parTransId="{389283B0-CF53-4958-AC89-7A46E147EED1}" sibTransId="{424F2CD7-90C2-42E6-984C-99FD496EF3A1}"/>
    <dgm:cxn modelId="{F2442CF0-A0E7-45DE-ACA8-7706EC04C493}" type="presOf" srcId="{63E36275-E00F-49F8-B123-F7A2F80AD6DD}" destId="{8B8EC5D1-B67B-46E2-BFA8-3A58D1FE1CE1}" srcOrd="0" destOrd="0" presId="urn:microsoft.com/office/officeart/2005/8/layout/vList2"/>
    <dgm:cxn modelId="{2993D5E3-FCC6-413E-A6CD-1D2839EAB1BE}" type="presParOf" srcId="{0EF28254-6609-4107-973C-C92F33F22F5C}" destId="{7A80C8C2-A3EA-4E3C-8B20-4EE6785449E8}" srcOrd="0" destOrd="0" presId="urn:microsoft.com/office/officeart/2005/8/layout/vList2"/>
    <dgm:cxn modelId="{F7B49E7E-BBF3-4EF4-9678-7E5CDD259C20}" type="presParOf" srcId="{0EF28254-6609-4107-973C-C92F33F22F5C}" destId="{6B93C1C7-8D82-46D5-AAEF-5257962200CD}" srcOrd="1" destOrd="0" presId="urn:microsoft.com/office/officeart/2005/8/layout/vList2"/>
    <dgm:cxn modelId="{292AFD77-580F-423F-B7EF-73A7CE4589D7}" type="presParOf" srcId="{0EF28254-6609-4107-973C-C92F33F22F5C}" destId="{8B8EC5D1-B67B-46E2-BFA8-3A58D1FE1CE1}" srcOrd="2" destOrd="0" presId="urn:microsoft.com/office/officeart/2005/8/layout/vList2"/>
    <dgm:cxn modelId="{46D8B430-2305-4F52-852F-285F5B27F531}" type="presParOf" srcId="{0EF28254-6609-4107-973C-C92F33F22F5C}" destId="{F29F7BDA-6E2A-4EE3-9EAC-594AAA59A008}" srcOrd="3" destOrd="0" presId="urn:microsoft.com/office/officeart/2005/8/layout/vList2"/>
    <dgm:cxn modelId="{B2783206-3639-4041-9E35-007076206690}" type="presParOf" srcId="{0EF28254-6609-4107-973C-C92F33F22F5C}" destId="{0A894D2C-CA71-4145-9464-C3FE01687F04}" srcOrd="4" destOrd="0" presId="urn:microsoft.com/office/officeart/2005/8/layout/vList2"/>
    <dgm:cxn modelId="{A5B6DB28-8764-4168-B611-406A808C7924}" type="presParOf" srcId="{0EF28254-6609-4107-973C-C92F33F22F5C}" destId="{BF4A36FD-0503-40E9-A81B-DAFD3F0E00C1}" srcOrd="5" destOrd="0" presId="urn:microsoft.com/office/officeart/2005/8/layout/vList2"/>
    <dgm:cxn modelId="{E5EEC9C3-F7BF-4482-8AA5-CAD290BCB2B4}" type="presParOf" srcId="{0EF28254-6609-4107-973C-C92F33F22F5C}" destId="{87846D05-F02F-465B-8DB5-E6CF0215EE8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131A-303F-4D99-B1F6-D4774CFD1C54}">
      <dsp:nvSpPr>
        <dsp:cNvPr id="0" name=""/>
        <dsp:cNvSpPr/>
      </dsp:nvSpPr>
      <dsp:spPr>
        <a:xfrm>
          <a:off x="0" y="58181"/>
          <a:ext cx="9368174" cy="216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b="1" i="0" kern="1200" dirty="0"/>
            <a:t>Αιχμηρά κομμάτια πέτρας (κροκάλες) τα οποία βρέθηκαν πριν μερικά χρόνια στις όχθες ενός ποταμού στη περιοχή </a:t>
          </a:r>
          <a:r>
            <a:rPr lang="el-GR" sz="2500" b="1" i="0" kern="1200" dirty="0" err="1"/>
            <a:t>Αφάρ</a:t>
          </a:r>
          <a:r>
            <a:rPr lang="el-GR" sz="2500" b="1" i="0" kern="1200" dirty="0"/>
            <a:t> της Αιθιοπίας είναι τα αρχαιότερα εργαλεία που έχουν ανακαλυφθεί ως σήμερα. Χρονολογούνται γύρω στα 2,6 εκατομμύρια έτη π.Χ.</a:t>
          </a:r>
          <a:endParaRPr lang="en-US" sz="2500" kern="1200" dirty="0"/>
        </a:p>
      </dsp:txBody>
      <dsp:txXfrm>
        <a:off x="105662" y="163843"/>
        <a:ext cx="9156850" cy="1953176"/>
      </dsp:txXfrm>
    </dsp:sp>
    <dsp:sp modelId="{CD46296E-32D5-4843-9483-40CA31164CE0}">
      <dsp:nvSpPr>
        <dsp:cNvPr id="0" name=""/>
        <dsp:cNvSpPr/>
      </dsp:nvSpPr>
      <dsp:spPr>
        <a:xfrm>
          <a:off x="0" y="2294681"/>
          <a:ext cx="9368174" cy="216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b="0" i="0" kern="1200"/>
            <a:t>Την εποχή εκείνη ζούσε στη περιοχή αυτή, ο Homo Habilis (ο ικανός  άνθρωπος) ο οποίος είχε την ικανότητα να κατασκευάσει απλά λίθινα εργαλεία. Επίσης χρησιμοποιούσε οστά ζώων και  ξύλα για </a:t>
          </a:r>
          <a:r>
            <a:rPr lang="el-GR" sz="2500" kern="1200"/>
            <a:t>την κατασκευή απλών χρηστικών εργαλείων</a:t>
          </a:r>
          <a:r>
            <a:rPr lang="el-GR" sz="2500" b="0" i="0" kern="1200"/>
            <a:t>.</a:t>
          </a:r>
          <a:endParaRPr lang="en-US" sz="2500" kern="1200"/>
        </a:p>
      </dsp:txBody>
      <dsp:txXfrm>
        <a:off x="105662" y="2400343"/>
        <a:ext cx="9156850" cy="1953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0C8C2-A3EA-4E3C-8B20-4EE6785449E8}">
      <dsp:nvSpPr>
        <dsp:cNvPr id="0" name=""/>
        <dsp:cNvSpPr/>
      </dsp:nvSpPr>
      <dsp:spPr>
        <a:xfrm>
          <a:off x="0" y="136194"/>
          <a:ext cx="6771991" cy="1338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a:t>Στην αρχή  ο Άνθρωπος χρησιμοποίησε  για την κατασκευή των απαραίτητων εργαλείων φυσικά  υλικά(πέτρα-ξύλο-κόκκαλα-όστρακα).</a:t>
          </a:r>
          <a:endParaRPr lang="en-US" sz="1900" kern="1200" dirty="0"/>
        </a:p>
      </dsp:txBody>
      <dsp:txXfrm>
        <a:off x="65348" y="201542"/>
        <a:ext cx="6641295" cy="1207966"/>
      </dsp:txXfrm>
    </dsp:sp>
    <dsp:sp modelId="{8B8EC5D1-B67B-46E2-BFA8-3A58D1FE1CE1}">
      <dsp:nvSpPr>
        <dsp:cNvPr id="0" name=""/>
        <dsp:cNvSpPr/>
      </dsp:nvSpPr>
      <dsp:spPr>
        <a:xfrm>
          <a:off x="0" y="1529577"/>
          <a:ext cx="6771991" cy="1338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a:t>Πολύ αργότερα ξεκίνησε  την κατασκευή εργαλείων από μέταλλα όπως  χαλκό-κράματα χαλκού-σίδηρο.</a:t>
          </a:r>
          <a:endParaRPr lang="en-US" sz="1900" kern="1200" dirty="0"/>
        </a:p>
      </dsp:txBody>
      <dsp:txXfrm>
        <a:off x="65348" y="1594925"/>
        <a:ext cx="6641295" cy="1207966"/>
      </dsp:txXfrm>
    </dsp:sp>
    <dsp:sp modelId="{0A894D2C-CA71-4145-9464-C3FE01687F04}">
      <dsp:nvSpPr>
        <dsp:cNvPr id="0" name=""/>
        <dsp:cNvSpPr/>
      </dsp:nvSpPr>
      <dsp:spPr>
        <a:xfrm>
          <a:off x="0" y="2922960"/>
          <a:ext cx="6771991" cy="1338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a:t>Μόλις πριν από 250 χρόνια  με  την ανάπτυξη της χημείας  και της βιομηχανίας άρχισε να κατασκευάζει εργαλεία από κράματα μετάλλων-πλαστικό-κεραμικά -συνθετικά υλικά (τεχνητό διαμάντι)κ.ά.</a:t>
          </a:r>
          <a:endParaRPr lang="en-US" sz="1900" kern="1200" dirty="0"/>
        </a:p>
      </dsp:txBody>
      <dsp:txXfrm>
        <a:off x="65348" y="2988308"/>
        <a:ext cx="6641295" cy="1207966"/>
      </dsp:txXfrm>
    </dsp:sp>
    <dsp:sp modelId="{87846D05-F02F-465B-8DB5-E6CF0215EE8D}">
      <dsp:nvSpPr>
        <dsp:cNvPr id="0" name=""/>
        <dsp:cNvSpPr/>
      </dsp:nvSpPr>
      <dsp:spPr>
        <a:xfrm>
          <a:off x="0" y="4316342"/>
          <a:ext cx="6771991" cy="1338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Σήμερα σε πολλές βιομηχανικές εφαρμογές και όχι μόνο κυριαρχεί το </a:t>
          </a:r>
          <a:r>
            <a:rPr lang="en-US" sz="1900" kern="1200"/>
            <a:t>laser.</a:t>
          </a:r>
        </a:p>
      </dsp:txBody>
      <dsp:txXfrm>
        <a:off x="65348" y="4381690"/>
        <a:ext cx="6641295" cy="12079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7ADB3FBC-D3EF-40DA-9B29-78DB528554FC}" type="datetimeFigureOut">
              <a:rPr lang="el-GR" smtClean="0"/>
              <a:t>7/2/2023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36065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B3FBC-D3EF-40DA-9B29-78DB528554F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167714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B3FBC-D3EF-40DA-9B29-78DB528554F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881098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B3FBC-D3EF-40DA-9B29-78DB528554F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2C022D-E113-48FA-BF45-D5185E501B85}" type="slidenum">
              <a:rPr lang="el-GR" smtClean="0"/>
              <a:t>‹#›</a:t>
            </a:fld>
            <a:endParaRPr lang="el-G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9740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B3FBC-D3EF-40DA-9B29-78DB528554F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21482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ADB3FBC-D3EF-40DA-9B29-78DB528554FC}" type="datetimeFigureOut">
              <a:rPr lang="el-GR" smtClean="0"/>
              <a:t>7/2/2023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32390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ADB3FBC-D3EF-40DA-9B29-78DB528554FC}" type="datetimeFigureOut">
              <a:rPr lang="el-GR" smtClean="0"/>
              <a:t>7/2/2023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258253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DB3FBC-D3EF-40DA-9B29-78DB528554F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630054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DB3FBC-D3EF-40DA-9B29-78DB528554F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47917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DB3FBC-D3EF-40DA-9B29-78DB528554F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91322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ADB3FBC-D3EF-40DA-9B29-78DB528554F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422824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ADB3FBC-D3EF-40DA-9B29-78DB528554F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23706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20000" y="2505075"/>
            <a:ext cx="5025216"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6" name="Content Placeholder 5"/>
          <p:cNvSpPr>
            <a:spLocks noGrp="1"/>
          </p:cNvSpPr>
          <p:nvPr>
            <p:ph sz="quarter" idx="4"/>
          </p:nvPr>
        </p:nvSpPr>
        <p:spPr>
          <a:xfrm>
            <a:off x="6319840" y="2505075"/>
            <a:ext cx="503554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ADB3FBC-D3EF-40DA-9B29-78DB528554FC}" type="datetimeFigureOut">
              <a:rPr lang="el-GR" smtClean="0"/>
              <a:t>7/2/2023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336858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DB3FBC-D3EF-40DA-9B29-78DB528554FC}" type="datetimeFigureOut">
              <a:rPr lang="el-GR" smtClean="0"/>
              <a:t>7/2/2023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302279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B3FBC-D3EF-40DA-9B29-78DB528554FC}" type="datetimeFigureOut">
              <a:rPr lang="el-GR" smtClean="0"/>
              <a:t>7/2/2023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11148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B3FBC-D3EF-40DA-9B29-78DB528554F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178437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DB3FBC-D3EF-40DA-9B29-78DB528554F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2C022D-E113-48FA-BF45-D5185E501B85}" type="slidenum">
              <a:rPr lang="el-GR" smtClean="0"/>
              <a:t>‹#›</a:t>
            </a:fld>
            <a:endParaRPr lang="el-GR"/>
          </a:p>
        </p:txBody>
      </p:sp>
    </p:spTree>
    <p:extLst>
      <p:ext uri="{BB962C8B-B14F-4D97-AF65-F5344CB8AC3E}">
        <p14:creationId xmlns:p14="http://schemas.microsoft.com/office/powerpoint/2010/main" val="2745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ADB3FBC-D3EF-40DA-9B29-78DB528554FC}" type="datetimeFigureOut">
              <a:rPr lang="el-GR" smtClean="0"/>
              <a:t>7/2/2023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12C022D-E113-48FA-BF45-D5185E501B85}" type="slidenum">
              <a:rPr lang="el-GR" smtClean="0"/>
              <a:t>‹#›</a:t>
            </a:fld>
            <a:endParaRPr lang="el-GR"/>
          </a:p>
        </p:txBody>
      </p:sp>
    </p:spTree>
    <p:extLst>
      <p:ext uri="{BB962C8B-B14F-4D97-AF65-F5344CB8AC3E}">
        <p14:creationId xmlns:p14="http://schemas.microsoft.com/office/powerpoint/2010/main" val="170161308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718F-6B90-43BB-97EB-D60A615D8ACA}"/>
              </a:ext>
            </a:extLst>
          </p:cNvPr>
          <p:cNvSpPr>
            <a:spLocks noGrp="1"/>
          </p:cNvSpPr>
          <p:nvPr>
            <p:ph type="ctrTitle"/>
          </p:nvPr>
        </p:nvSpPr>
        <p:spPr/>
        <p:txBody>
          <a:bodyPr/>
          <a:lstStyle/>
          <a:p>
            <a:r>
              <a:rPr lang="el-GR" dirty="0"/>
              <a:t>ΕΡΓΑΛΕΙΑ </a:t>
            </a:r>
          </a:p>
        </p:txBody>
      </p:sp>
      <p:sp>
        <p:nvSpPr>
          <p:cNvPr id="3" name="Subtitle 2">
            <a:extLst>
              <a:ext uri="{FF2B5EF4-FFF2-40B4-BE49-F238E27FC236}">
                <a16:creationId xmlns:a16="http://schemas.microsoft.com/office/drawing/2014/main" id="{A64EBC59-6601-4BBE-9EF4-7192D7297AD3}"/>
              </a:ext>
            </a:extLst>
          </p:cNvPr>
          <p:cNvSpPr>
            <a:spLocks noGrp="1"/>
          </p:cNvSpPr>
          <p:nvPr>
            <p:ph type="subTitle" idx="1"/>
          </p:nvPr>
        </p:nvSpPr>
        <p:spPr/>
        <p:txBody>
          <a:bodyPr>
            <a:normAutofit fontScale="70000" lnSpcReduction="20000"/>
          </a:bodyPr>
          <a:lstStyle/>
          <a:p>
            <a:r>
              <a:rPr lang="el-GR" dirty="0"/>
              <a:t>ΤΕΧΝΟΛΟΓΙΑ  Α΄ΓΥΜΝΑΣΙΟΥ</a:t>
            </a:r>
          </a:p>
          <a:p>
            <a:r>
              <a:rPr lang="el-GR" dirty="0"/>
              <a:t>ΘΕΟΔΟΣΙΟΥ ΘΕΟΔΩΡΟΣ ΜΗΧΑΝΟΛΟΓΟΣ</a:t>
            </a:r>
          </a:p>
        </p:txBody>
      </p:sp>
    </p:spTree>
    <p:extLst>
      <p:ext uri="{BB962C8B-B14F-4D97-AF65-F5344CB8AC3E}">
        <p14:creationId xmlns:p14="http://schemas.microsoft.com/office/powerpoint/2010/main" val="397873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F8D6-1DF6-4CB1-BE5E-D6C6EA5126CB}"/>
              </a:ext>
            </a:extLst>
          </p:cNvPr>
          <p:cNvSpPr>
            <a:spLocks noGrp="1"/>
          </p:cNvSpPr>
          <p:nvPr>
            <p:ph type="title"/>
          </p:nvPr>
        </p:nvSpPr>
        <p:spPr/>
        <p:txBody>
          <a:bodyPr>
            <a:normAutofit fontScale="90000"/>
          </a:bodyPr>
          <a:lstStyle/>
          <a:p>
            <a:r>
              <a:rPr lang="el-GR" dirty="0"/>
              <a:t>ΕΠΕΞΕΡΓΑΣΙΑ ΜΕΤΑΛΛΩΝ ΓΙΑ ΕΡΓΑΛΕΙΑ</a:t>
            </a:r>
          </a:p>
        </p:txBody>
      </p:sp>
      <p:sp>
        <p:nvSpPr>
          <p:cNvPr id="3" name="Content Placeholder 2">
            <a:extLst>
              <a:ext uri="{FF2B5EF4-FFF2-40B4-BE49-F238E27FC236}">
                <a16:creationId xmlns:a16="http://schemas.microsoft.com/office/drawing/2014/main" id="{5713089E-F7F9-47C0-A912-4B53456F14AA}"/>
              </a:ext>
            </a:extLst>
          </p:cNvPr>
          <p:cNvSpPr>
            <a:spLocks noGrp="1"/>
          </p:cNvSpPr>
          <p:nvPr>
            <p:ph sz="half" idx="1"/>
          </p:nvPr>
        </p:nvSpPr>
        <p:spPr>
          <a:xfrm>
            <a:off x="1120000" y="1825625"/>
            <a:ext cx="5929018" cy="4351338"/>
          </a:xfrm>
        </p:spPr>
        <p:txBody>
          <a:bodyPr>
            <a:normAutofit lnSpcReduction="10000"/>
          </a:bodyPr>
          <a:lstStyle/>
          <a:p>
            <a:pPr algn="l"/>
            <a:r>
              <a:rPr lang="el-GR" b="0" i="0" dirty="0">
                <a:solidFill>
                  <a:schemeClr val="tx1"/>
                </a:solidFill>
                <a:effectLst/>
                <a:latin typeface="Arial" panose="020B0604020202020204" pitchFamily="34" charset="0"/>
              </a:rPr>
              <a:t>Η ιστορία της μεταλλουργίας είναι άμεσα συνδεδεμένη με την εξέλιξη του ανθρώπου και την μετάβασή του από την προϊστορία στην ιστορία.</a:t>
            </a:r>
          </a:p>
          <a:p>
            <a:pPr algn="l"/>
            <a:r>
              <a:rPr lang="el-GR" b="0" i="0" dirty="0">
                <a:solidFill>
                  <a:schemeClr val="tx1"/>
                </a:solidFill>
                <a:effectLst/>
                <a:latin typeface="Arial" panose="020B0604020202020204" pitchFamily="34" charset="0"/>
              </a:rPr>
              <a:t>Τα πρώτα μεταλλικά αντικείμενα κατασκευάστηκαν από αυτοφυή μέταλλα, όπως</a:t>
            </a:r>
            <a:r>
              <a:rPr lang="el-GR" dirty="0">
                <a:solidFill>
                  <a:schemeClr val="tx1"/>
                </a:solidFill>
                <a:latin typeface="Arial" panose="020B0604020202020204" pitchFamily="34" charset="0"/>
              </a:rPr>
              <a:t>:</a:t>
            </a:r>
            <a:endParaRPr lang="el-GR" b="0" i="0" dirty="0">
              <a:solidFill>
                <a:schemeClr val="tx1"/>
              </a:solidFill>
              <a:effectLst/>
              <a:latin typeface="Arial" panose="020B0604020202020204" pitchFamily="34" charset="0"/>
            </a:endParaRPr>
          </a:p>
          <a:p>
            <a:pPr algn="l"/>
            <a:r>
              <a:rPr lang="el-GR" b="0" i="0" u="none" strike="noStrike" dirty="0">
                <a:solidFill>
                  <a:schemeClr val="tx1"/>
                </a:solidFill>
                <a:effectLst/>
                <a:latin typeface="Arial" panose="020B0604020202020204" pitchFamily="34" charset="0"/>
              </a:rPr>
              <a:t>Χαλκός και κράματα αυτού, όπως ο ορείχαλκος και ο μπρούντζος</a:t>
            </a:r>
            <a:r>
              <a:rPr lang="el-GR" b="0" i="0" dirty="0">
                <a:solidFill>
                  <a:schemeClr val="tx1"/>
                </a:solidFill>
                <a:effectLst/>
                <a:latin typeface="Arial" panose="020B0604020202020204" pitchFamily="34" charset="0"/>
              </a:rPr>
              <a:t>  </a:t>
            </a:r>
          </a:p>
          <a:p>
            <a:pPr algn="l"/>
            <a:r>
              <a:rPr lang="el-GR" b="0" i="0" u="none" strike="noStrike" dirty="0">
                <a:solidFill>
                  <a:schemeClr val="tx1"/>
                </a:solidFill>
                <a:effectLst/>
                <a:latin typeface="Arial" panose="020B0604020202020204" pitchFamily="34" charset="0"/>
              </a:rPr>
              <a:t>Σίδηρος </a:t>
            </a:r>
            <a:r>
              <a:rPr lang="el-GR" b="0" i="0" dirty="0">
                <a:solidFill>
                  <a:schemeClr val="tx1"/>
                </a:solidFill>
                <a:effectLst/>
                <a:latin typeface="Arial" panose="020B0604020202020204" pitchFamily="34" charset="0"/>
              </a:rPr>
              <a:t>  </a:t>
            </a:r>
          </a:p>
          <a:p>
            <a:pPr marL="0" indent="0" algn="l">
              <a:buNone/>
            </a:pPr>
            <a:endParaRPr lang="el-GR" b="0" i="0" dirty="0">
              <a:solidFill>
                <a:schemeClr val="tx1"/>
              </a:solidFill>
              <a:effectLst/>
              <a:latin typeface="Arial" panose="020B0604020202020204" pitchFamily="34" charset="0"/>
            </a:endParaRPr>
          </a:p>
          <a:p>
            <a:endParaRPr lang="el-GR" dirty="0"/>
          </a:p>
        </p:txBody>
      </p:sp>
      <p:pic>
        <p:nvPicPr>
          <p:cNvPr id="6" name="Θέση περιεχομένου 5">
            <a:extLst>
              <a:ext uri="{FF2B5EF4-FFF2-40B4-BE49-F238E27FC236}">
                <a16:creationId xmlns:a16="http://schemas.microsoft.com/office/drawing/2014/main" id="{4CAAFB58-3C1E-43D4-B365-D27DCF3BECA8}"/>
              </a:ext>
            </a:extLst>
          </p:cNvPr>
          <p:cNvPicPr>
            <a:picLocks noGrp="1" noChangeAspect="1"/>
          </p:cNvPicPr>
          <p:nvPr>
            <p:ph sz="half" idx="2"/>
          </p:nvPr>
        </p:nvPicPr>
        <p:blipFill>
          <a:blip r:embed="rId2"/>
          <a:stretch>
            <a:fillRect/>
          </a:stretch>
        </p:blipFill>
        <p:spPr>
          <a:xfrm>
            <a:off x="7111637" y="2388637"/>
            <a:ext cx="4113090" cy="3489649"/>
          </a:xfrm>
          <a:prstGeom prst="rect">
            <a:avLst/>
          </a:prstGeom>
        </p:spPr>
      </p:pic>
    </p:spTree>
    <p:extLst>
      <p:ext uri="{BB962C8B-B14F-4D97-AF65-F5344CB8AC3E}">
        <p14:creationId xmlns:p14="http://schemas.microsoft.com/office/powerpoint/2010/main" val="107796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7BFF4-9E43-4BA4-9B2F-C265CBF63AF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ΕΠΟΧΕΣ ΤΩΝ ΜΕΤΑΛΛΩΝ</a:t>
            </a:r>
          </a:p>
        </p:txBody>
      </p:sp>
      <p:sp>
        <p:nvSpPr>
          <p:cNvPr id="3" name="Θέση περιεχομένου 2">
            <a:extLst>
              <a:ext uri="{FF2B5EF4-FFF2-40B4-BE49-F238E27FC236}">
                <a16:creationId xmlns:a16="http://schemas.microsoft.com/office/drawing/2014/main" id="{69BDA245-662E-4010-BF40-70646A0CE2E0}"/>
              </a:ext>
            </a:extLst>
          </p:cNvPr>
          <p:cNvSpPr>
            <a:spLocks noGrp="1"/>
          </p:cNvSpPr>
          <p:nvPr>
            <p:ph sz="half" idx="1"/>
          </p:nvPr>
        </p:nvSpPr>
        <p:spPr>
          <a:xfrm>
            <a:off x="1120000" y="1825625"/>
            <a:ext cx="6358486" cy="4351338"/>
          </a:xfrm>
        </p:spPr>
        <p:txBody>
          <a:bodyPr vert="horz" lIns="91440" tIns="45720" rIns="91440" bIns="45720" rtlCol="0">
            <a:normAutofit/>
          </a:bodyPr>
          <a:lstStyle/>
          <a:p>
            <a:r>
              <a:rPr lang="en-US" sz="2600"/>
              <a:t>Έτσι, περίπου 5.000 χρόνια π.Χ, ο άνθρωπος πέρασε   στην Εποχή του Χαλκού και γύρω στο 1500 π.Χ. στην εποχή του Σιδήρου.</a:t>
            </a:r>
          </a:p>
          <a:p>
            <a:r>
              <a:rPr lang="en-US" sz="2600"/>
              <a:t> Η μετάβαση αυτή δεν έγινε παντού την ίδια εποχή.  Οι κάτοικοι της Μεσογείου και της Κεντρικής Ευρώπης ανακάλυψαν πώς να επεξεργάζονται σιδηρομετάλλευμα σε μικρά  καμίνια για να παράγουν  σίδηρο σε στερεή κατάσταση, </a:t>
            </a:r>
          </a:p>
          <a:p>
            <a:endParaRPr lang="en-US" sz="2600"/>
          </a:p>
        </p:txBody>
      </p:sp>
      <p:pic>
        <p:nvPicPr>
          <p:cNvPr id="5" name="Θέση περιεχομένου 4">
            <a:extLst>
              <a:ext uri="{FF2B5EF4-FFF2-40B4-BE49-F238E27FC236}">
                <a16:creationId xmlns:a16="http://schemas.microsoft.com/office/drawing/2014/main" id="{F08EEEFE-BDBB-4CA8-98CF-3B117BED0E97}"/>
              </a:ext>
            </a:extLst>
          </p:cNvPr>
          <p:cNvPicPr>
            <a:picLocks noGrp="1" noChangeAspect="1"/>
          </p:cNvPicPr>
          <p:nvPr>
            <p:ph sz="half" idx="2"/>
          </p:nvPr>
        </p:nvPicPr>
        <p:blipFill rotWithShape="1">
          <a:blip r:embed="rId3"/>
          <a:srcRect r="852"/>
          <a:stretch/>
        </p:blipFill>
        <p:spPr>
          <a:xfrm>
            <a:off x="7922921" y="1609725"/>
            <a:ext cx="3535653" cy="4351338"/>
          </a:xfrm>
          <a:prstGeom prst="rect">
            <a:avLst/>
          </a:prstGeom>
        </p:spPr>
      </p:pic>
    </p:spTree>
    <p:extLst>
      <p:ext uri="{BB962C8B-B14F-4D97-AF65-F5344CB8AC3E}">
        <p14:creationId xmlns:p14="http://schemas.microsoft.com/office/powerpoint/2010/main" val="21899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2137-22A8-465A-AB34-5478FB2BFCE3}"/>
              </a:ext>
            </a:extLst>
          </p:cNvPr>
          <p:cNvSpPr>
            <a:spLocks noGrp="1"/>
          </p:cNvSpPr>
          <p:nvPr>
            <p:ph type="title"/>
          </p:nvPr>
        </p:nvSpPr>
        <p:spPr/>
        <p:txBody>
          <a:bodyPr>
            <a:normAutofit fontScale="90000"/>
          </a:bodyPr>
          <a:lstStyle/>
          <a:p>
            <a:r>
              <a:rPr lang="el-GR" dirty="0"/>
              <a:t>ΕΠΟΧΗ ΤΟΥ ΧΑΛΚΟΥ ΚΑΙ ΚΡΑΜΑΤΩΝ ΑΥΤΟΥ 5000 Π.Χ.</a:t>
            </a:r>
          </a:p>
        </p:txBody>
      </p:sp>
      <p:pic>
        <p:nvPicPr>
          <p:cNvPr id="5" name="Content Placeholder 4">
            <a:extLst>
              <a:ext uri="{FF2B5EF4-FFF2-40B4-BE49-F238E27FC236}">
                <a16:creationId xmlns:a16="http://schemas.microsoft.com/office/drawing/2014/main" id="{6FB87C00-4CD4-42C1-A953-BB90D8A413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1350"/>
            <a:ext cx="5257800" cy="4022725"/>
          </a:xfrm>
        </p:spPr>
      </p:pic>
      <p:pic>
        <p:nvPicPr>
          <p:cNvPr id="3" name="Εικόνα 2">
            <a:extLst>
              <a:ext uri="{FF2B5EF4-FFF2-40B4-BE49-F238E27FC236}">
                <a16:creationId xmlns:a16="http://schemas.microsoft.com/office/drawing/2014/main" id="{79E0839A-AAA0-41C6-ABE4-15748635D47A}"/>
              </a:ext>
            </a:extLst>
          </p:cNvPr>
          <p:cNvPicPr>
            <a:picLocks noChangeAspect="1"/>
          </p:cNvPicPr>
          <p:nvPr/>
        </p:nvPicPr>
        <p:blipFill>
          <a:blip r:embed="rId3"/>
          <a:stretch>
            <a:fillRect/>
          </a:stretch>
        </p:blipFill>
        <p:spPr>
          <a:xfrm>
            <a:off x="7058024" y="1911349"/>
            <a:ext cx="4907873" cy="4022726"/>
          </a:xfrm>
          <a:prstGeom prst="rect">
            <a:avLst/>
          </a:prstGeom>
        </p:spPr>
      </p:pic>
    </p:spTree>
    <p:extLst>
      <p:ext uri="{BB962C8B-B14F-4D97-AF65-F5344CB8AC3E}">
        <p14:creationId xmlns:p14="http://schemas.microsoft.com/office/powerpoint/2010/main" val="267220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0F27-012E-42DE-8A41-77A0F3CF48F5}"/>
              </a:ext>
            </a:extLst>
          </p:cNvPr>
          <p:cNvSpPr>
            <a:spLocks noGrp="1"/>
          </p:cNvSpPr>
          <p:nvPr>
            <p:ph type="title"/>
          </p:nvPr>
        </p:nvSpPr>
        <p:spPr>
          <a:xfrm>
            <a:off x="1484311" y="685801"/>
            <a:ext cx="10018713" cy="997226"/>
          </a:xfrm>
        </p:spPr>
        <p:txBody>
          <a:bodyPr>
            <a:normAutofit fontScale="90000"/>
          </a:bodyPr>
          <a:lstStyle/>
          <a:p>
            <a:r>
              <a:rPr lang="el-GR" dirty="0"/>
              <a:t>ΕΠΟΧΗ ΤΟΥ ΣΙΔΗΡΟΥ</a:t>
            </a:r>
            <a:br>
              <a:rPr lang="el-GR" dirty="0"/>
            </a:br>
            <a:r>
              <a:rPr lang="el-GR" dirty="0"/>
              <a:t> ΞΕΚΙΝΑ ΤΟ </a:t>
            </a:r>
            <a:r>
              <a:rPr lang="el-GR" sz="7300" dirty="0"/>
              <a:t>1500</a:t>
            </a:r>
            <a:r>
              <a:rPr lang="el-GR" dirty="0"/>
              <a:t> π.Χ.</a:t>
            </a:r>
          </a:p>
        </p:txBody>
      </p:sp>
      <p:pic>
        <p:nvPicPr>
          <p:cNvPr id="5" name="Content Placeholder 4">
            <a:extLst>
              <a:ext uri="{FF2B5EF4-FFF2-40B4-BE49-F238E27FC236}">
                <a16:creationId xmlns:a16="http://schemas.microsoft.com/office/drawing/2014/main" id="{3C59A3B5-C25F-484B-992E-3A07798E3C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942" y="2213765"/>
            <a:ext cx="4246562" cy="2978932"/>
          </a:xfrm>
        </p:spPr>
      </p:pic>
      <p:pic>
        <p:nvPicPr>
          <p:cNvPr id="6" name="Εικόνα 5">
            <a:extLst>
              <a:ext uri="{FF2B5EF4-FFF2-40B4-BE49-F238E27FC236}">
                <a16:creationId xmlns:a16="http://schemas.microsoft.com/office/drawing/2014/main" id="{D8065A61-6960-4A97-A2B6-A1D35F98500A}"/>
              </a:ext>
            </a:extLst>
          </p:cNvPr>
          <p:cNvPicPr>
            <a:picLocks noChangeAspect="1"/>
          </p:cNvPicPr>
          <p:nvPr/>
        </p:nvPicPr>
        <p:blipFill>
          <a:blip r:embed="rId3"/>
          <a:stretch>
            <a:fillRect/>
          </a:stretch>
        </p:blipFill>
        <p:spPr>
          <a:xfrm>
            <a:off x="5532927" y="2163747"/>
            <a:ext cx="5970097" cy="3003941"/>
          </a:xfrm>
          <a:prstGeom prst="rect">
            <a:avLst/>
          </a:prstGeom>
        </p:spPr>
      </p:pic>
    </p:spTree>
    <p:extLst>
      <p:ext uri="{BB962C8B-B14F-4D97-AF65-F5344CB8AC3E}">
        <p14:creationId xmlns:p14="http://schemas.microsoft.com/office/powerpoint/2010/main" val="393228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6063-FE6C-4009-BDBE-EF86B180B25D}"/>
              </a:ext>
            </a:extLst>
          </p:cNvPr>
          <p:cNvSpPr>
            <a:spLocks noGrp="1"/>
          </p:cNvSpPr>
          <p:nvPr>
            <p:ph type="title"/>
          </p:nvPr>
        </p:nvSpPr>
        <p:spPr/>
        <p:txBody>
          <a:bodyPr>
            <a:normAutofit fontScale="90000"/>
          </a:bodyPr>
          <a:lstStyle/>
          <a:p>
            <a:r>
              <a:rPr lang="el-GR" dirty="0"/>
              <a:t>ΕΡΓΑΛΕΙΑ ΑΠΟ  ΑΤΣΑΛΙ-ΧΑΛΥΒΑ ΚΑΙ </a:t>
            </a:r>
            <a:br>
              <a:rPr lang="el-GR" dirty="0"/>
            </a:br>
            <a:r>
              <a:rPr lang="el-GR" dirty="0"/>
              <a:t>ΚΡΑΜΑΤΑ ΑΥΤΟΥ  ΜΕΤΑ ΤΟ 1800 Μ.Χ</a:t>
            </a:r>
          </a:p>
        </p:txBody>
      </p:sp>
      <p:pic>
        <p:nvPicPr>
          <p:cNvPr id="5" name="Content Placeholder 4">
            <a:extLst>
              <a:ext uri="{FF2B5EF4-FFF2-40B4-BE49-F238E27FC236}">
                <a16:creationId xmlns:a16="http://schemas.microsoft.com/office/drawing/2014/main" id="{DE900D20-D0A9-4BCE-87D6-FEA387E8A39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7325" y="1825625"/>
            <a:ext cx="4351338" cy="4351338"/>
          </a:xfrm>
        </p:spPr>
      </p:pic>
      <p:pic>
        <p:nvPicPr>
          <p:cNvPr id="6" name="Θέση περιεχομένου 5">
            <a:extLst>
              <a:ext uri="{FF2B5EF4-FFF2-40B4-BE49-F238E27FC236}">
                <a16:creationId xmlns:a16="http://schemas.microsoft.com/office/drawing/2014/main" id="{CFF92D76-9907-4747-AC40-9C4994BA6FC0}"/>
              </a:ext>
            </a:extLst>
          </p:cNvPr>
          <p:cNvPicPr>
            <a:picLocks noGrp="1" noChangeAspect="1"/>
          </p:cNvPicPr>
          <p:nvPr>
            <p:ph sz="half" idx="2"/>
          </p:nvPr>
        </p:nvPicPr>
        <p:blipFill>
          <a:blip r:embed="rId3"/>
          <a:stretch>
            <a:fillRect/>
          </a:stretch>
        </p:blipFill>
        <p:spPr>
          <a:xfrm>
            <a:off x="7024303" y="1825625"/>
            <a:ext cx="3500628" cy="2329509"/>
          </a:xfrm>
          <a:prstGeom prst="rect">
            <a:avLst/>
          </a:prstGeom>
        </p:spPr>
      </p:pic>
      <p:pic>
        <p:nvPicPr>
          <p:cNvPr id="7" name="Εικόνα 6">
            <a:extLst>
              <a:ext uri="{FF2B5EF4-FFF2-40B4-BE49-F238E27FC236}">
                <a16:creationId xmlns:a16="http://schemas.microsoft.com/office/drawing/2014/main" id="{A58CAFAB-9D17-4D52-B530-1A35D181E0DE}"/>
              </a:ext>
            </a:extLst>
          </p:cNvPr>
          <p:cNvPicPr>
            <a:picLocks noChangeAspect="1"/>
          </p:cNvPicPr>
          <p:nvPr/>
        </p:nvPicPr>
        <p:blipFill>
          <a:blip r:embed="rId4"/>
          <a:stretch>
            <a:fillRect/>
          </a:stretch>
        </p:blipFill>
        <p:spPr>
          <a:xfrm>
            <a:off x="7024303" y="4130253"/>
            <a:ext cx="3593934" cy="2511847"/>
          </a:xfrm>
          <a:prstGeom prst="rect">
            <a:avLst/>
          </a:prstGeom>
        </p:spPr>
      </p:pic>
    </p:spTree>
    <p:extLst>
      <p:ext uri="{BB962C8B-B14F-4D97-AF65-F5344CB8AC3E}">
        <p14:creationId xmlns:p14="http://schemas.microsoft.com/office/powerpoint/2010/main" val="373658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2963-2BDF-47A8-A967-8DF8FA610A71}"/>
              </a:ext>
            </a:extLst>
          </p:cNvPr>
          <p:cNvSpPr>
            <a:spLocks noGrp="1"/>
          </p:cNvSpPr>
          <p:nvPr>
            <p:ph type="title"/>
          </p:nvPr>
        </p:nvSpPr>
        <p:spPr/>
        <p:txBody>
          <a:bodyPr>
            <a:normAutofit/>
          </a:bodyPr>
          <a:lstStyle/>
          <a:p>
            <a:r>
              <a:rPr lang="el-GR" dirty="0"/>
              <a:t>ΠΛΑΣΤΙΚΑ ΕΡΓΑΛΕΙΑ</a:t>
            </a:r>
          </a:p>
        </p:txBody>
      </p:sp>
      <p:sp>
        <p:nvSpPr>
          <p:cNvPr id="3" name="Θέση κειμένου 2">
            <a:extLst>
              <a:ext uri="{FF2B5EF4-FFF2-40B4-BE49-F238E27FC236}">
                <a16:creationId xmlns:a16="http://schemas.microsoft.com/office/drawing/2014/main" id="{6E6C16F9-69FA-40ED-A026-8227C28A93C8}"/>
              </a:ext>
            </a:extLst>
          </p:cNvPr>
          <p:cNvSpPr>
            <a:spLocks noGrp="1"/>
          </p:cNvSpPr>
          <p:nvPr>
            <p:ph type="body" idx="1"/>
          </p:nvPr>
        </p:nvSpPr>
        <p:spPr/>
        <p:txBody>
          <a:bodyPr/>
          <a:lstStyle/>
          <a:p>
            <a:r>
              <a:rPr lang="el-GR" dirty="0"/>
              <a:t>ΓΙΑ ΤΟ ΑΥΤΟΚΙΝΗΤΟ</a:t>
            </a:r>
          </a:p>
        </p:txBody>
      </p:sp>
      <p:pic>
        <p:nvPicPr>
          <p:cNvPr id="5" name="Content Placeholder 4">
            <a:extLst>
              <a:ext uri="{FF2B5EF4-FFF2-40B4-BE49-F238E27FC236}">
                <a16:creationId xmlns:a16="http://schemas.microsoft.com/office/drawing/2014/main" id="{66B7988F-B369-4A60-99EB-4B041E19C7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0700" y="2505075"/>
            <a:ext cx="3684588" cy="3684588"/>
          </a:xfrm>
        </p:spPr>
      </p:pic>
      <p:sp>
        <p:nvSpPr>
          <p:cNvPr id="6" name="Θέση κειμένου 5">
            <a:extLst>
              <a:ext uri="{FF2B5EF4-FFF2-40B4-BE49-F238E27FC236}">
                <a16:creationId xmlns:a16="http://schemas.microsoft.com/office/drawing/2014/main" id="{88A31CE6-D860-4CFB-B058-A0D1F837953F}"/>
              </a:ext>
            </a:extLst>
          </p:cNvPr>
          <p:cNvSpPr>
            <a:spLocks noGrp="1"/>
          </p:cNvSpPr>
          <p:nvPr>
            <p:ph type="body" sz="quarter" idx="3"/>
          </p:nvPr>
        </p:nvSpPr>
        <p:spPr/>
        <p:txBody>
          <a:bodyPr/>
          <a:lstStyle/>
          <a:p>
            <a:r>
              <a:rPr lang="el-GR" dirty="0"/>
              <a:t>ΓΙΑ ΤΗΝ ΚΟΥΖΙΝΑ ΑΠΌ ΣΙΛΙΚΟΝΗ</a:t>
            </a:r>
          </a:p>
        </p:txBody>
      </p:sp>
      <p:pic>
        <p:nvPicPr>
          <p:cNvPr id="8" name="Θέση περιεχομένου 7">
            <a:extLst>
              <a:ext uri="{FF2B5EF4-FFF2-40B4-BE49-F238E27FC236}">
                <a16:creationId xmlns:a16="http://schemas.microsoft.com/office/drawing/2014/main" id="{BA85A3D0-2BAC-4A0D-92DF-D349D26E76C9}"/>
              </a:ext>
            </a:extLst>
          </p:cNvPr>
          <p:cNvPicPr>
            <a:picLocks noGrp="1" noChangeAspect="1"/>
          </p:cNvPicPr>
          <p:nvPr>
            <p:ph sz="quarter" idx="4"/>
          </p:nvPr>
        </p:nvPicPr>
        <p:blipFill>
          <a:blip r:embed="rId3"/>
          <a:stretch>
            <a:fillRect/>
          </a:stretch>
        </p:blipFill>
        <p:spPr>
          <a:xfrm>
            <a:off x="6716714" y="2743098"/>
            <a:ext cx="4510302" cy="3411639"/>
          </a:xfrm>
          <a:prstGeom prst="rect">
            <a:avLst/>
          </a:prstGeom>
        </p:spPr>
      </p:pic>
    </p:spTree>
    <p:extLst>
      <p:ext uri="{BB962C8B-B14F-4D97-AF65-F5344CB8AC3E}">
        <p14:creationId xmlns:p14="http://schemas.microsoft.com/office/powerpoint/2010/main" val="67490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5096B6-78CD-4324-9E25-D468735A2AA5}"/>
              </a:ext>
            </a:extLst>
          </p:cNvPr>
          <p:cNvSpPr>
            <a:spLocks noGrp="1"/>
          </p:cNvSpPr>
          <p:nvPr>
            <p:ph type="title"/>
          </p:nvPr>
        </p:nvSpPr>
        <p:spPr/>
        <p:txBody>
          <a:bodyPr/>
          <a:lstStyle/>
          <a:p>
            <a:r>
              <a:rPr lang="el-GR" dirty="0"/>
              <a:t>ΔΙΑΜΑΝΤΙ ΩΣ ΕΡΓΑΛΕΙΟ</a:t>
            </a:r>
          </a:p>
        </p:txBody>
      </p:sp>
      <p:sp>
        <p:nvSpPr>
          <p:cNvPr id="11" name="Θέση κειμένου 10">
            <a:extLst>
              <a:ext uri="{FF2B5EF4-FFF2-40B4-BE49-F238E27FC236}">
                <a16:creationId xmlns:a16="http://schemas.microsoft.com/office/drawing/2014/main" id="{34713874-019B-414D-A078-076FCC92B90F}"/>
              </a:ext>
            </a:extLst>
          </p:cNvPr>
          <p:cNvSpPr>
            <a:spLocks noGrp="1"/>
          </p:cNvSpPr>
          <p:nvPr>
            <p:ph type="body" idx="1"/>
          </p:nvPr>
        </p:nvSpPr>
        <p:spPr/>
        <p:txBody>
          <a:bodyPr/>
          <a:lstStyle/>
          <a:p>
            <a:r>
              <a:rPr lang="el-GR" dirty="0"/>
              <a:t>ΦΥΣΙΚΟ ΔΙΑΜΑΝΤΙ ΓΙΑ ΚΟΠΗ ΤΖΑΜΙΩΝ</a:t>
            </a:r>
          </a:p>
        </p:txBody>
      </p:sp>
      <p:pic>
        <p:nvPicPr>
          <p:cNvPr id="15" name="Θέση περιεχομένου 14">
            <a:extLst>
              <a:ext uri="{FF2B5EF4-FFF2-40B4-BE49-F238E27FC236}">
                <a16:creationId xmlns:a16="http://schemas.microsoft.com/office/drawing/2014/main" id="{F25021B8-3A3F-4908-9579-C4502A082789}"/>
              </a:ext>
            </a:extLst>
          </p:cNvPr>
          <p:cNvPicPr>
            <a:picLocks noGrp="1" noChangeAspect="1"/>
          </p:cNvPicPr>
          <p:nvPr>
            <p:ph sz="half" idx="2"/>
          </p:nvPr>
        </p:nvPicPr>
        <p:blipFill>
          <a:blip r:embed="rId2"/>
          <a:stretch>
            <a:fillRect/>
          </a:stretch>
        </p:blipFill>
        <p:spPr>
          <a:xfrm>
            <a:off x="1120000" y="3066863"/>
            <a:ext cx="4008419" cy="2764770"/>
          </a:xfrm>
          <a:prstGeom prst="rect">
            <a:avLst/>
          </a:prstGeom>
        </p:spPr>
      </p:pic>
      <p:sp>
        <p:nvSpPr>
          <p:cNvPr id="13" name="Θέση κειμένου 12">
            <a:extLst>
              <a:ext uri="{FF2B5EF4-FFF2-40B4-BE49-F238E27FC236}">
                <a16:creationId xmlns:a16="http://schemas.microsoft.com/office/drawing/2014/main" id="{A9E1E827-7B3D-46AF-AC82-47633D709216}"/>
              </a:ext>
            </a:extLst>
          </p:cNvPr>
          <p:cNvSpPr>
            <a:spLocks noGrp="1"/>
          </p:cNvSpPr>
          <p:nvPr>
            <p:ph type="body" sz="quarter" idx="3"/>
          </p:nvPr>
        </p:nvSpPr>
        <p:spPr/>
        <p:txBody>
          <a:bodyPr/>
          <a:lstStyle/>
          <a:p>
            <a:r>
              <a:rPr lang="el-GR" dirty="0"/>
              <a:t>ΤΕΧΝΗΤΟ ΔΙΑΜΑΝΤΙ</a:t>
            </a:r>
          </a:p>
        </p:txBody>
      </p:sp>
      <p:pic>
        <p:nvPicPr>
          <p:cNvPr id="16" name="Θέση περιεχομένου 15">
            <a:extLst>
              <a:ext uri="{FF2B5EF4-FFF2-40B4-BE49-F238E27FC236}">
                <a16:creationId xmlns:a16="http://schemas.microsoft.com/office/drawing/2014/main" id="{ACF60985-1B76-4F92-993D-37BB0D2C8346}"/>
              </a:ext>
            </a:extLst>
          </p:cNvPr>
          <p:cNvPicPr>
            <a:picLocks noGrp="1" noChangeAspect="1"/>
          </p:cNvPicPr>
          <p:nvPr>
            <p:ph sz="quarter" idx="4"/>
          </p:nvPr>
        </p:nvPicPr>
        <p:blipFill>
          <a:blip r:embed="rId3"/>
          <a:stretch>
            <a:fillRect/>
          </a:stretch>
        </p:blipFill>
        <p:spPr>
          <a:xfrm>
            <a:off x="6425428" y="2505075"/>
            <a:ext cx="2143125" cy="2390775"/>
          </a:xfrm>
          <a:prstGeom prst="rect">
            <a:avLst/>
          </a:prstGeom>
        </p:spPr>
      </p:pic>
      <p:pic>
        <p:nvPicPr>
          <p:cNvPr id="17" name="Εικόνα 16">
            <a:extLst>
              <a:ext uri="{FF2B5EF4-FFF2-40B4-BE49-F238E27FC236}">
                <a16:creationId xmlns:a16="http://schemas.microsoft.com/office/drawing/2014/main" id="{72EB2762-8F66-4845-8B36-566B30C96E5D}"/>
              </a:ext>
            </a:extLst>
          </p:cNvPr>
          <p:cNvPicPr>
            <a:picLocks noChangeAspect="1"/>
          </p:cNvPicPr>
          <p:nvPr/>
        </p:nvPicPr>
        <p:blipFill>
          <a:blip r:embed="rId4"/>
          <a:stretch>
            <a:fillRect/>
          </a:stretch>
        </p:blipFill>
        <p:spPr>
          <a:xfrm>
            <a:off x="8568553" y="2505075"/>
            <a:ext cx="2786835" cy="2390775"/>
          </a:xfrm>
          <a:prstGeom prst="rect">
            <a:avLst/>
          </a:prstGeom>
        </p:spPr>
      </p:pic>
      <p:pic>
        <p:nvPicPr>
          <p:cNvPr id="18" name="Εικόνα 17">
            <a:extLst>
              <a:ext uri="{FF2B5EF4-FFF2-40B4-BE49-F238E27FC236}">
                <a16:creationId xmlns:a16="http://schemas.microsoft.com/office/drawing/2014/main" id="{5D1C9E51-C316-4045-A468-D2C7A234DA8C}"/>
              </a:ext>
            </a:extLst>
          </p:cNvPr>
          <p:cNvPicPr>
            <a:picLocks noChangeAspect="1"/>
          </p:cNvPicPr>
          <p:nvPr/>
        </p:nvPicPr>
        <p:blipFill>
          <a:blip r:embed="rId5"/>
          <a:stretch>
            <a:fillRect/>
          </a:stretch>
        </p:blipFill>
        <p:spPr>
          <a:xfrm>
            <a:off x="7877844" y="4638674"/>
            <a:ext cx="2143125" cy="2143125"/>
          </a:xfrm>
          <a:prstGeom prst="rect">
            <a:avLst/>
          </a:prstGeom>
        </p:spPr>
      </p:pic>
    </p:spTree>
    <p:extLst>
      <p:ext uri="{BB962C8B-B14F-4D97-AF65-F5344CB8AC3E}">
        <p14:creationId xmlns:p14="http://schemas.microsoft.com/office/powerpoint/2010/main" val="425703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8212-8BFD-4179-AE0C-D9F564E8FC80}"/>
              </a:ext>
            </a:extLst>
          </p:cNvPr>
          <p:cNvSpPr>
            <a:spLocks noGrp="1"/>
          </p:cNvSpPr>
          <p:nvPr>
            <p:ph type="title"/>
          </p:nvPr>
        </p:nvSpPr>
        <p:spPr/>
        <p:txBody>
          <a:bodyPr>
            <a:normAutofit/>
          </a:bodyPr>
          <a:lstStyle/>
          <a:p>
            <a:r>
              <a:rPr lang="el-GR" dirty="0"/>
              <a:t>ΕΙΔΙΚΑ  ΕΡΓΑΛΕΙΑ</a:t>
            </a:r>
          </a:p>
        </p:txBody>
      </p:sp>
      <p:sp>
        <p:nvSpPr>
          <p:cNvPr id="6" name="Θέση κειμένου 5">
            <a:extLst>
              <a:ext uri="{FF2B5EF4-FFF2-40B4-BE49-F238E27FC236}">
                <a16:creationId xmlns:a16="http://schemas.microsoft.com/office/drawing/2014/main" id="{8255EB4B-0EBD-4832-A984-1A29B5355338}"/>
              </a:ext>
            </a:extLst>
          </p:cNvPr>
          <p:cNvSpPr>
            <a:spLocks noGrp="1"/>
          </p:cNvSpPr>
          <p:nvPr>
            <p:ph type="body" idx="1"/>
          </p:nvPr>
        </p:nvSpPr>
        <p:spPr/>
        <p:txBody>
          <a:bodyPr/>
          <a:lstStyle/>
          <a:p>
            <a:r>
              <a:rPr lang="el-GR" dirty="0"/>
              <a:t> ΓΙΑ ΤΟ ΔΙΑΣΤΗΜΑ ΑΠΌ ΕΙΔΙΚΑ ΚΡΑΜΑΤΑ ΜΕΤΑΛΛΩΝ</a:t>
            </a:r>
          </a:p>
        </p:txBody>
      </p:sp>
      <p:pic>
        <p:nvPicPr>
          <p:cNvPr id="5" name="Content Placeholder 4">
            <a:extLst>
              <a:ext uri="{FF2B5EF4-FFF2-40B4-BE49-F238E27FC236}">
                <a16:creationId xmlns:a16="http://schemas.microsoft.com/office/drawing/2014/main" id="{98A5C8DD-2D56-4611-A05F-C1DD7AC779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20775" y="2804778"/>
            <a:ext cx="5024438" cy="3085181"/>
          </a:xfrm>
        </p:spPr>
      </p:pic>
      <p:sp>
        <p:nvSpPr>
          <p:cNvPr id="7" name="Θέση κειμένου 6">
            <a:extLst>
              <a:ext uri="{FF2B5EF4-FFF2-40B4-BE49-F238E27FC236}">
                <a16:creationId xmlns:a16="http://schemas.microsoft.com/office/drawing/2014/main" id="{FD101BA0-12F6-4C21-AF2B-8F3B77607976}"/>
              </a:ext>
            </a:extLst>
          </p:cNvPr>
          <p:cNvSpPr>
            <a:spLocks noGrp="1"/>
          </p:cNvSpPr>
          <p:nvPr>
            <p:ph type="body" sz="quarter" idx="3"/>
          </p:nvPr>
        </p:nvSpPr>
        <p:spPr/>
        <p:txBody>
          <a:bodyPr/>
          <a:lstStyle/>
          <a:p>
            <a:r>
              <a:rPr lang="el-GR" dirty="0"/>
              <a:t>ΕΙΔΙΚΑ ΕΡΓΑΛΕΙΑ ΓΙΑ ΡΟΜΠΟΤ</a:t>
            </a:r>
          </a:p>
        </p:txBody>
      </p:sp>
      <p:pic>
        <p:nvPicPr>
          <p:cNvPr id="9" name="Θέση περιεχομένου 8">
            <a:extLst>
              <a:ext uri="{FF2B5EF4-FFF2-40B4-BE49-F238E27FC236}">
                <a16:creationId xmlns:a16="http://schemas.microsoft.com/office/drawing/2014/main" id="{1300F2FF-9372-4763-9A34-BD43665D37E5}"/>
              </a:ext>
            </a:extLst>
          </p:cNvPr>
          <p:cNvPicPr>
            <a:picLocks noGrp="1" noChangeAspect="1"/>
          </p:cNvPicPr>
          <p:nvPr>
            <p:ph sz="quarter" idx="4"/>
          </p:nvPr>
        </p:nvPicPr>
        <p:blipFill>
          <a:blip r:embed="rId3"/>
          <a:stretch>
            <a:fillRect/>
          </a:stretch>
        </p:blipFill>
        <p:spPr>
          <a:xfrm>
            <a:off x="6319838" y="2909041"/>
            <a:ext cx="5035550" cy="2876656"/>
          </a:xfrm>
          <a:prstGeom prst="rect">
            <a:avLst/>
          </a:prstGeom>
        </p:spPr>
      </p:pic>
    </p:spTree>
    <p:extLst>
      <p:ext uri="{BB962C8B-B14F-4D97-AF65-F5344CB8AC3E}">
        <p14:creationId xmlns:p14="http://schemas.microsoft.com/office/powerpoint/2010/main" val="297320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F681-DD0A-4FC9-98D5-BFAD08727AFD}"/>
              </a:ext>
            </a:extLst>
          </p:cNvPr>
          <p:cNvSpPr>
            <a:spLocks noGrp="1"/>
          </p:cNvSpPr>
          <p:nvPr>
            <p:ph type="title"/>
          </p:nvPr>
        </p:nvSpPr>
        <p:spPr>
          <a:xfrm>
            <a:off x="1484311" y="371062"/>
            <a:ext cx="10018713" cy="943388"/>
          </a:xfrm>
        </p:spPr>
        <p:txBody>
          <a:bodyPr>
            <a:noAutofit/>
          </a:bodyPr>
          <a:lstStyle/>
          <a:p>
            <a:r>
              <a:rPr lang="el-GR" sz="4000" dirty="0"/>
              <a:t>ΙΔΕΕΣ ΓΙΑ ΕΡΓΑΛΕΙΑ ΑΠΟ ΤΗΝ ΦΥΣΗ -ΒΙΟΜΙΜΗΤΙΚΗ</a:t>
            </a:r>
          </a:p>
        </p:txBody>
      </p:sp>
      <p:sp>
        <p:nvSpPr>
          <p:cNvPr id="4" name="Text Placeholder 3">
            <a:extLst>
              <a:ext uri="{FF2B5EF4-FFF2-40B4-BE49-F238E27FC236}">
                <a16:creationId xmlns:a16="http://schemas.microsoft.com/office/drawing/2014/main" id="{3C4D9437-80BA-4B4E-AC64-A05BD5A9BB00}"/>
              </a:ext>
            </a:extLst>
          </p:cNvPr>
          <p:cNvSpPr>
            <a:spLocks noGrp="1"/>
          </p:cNvSpPr>
          <p:nvPr>
            <p:ph type="body" idx="1"/>
          </p:nvPr>
        </p:nvSpPr>
        <p:spPr>
          <a:xfrm>
            <a:off x="1484311" y="1590674"/>
            <a:ext cx="3377057" cy="555871"/>
          </a:xfrm>
        </p:spPr>
        <p:txBody>
          <a:bodyPr/>
          <a:lstStyle/>
          <a:p>
            <a:r>
              <a:rPr lang="el-GR" dirty="0"/>
              <a:t>ΚΑΒΟΥΡΑΣ </a:t>
            </a:r>
          </a:p>
        </p:txBody>
      </p:sp>
      <p:pic>
        <p:nvPicPr>
          <p:cNvPr id="9" name="Content Placeholder 8">
            <a:extLst>
              <a:ext uri="{FF2B5EF4-FFF2-40B4-BE49-F238E27FC236}">
                <a16:creationId xmlns:a16="http://schemas.microsoft.com/office/drawing/2014/main" id="{4DF336CE-2C48-40B9-80A0-37C91D9C786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4441" y="2328194"/>
            <a:ext cx="3162300" cy="1447800"/>
          </a:xfrm>
        </p:spPr>
      </p:pic>
      <p:sp>
        <p:nvSpPr>
          <p:cNvPr id="6" name="Text Placeholder 5">
            <a:extLst>
              <a:ext uri="{FF2B5EF4-FFF2-40B4-BE49-F238E27FC236}">
                <a16:creationId xmlns:a16="http://schemas.microsoft.com/office/drawing/2014/main" id="{F8375A18-831F-454B-81E4-EFC2D85A5276}"/>
              </a:ext>
            </a:extLst>
          </p:cNvPr>
          <p:cNvSpPr>
            <a:spLocks noGrp="1"/>
          </p:cNvSpPr>
          <p:nvPr>
            <p:ph type="body" sz="quarter" idx="3"/>
          </p:nvPr>
        </p:nvSpPr>
        <p:spPr>
          <a:xfrm>
            <a:off x="5752304" y="1590674"/>
            <a:ext cx="4584391" cy="555871"/>
          </a:xfrm>
        </p:spPr>
        <p:txBody>
          <a:bodyPr/>
          <a:lstStyle/>
          <a:p>
            <a:r>
              <a:rPr lang="el-GR" dirty="0"/>
              <a:t>ΣΚΥΛΑ</a:t>
            </a:r>
          </a:p>
        </p:txBody>
      </p:sp>
      <p:pic>
        <p:nvPicPr>
          <p:cNvPr id="11" name="Content Placeholder 10">
            <a:extLst>
              <a:ext uri="{FF2B5EF4-FFF2-40B4-BE49-F238E27FC236}">
                <a16:creationId xmlns:a16="http://schemas.microsoft.com/office/drawing/2014/main" id="{4B5BB188-25EC-4AE5-80F3-968830175E2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114744" y="3775994"/>
            <a:ext cx="3521695" cy="2253081"/>
          </a:xfrm>
        </p:spPr>
      </p:pic>
      <p:pic>
        <p:nvPicPr>
          <p:cNvPr id="5" name="Εικόνα 4">
            <a:extLst>
              <a:ext uri="{FF2B5EF4-FFF2-40B4-BE49-F238E27FC236}">
                <a16:creationId xmlns:a16="http://schemas.microsoft.com/office/drawing/2014/main" id="{8D058B0B-7755-4C91-92DA-865F29A595E7}"/>
              </a:ext>
            </a:extLst>
          </p:cNvPr>
          <p:cNvPicPr>
            <a:picLocks noChangeAspect="1"/>
          </p:cNvPicPr>
          <p:nvPr/>
        </p:nvPicPr>
        <p:blipFill>
          <a:blip r:embed="rId4"/>
          <a:stretch>
            <a:fillRect/>
          </a:stretch>
        </p:blipFill>
        <p:spPr>
          <a:xfrm>
            <a:off x="5646813" y="2409658"/>
            <a:ext cx="3197149" cy="2899110"/>
          </a:xfrm>
          <a:prstGeom prst="rect">
            <a:avLst/>
          </a:prstGeom>
        </p:spPr>
      </p:pic>
      <p:pic>
        <p:nvPicPr>
          <p:cNvPr id="7" name="Εικόνα 6">
            <a:extLst>
              <a:ext uri="{FF2B5EF4-FFF2-40B4-BE49-F238E27FC236}">
                <a16:creationId xmlns:a16="http://schemas.microsoft.com/office/drawing/2014/main" id="{2C2E7529-D79C-458D-9AB7-108B5F6AA8A1}"/>
              </a:ext>
            </a:extLst>
          </p:cNvPr>
          <p:cNvPicPr>
            <a:picLocks noChangeAspect="1"/>
          </p:cNvPicPr>
          <p:nvPr/>
        </p:nvPicPr>
        <p:blipFill>
          <a:blip r:embed="rId5"/>
          <a:stretch>
            <a:fillRect/>
          </a:stretch>
        </p:blipFill>
        <p:spPr>
          <a:xfrm>
            <a:off x="8843962" y="2496104"/>
            <a:ext cx="2771221" cy="2771221"/>
          </a:xfrm>
          <a:prstGeom prst="rect">
            <a:avLst/>
          </a:prstGeom>
        </p:spPr>
      </p:pic>
    </p:spTree>
    <p:extLst>
      <p:ext uri="{BB962C8B-B14F-4D97-AF65-F5344CB8AC3E}">
        <p14:creationId xmlns:p14="http://schemas.microsoft.com/office/powerpoint/2010/main" val="161250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DA7E79-3B7A-4F12-8318-C32B78D70096}"/>
              </a:ext>
            </a:extLst>
          </p:cNvPr>
          <p:cNvSpPr>
            <a:spLocks noGrp="1"/>
          </p:cNvSpPr>
          <p:nvPr>
            <p:ph type="title"/>
          </p:nvPr>
        </p:nvSpPr>
        <p:spPr/>
        <p:txBody>
          <a:bodyPr>
            <a:normAutofit fontScale="90000"/>
          </a:bodyPr>
          <a:lstStyle/>
          <a:p>
            <a:r>
              <a:rPr lang="el-GR"/>
              <a:t>ΚΑΤΑΤΑΞΗ ΤΩΝ ΕΡΓΑΛΕΙΩΝ ΑΝΑΛΟΓΑ ΤΟ ΣΚΟΠΟ ΠΟΥ ΕΞΥΠΗΡΕΤΟΥΝ</a:t>
            </a:r>
            <a:endParaRPr lang="el-GR" dirty="0"/>
          </a:p>
        </p:txBody>
      </p:sp>
      <p:sp>
        <p:nvSpPr>
          <p:cNvPr id="3" name="Θέση περιεχομένου 2">
            <a:extLst>
              <a:ext uri="{FF2B5EF4-FFF2-40B4-BE49-F238E27FC236}">
                <a16:creationId xmlns:a16="http://schemas.microsoft.com/office/drawing/2014/main" id="{8F9B8C78-F7EF-4F9B-9C20-0FDDD84363C9}"/>
              </a:ext>
            </a:extLst>
          </p:cNvPr>
          <p:cNvSpPr>
            <a:spLocks noGrp="1"/>
          </p:cNvSpPr>
          <p:nvPr>
            <p:ph sz="half" idx="1"/>
          </p:nvPr>
        </p:nvSpPr>
        <p:spPr/>
        <p:txBody>
          <a:bodyPr/>
          <a:lstStyle/>
          <a:p>
            <a:r>
              <a:rPr lang="el-GR" dirty="0"/>
              <a:t>ΚΟΠΗΣ-ΔΙΑΤΡΗΣΗΣ</a:t>
            </a:r>
          </a:p>
          <a:p>
            <a:r>
              <a:rPr lang="el-GR" dirty="0"/>
              <a:t>ΧΑΡΑΞΗΣ</a:t>
            </a:r>
          </a:p>
          <a:p>
            <a:r>
              <a:rPr lang="el-GR" dirty="0"/>
              <a:t>ΣΥΓΚΡΑΤΗΣΗΣ</a:t>
            </a:r>
          </a:p>
          <a:p>
            <a:r>
              <a:rPr lang="el-GR" dirty="0"/>
              <a:t>ΛΕΙΑΝΣΗΣ</a:t>
            </a:r>
          </a:p>
          <a:p>
            <a:r>
              <a:rPr lang="el-GR" dirty="0"/>
              <a:t>ΜΕΤΡΗΣΗΣ</a:t>
            </a:r>
          </a:p>
          <a:p>
            <a:r>
              <a:rPr lang="el-GR" dirty="0"/>
              <a:t>ΚΑΘΟΔΗΓΗΣΗΣ</a:t>
            </a:r>
          </a:p>
          <a:p>
            <a:r>
              <a:rPr lang="el-GR" dirty="0"/>
              <a:t>ΙΑΤΡΙΚΑ ΕΡΓΑΛΕΙΑ</a:t>
            </a:r>
          </a:p>
          <a:p>
            <a:r>
              <a:rPr lang="el-GR" dirty="0"/>
              <a:t>Κ.Τ.Λ</a:t>
            </a:r>
          </a:p>
          <a:p>
            <a:endParaRPr lang="el-GR" dirty="0"/>
          </a:p>
        </p:txBody>
      </p:sp>
      <p:pic>
        <p:nvPicPr>
          <p:cNvPr id="5" name="Θέση περιεχομένου 4">
            <a:extLst>
              <a:ext uri="{FF2B5EF4-FFF2-40B4-BE49-F238E27FC236}">
                <a16:creationId xmlns:a16="http://schemas.microsoft.com/office/drawing/2014/main" id="{076FE0C0-4913-4169-B022-D4EC62000FDA}"/>
              </a:ext>
            </a:extLst>
          </p:cNvPr>
          <p:cNvPicPr>
            <a:picLocks noGrp="1" noChangeAspect="1"/>
          </p:cNvPicPr>
          <p:nvPr>
            <p:ph sz="half" idx="2"/>
          </p:nvPr>
        </p:nvPicPr>
        <p:blipFill>
          <a:blip r:embed="rId2"/>
          <a:stretch>
            <a:fillRect/>
          </a:stretch>
        </p:blipFill>
        <p:spPr>
          <a:xfrm>
            <a:off x="6579394" y="1728788"/>
            <a:ext cx="4492606" cy="2445269"/>
          </a:xfrm>
          <a:prstGeom prst="rect">
            <a:avLst/>
          </a:prstGeom>
        </p:spPr>
      </p:pic>
      <p:pic>
        <p:nvPicPr>
          <p:cNvPr id="6" name="Εικόνα 5">
            <a:extLst>
              <a:ext uri="{FF2B5EF4-FFF2-40B4-BE49-F238E27FC236}">
                <a16:creationId xmlns:a16="http://schemas.microsoft.com/office/drawing/2014/main" id="{E9490B3E-E613-4852-87CC-F948AE92FB76}"/>
              </a:ext>
            </a:extLst>
          </p:cNvPr>
          <p:cNvPicPr>
            <a:picLocks noChangeAspect="1"/>
          </p:cNvPicPr>
          <p:nvPr/>
        </p:nvPicPr>
        <p:blipFill>
          <a:blip r:embed="rId3"/>
          <a:stretch>
            <a:fillRect/>
          </a:stretch>
        </p:blipFill>
        <p:spPr>
          <a:xfrm>
            <a:off x="6614706" y="4174057"/>
            <a:ext cx="4421981" cy="2445268"/>
          </a:xfrm>
          <a:prstGeom prst="rect">
            <a:avLst/>
          </a:prstGeom>
        </p:spPr>
      </p:pic>
    </p:spTree>
    <p:extLst>
      <p:ext uri="{BB962C8B-B14F-4D97-AF65-F5344CB8AC3E}">
        <p14:creationId xmlns:p14="http://schemas.microsoft.com/office/powerpoint/2010/main" val="36716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5D38-F86D-463D-A3F1-97AE8D2BED91}"/>
              </a:ext>
            </a:extLst>
          </p:cNvPr>
          <p:cNvSpPr>
            <a:spLocks noGrp="1"/>
          </p:cNvSpPr>
          <p:nvPr>
            <p:ph type="title"/>
          </p:nvPr>
        </p:nvSpPr>
        <p:spPr>
          <a:xfrm>
            <a:off x="1484311" y="685800"/>
            <a:ext cx="10018713" cy="976745"/>
          </a:xfrm>
        </p:spPr>
        <p:txBody>
          <a:bodyPr/>
          <a:lstStyle/>
          <a:p>
            <a:r>
              <a:rPr lang="el-GR" dirty="0"/>
              <a:t>ΤΙ ΕΙΝΑΙ ΕΡΓΑΛΕΙΟ</a:t>
            </a:r>
          </a:p>
        </p:txBody>
      </p:sp>
      <p:sp>
        <p:nvSpPr>
          <p:cNvPr id="3" name="Content Placeholder 2">
            <a:extLst>
              <a:ext uri="{FF2B5EF4-FFF2-40B4-BE49-F238E27FC236}">
                <a16:creationId xmlns:a16="http://schemas.microsoft.com/office/drawing/2014/main" id="{A02C049C-B81C-43CD-9955-B35213E739B7}"/>
              </a:ext>
            </a:extLst>
          </p:cNvPr>
          <p:cNvSpPr>
            <a:spLocks noGrp="1"/>
          </p:cNvSpPr>
          <p:nvPr>
            <p:ph idx="1"/>
          </p:nvPr>
        </p:nvSpPr>
        <p:spPr>
          <a:xfrm>
            <a:off x="1484310" y="1888177"/>
            <a:ext cx="10018713" cy="4548249"/>
          </a:xfrm>
        </p:spPr>
        <p:txBody>
          <a:bodyPr>
            <a:normAutofit/>
          </a:bodyPr>
          <a:lstStyle/>
          <a:p>
            <a:r>
              <a:rPr lang="el-GR" sz="4400" b="1" i="0" u="sng" dirty="0">
                <a:solidFill>
                  <a:schemeClr val="tx1"/>
                </a:solidFill>
                <a:effectLst/>
                <a:latin typeface="times new roman" panose="02020603050405020304" pitchFamily="18" charset="0"/>
              </a:rPr>
              <a:t>Εργαλείο</a:t>
            </a:r>
            <a:r>
              <a:rPr lang="el-GR" sz="4400" b="1" i="0" dirty="0">
                <a:solidFill>
                  <a:schemeClr val="tx1"/>
                </a:solidFill>
                <a:effectLst/>
                <a:latin typeface="times new roman" panose="02020603050405020304" pitchFamily="18" charset="0"/>
              </a:rPr>
              <a:t> είναι εκείνο το αντικείμενο όπου μας βοηθάει   να εκτελέσουμε μια εργασία  πιο γρήγορα ,πιο εύκολα και πιο αποτελεσματικά </a:t>
            </a:r>
          </a:p>
          <a:p>
            <a:r>
              <a:rPr lang="el-GR" sz="4400" b="1" i="0" dirty="0">
                <a:solidFill>
                  <a:schemeClr val="tx1"/>
                </a:solidFill>
                <a:effectLst/>
                <a:latin typeface="times new roman" panose="02020603050405020304" pitchFamily="18" charset="0"/>
              </a:rPr>
              <a:t> Το εργαλείο είναι ο πρόγονος της μηχανής</a:t>
            </a:r>
            <a:endParaRPr lang="el-GR" sz="4400" b="1" i="0" dirty="0">
              <a:solidFill>
                <a:schemeClr val="tx1"/>
              </a:solidFill>
              <a:effectLst/>
              <a:latin typeface="Roboto"/>
            </a:endParaRPr>
          </a:p>
          <a:p>
            <a:endParaRPr lang="el-GR" dirty="0"/>
          </a:p>
        </p:txBody>
      </p:sp>
    </p:spTree>
    <p:extLst>
      <p:ext uri="{BB962C8B-B14F-4D97-AF65-F5344CB8AC3E}">
        <p14:creationId xmlns:p14="http://schemas.microsoft.com/office/powerpoint/2010/main" val="254215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130003-5222-4875-8738-1217755C7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09BA039-E038-46CA-A3D8-1582E56C7F91}"/>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dirty="0">
                <a:gradFill flip="none" rotWithShape="1">
                  <a:gsLst>
                    <a:gs pos="28000">
                      <a:srgbClr val="EDEDED"/>
                    </a:gs>
                    <a:gs pos="0">
                      <a:srgbClr val="BFBFBF"/>
                    </a:gs>
                    <a:gs pos="100000">
                      <a:srgbClr val="FFFFFF"/>
                    </a:gs>
                  </a:gsLst>
                  <a:lin ang="4800000" scaled="0"/>
                  <a:tileRect/>
                </a:gradFill>
              </a:rPr>
              <a:t>ΕΡΓΑΛΕΙΑ ΚΟΠΗΣ-ΔΙΑΤΡΗΣΗΣ</a:t>
            </a:r>
            <a:r>
              <a:rPr lang="el-GR" dirty="0">
                <a:gradFill flip="none" rotWithShape="1">
                  <a:gsLst>
                    <a:gs pos="28000">
                      <a:srgbClr val="EDEDED"/>
                    </a:gs>
                    <a:gs pos="0">
                      <a:srgbClr val="BFBFBF"/>
                    </a:gs>
                    <a:gs pos="100000">
                      <a:srgbClr val="FFFFFF"/>
                    </a:gs>
                  </a:gsLst>
                  <a:lin ang="4800000" scaled="0"/>
                  <a:tileRect/>
                </a:gradFill>
              </a:rPr>
              <a:t>-ΛΕΙΑΝΣΗΣ</a:t>
            </a:r>
            <a:endParaRPr lang="en-US" dirty="0">
              <a:gradFill flip="none" rotWithShape="1">
                <a:gsLst>
                  <a:gs pos="28000">
                    <a:srgbClr val="EDEDED"/>
                  </a:gs>
                  <a:gs pos="0">
                    <a:srgbClr val="BFBFBF"/>
                  </a:gs>
                  <a:gs pos="100000">
                    <a:srgbClr val="FFFFFF"/>
                  </a:gs>
                </a:gsLst>
                <a:lin ang="4800000" scaled="0"/>
                <a:tileRect/>
              </a:gradFill>
            </a:endParaRPr>
          </a:p>
        </p:txBody>
      </p:sp>
      <p:sp>
        <p:nvSpPr>
          <p:cNvPr id="12"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BE43F2CE-C8FB-4470-B6A1-D14D3D2D82D5}"/>
              </a:ext>
            </a:extLst>
          </p:cNvPr>
          <p:cNvPicPr>
            <a:picLocks noGrp="1" noChangeAspect="1"/>
          </p:cNvPicPr>
          <p:nvPr>
            <p:ph sz="half" idx="2"/>
          </p:nvPr>
        </p:nvPicPr>
        <p:blipFill>
          <a:blip r:embed="rId3"/>
          <a:stretch>
            <a:fillRect/>
          </a:stretch>
        </p:blipFill>
        <p:spPr>
          <a:xfrm>
            <a:off x="1131172" y="2723718"/>
            <a:ext cx="4187222" cy="2344844"/>
          </a:xfrm>
          <a:prstGeom prst="rect">
            <a:avLst/>
          </a:prstGeom>
        </p:spPr>
      </p:pic>
      <p:sp>
        <p:nvSpPr>
          <p:cNvPr id="3" name="Θέση περιεχομένου 2">
            <a:extLst>
              <a:ext uri="{FF2B5EF4-FFF2-40B4-BE49-F238E27FC236}">
                <a16:creationId xmlns:a16="http://schemas.microsoft.com/office/drawing/2014/main" id="{19FFBC2A-5A7C-4F3C-B6F4-882D0672B954}"/>
              </a:ext>
            </a:extLst>
          </p:cNvPr>
          <p:cNvSpPr>
            <a:spLocks noGrp="1"/>
          </p:cNvSpPr>
          <p:nvPr>
            <p:ph sz="half" idx="1"/>
          </p:nvPr>
        </p:nvSpPr>
        <p:spPr>
          <a:xfrm>
            <a:off x="6096000" y="1948069"/>
            <a:ext cx="5257799" cy="4228893"/>
          </a:xfrm>
        </p:spPr>
        <p:txBody>
          <a:bodyPr vert="horz" lIns="91440" tIns="45720" rIns="91440" bIns="45720" rtlCol="0">
            <a:normAutofit fontScale="92500" lnSpcReduction="20000"/>
          </a:bodyPr>
          <a:lstStyle/>
          <a:p>
            <a:r>
              <a:rPr lang="el-GR" sz="2400" dirty="0">
                <a:gradFill>
                  <a:gsLst>
                    <a:gs pos="34000">
                      <a:srgbClr val="EDEDED"/>
                    </a:gs>
                    <a:gs pos="0">
                      <a:srgbClr val="BFBFBF"/>
                    </a:gs>
                    <a:gs pos="100000">
                      <a:srgbClr val="FFFFFF"/>
                    </a:gs>
                  </a:gsLst>
                  <a:lin ang="4800000" scaled="0"/>
                </a:gradFill>
              </a:rPr>
              <a:t>ΜΑΧΑΙΡΙ-ΠΡΙΟΝΙ</a:t>
            </a:r>
          </a:p>
          <a:p>
            <a:r>
              <a:rPr lang="el-GR" sz="2400" dirty="0">
                <a:gradFill>
                  <a:gsLst>
                    <a:gs pos="34000">
                      <a:srgbClr val="EDEDED"/>
                    </a:gs>
                    <a:gs pos="0">
                      <a:srgbClr val="BFBFBF"/>
                    </a:gs>
                    <a:gs pos="100000">
                      <a:srgbClr val="FFFFFF"/>
                    </a:gs>
                  </a:gsLst>
                  <a:lin ang="4800000" scaled="0"/>
                </a:gradFill>
              </a:rPr>
              <a:t>ΤΡΥΠΑΝΙΑ</a:t>
            </a:r>
          </a:p>
          <a:p>
            <a:r>
              <a:rPr lang="el-GR" sz="2400" dirty="0">
                <a:gradFill>
                  <a:gsLst>
                    <a:gs pos="34000">
                      <a:srgbClr val="EDEDED"/>
                    </a:gs>
                    <a:gs pos="0">
                      <a:srgbClr val="BFBFBF"/>
                    </a:gs>
                    <a:gs pos="100000">
                      <a:srgbClr val="FFFFFF"/>
                    </a:gs>
                  </a:gsLst>
                  <a:lin ang="4800000" scaled="0"/>
                </a:gradFill>
              </a:rPr>
              <a:t>ΣΚΑΡΠΕΛΑ</a:t>
            </a:r>
          </a:p>
          <a:p>
            <a:r>
              <a:rPr lang="el-GR" sz="2400" dirty="0">
                <a:gradFill>
                  <a:gsLst>
                    <a:gs pos="34000">
                      <a:srgbClr val="EDEDED"/>
                    </a:gs>
                    <a:gs pos="0">
                      <a:srgbClr val="BFBFBF"/>
                    </a:gs>
                    <a:gs pos="100000">
                      <a:srgbClr val="FFFFFF"/>
                    </a:gs>
                  </a:gsLst>
                  <a:lin ang="4800000" scaled="0"/>
                </a:gradFill>
              </a:rPr>
              <a:t>ΚΟΠΙΔΙΑ</a:t>
            </a:r>
          </a:p>
          <a:p>
            <a:r>
              <a:rPr lang="el-GR" sz="2400" dirty="0">
                <a:gradFill>
                  <a:gsLst>
                    <a:gs pos="34000">
                      <a:srgbClr val="EDEDED"/>
                    </a:gs>
                    <a:gs pos="0">
                      <a:srgbClr val="BFBFBF"/>
                    </a:gs>
                    <a:gs pos="100000">
                      <a:srgbClr val="FFFFFF"/>
                    </a:gs>
                  </a:gsLst>
                  <a:lin ang="4800000" scaled="0"/>
                </a:gradFill>
              </a:rPr>
              <a:t>ΛΙΜΕΣ</a:t>
            </a:r>
          </a:p>
          <a:p>
            <a:r>
              <a:rPr lang="el-GR" sz="2400" dirty="0">
                <a:gradFill>
                  <a:gsLst>
                    <a:gs pos="34000">
                      <a:srgbClr val="EDEDED"/>
                    </a:gs>
                    <a:gs pos="0">
                      <a:srgbClr val="BFBFBF"/>
                    </a:gs>
                    <a:gs pos="100000">
                      <a:srgbClr val="FFFFFF"/>
                    </a:gs>
                  </a:gsLst>
                  <a:lin ang="4800000" scaled="0"/>
                </a:gradFill>
              </a:rPr>
              <a:t>ΦΡΕΖΕΣ</a:t>
            </a:r>
          </a:p>
          <a:p>
            <a:r>
              <a:rPr lang="el-GR" sz="2400" dirty="0">
                <a:gradFill>
                  <a:gsLst>
                    <a:gs pos="34000">
                      <a:srgbClr val="EDEDED"/>
                    </a:gs>
                    <a:gs pos="0">
                      <a:srgbClr val="BFBFBF"/>
                    </a:gs>
                    <a:gs pos="100000">
                      <a:srgbClr val="FFFFFF"/>
                    </a:gs>
                  </a:gsLst>
                  <a:lin ang="4800000" scaled="0"/>
                </a:gradFill>
              </a:rPr>
              <a:t>ΖΟΥΜΠΑΔΕΣ</a:t>
            </a:r>
          </a:p>
          <a:p>
            <a:r>
              <a:rPr lang="el-GR" sz="2400" dirty="0">
                <a:gradFill>
                  <a:gsLst>
                    <a:gs pos="34000">
                      <a:srgbClr val="EDEDED"/>
                    </a:gs>
                    <a:gs pos="0">
                      <a:srgbClr val="BFBFBF"/>
                    </a:gs>
                    <a:gs pos="100000">
                      <a:srgbClr val="FFFFFF"/>
                    </a:gs>
                  </a:gsLst>
                  <a:lin ang="4800000" scaled="0"/>
                </a:gradFill>
              </a:rPr>
              <a:t>ΤΡΟΧΟΙ ΛΕΙΑΝΣΗΣ-ΣΜΥΡΙΔΟΠΑΝΑ</a:t>
            </a:r>
            <a:endParaRPr lang="en-US" sz="2400" dirty="0">
              <a:gradFill>
                <a:gsLst>
                  <a:gs pos="34000">
                    <a:srgbClr val="EDEDED"/>
                  </a:gs>
                  <a:gs pos="0">
                    <a:srgbClr val="BFBFBF"/>
                  </a:gs>
                  <a:gs pos="100000">
                    <a:srgbClr val="FFFFFF"/>
                  </a:gs>
                </a:gsLst>
                <a:lin ang="4800000" scaled="0"/>
              </a:gradFill>
            </a:endParaRPr>
          </a:p>
          <a:p>
            <a:r>
              <a:rPr lang="el-GR" sz="2400" dirty="0">
                <a:gradFill>
                  <a:gsLst>
                    <a:gs pos="34000">
                      <a:srgbClr val="EDEDED"/>
                    </a:gs>
                    <a:gs pos="0">
                      <a:srgbClr val="BFBFBF"/>
                    </a:gs>
                    <a:gs pos="100000">
                      <a:srgbClr val="FFFFFF"/>
                    </a:gs>
                  </a:gsLst>
                  <a:lin ang="4800000" scaled="0"/>
                </a:gradFill>
              </a:rPr>
              <a:t>ΚΟΦΤΕΣ-ΨΑΛΙΔΙΑ</a:t>
            </a:r>
            <a:endParaRPr lang="en-US" sz="2400" dirty="0">
              <a:gradFill>
                <a:gsLst>
                  <a:gs pos="34000">
                    <a:srgbClr val="EDEDED"/>
                  </a:gs>
                  <a:gs pos="0">
                    <a:srgbClr val="BFBFBF"/>
                  </a:gs>
                  <a:gs pos="100000">
                    <a:srgbClr val="FFFFFF"/>
                  </a:gs>
                </a:gsLst>
                <a:lin ang="4800000" scaled="0"/>
              </a:gradFill>
            </a:endParaRPr>
          </a:p>
          <a:p>
            <a:r>
              <a:rPr lang="en-US" sz="2400" dirty="0">
                <a:gradFill>
                  <a:gsLst>
                    <a:gs pos="34000">
                      <a:srgbClr val="EDEDED"/>
                    </a:gs>
                    <a:gs pos="0">
                      <a:srgbClr val="BFBFBF"/>
                    </a:gs>
                    <a:gs pos="100000">
                      <a:srgbClr val="FFFFFF"/>
                    </a:gs>
                  </a:gsLst>
                  <a:lin ang="4800000" scaled="0"/>
                </a:gradFill>
              </a:rPr>
              <a:t>LASER</a:t>
            </a:r>
            <a:endParaRPr lang="el-GR" sz="2400" dirty="0">
              <a:gradFill>
                <a:gsLst>
                  <a:gs pos="34000">
                    <a:srgbClr val="EDEDED"/>
                  </a:gs>
                  <a:gs pos="0">
                    <a:srgbClr val="BFBFBF"/>
                  </a:gs>
                  <a:gs pos="100000">
                    <a:srgbClr val="FFFFFF"/>
                  </a:gs>
                </a:gsLst>
                <a:lin ang="4800000" scaled="0"/>
              </a:gradFill>
            </a:endParaRPr>
          </a:p>
          <a:p>
            <a:r>
              <a:rPr lang="el-GR" sz="2400" dirty="0">
                <a:gradFill>
                  <a:gsLst>
                    <a:gs pos="34000">
                      <a:srgbClr val="EDEDED"/>
                    </a:gs>
                    <a:gs pos="0">
                      <a:srgbClr val="BFBFBF"/>
                    </a:gs>
                    <a:gs pos="100000">
                      <a:srgbClr val="FFFFFF"/>
                    </a:gs>
                  </a:gsLst>
                  <a:lin ang="4800000" scaled="0"/>
                </a:gradFill>
              </a:rPr>
              <a:t>Κ.Τ.Λ</a:t>
            </a:r>
            <a:endParaRPr lang="en-US" sz="2400" dirty="0">
              <a:gradFill>
                <a:gsLst>
                  <a:gs pos="34000">
                    <a:srgbClr val="EDEDED"/>
                  </a:gs>
                  <a:gs pos="0">
                    <a:srgbClr val="BFBFBF"/>
                  </a:gs>
                  <a:gs pos="100000">
                    <a:srgbClr val="FFFFFF"/>
                  </a:gs>
                </a:gsLst>
                <a:lin ang="4800000" scaled="0"/>
              </a:gradFill>
            </a:endParaRPr>
          </a:p>
        </p:txBody>
      </p:sp>
    </p:spTree>
    <p:extLst>
      <p:ext uri="{BB962C8B-B14F-4D97-AF65-F5344CB8AC3E}">
        <p14:creationId xmlns:p14="http://schemas.microsoft.com/office/powerpoint/2010/main" val="392792775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563FCE-C465-4204-9C3A-9D4BE56ECD4E}"/>
              </a:ext>
            </a:extLst>
          </p:cNvPr>
          <p:cNvSpPr>
            <a:spLocks noGrp="1"/>
          </p:cNvSpPr>
          <p:nvPr>
            <p:ph type="title"/>
          </p:nvPr>
        </p:nvSpPr>
        <p:spPr/>
        <p:txBody>
          <a:bodyPr>
            <a:normAutofit fontScale="90000"/>
          </a:bodyPr>
          <a:lstStyle/>
          <a:p>
            <a:r>
              <a:rPr lang="el-GR" dirty="0"/>
              <a:t>ΕΡΓΑΛΕΙΑ ΧΑΡΑΞΗΣ-ΚΑΘΟΔΗΓΗΣΗΣ</a:t>
            </a:r>
          </a:p>
        </p:txBody>
      </p:sp>
      <p:sp>
        <p:nvSpPr>
          <p:cNvPr id="3" name="Θέση περιεχομένου 2">
            <a:extLst>
              <a:ext uri="{FF2B5EF4-FFF2-40B4-BE49-F238E27FC236}">
                <a16:creationId xmlns:a16="http://schemas.microsoft.com/office/drawing/2014/main" id="{DFB7F2B7-D7B1-48D5-845C-730A8845A60A}"/>
              </a:ext>
            </a:extLst>
          </p:cNvPr>
          <p:cNvSpPr>
            <a:spLocks noGrp="1"/>
          </p:cNvSpPr>
          <p:nvPr>
            <p:ph sz="half" idx="1"/>
          </p:nvPr>
        </p:nvSpPr>
        <p:spPr/>
        <p:txBody>
          <a:bodyPr>
            <a:normAutofit/>
          </a:bodyPr>
          <a:lstStyle/>
          <a:p>
            <a:r>
              <a:rPr lang="el-GR" dirty="0"/>
              <a:t>ΣΤΥΛΟ-ΜΟΛΥΒΙ-ΜΑΡΚΑΔΟΡΟΙ</a:t>
            </a:r>
          </a:p>
          <a:p>
            <a:r>
              <a:rPr lang="el-GR" dirty="0"/>
              <a:t>ΠΟΝΤΕΣ</a:t>
            </a:r>
          </a:p>
          <a:p>
            <a:r>
              <a:rPr lang="el-GR" dirty="0"/>
              <a:t>ΡΙΓΕΣ-ΧΑΡΑΚΕΣ</a:t>
            </a:r>
          </a:p>
          <a:p>
            <a:r>
              <a:rPr lang="el-GR" dirty="0"/>
              <a:t>ΔΙΑΒΗΤΕΣ</a:t>
            </a:r>
          </a:p>
          <a:p>
            <a:r>
              <a:rPr lang="el-GR" dirty="0"/>
              <a:t>ΣΤΕΝΣΙΛ</a:t>
            </a:r>
            <a:endParaRPr lang="en-US" dirty="0"/>
          </a:p>
          <a:p>
            <a:r>
              <a:rPr lang="en-US" dirty="0"/>
              <a:t>LASER</a:t>
            </a:r>
            <a:endParaRPr lang="el-GR" dirty="0"/>
          </a:p>
          <a:p>
            <a:r>
              <a:rPr lang="el-GR" dirty="0"/>
              <a:t>Κ.ΤΛ.</a:t>
            </a:r>
          </a:p>
          <a:p>
            <a:endParaRPr lang="el-GR" dirty="0"/>
          </a:p>
        </p:txBody>
      </p:sp>
      <p:pic>
        <p:nvPicPr>
          <p:cNvPr id="5" name="Θέση περιεχομένου 4">
            <a:extLst>
              <a:ext uri="{FF2B5EF4-FFF2-40B4-BE49-F238E27FC236}">
                <a16:creationId xmlns:a16="http://schemas.microsoft.com/office/drawing/2014/main" id="{10198093-DEF3-4448-AC41-0510C5F397DC}"/>
              </a:ext>
            </a:extLst>
          </p:cNvPr>
          <p:cNvPicPr>
            <a:picLocks noGrp="1" noChangeAspect="1"/>
          </p:cNvPicPr>
          <p:nvPr>
            <p:ph sz="half" idx="2"/>
          </p:nvPr>
        </p:nvPicPr>
        <p:blipFill>
          <a:blip r:embed="rId2"/>
          <a:stretch>
            <a:fillRect/>
          </a:stretch>
        </p:blipFill>
        <p:spPr>
          <a:xfrm>
            <a:off x="5712619" y="1825625"/>
            <a:ext cx="2152650" cy="2124075"/>
          </a:xfrm>
          <a:prstGeom prst="rect">
            <a:avLst/>
          </a:prstGeom>
        </p:spPr>
      </p:pic>
      <p:pic>
        <p:nvPicPr>
          <p:cNvPr id="6" name="Εικόνα 5">
            <a:extLst>
              <a:ext uri="{FF2B5EF4-FFF2-40B4-BE49-F238E27FC236}">
                <a16:creationId xmlns:a16="http://schemas.microsoft.com/office/drawing/2014/main" id="{9F96DAEC-8DE6-4F42-8741-CECD32FECBCB}"/>
              </a:ext>
            </a:extLst>
          </p:cNvPr>
          <p:cNvPicPr>
            <a:picLocks noChangeAspect="1"/>
          </p:cNvPicPr>
          <p:nvPr/>
        </p:nvPicPr>
        <p:blipFill>
          <a:blip r:embed="rId3"/>
          <a:stretch>
            <a:fillRect/>
          </a:stretch>
        </p:blipFill>
        <p:spPr>
          <a:xfrm>
            <a:off x="7762875" y="1825625"/>
            <a:ext cx="3590925" cy="2124074"/>
          </a:xfrm>
          <a:prstGeom prst="rect">
            <a:avLst/>
          </a:prstGeom>
        </p:spPr>
      </p:pic>
      <p:pic>
        <p:nvPicPr>
          <p:cNvPr id="7" name="Εικόνα 6">
            <a:extLst>
              <a:ext uri="{FF2B5EF4-FFF2-40B4-BE49-F238E27FC236}">
                <a16:creationId xmlns:a16="http://schemas.microsoft.com/office/drawing/2014/main" id="{F5F8BEAE-E24D-45A8-998A-C6D87D046BBE}"/>
              </a:ext>
            </a:extLst>
          </p:cNvPr>
          <p:cNvPicPr>
            <a:picLocks noChangeAspect="1"/>
          </p:cNvPicPr>
          <p:nvPr/>
        </p:nvPicPr>
        <p:blipFill>
          <a:blip r:embed="rId4"/>
          <a:stretch>
            <a:fillRect/>
          </a:stretch>
        </p:blipFill>
        <p:spPr>
          <a:xfrm>
            <a:off x="5703094" y="3949699"/>
            <a:ext cx="2143125" cy="2204246"/>
          </a:xfrm>
          <a:prstGeom prst="rect">
            <a:avLst/>
          </a:prstGeom>
        </p:spPr>
      </p:pic>
      <p:pic>
        <p:nvPicPr>
          <p:cNvPr id="8" name="Εικόνα 7">
            <a:extLst>
              <a:ext uri="{FF2B5EF4-FFF2-40B4-BE49-F238E27FC236}">
                <a16:creationId xmlns:a16="http://schemas.microsoft.com/office/drawing/2014/main" id="{76E158A1-EF05-4880-892D-9B8EEB2948EC}"/>
              </a:ext>
            </a:extLst>
          </p:cNvPr>
          <p:cNvPicPr>
            <a:picLocks noChangeAspect="1"/>
          </p:cNvPicPr>
          <p:nvPr/>
        </p:nvPicPr>
        <p:blipFill>
          <a:blip r:embed="rId5"/>
          <a:stretch>
            <a:fillRect/>
          </a:stretch>
        </p:blipFill>
        <p:spPr>
          <a:xfrm>
            <a:off x="7762875" y="3949699"/>
            <a:ext cx="2057400" cy="2227264"/>
          </a:xfrm>
          <a:prstGeom prst="rect">
            <a:avLst/>
          </a:prstGeom>
        </p:spPr>
      </p:pic>
      <p:pic>
        <p:nvPicPr>
          <p:cNvPr id="9" name="Εικόνα 8">
            <a:extLst>
              <a:ext uri="{FF2B5EF4-FFF2-40B4-BE49-F238E27FC236}">
                <a16:creationId xmlns:a16="http://schemas.microsoft.com/office/drawing/2014/main" id="{9FBDDE35-0536-484B-93B8-22DE8C3879FF}"/>
              </a:ext>
            </a:extLst>
          </p:cNvPr>
          <p:cNvPicPr>
            <a:picLocks noChangeAspect="1"/>
          </p:cNvPicPr>
          <p:nvPr/>
        </p:nvPicPr>
        <p:blipFill>
          <a:blip r:embed="rId6"/>
          <a:stretch>
            <a:fillRect/>
          </a:stretch>
        </p:blipFill>
        <p:spPr>
          <a:xfrm>
            <a:off x="9820275" y="3949699"/>
            <a:ext cx="1685925" cy="2227264"/>
          </a:xfrm>
          <a:prstGeom prst="rect">
            <a:avLst/>
          </a:prstGeom>
        </p:spPr>
      </p:pic>
    </p:spTree>
    <p:extLst>
      <p:ext uri="{BB962C8B-B14F-4D97-AF65-F5344CB8AC3E}">
        <p14:creationId xmlns:p14="http://schemas.microsoft.com/office/powerpoint/2010/main" val="280605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B0768A-52E5-4752-8C29-2CAF64B3679F}"/>
              </a:ext>
            </a:extLst>
          </p:cNvPr>
          <p:cNvSpPr>
            <a:spLocks noGrp="1"/>
          </p:cNvSpPr>
          <p:nvPr>
            <p:ph type="title"/>
          </p:nvPr>
        </p:nvSpPr>
        <p:spPr/>
        <p:txBody>
          <a:bodyPr/>
          <a:lstStyle/>
          <a:p>
            <a:r>
              <a:rPr lang="el-GR" dirty="0"/>
              <a:t>ΕΡΓΑΛΕΙΑ ΣΥΓΚΡΑΤΗΣΗΣ</a:t>
            </a:r>
          </a:p>
        </p:txBody>
      </p:sp>
      <p:sp>
        <p:nvSpPr>
          <p:cNvPr id="3" name="Θέση περιεχομένου 2">
            <a:extLst>
              <a:ext uri="{FF2B5EF4-FFF2-40B4-BE49-F238E27FC236}">
                <a16:creationId xmlns:a16="http://schemas.microsoft.com/office/drawing/2014/main" id="{28173484-BA22-43F9-9628-CC9D35E23F9E}"/>
              </a:ext>
            </a:extLst>
          </p:cNvPr>
          <p:cNvSpPr>
            <a:spLocks noGrp="1"/>
          </p:cNvSpPr>
          <p:nvPr>
            <p:ph sz="half" idx="1"/>
          </p:nvPr>
        </p:nvSpPr>
        <p:spPr>
          <a:xfrm>
            <a:off x="1120000" y="1825625"/>
            <a:ext cx="3585350" cy="4351338"/>
          </a:xfrm>
        </p:spPr>
        <p:txBody>
          <a:bodyPr/>
          <a:lstStyle/>
          <a:p>
            <a:r>
              <a:rPr lang="el-GR" dirty="0"/>
              <a:t>ΜΕΓΓΕΝΗ</a:t>
            </a:r>
          </a:p>
          <a:p>
            <a:r>
              <a:rPr lang="el-GR" dirty="0"/>
              <a:t>ΣΦΙΓΚΤΗΡΕΣ</a:t>
            </a:r>
          </a:p>
          <a:p>
            <a:r>
              <a:rPr lang="el-GR" dirty="0"/>
              <a:t>ΠΕΝΣΑ</a:t>
            </a:r>
          </a:p>
          <a:p>
            <a:r>
              <a:rPr lang="el-GR" dirty="0"/>
              <a:t>ΜΥΤΟΤΣΙΜΠΙΔΑ</a:t>
            </a:r>
          </a:p>
          <a:p>
            <a:r>
              <a:rPr lang="el-GR" dirty="0"/>
              <a:t>ΣΚΥΛΑ</a:t>
            </a:r>
          </a:p>
          <a:p>
            <a:r>
              <a:rPr lang="el-GR" dirty="0"/>
              <a:t>ΚΤΛ.</a:t>
            </a:r>
          </a:p>
        </p:txBody>
      </p:sp>
      <p:pic>
        <p:nvPicPr>
          <p:cNvPr id="5" name="Θέση περιεχομένου 4">
            <a:extLst>
              <a:ext uri="{FF2B5EF4-FFF2-40B4-BE49-F238E27FC236}">
                <a16:creationId xmlns:a16="http://schemas.microsoft.com/office/drawing/2014/main" id="{AC2386C9-8B62-42E6-8A3A-962FFE3381A6}"/>
              </a:ext>
            </a:extLst>
          </p:cNvPr>
          <p:cNvPicPr>
            <a:picLocks noGrp="1" noChangeAspect="1"/>
          </p:cNvPicPr>
          <p:nvPr>
            <p:ph sz="half" idx="2"/>
          </p:nvPr>
        </p:nvPicPr>
        <p:blipFill>
          <a:blip r:embed="rId2"/>
          <a:stretch>
            <a:fillRect/>
          </a:stretch>
        </p:blipFill>
        <p:spPr>
          <a:xfrm>
            <a:off x="4895851" y="1825624"/>
            <a:ext cx="2143125" cy="2143125"/>
          </a:xfrm>
          <a:prstGeom prst="rect">
            <a:avLst/>
          </a:prstGeom>
        </p:spPr>
      </p:pic>
      <p:pic>
        <p:nvPicPr>
          <p:cNvPr id="6" name="Εικόνα 5">
            <a:extLst>
              <a:ext uri="{FF2B5EF4-FFF2-40B4-BE49-F238E27FC236}">
                <a16:creationId xmlns:a16="http://schemas.microsoft.com/office/drawing/2014/main" id="{F2B2FDA2-B3E4-4BFB-93C6-E7E6CA4E52DF}"/>
              </a:ext>
            </a:extLst>
          </p:cNvPr>
          <p:cNvPicPr>
            <a:picLocks noChangeAspect="1"/>
          </p:cNvPicPr>
          <p:nvPr/>
        </p:nvPicPr>
        <p:blipFill>
          <a:blip r:embed="rId3"/>
          <a:stretch>
            <a:fillRect/>
          </a:stretch>
        </p:blipFill>
        <p:spPr>
          <a:xfrm>
            <a:off x="7038976" y="1817688"/>
            <a:ext cx="2143125" cy="2143125"/>
          </a:xfrm>
          <a:prstGeom prst="rect">
            <a:avLst/>
          </a:prstGeom>
        </p:spPr>
      </p:pic>
      <p:pic>
        <p:nvPicPr>
          <p:cNvPr id="7" name="Εικόνα 6">
            <a:extLst>
              <a:ext uri="{FF2B5EF4-FFF2-40B4-BE49-F238E27FC236}">
                <a16:creationId xmlns:a16="http://schemas.microsoft.com/office/drawing/2014/main" id="{21DCD314-35BD-47E7-9D07-C83C4603F8F8}"/>
              </a:ext>
            </a:extLst>
          </p:cNvPr>
          <p:cNvPicPr>
            <a:picLocks noChangeAspect="1"/>
          </p:cNvPicPr>
          <p:nvPr/>
        </p:nvPicPr>
        <p:blipFill>
          <a:blip r:embed="rId4"/>
          <a:stretch>
            <a:fillRect/>
          </a:stretch>
        </p:blipFill>
        <p:spPr>
          <a:xfrm>
            <a:off x="4905377" y="3968749"/>
            <a:ext cx="2143125" cy="2143125"/>
          </a:xfrm>
          <a:prstGeom prst="rect">
            <a:avLst/>
          </a:prstGeom>
        </p:spPr>
      </p:pic>
      <p:pic>
        <p:nvPicPr>
          <p:cNvPr id="8" name="Εικόνα 7">
            <a:extLst>
              <a:ext uri="{FF2B5EF4-FFF2-40B4-BE49-F238E27FC236}">
                <a16:creationId xmlns:a16="http://schemas.microsoft.com/office/drawing/2014/main" id="{356314DA-EB2F-41CB-9BD4-DA20F9A8103C}"/>
              </a:ext>
            </a:extLst>
          </p:cNvPr>
          <p:cNvPicPr>
            <a:picLocks noChangeAspect="1"/>
          </p:cNvPicPr>
          <p:nvPr/>
        </p:nvPicPr>
        <p:blipFill>
          <a:blip r:embed="rId5"/>
          <a:stretch>
            <a:fillRect/>
          </a:stretch>
        </p:blipFill>
        <p:spPr>
          <a:xfrm>
            <a:off x="9182101" y="1825624"/>
            <a:ext cx="2476499" cy="2135189"/>
          </a:xfrm>
          <a:prstGeom prst="rect">
            <a:avLst/>
          </a:prstGeom>
        </p:spPr>
      </p:pic>
      <p:pic>
        <p:nvPicPr>
          <p:cNvPr id="9" name="Εικόνα 8">
            <a:extLst>
              <a:ext uri="{FF2B5EF4-FFF2-40B4-BE49-F238E27FC236}">
                <a16:creationId xmlns:a16="http://schemas.microsoft.com/office/drawing/2014/main" id="{1ACFF841-7B7E-4685-A25C-195A6877DD28}"/>
              </a:ext>
            </a:extLst>
          </p:cNvPr>
          <p:cNvPicPr>
            <a:picLocks noChangeAspect="1"/>
          </p:cNvPicPr>
          <p:nvPr/>
        </p:nvPicPr>
        <p:blipFill>
          <a:blip r:embed="rId6"/>
          <a:stretch>
            <a:fillRect/>
          </a:stretch>
        </p:blipFill>
        <p:spPr>
          <a:xfrm>
            <a:off x="7038975" y="3960813"/>
            <a:ext cx="2143125" cy="2143125"/>
          </a:xfrm>
          <a:prstGeom prst="rect">
            <a:avLst/>
          </a:prstGeom>
        </p:spPr>
      </p:pic>
      <p:pic>
        <p:nvPicPr>
          <p:cNvPr id="10" name="Εικόνα 9">
            <a:extLst>
              <a:ext uri="{FF2B5EF4-FFF2-40B4-BE49-F238E27FC236}">
                <a16:creationId xmlns:a16="http://schemas.microsoft.com/office/drawing/2014/main" id="{77C027BE-55EF-422B-948B-22D67C303B99}"/>
              </a:ext>
            </a:extLst>
          </p:cNvPr>
          <p:cNvPicPr>
            <a:picLocks noChangeAspect="1"/>
          </p:cNvPicPr>
          <p:nvPr/>
        </p:nvPicPr>
        <p:blipFill>
          <a:blip r:embed="rId7"/>
          <a:stretch>
            <a:fillRect/>
          </a:stretch>
        </p:blipFill>
        <p:spPr>
          <a:xfrm>
            <a:off x="9172574" y="3895727"/>
            <a:ext cx="2486026" cy="2216147"/>
          </a:xfrm>
          <a:prstGeom prst="rect">
            <a:avLst/>
          </a:prstGeom>
        </p:spPr>
      </p:pic>
    </p:spTree>
    <p:extLst>
      <p:ext uri="{BB962C8B-B14F-4D97-AF65-F5344CB8AC3E}">
        <p14:creationId xmlns:p14="http://schemas.microsoft.com/office/powerpoint/2010/main" val="78117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34E9CC-7F83-4037-8464-30C991EE27AE}"/>
              </a:ext>
            </a:extLst>
          </p:cNvPr>
          <p:cNvSpPr>
            <a:spLocks noGrp="1"/>
          </p:cNvSpPr>
          <p:nvPr>
            <p:ph type="title"/>
          </p:nvPr>
        </p:nvSpPr>
        <p:spPr/>
        <p:txBody>
          <a:bodyPr/>
          <a:lstStyle/>
          <a:p>
            <a:r>
              <a:rPr lang="el-GR" dirty="0"/>
              <a:t>ΕΡΓΑΛΕΙΑ ΜΕΤΡΗΣΗΣ-ΣΥΓΚΡΙΣΗΣ</a:t>
            </a:r>
          </a:p>
        </p:txBody>
      </p:sp>
      <p:sp>
        <p:nvSpPr>
          <p:cNvPr id="3" name="Θέση περιεχομένου 2">
            <a:extLst>
              <a:ext uri="{FF2B5EF4-FFF2-40B4-BE49-F238E27FC236}">
                <a16:creationId xmlns:a16="http://schemas.microsoft.com/office/drawing/2014/main" id="{92ED1A87-D63E-49D9-879D-326D38218922}"/>
              </a:ext>
            </a:extLst>
          </p:cNvPr>
          <p:cNvSpPr>
            <a:spLocks noGrp="1"/>
          </p:cNvSpPr>
          <p:nvPr>
            <p:ph sz="half" idx="1"/>
          </p:nvPr>
        </p:nvSpPr>
        <p:spPr>
          <a:xfrm>
            <a:off x="657225" y="1825625"/>
            <a:ext cx="5487991" cy="4351338"/>
          </a:xfrm>
        </p:spPr>
        <p:txBody>
          <a:bodyPr>
            <a:normAutofit fontScale="92500" lnSpcReduction="10000"/>
          </a:bodyPr>
          <a:lstStyle/>
          <a:p>
            <a:r>
              <a:rPr lang="el-GR" dirty="0"/>
              <a:t>ΜΕΤΡΟ,ΜΕΤΡΟΤΑΙΝΙΑ,ΧΑΡΑΚΑΣ</a:t>
            </a:r>
          </a:p>
          <a:p>
            <a:r>
              <a:rPr lang="en-US" dirty="0"/>
              <a:t>LASER</a:t>
            </a:r>
            <a:endParaRPr lang="el-GR" dirty="0"/>
          </a:p>
          <a:p>
            <a:r>
              <a:rPr lang="el-GR" dirty="0"/>
              <a:t>ΠΑΧΥΜΕΤΡΟ –ΜΙΚΡΟΜΕΤΡΟ</a:t>
            </a:r>
          </a:p>
          <a:p>
            <a:r>
              <a:rPr lang="el-GR" dirty="0"/>
              <a:t>ΖΥΓΟΙ</a:t>
            </a:r>
          </a:p>
          <a:p>
            <a:r>
              <a:rPr lang="el-GR" dirty="0"/>
              <a:t>ΔΙΑΒΗΤΕΣ</a:t>
            </a:r>
          </a:p>
          <a:p>
            <a:r>
              <a:rPr lang="el-GR" dirty="0"/>
              <a:t>ΤΡΟΧΟΙ ΜΕΤΡΗΣΕΩΣ ΑΠΟΣΤΑΣΕΩΝ</a:t>
            </a:r>
          </a:p>
          <a:p>
            <a:r>
              <a:rPr lang="el-GR" dirty="0"/>
              <a:t>ΕΡΓΑΛΕΙΑ ΜΕΤΡΗΣΕΩΝ ΗΛΕΚΤΡΟΛΟΓΟΥ</a:t>
            </a:r>
          </a:p>
          <a:p>
            <a:r>
              <a:rPr lang="el-GR" dirty="0"/>
              <a:t>Κ.ΤΛ.</a:t>
            </a:r>
          </a:p>
          <a:p>
            <a:endParaRPr lang="el-GR" dirty="0"/>
          </a:p>
        </p:txBody>
      </p:sp>
      <p:pic>
        <p:nvPicPr>
          <p:cNvPr id="5" name="Θέση περιεχομένου 4">
            <a:extLst>
              <a:ext uri="{FF2B5EF4-FFF2-40B4-BE49-F238E27FC236}">
                <a16:creationId xmlns:a16="http://schemas.microsoft.com/office/drawing/2014/main" id="{0096B0A7-4D48-4F9E-AA43-8D2295F0A248}"/>
              </a:ext>
            </a:extLst>
          </p:cNvPr>
          <p:cNvPicPr>
            <a:picLocks noGrp="1" noChangeAspect="1"/>
          </p:cNvPicPr>
          <p:nvPr>
            <p:ph sz="half" idx="2"/>
          </p:nvPr>
        </p:nvPicPr>
        <p:blipFill>
          <a:blip r:embed="rId2"/>
          <a:stretch>
            <a:fillRect/>
          </a:stretch>
        </p:blipFill>
        <p:spPr>
          <a:xfrm>
            <a:off x="6579394" y="1825625"/>
            <a:ext cx="2888456" cy="2003425"/>
          </a:xfrm>
          <a:prstGeom prst="rect">
            <a:avLst/>
          </a:prstGeom>
        </p:spPr>
      </p:pic>
      <p:pic>
        <p:nvPicPr>
          <p:cNvPr id="6" name="Εικόνα 5">
            <a:extLst>
              <a:ext uri="{FF2B5EF4-FFF2-40B4-BE49-F238E27FC236}">
                <a16:creationId xmlns:a16="http://schemas.microsoft.com/office/drawing/2014/main" id="{B4C05E55-8356-4277-A160-48AB51A46320}"/>
              </a:ext>
            </a:extLst>
          </p:cNvPr>
          <p:cNvPicPr>
            <a:picLocks noChangeAspect="1"/>
          </p:cNvPicPr>
          <p:nvPr/>
        </p:nvPicPr>
        <p:blipFill>
          <a:blip r:embed="rId3"/>
          <a:stretch>
            <a:fillRect/>
          </a:stretch>
        </p:blipFill>
        <p:spPr>
          <a:xfrm>
            <a:off x="9467850" y="1857375"/>
            <a:ext cx="2314575" cy="1971675"/>
          </a:xfrm>
          <a:prstGeom prst="rect">
            <a:avLst/>
          </a:prstGeom>
        </p:spPr>
      </p:pic>
      <p:pic>
        <p:nvPicPr>
          <p:cNvPr id="7" name="Εικόνα 6">
            <a:extLst>
              <a:ext uri="{FF2B5EF4-FFF2-40B4-BE49-F238E27FC236}">
                <a16:creationId xmlns:a16="http://schemas.microsoft.com/office/drawing/2014/main" id="{462D9BBD-C783-4984-809E-821F252497B2}"/>
              </a:ext>
            </a:extLst>
          </p:cNvPr>
          <p:cNvPicPr>
            <a:picLocks noChangeAspect="1"/>
          </p:cNvPicPr>
          <p:nvPr/>
        </p:nvPicPr>
        <p:blipFill>
          <a:blip r:embed="rId4"/>
          <a:stretch>
            <a:fillRect/>
          </a:stretch>
        </p:blipFill>
        <p:spPr>
          <a:xfrm>
            <a:off x="6579394" y="3829050"/>
            <a:ext cx="2948682" cy="2152650"/>
          </a:xfrm>
          <a:prstGeom prst="rect">
            <a:avLst/>
          </a:prstGeom>
        </p:spPr>
      </p:pic>
    </p:spTree>
    <p:extLst>
      <p:ext uri="{BB962C8B-B14F-4D97-AF65-F5344CB8AC3E}">
        <p14:creationId xmlns:p14="http://schemas.microsoft.com/office/powerpoint/2010/main" val="244036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46DA-F700-4023-BCBA-3DFBABD29754}"/>
              </a:ext>
            </a:extLst>
          </p:cNvPr>
          <p:cNvSpPr>
            <a:spLocks noGrp="1"/>
          </p:cNvSpPr>
          <p:nvPr>
            <p:ph type="title"/>
          </p:nvPr>
        </p:nvSpPr>
        <p:spPr/>
        <p:txBody>
          <a:bodyPr/>
          <a:lstStyle/>
          <a:p>
            <a:r>
              <a:rPr lang="el-GR" dirty="0"/>
              <a:t>ΕΡΓΑΛΕΙΑ ΓΙΑ ΙΑΤΡΙΚΗ ΧΡΗΣΗ</a:t>
            </a:r>
          </a:p>
        </p:txBody>
      </p:sp>
      <p:sp>
        <p:nvSpPr>
          <p:cNvPr id="4" name="Θέση κειμένου 3">
            <a:extLst>
              <a:ext uri="{FF2B5EF4-FFF2-40B4-BE49-F238E27FC236}">
                <a16:creationId xmlns:a16="http://schemas.microsoft.com/office/drawing/2014/main" id="{BDA6ADA0-5F8B-43DF-BDA9-7C3B9BE189E6}"/>
              </a:ext>
            </a:extLst>
          </p:cNvPr>
          <p:cNvSpPr>
            <a:spLocks noGrp="1"/>
          </p:cNvSpPr>
          <p:nvPr>
            <p:ph type="body" idx="1"/>
          </p:nvPr>
        </p:nvSpPr>
        <p:spPr/>
        <p:txBody>
          <a:bodyPr/>
          <a:lstStyle/>
          <a:p>
            <a:r>
              <a:rPr lang="el-GR" dirty="0"/>
              <a:t>ΑΠΌ ΤΙΤΑΝΙΟ</a:t>
            </a:r>
          </a:p>
        </p:txBody>
      </p:sp>
      <p:pic>
        <p:nvPicPr>
          <p:cNvPr id="5" name="Content Placeholder 4">
            <a:extLst>
              <a:ext uri="{FF2B5EF4-FFF2-40B4-BE49-F238E27FC236}">
                <a16:creationId xmlns:a16="http://schemas.microsoft.com/office/drawing/2014/main" id="{BDD5F4DC-266C-41B8-8BB3-9566CCFACA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56556" y="3771106"/>
            <a:ext cx="3952875" cy="1152525"/>
          </a:xfrm>
        </p:spPr>
      </p:pic>
      <p:sp>
        <p:nvSpPr>
          <p:cNvPr id="6" name="Θέση κειμένου 5">
            <a:extLst>
              <a:ext uri="{FF2B5EF4-FFF2-40B4-BE49-F238E27FC236}">
                <a16:creationId xmlns:a16="http://schemas.microsoft.com/office/drawing/2014/main" id="{95C9D9DF-4364-451E-A845-8B19CFEE503A}"/>
              </a:ext>
            </a:extLst>
          </p:cNvPr>
          <p:cNvSpPr>
            <a:spLocks noGrp="1"/>
          </p:cNvSpPr>
          <p:nvPr>
            <p:ph type="body" sz="quarter" idx="3"/>
          </p:nvPr>
        </p:nvSpPr>
        <p:spPr/>
        <p:txBody>
          <a:bodyPr/>
          <a:lstStyle/>
          <a:p>
            <a:r>
              <a:rPr lang="el-GR" dirty="0"/>
              <a:t>ΑΠΌ ΙΑΤΡΙΚΟ ΑΝΟΞΕΙΔΩΤΟ ΧΑΛΥΒΑ-ΑΤΣΑΛΙ</a:t>
            </a:r>
          </a:p>
        </p:txBody>
      </p:sp>
      <p:pic>
        <p:nvPicPr>
          <p:cNvPr id="8" name="Θέση περιεχομένου 7">
            <a:extLst>
              <a:ext uri="{FF2B5EF4-FFF2-40B4-BE49-F238E27FC236}">
                <a16:creationId xmlns:a16="http://schemas.microsoft.com/office/drawing/2014/main" id="{0943E6CD-A0D0-41C7-9097-DD54CEC5EFB3}"/>
              </a:ext>
            </a:extLst>
          </p:cNvPr>
          <p:cNvPicPr>
            <a:picLocks noGrp="1" noChangeAspect="1"/>
          </p:cNvPicPr>
          <p:nvPr>
            <p:ph sz="quarter" idx="4"/>
          </p:nvPr>
        </p:nvPicPr>
        <p:blipFill>
          <a:blip r:embed="rId3"/>
          <a:stretch>
            <a:fillRect/>
          </a:stretch>
        </p:blipFill>
        <p:spPr>
          <a:xfrm>
            <a:off x="6456918" y="3155497"/>
            <a:ext cx="4761389" cy="2383743"/>
          </a:xfrm>
          <a:prstGeom prst="rect">
            <a:avLst/>
          </a:prstGeom>
        </p:spPr>
      </p:pic>
    </p:spTree>
    <p:extLst>
      <p:ext uri="{BB962C8B-B14F-4D97-AF65-F5344CB8AC3E}">
        <p14:creationId xmlns:p14="http://schemas.microsoft.com/office/powerpoint/2010/main" val="45484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Θέση περιεχομένου 12">
            <a:extLst>
              <a:ext uri="{FF2B5EF4-FFF2-40B4-BE49-F238E27FC236}">
                <a16:creationId xmlns:a16="http://schemas.microsoft.com/office/drawing/2014/main" id="{A73384CE-19B4-4817-85CE-1DB5CF632321}"/>
              </a:ext>
            </a:extLst>
          </p:cNvPr>
          <p:cNvPicPr>
            <a:picLocks noGrp="1" noChangeAspect="1"/>
          </p:cNvPicPr>
          <p:nvPr>
            <p:ph sz="half" idx="2"/>
          </p:nvPr>
        </p:nvPicPr>
        <p:blipFill rotWithShape="1">
          <a:blip r:embed="rId3"/>
          <a:srcRect t="6883" r="-1" b="-1"/>
          <a:stretch/>
        </p:blipFill>
        <p:spPr>
          <a:xfrm>
            <a:off x="20" y="1"/>
            <a:ext cx="4343380" cy="2926080"/>
          </a:xfrm>
          <a:prstGeom prst="rect">
            <a:avLst/>
          </a:prstGeom>
        </p:spPr>
      </p:pic>
      <p:pic>
        <p:nvPicPr>
          <p:cNvPr id="3" name="Εικόνα 2">
            <a:extLst>
              <a:ext uri="{FF2B5EF4-FFF2-40B4-BE49-F238E27FC236}">
                <a16:creationId xmlns:a16="http://schemas.microsoft.com/office/drawing/2014/main" id="{E34B09F5-1675-49DC-A29E-149D0B1C18F7}"/>
              </a:ext>
            </a:extLst>
          </p:cNvPr>
          <p:cNvPicPr>
            <a:picLocks noChangeAspect="1"/>
          </p:cNvPicPr>
          <p:nvPr/>
        </p:nvPicPr>
        <p:blipFill rotWithShape="1">
          <a:blip r:embed="rId4"/>
          <a:srcRect t="2870" r="-4" b="6600"/>
          <a:stretch/>
        </p:blipFill>
        <p:spPr>
          <a:xfrm>
            <a:off x="20" y="2926080"/>
            <a:ext cx="4343380" cy="3931920"/>
          </a:xfrm>
          <a:prstGeom prst="rect">
            <a:avLst/>
          </a:prstGeom>
        </p:spPr>
      </p:pic>
      <p:sp useBgFill="1">
        <p:nvSpPr>
          <p:cNvPr id="18" name="Rectangle 17">
            <a:extLst>
              <a:ext uri="{FF2B5EF4-FFF2-40B4-BE49-F238E27FC236}">
                <a16:creationId xmlns:a16="http://schemas.microsoft.com/office/drawing/2014/main" id="{9B0AFE09-C432-44D9-ADEF-CA287E692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DFD3EC7-CC09-412E-87CB-B99700C7EB8B}"/>
              </a:ext>
            </a:extLst>
          </p:cNvPr>
          <p:cNvSpPr>
            <a:spLocks noGrp="1"/>
          </p:cNvSpPr>
          <p:nvPr>
            <p:ph type="title"/>
          </p:nvPr>
        </p:nvSpPr>
        <p:spPr>
          <a:xfrm>
            <a:off x="4702628" y="365125"/>
            <a:ext cx="6651171" cy="1325563"/>
          </a:xfrm>
        </p:spPr>
        <p:txBody>
          <a:bodyPr vert="horz" lIns="91440" tIns="45720" rIns="91440" bIns="45720" rtlCol="0" anchor="ctr">
            <a:normAutofit/>
          </a:bodyPr>
          <a:lstStyle/>
          <a:p>
            <a:r>
              <a:rPr lang="en-US" sz="4200"/>
              <a:t>ΣΧΕΔΙΑΣΗ ΕΡΓΑΛΕΙΩΝ-ΕΡΓΟΝΟΜΙΑ</a:t>
            </a:r>
          </a:p>
        </p:txBody>
      </p:sp>
      <p:sp>
        <p:nvSpPr>
          <p:cNvPr id="7" name="Θέση περιεχομένου 6">
            <a:extLst>
              <a:ext uri="{FF2B5EF4-FFF2-40B4-BE49-F238E27FC236}">
                <a16:creationId xmlns:a16="http://schemas.microsoft.com/office/drawing/2014/main" id="{426A433E-7570-4512-85A8-F490176A2ED3}"/>
              </a:ext>
            </a:extLst>
          </p:cNvPr>
          <p:cNvSpPr>
            <a:spLocks noGrp="1"/>
          </p:cNvSpPr>
          <p:nvPr>
            <p:ph sz="half" idx="1"/>
          </p:nvPr>
        </p:nvSpPr>
        <p:spPr>
          <a:xfrm>
            <a:off x="4702628" y="1825625"/>
            <a:ext cx="6768738" cy="4351338"/>
          </a:xfrm>
        </p:spPr>
        <p:txBody>
          <a:bodyPr vert="horz" lIns="91440" tIns="45720" rIns="91440" bIns="45720" rtlCol="0">
            <a:normAutofit/>
          </a:bodyPr>
          <a:lstStyle/>
          <a:p>
            <a:r>
              <a:rPr lang="en-US" dirty="0" err="1"/>
              <a:t>Είτε</a:t>
            </a:r>
            <a:r>
              <a:rPr lang="en-US" dirty="0"/>
              <a:t> π</a:t>
            </a:r>
            <a:r>
              <a:rPr lang="en-US" dirty="0" err="1"/>
              <a:t>ρόκειτ</a:t>
            </a:r>
            <a:r>
              <a:rPr lang="en-US" dirty="0"/>
              <a:t>αι για επαγγελματική είτε για καθημερινή χρήση, η σχεδίαση των εργαλείων που  χρησιμοποιούμε πρέπει να είναι </a:t>
            </a:r>
            <a:r>
              <a:rPr lang="en-US" b="1" u="sng" dirty="0"/>
              <a:t>ΕΡΓΟΝΟΜΙΚΗ</a:t>
            </a:r>
            <a:r>
              <a:rPr lang="en-US" dirty="0"/>
              <a:t>, ώστε η μετάδοση της δύναμης των χεριών μας να είναι αποδοτική (ενισχυμένη και συγκεντρωμένη στο σημείο εφαρμογής της) και η καταπόνηση μας η ελάχιστη δυνατή.</a:t>
            </a:r>
          </a:p>
          <a:p>
            <a:pPr marL="0"/>
            <a:endParaRPr lang="en-US" dirty="0"/>
          </a:p>
        </p:txBody>
      </p:sp>
    </p:spTree>
    <p:extLst>
      <p:ext uri="{BB962C8B-B14F-4D97-AF65-F5344CB8AC3E}">
        <p14:creationId xmlns:p14="http://schemas.microsoft.com/office/powerpoint/2010/main" val="3556407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93A179E-9739-4A6A-BFC0-9792A47FF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9C5B96BE-6A48-4C64-A782-89BD25C2F484}"/>
              </a:ext>
            </a:extLst>
          </p:cNvPr>
          <p:cNvSpPr>
            <a:spLocks noGrp="1"/>
          </p:cNvSpPr>
          <p:nvPr>
            <p:ph type="title"/>
          </p:nvPr>
        </p:nvSpPr>
        <p:spPr>
          <a:xfrm>
            <a:off x="838201" y="365125"/>
            <a:ext cx="3478160" cy="1325563"/>
          </a:xfrm>
        </p:spPr>
        <p:txBody>
          <a:bodyPr vert="horz" lIns="91440" tIns="45720" rIns="91440" bIns="45720" rtlCol="0" anchor="ctr">
            <a:normAutofit/>
          </a:bodyPr>
          <a:lstStyle/>
          <a:p>
            <a:r>
              <a:rPr lang="en-US" sz="2800"/>
              <a:t>ΠΡΟΒΛΗΜΑΤΑ ΑΠΌ ΜΗ ΕΡΓΟΝΟΜΙΚΑ ΕΡΓΑΛΕΙΑ</a:t>
            </a:r>
          </a:p>
        </p:txBody>
      </p:sp>
      <p:sp>
        <p:nvSpPr>
          <p:cNvPr id="3" name="Θέση περιεχομένου 2">
            <a:extLst>
              <a:ext uri="{FF2B5EF4-FFF2-40B4-BE49-F238E27FC236}">
                <a16:creationId xmlns:a16="http://schemas.microsoft.com/office/drawing/2014/main" id="{502E4C59-DBBE-4D99-ACAF-14CBA3A1C253}"/>
              </a:ext>
            </a:extLst>
          </p:cNvPr>
          <p:cNvSpPr>
            <a:spLocks noGrp="1"/>
          </p:cNvSpPr>
          <p:nvPr>
            <p:ph sz="half" idx="1"/>
          </p:nvPr>
        </p:nvSpPr>
        <p:spPr>
          <a:xfrm>
            <a:off x="152399" y="1825625"/>
            <a:ext cx="4314825" cy="4351338"/>
          </a:xfrm>
        </p:spPr>
        <p:txBody>
          <a:bodyPr vert="horz" lIns="91440" tIns="45720" rIns="91440" bIns="45720" rtlCol="0">
            <a:noAutofit/>
          </a:bodyPr>
          <a:lstStyle/>
          <a:p>
            <a:r>
              <a:rPr lang="en-US" dirty="0"/>
              <a:t>Ο </a:t>
            </a:r>
            <a:r>
              <a:rPr lang="en-US" dirty="0" err="1"/>
              <a:t>μη</a:t>
            </a:r>
            <a:r>
              <a:rPr lang="en-US" dirty="0"/>
              <a:t> </a:t>
            </a:r>
            <a:r>
              <a:rPr lang="en-US" dirty="0" err="1"/>
              <a:t>εργονομικός</a:t>
            </a:r>
            <a:r>
              <a:rPr lang="en-US" dirty="0"/>
              <a:t> </a:t>
            </a:r>
            <a:r>
              <a:rPr lang="en-US" dirty="0" err="1"/>
              <a:t>σχεδι</a:t>
            </a:r>
            <a:r>
              <a:rPr lang="en-US" dirty="0"/>
              <a:t>ασμός των εργαλεί</a:t>
            </a:r>
            <a:r>
              <a:rPr lang="el-GR" dirty="0"/>
              <a:t>ων</a:t>
            </a:r>
            <a:r>
              <a:rPr lang="en-US" dirty="0"/>
              <a:t> χειρός μπορεί να είναι υπεύθυνος, εκτός από την χαμηλή απόδοση του εργαζόμενου και την άσκοπη καταπόνησή του, και για την εμφάνιση σοβαρών μυοσκελετικών παθήσεων των άνω άκρων</a:t>
            </a:r>
          </a:p>
        </p:txBody>
      </p:sp>
      <p:sp>
        <p:nvSpPr>
          <p:cNvPr id="25" name="Rounded Rectangle 14">
            <a:extLst>
              <a:ext uri="{FF2B5EF4-FFF2-40B4-BE49-F238E27FC236}">
                <a16:creationId xmlns:a16="http://schemas.microsoft.com/office/drawing/2014/main" id="{64B5D730-0F03-4E18-B5E2-A3AFEE4C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1" y="484632"/>
            <a:ext cx="3546267" cy="352542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BBC2916D-E1E8-4FA9-A151-D3710575C273}"/>
              </a:ext>
            </a:extLst>
          </p:cNvPr>
          <p:cNvPicPr>
            <a:picLocks noChangeAspect="1"/>
          </p:cNvPicPr>
          <p:nvPr/>
        </p:nvPicPr>
        <p:blipFill>
          <a:blip r:embed="rId3"/>
          <a:stretch>
            <a:fillRect/>
          </a:stretch>
        </p:blipFill>
        <p:spPr>
          <a:xfrm>
            <a:off x="5298468" y="1037015"/>
            <a:ext cx="3231697" cy="2420653"/>
          </a:xfrm>
          <a:prstGeom prst="rect">
            <a:avLst/>
          </a:prstGeom>
        </p:spPr>
      </p:pic>
      <p:sp>
        <p:nvSpPr>
          <p:cNvPr id="27" name="Rectangle 26">
            <a:extLst>
              <a:ext uri="{FF2B5EF4-FFF2-40B4-BE49-F238E27FC236}">
                <a16:creationId xmlns:a16="http://schemas.microsoft.com/office/drawing/2014/main" id="{99BCAAE7-0794-4AF7-8A50-AB589BEC9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484632"/>
            <a:ext cx="2876095" cy="2022476"/>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9D3435D-9A48-4791-925E-91DC45F79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2" y="4164379"/>
            <a:ext cx="3546267" cy="220898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7">
            <a:extLst>
              <a:ext uri="{FF2B5EF4-FFF2-40B4-BE49-F238E27FC236}">
                <a16:creationId xmlns:a16="http://schemas.microsoft.com/office/drawing/2014/main" id="{D1D20898-4E05-4678-AF40-ADD3390C0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2661434"/>
            <a:ext cx="2876095" cy="3694916"/>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Θέση περιεχομένου 8">
            <a:extLst>
              <a:ext uri="{FF2B5EF4-FFF2-40B4-BE49-F238E27FC236}">
                <a16:creationId xmlns:a16="http://schemas.microsoft.com/office/drawing/2014/main" id="{2CE8E297-9535-4F9F-9230-9592967F1F4A}"/>
              </a:ext>
            </a:extLst>
          </p:cNvPr>
          <p:cNvPicPr>
            <a:picLocks noGrp="1" noChangeAspect="1"/>
          </p:cNvPicPr>
          <p:nvPr>
            <p:ph sz="half" idx="2"/>
          </p:nvPr>
        </p:nvPicPr>
        <p:blipFill>
          <a:blip r:embed="rId4"/>
          <a:stretch>
            <a:fillRect/>
          </a:stretch>
        </p:blipFill>
        <p:spPr>
          <a:xfrm>
            <a:off x="8844735" y="3228976"/>
            <a:ext cx="2876094" cy="2257224"/>
          </a:xfrm>
          <a:prstGeom prst="rect">
            <a:avLst/>
          </a:prstGeom>
        </p:spPr>
      </p:pic>
    </p:spTree>
    <p:extLst>
      <p:ext uri="{BB962C8B-B14F-4D97-AF65-F5344CB8AC3E}">
        <p14:creationId xmlns:p14="http://schemas.microsoft.com/office/powerpoint/2010/main" val="132991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87E7-B2F8-4CA6-A915-D46C5CCED258}"/>
              </a:ext>
            </a:extLst>
          </p:cNvPr>
          <p:cNvSpPr>
            <a:spLocks noGrp="1"/>
          </p:cNvSpPr>
          <p:nvPr>
            <p:ph type="title"/>
          </p:nvPr>
        </p:nvSpPr>
        <p:spPr/>
        <p:txBody>
          <a:bodyPr/>
          <a:lstStyle/>
          <a:p>
            <a:r>
              <a:rPr lang="el-GR" dirty="0"/>
              <a:t>ΕΡΓΑΛΕΙΑ  ΓΙΑ ΑΡΙΣΤΕΡΟΧΕΙΡΕΣ </a:t>
            </a:r>
          </a:p>
        </p:txBody>
      </p:sp>
      <p:pic>
        <p:nvPicPr>
          <p:cNvPr id="5" name="Content Placeholder 4">
            <a:extLst>
              <a:ext uri="{FF2B5EF4-FFF2-40B4-BE49-F238E27FC236}">
                <a16:creationId xmlns:a16="http://schemas.microsoft.com/office/drawing/2014/main" id="{72C40589-D47A-4183-B264-FA5DE5A52B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469" y="1619250"/>
            <a:ext cx="3723631" cy="2795588"/>
          </a:xfrm>
        </p:spPr>
      </p:pic>
      <p:pic>
        <p:nvPicPr>
          <p:cNvPr id="4" name="Εικόνα 3">
            <a:extLst>
              <a:ext uri="{FF2B5EF4-FFF2-40B4-BE49-F238E27FC236}">
                <a16:creationId xmlns:a16="http://schemas.microsoft.com/office/drawing/2014/main" id="{6DB564DE-7E8C-4A49-9CC6-24D0F76DB55D}"/>
              </a:ext>
            </a:extLst>
          </p:cNvPr>
          <p:cNvPicPr>
            <a:picLocks noChangeAspect="1"/>
          </p:cNvPicPr>
          <p:nvPr/>
        </p:nvPicPr>
        <p:blipFill>
          <a:blip r:embed="rId3"/>
          <a:stretch>
            <a:fillRect/>
          </a:stretch>
        </p:blipFill>
        <p:spPr>
          <a:xfrm>
            <a:off x="4869762" y="1619251"/>
            <a:ext cx="2883588" cy="2795588"/>
          </a:xfrm>
          <a:prstGeom prst="rect">
            <a:avLst/>
          </a:prstGeom>
        </p:spPr>
      </p:pic>
      <p:pic>
        <p:nvPicPr>
          <p:cNvPr id="6" name="Εικόνα 5">
            <a:extLst>
              <a:ext uri="{FF2B5EF4-FFF2-40B4-BE49-F238E27FC236}">
                <a16:creationId xmlns:a16="http://schemas.microsoft.com/office/drawing/2014/main" id="{7590689A-3BCF-42DC-A0A9-21F64D48F8B5}"/>
              </a:ext>
            </a:extLst>
          </p:cNvPr>
          <p:cNvPicPr>
            <a:picLocks noChangeAspect="1"/>
          </p:cNvPicPr>
          <p:nvPr/>
        </p:nvPicPr>
        <p:blipFill>
          <a:blip r:embed="rId4"/>
          <a:stretch>
            <a:fillRect/>
          </a:stretch>
        </p:blipFill>
        <p:spPr>
          <a:xfrm>
            <a:off x="7808012" y="1619250"/>
            <a:ext cx="2795588" cy="2795588"/>
          </a:xfrm>
          <a:prstGeom prst="rect">
            <a:avLst/>
          </a:prstGeom>
        </p:spPr>
      </p:pic>
    </p:spTree>
    <p:extLst>
      <p:ext uri="{BB962C8B-B14F-4D97-AF65-F5344CB8AC3E}">
        <p14:creationId xmlns:p14="http://schemas.microsoft.com/office/powerpoint/2010/main" val="90271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AFC1-374E-4132-B9E3-E168462A42E5}"/>
              </a:ext>
            </a:extLst>
          </p:cNvPr>
          <p:cNvSpPr>
            <a:spLocks noGrp="1"/>
          </p:cNvSpPr>
          <p:nvPr>
            <p:ph type="title"/>
          </p:nvPr>
        </p:nvSpPr>
        <p:spPr/>
        <p:txBody>
          <a:bodyPr>
            <a:noAutofit/>
          </a:bodyPr>
          <a:lstStyle/>
          <a:p>
            <a:r>
              <a:rPr lang="el-GR" sz="4000" dirty="0"/>
              <a:t>ΘΕΤΙΚΕΣ  ΕΠΙΠΤΩΣΕΙΣ ΣΤΗ ΖΩΗ ΤΟΥ ΑΝΘΡΩΠΟΥ ΑΠΟ ΤΗΝ ΧΡΗΣΗ ΤΩΝ ΕΡΓΑΛΕΙΩΝ</a:t>
            </a:r>
          </a:p>
        </p:txBody>
      </p:sp>
      <p:sp>
        <p:nvSpPr>
          <p:cNvPr id="3" name="Content Placeholder 2">
            <a:extLst>
              <a:ext uri="{FF2B5EF4-FFF2-40B4-BE49-F238E27FC236}">
                <a16:creationId xmlns:a16="http://schemas.microsoft.com/office/drawing/2014/main" id="{439FAA67-7F1F-4113-99FF-2219C2E75B84}"/>
              </a:ext>
            </a:extLst>
          </p:cNvPr>
          <p:cNvSpPr>
            <a:spLocks noGrp="1"/>
          </p:cNvSpPr>
          <p:nvPr>
            <p:ph sz="half" idx="1"/>
          </p:nvPr>
        </p:nvSpPr>
        <p:spPr>
          <a:xfrm>
            <a:off x="1120000" y="1825625"/>
            <a:ext cx="6101894" cy="4351338"/>
          </a:xfrm>
        </p:spPr>
        <p:txBody>
          <a:bodyPr>
            <a:normAutofit lnSpcReduction="10000"/>
          </a:bodyPr>
          <a:lstStyle/>
          <a:p>
            <a:r>
              <a:rPr lang="el-GR" sz="2800" b="0" i="0" dirty="0">
                <a:solidFill>
                  <a:schemeClr val="tx1"/>
                </a:solidFill>
                <a:effectLst/>
                <a:latin typeface="times new roman" panose="02020603050405020304" pitchFamily="18" charset="0"/>
              </a:rPr>
              <a:t>Η χρήση των εργαλείων είχε πολλές θετικές επιπτώσεις στη ζωή των ανθρώπων. </a:t>
            </a:r>
          </a:p>
          <a:p>
            <a:r>
              <a:rPr lang="el-GR" dirty="0">
                <a:solidFill>
                  <a:schemeClr val="tx1"/>
                </a:solidFill>
                <a:latin typeface="times new roman" panose="02020603050405020304" pitchFamily="18" charset="0"/>
              </a:rPr>
              <a:t>Εκτέλεση των  εργασιών καλύτερα, ασφαλέστερα και πιο γρήγορα</a:t>
            </a:r>
            <a:r>
              <a:rPr lang="el-GR" sz="2800" b="0" i="0" dirty="0">
                <a:solidFill>
                  <a:schemeClr val="tx1"/>
                </a:solidFill>
                <a:effectLst/>
                <a:latin typeface="times new roman" panose="02020603050405020304" pitchFamily="18" charset="0"/>
              </a:rPr>
              <a:t>.</a:t>
            </a:r>
          </a:p>
          <a:p>
            <a:r>
              <a:rPr lang="el-GR" dirty="0">
                <a:solidFill>
                  <a:schemeClr val="tx1"/>
                </a:solidFill>
                <a:latin typeface="times new roman" panose="02020603050405020304" pitchFamily="18" charset="0"/>
              </a:rPr>
              <a:t>Με την βοήθεια των εργαλείων κατασκευάστηκαν όλα τα επιτεύγματα της τεχνολογίας</a:t>
            </a:r>
            <a:endParaRPr lang="el-GR" sz="2800" b="0" i="0" dirty="0">
              <a:solidFill>
                <a:schemeClr val="tx1"/>
              </a:solidFill>
              <a:effectLst/>
              <a:latin typeface="times new roman" panose="02020603050405020304" pitchFamily="18" charset="0"/>
            </a:endParaRPr>
          </a:p>
          <a:p>
            <a:r>
              <a:rPr lang="el-GR" sz="2800" b="0" i="0" dirty="0">
                <a:solidFill>
                  <a:schemeClr val="tx1"/>
                </a:solidFill>
                <a:effectLst/>
                <a:latin typeface="times new roman" panose="02020603050405020304" pitchFamily="18" charset="0"/>
              </a:rPr>
              <a:t>Με τη χρήση των εργαλείων αλλά και των μηχανών </a:t>
            </a:r>
            <a:r>
              <a:rPr lang="el-GR" dirty="0">
                <a:solidFill>
                  <a:schemeClr val="tx1"/>
                </a:solidFill>
                <a:latin typeface="times new roman" panose="02020603050405020304" pitchFamily="18" charset="0"/>
              </a:rPr>
              <a:t>υπήρξε ανάπτυξη</a:t>
            </a:r>
            <a:r>
              <a:rPr lang="el-GR" sz="2800" b="0" i="0" dirty="0">
                <a:solidFill>
                  <a:schemeClr val="tx1"/>
                </a:solidFill>
                <a:effectLst/>
                <a:latin typeface="times new roman" panose="02020603050405020304" pitchFamily="18" charset="0"/>
              </a:rPr>
              <a:t> της κοινωνίας και της οικονομίας. </a:t>
            </a:r>
            <a:endParaRPr lang="el-GR" sz="2800" dirty="0">
              <a:solidFill>
                <a:schemeClr val="tx1"/>
              </a:solidFill>
            </a:endParaRPr>
          </a:p>
        </p:txBody>
      </p:sp>
      <p:pic>
        <p:nvPicPr>
          <p:cNvPr id="6" name="Θέση περιεχομένου 5">
            <a:extLst>
              <a:ext uri="{FF2B5EF4-FFF2-40B4-BE49-F238E27FC236}">
                <a16:creationId xmlns:a16="http://schemas.microsoft.com/office/drawing/2014/main" id="{0E406E9D-1B03-406F-BF82-2D1B5CEBFABC}"/>
              </a:ext>
            </a:extLst>
          </p:cNvPr>
          <p:cNvPicPr>
            <a:picLocks noGrp="1" noChangeAspect="1"/>
          </p:cNvPicPr>
          <p:nvPr>
            <p:ph sz="half" idx="2"/>
          </p:nvPr>
        </p:nvPicPr>
        <p:blipFill>
          <a:blip r:embed="rId2"/>
          <a:stretch>
            <a:fillRect/>
          </a:stretch>
        </p:blipFill>
        <p:spPr>
          <a:xfrm>
            <a:off x="7221894" y="2677886"/>
            <a:ext cx="4131906" cy="3349690"/>
          </a:xfrm>
          <a:prstGeom prst="rect">
            <a:avLst/>
          </a:prstGeom>
        </p:spPr>
      </p:pic>
    </p:spTree>
    <p:extLst>
      <p:ext uri="{BB962C8B-B14F-4D97-AF65-F5344CB8AC3E}">
        <p14:creationId xmlns:p14="http://schemas.microsoft.com/office/powerpoint/2010/main" val="179428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64B9059-1406-444C-9255-E6F834C53963}"/>
              </a:ext>
            </a:extLst>
          </p:cNvPr>
          <p:cNvPicPr>
            <a:picLocks noChangeAspect="1"/>
          </p:cNvPicPr>
          <p:nvPr/>
        </p:nvPicPr>
        <p:blipFill rotWithShape="1">
          <a:blip r:embed="rId3"/>
          <a:srcRect t="6652" b="7893"/>
          <a:stretch/>
        </p:blipFill>
        <p:spPr>
          <a:xfrm>
            <a:off x="7848600" y="10"/>
            <a:ext cx="4343400" cy="2907946"/>
          </a:xfrm>
          <a:prstGeom prst="rect">
            <a:avLst/>
          </a:prstGeom>
        </p:spPr>
      </p:pic>
      <p:pic>
        <p:nvPicPr>
          <p:cNvPr id="4" name="Θέση περιεχομένου 3">
            <a:extLst>
              <a:ext uri="{FF2B5EF4-FFF2-40B4-BE49-F238E27FC236}">
                <a16:creationId xmlns:a16="http://schemas.microsoft.com/office/drawing/2014/main" id="{962D2436-9AED-4027-A2CD-1731AA9035EC}"/>
              </a:ext>
            </a:extLst>
          </p:cNvPr>
          <p:cNvPicPr>
            <a:picLocks noGrp="1" noChangeAspect="1"/>
          </p:cNvPicPr>
          <p:nvPr>
            <p:ph sz="half" idx="1"/>
          </p:nvPr>
        </p:nvPicPr>
        <p:blipFill rotWithShape="1">
          <a:blip r:embed="rId4"/>
          <a:srcRect l="19141" r="28255" b="-1"/>
          <a:stretch/>
        </p:blipFill>
        <p:spPr>
          <a:xfrm>
            <a:off x="7848600" y="2907956"/>
            <a:ext cx="4343400" cy="3950043"/>
          </a:xfrm>
          <a:prstGeom prst="rect">
            <a:avLst/>
          </a:prstGeom>
        </p:spPr>
      </p:pic>
      <p:sp useBgFill="1">
        <p:nvSpPr>
          <p:cNvPr id="11" name="Rectangle 10">
            <a:extLst>
              <a:ext uri="{FF2B5EF4-FFF2-40B4-BE49-F238E27FC236}">
                <a16:creationId xmlns:a16="http://schemas.microsoft.com/office/drawing/2014/main" id="{F7F9F02B-DB04-4B60-859E-78BED6F40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486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D67695E0-F148-4E3A-AB1E-3004318330AD}"/>
              </a:ext>
            </a:extLst>
          </p:cNvPr>
          <p:cNvSpPr>
            <a:spLocks noGrp="1"/>
          </p:cNvSpPr>
          <p:nvPr>
            <p:ph type="title"/>
          </p:nvPr>
        </p:nvSpPr>
        <p:spPr>
          <a:xfrm>
            <a:off x="838200" y="365125"/>
            <a:ext cx="6662057" cy="1325563"/>
          </a:xfrm>
        </p:spPr>
        <p:txBody>
          <a:bodyPr vert="horz" lIns="91440" tIns="45720" rIns="91440" bIns="45720" rtlCol="0" anchor="ctr">
            <a:normAutofit/>
          </a:bodyPr>
          <a:lstStyle/>
          <a:p>
            <a:r>
              <a:rPr lang="en-US" sz="4200"/>
              <a:t>ΜΕΤΡΑ ΑΣΦΑΛΕΙΑΣ ΚΑΤΆ ΤΗ ΧΡΗΣΗ ΕΡΓΑΛΕΙΩΝ</a:t>
            </a:r>
          </a:p>
        </p:txBody>
      </p:sp>
      <p:sp>
        <p:nvSpPr>
          <p:cNvPr id="5" name="Θέση περιεχομένου 4">
            <a:extLst>
              <a:ext uri="{FF2B5EF4-FFF2-40B4-BE49-F238E27FC236}">
                <a16:creationId xmlns:a16="http://schemas.microsoft.com/office/drawing/2014/main" id="{09FC787F-208C-489C-811E-0B68CF9ACBD6}"/>
              </a:ext>
            </a:extLst>
          </p:cNvPr>
          <p:cNvSpPr>
            <a:spLocks noGrp="1"/>
          </p:cNvSpPr>
          <p:nvPr>
            <p:ph sz="half" idx="2"/>
          </p:nvPr>
        </p:nvSpPr>
        <p:spPr>
          <a:xfrm>
            <a:off x="1120000" y="1825625"/>
            <a:ext cx="6184314" cy="4351338"/>
          </a:xfrm>
        </p:spPr>
        <p:txBody>
          <a:bodyPr vert="horz" lIns="91440" tIns="45720" rIns="91440" bIns="45720" rtlCol="0">
            <a:normAutofit/>
          </a:bodyPr>
          <a:lstStyle/>
          <a:p>
            <a:r>
              <a:rPr lang="en-US"/>
              <a:t>Τηρούμε τις οδηγίες του κατασκευαστή για τη σωστή χρήση κάθε εργαλείου</a:t>
            </a:r>
          </a:p>
          <a:p>
            <a:r>
              <a:rPr lang="en-US"/>
              <a:t>Ελέγχουμε τα εργαλεία πριν τη χρήση.</a:t>
            </a:r>
          </a:p>
          <a:p>
            <a:r>
              <a:rPr lang="en-US"/>
              <a:t>Φοράμε ατομικά μέσα προστασίας</a:t>
            </a:r>
          </a:p>
          <a:p>
            <a:r>
              <a:rPr lang="en-US"/>
              <a:t>Είμαστε προσεκτικοί κατά τη χρήση τους</a:t>
            </a:r>
          </a:p>
          <a:p>
            <a:r>
              <a:rPr lang="en-US"/>
              <a:t>Δεν χρησιμοποιούμε αυτοσχέδια εργαλεία</a:t>
            </a:r>
          </a:p>
          <a:p>
            <a:endParaRPr lang="en-US"/>
          </a:p>
        </p:txBody>
      </p:sp>
    </p:spTree>
    <p:extLst>
      <p:ext uri="{BB962C8B-B14F-4D97-AF65-F5344CB8AC3E}">
        <p14:creationId xmlns:p14="http://schemas.microsoft.com/office/powerpoint/2010/main" val="198211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A40C-ABD6-481A-8F6F-17E775E63144}"/>
              </a:ext>
            </a:extLst>
          </p:cNvPr>
          <p:cNvSpPr>
            <a:spLocks noGrp="1"/>
          </p:cNvSpPr>
          <p:nvPr>
            <p:ph type="title"/>
          </p:nvPr>
        </p:nvSpPr>
        <p:spPr>
          <a:xfrm>
            <a:off x="1484311" y="685800"/>
            <a:ext cx="10018713" cy="661737"/>
          </a:xfrm>
        </p:spPr>
        <p:txBody>
          <a:bodyPr>
            <a:normAutofit fontScale="90000"/>
          </a:bodyPr>
          <a:lstStyle/>
          <a:p>
            <a:r>
              <a:rPr lang="el-GR" dirty="0"/>
              <a:t>ΤΑ ΠΡΩΤΑ ΕΡΓΑΛΕΙΑ</a:t>
            </a:r>
          </a:p>
        </p:txBody>
      </p:sp>
      <p:graphicFrame>
        <p:nvGraphicFramePr>
          <p:cNvPr id="8" name="Content Placeholder 2">
            <a:extLst>
              <a:ext uri="{FF2B5EF4-FFF2-40B4-BE49-F238E27FC236}">
                <a16:creationId xmlns:a16="http://schemas.microsoft.com/office/drawing/2014/main" id="{9D8E5A84-115F-D793-51F3-3FE05AA1DE3C}"/>
              </a:ext>
            </a:extLst>
          </p:cNvPr>
          <p:cNvGraphicFramePr>
            <a:graphicFrameLocks noGrp="1"/>
          </p:cNvGraphicFramePr>
          <p:nvPr>
            <p:ph idx="1"/>
          </p:nvPr>
        </p:nvGraphicFramePr>
        <p:xfrm>
          <a:off x="1484310" y="1524001"/>
          <a:ext cx="9368174" cy="451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08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A15-027D-4D4D-94BE-EE7E825D3E94}"/>
              </a:ext>
            </a:extLst>
          </p:cNvPr>
          <p:cNvSpPr>
            <a:spLocks noGrp="1"/>
          </p:cNvSpPr>
          <p:nvPr>
            <p:ph type="title"/>
          </p:nvPr>
        </p:nvSpPr>
        <p:spPr/>
        <p:txBody>
          <a:bodyPr/>
          <a:lstStyle/>
          <a:p>
            <a:r>
              <a:rPr lang="en-US" dirty="0"/>
              <a:t>www.mytexnologia.gr</a:t>
            </a:r>
            <a:endParaRPr lang="el-GR" dirty="0"/>
          </a:p>
        </p:txBody>
      </p:sp>
      <p:pic>
        <p:nvPicPr>
          <p:cNvPr id="5" name="Content Placeholder 4">
            <a:extLst>
              <a:ext uri="{FF2B5EF4-FFF2-40B4-BE49-F238E27FC236}">
                <a16:creationId xmlns:a16="http://schemas.microsoft.com/office/drawing/2014/main" id="{A7E6873E-B121-4DC7-96B8-5CB838C7A8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106" y="1930400"/>
            <a:ext cx="3935894" cy="3166675"/>
          </a:xfrm>
        </p:spPr>
      </p:pic>
    </p:spTree>
    <p:extLst>
      <p:ext uri="{BB962C8B-B14F-4D97-AF65-F5344CB8AC3E}">
        <p14:creationId xmlns:p14="http://schemas.microsoft.com/office/powerpoint/2010/main" val="236666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ΕΡΓΑΛΕΙΑ ΚΑΙ ΠΟΛΙΤΙΣΜΟΣ</a:t>
            </a:r>
          </a:p>
        </p:txBody>
      </p:sp>
      <p:sp>
        <p:nvSpPr>
          <p:cNvPr id="3" name="Content Placeholder 2"/>
          <p:cNvSpPr>
            <a:spLocks noGrp="1"/>
          </p:cNvSpPr>
          <p:nvPr>
            <p:ph sz="half" idx="1"/>
          </p:nvPr>
        </p:nvSpPr>
        <p:spPr>
          <a:xfrm>
            <a:off x="215901" y="1825625"/>
            <a:ext cx="6875364" cy="4351338"/>
          </a:xfrm>
        </p:spPr>
        <p:txBody>
          <a:bodyPr>
            <a:noAutofit/>
          </a:bodyPr>
          <a:lstStyle/>
          <a:p>
            <a:r>
              <a:rPr lang="el-GR" sz="3200" dirty="0">
                <a:solidFill>
                  <a:srgbClr val="FF0000"/>
                </a:solidFill>
              </a:rPr>
              <a:t>ΜΕ ΤΗΝ  ΚΑΤΑΣΚΕΥΗ ΤΩΝ ΠΡΩΤΩΝ ΕΡΓΑΛΕΙΩΝ  ΕΧΟΥΜΕ ΤΗΝ ΑΝΑΠΤΥΞΗ ΤΗΣ ΤΕΧΝΟΛΟΓΙΑΣ ΚΑΙ ΤΟΥ ΠΟΛΙΤΙΣΜΟΥ</a:t>
            </a:r>
          </a:p>
          <a:p>
            <a:r>
              <a:rPr lang="el-GR" sz="3200" dirty="0">
                <a:solidFill>
                  <a:srgbClr val="FF0000"/>
                </a:solidFill>
              </a:rPr>
              <a:t>Ο ΑΝΘΡΩΠΟΣ ΞΕΚΙΝΗΣΕ ΑΠΌ ΤΑ ΕΡΓΑΛΕΙΑ ,ΓΙΑΤΙ ΕΊΝΑΙ ΑΠΛΕΣ ΚΑΤΑΣΚΕΥΕΣ ΚΑΙ ΓΙΑΤΙ ΧΩΡΙΣ ΑΥΤΆ ΔΕΝ ΜΠΟΡΕΙ ΝΑ ΦΤΙΑΞΕΙ  ΤΙΠΟΤΑ ΆΛΛΟ.</a:t>
            </a:r>
          </a:p>
        </p:txBody>
      </p:sp>
      <p:pic>
        <p:nvPicPr>
          <p:cNvPr id="5" name="Θέση περιεχομένου 4">
            <a:extLst>
              <a:ext uri="{FF2B5EF4-FFF2-40B4-BE49-F238E27FC236}">
                <a16:creationId xmlns:a16="http://schemas.microsoft.com/office/drawing/2014/main" id="{61B2CEFF-9DB8-4D6E-9615-FF5F7174186F}"/>
              </a:ext>
            </a:extLst>
          </p:cNvPr>
          <p:cNvPicPr>
            <a:picLocks noGrp="1" noChangeAspect="1"/>
          </p:cNvPicPr>
          <p:nvPr>
            <p:ph sz="half" idx="2"/>
          </p:nvPr>
        </p:nvPicPr>
        <p:blipFill>
          <a:blip r:embed="rId2"/>
          <a:stretch>
            <a:fillRect/>
          </a:stretch>
        </p:blipFill>
        <p:spPr>
          <a:xfrm>
            <a:off x="7091265" y="2108719"/>
            <a:ext cx="4666695" cy="3480318"/>
          </a:xfrm>
          <a:prstGeom prst="rect">
            <a:avLst/>
          </a:prstGeom>
        </p:spPr>
      </p:pic>
    </p:spTree>
    <p:extLst>
      <p:ext uri="{BB962C8B-B14F-4D97-AF65-F5344CB8AC3E}">
        <p14:creationId xmlns:p14="http://schemas.microsoft.com/office/powerpoint/2010/main" val="329042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FC240025-7735-4563-9A62-E31364277D30}"/>
              </a:ext>
            </a:extLst>
          </p:cNvPr>
          <p:cNvPicPr>
            <a:picLocks noChangeAspect="1"/>
          </p:cNvPicPr>
          <p:nvPr/>
        </p:nvPicPr>
        <p:blipFill rotWithShape="1">
          <a:blip r:embed="rId3"/>
          <a:srcRect b="32632"/>
          <a:stretch/>
        </p:blipFill>
        <p:spPr>
          <a:xfrm>
            <a:off x="20" y="1"/>
            <a:ext cx="4343380" cy="2926080"/>
          </a:xfrm>
          <a:prstGeom prst="rect">
            <a:avLst/>
          </a:prstGeom>
        </p:spPr>
      </p:pic>
      <p:pic>
        <p:nvPicPr>
          <p:cNvPr id="5" name="Θέση περιεχομένου 4">
            <a:extLst>
              <a:ext uri="{FF2B5EF4-FFF2-40B4-BE49-F238E27FC236}">
                <a16:creationId xmlns:a16="http://schemas.microsoft.com/office/drawing/2014/main" id="{82CBA5B7-5292-4A9A-835B-7E15438C4FD0}"/>
              </a:ext>
            </a:extLst>
          </p:cNvPr>
          <p:cNvPicPr>
            <a:picLocks noGrp="1" noChangeAspect="1"/>
          </p:cNvPicPr>
          <p:nvPr>
            <p:ph sz="half" idx="2"/>
          </p:nvPr>
        </p:nvPicPr>
        <p:blipFill rotWithShape="1">
          <a:blip r:embed="rId4"/>
          <a:srcRect l="5384" r="19076" b="-2"/>
          <a:stretch/>
        </p:blipFill>
        <p:spPr>
          <a:xfrm>
            <a:off x="20" y="2926080"/>
            <a:ext cx="4343380" cy="3931920"/>
          </a:xfrm>
          <a:prstGeom prst="rect">
            <a:avLst/>
          </a:prstGeom>
        </p:spPr>
      </p:pic>
      <p:sp useBgFill="1">
        <p:nvSpPr>
          <p:cNvPr id="11" name="Rectangle 10">
            <a:extLst>
              <a:ext uri="{FF2B5EF4-FFF2-40B4-BE49-F238E27FC236}">
                <a16:creationId xmlns:a16="http://schemas.microsoft.com/office/drawing/2014/main" id="{9B0AFE09-C432-44D9-ADEF-CA287E692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25B16D-B8D9-4C17-A0F9-A7063ACAC73A}"/>
              </a:ext>
            </a:extLst>
          </p:cNvPr>
          <p:cNvSpPr>
            <a:spLocks noGrp="1"/>
          </p:cNvSpPr>
          <p:nvPr>
            <p:ph type="title"/>
          </p:nvPr>
        </p:nvSpPr>
        <p:spPr>
          <a:xfrm>
            <a:off x="4702628" y="365125"/>
            <a:ext cx="6651171" cy="1325563"/>
          </a:xfrm>
        </p:spPr>
        <p:txBody>
          <a:bodyPr vert="horz" lIns="91440" tIns="45720" rIns="91440" bIns="45720" rtlCol="0" anchor="ctr">
            <a:normAutofit/>
          </a:bodyPr>
          <a:lstStyle/>
          <a:p>
            <a:r>
              <a:rPr lang="en-US" sz="4600"/>
              <a:t> ΕΝΕΡΓΕΙΑ ΚΑΙ ΕΡΓΑΛΕΙΑ</a:t>
            </a:r>
          </a:p>
        </p:txBody>
      </p:sp>
      <p:sp>
        <p:nvSpPr>
          <p:cNvPr id="3" name="Θέση περιεχομένου 2">
            <a:extLst>
              <a:ext uri="{FF2B5EF4-FFF2-40B4-BE49-F238E27FC236}">
                <a16:creationId xmlns:a16="http://schemas.microsoft.com/office/drawing/2014/main" id="{A08FD05F-5877-4861-A6E9-9731286D8537}"/>
              </a:ext>
            </a:extLst>
          </p:cNvPr>
          <p:cNvSpPr>
            <a:spLocks noGrp="1"/>
          </p:cNvSpPr>
          <p:nvPr>
            <p:ph sz="half" idx="1"/>
          </p:nvPr>
        </p:nvSpPr>
        <p:spPr>
          <a:xfrm>
            <a:off x="4702628" y="1825625"/>
            <a:ext cx="6768738" cy="4351338"/>
          </a:xfrm>
        </p:spPr>
        <p:txBody>
          <a:bodyPr vert="horz" lIns="91440" tIns="45720" rIns="91440" bIns="45720" rtlCol="0">
            <a:normAutofit/>
          </a:bodyPr>
          <a:lstStyle/>
          <a:p>
            <a:r>
              <a:rPr lang="en-US" sz="2600" dirty="0" err="1"/>
              <a:t>Γι</a:t>
            </a:r>
            <a:r>
              <a:rPr lang="en-US" sz="2600" dirty="0"/>
              <a:t>α  να εκτελέσει ο άνθρωπος μια  εργασία με τη βοήθεια  ενός εργαλείου πρέπει να καταναλώσει  ενέργεια.</a:t>
            </a:r>
          </a:p>
          <a:p>
            <a:r>
              <a:rPr lang="en-US" sz="2600" dirty="0" err="1"/>
              <a:t>Αυτή</a:t>
            </a:r>
            <a:r>
              <a:rPr lang="en-US" sz="2600" dirty="0"/>
              <a:t> μπ</a:t>
            </a:r>
            <a:r>
              <a:rPr lang="en-US" sz="2600" dirty="0" err="1"/>
              <a:t>ορεί</a:t>
            </a:r>
            <a:r>
              <a:rPr lang="en-US" sz="2600" dirty="0"/>
              <a:t> να </a:t>
            </a:r>
            <a:r>
              <a:rPr lang="en-US" sz="2600" dirty="0" err="1"/>
              <a:t>είν</a:t>
            </a:r>
            <a:r>
              <a:rPr lang="en-US" sz="2600" dirty="0"/>
              <a:t>αι:</a:t>
            </a:r>
          </a:p>
          <a:p>
            <a:r>
              <a:rPr lang="en-US" sz="2600" dirty="0"/>
              <a:t>Η </a:t>
            </a:r>
            <a:r>
              <a:rPr lang="en-US" sz="2600" dirty="0" err="1"/>
              <a:t>μυϊκή-δυν</a:t>
            </a:r>
            <a:r>
              <a:rPr lang="en-US" sz="2600" dirty="0"/>
              <a:t>αμική  ενέργεια του ανθρώπου</a:t>
            </a:r>
          </a:p>
          <a:p>
            <a:r>
              <a:rPr lang="en-US" sz="2600" dirty="0"/>
              <a:t>Η </a:t>
            </a:r>
            <a:r>
              <a:rPr lang="en-US" sz="2600" dirty="0" err="1"/>
              <a:t>ηλεκτρική</a:t>
            </a:r>
            <a:r>
              <a:rPr lang="en-US" sz="2600" dirty="0"/>
              <a:t> </a:t>
            </a:r>
            <a:r>
              <a:rPr lang="en-US" sz="2600" dirty="0" err="1"/>
              <a:t>ενέργει</a:t>
            </a:r>
            <a:r>
              <a:rPr lang="en-US" sz="2600" dirty="0"/>
              <a:t>α με τα ηλεκτρικά εργαλεία-μηχανές</a:t>
            </a:r>
          </a:p>
          <a:p>
            <a:r>
              <a:rPr lang="en-US" sz="2600" dirty="0"/>
              <a:t>Η </a:t>
            </a:r>
            <a:r>
              <a:rPr lang="en-US" sz="2600" dirty="0" err="1"/>
              <a:t>χημική</a:t>
            </a:r>
            <a:r>
              <a:rPr lang="en-US" sz="2600" dirty="0"/>
              <a:t> </a:t>
            </a:r>
            <a:r>
              <a:rPr lang="en-US" sz="2600" dirty="0" err="1"/>
              <a:t>ενέργει</a:t>
            </a:r>
            <a:r>
              <a:rPr lang="en-US" sz="2600" dirty="0"/>
              <a:t>α ενός καυσίμου σε μια μηχανή </a:t>
            </a:r>
          </a:p>
        </p:txBody>
      </p:sp>
    </p:spTree>
    <p:extLst>
      <p:ext uri="{BB962C8B-B14F-4D97-AF65-F5344CB8AC3E}">
        <p14:creationId xmlns:p14="http://schemas.microsoft.com/office/powerpoint/2010/main" val="111769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120526-7170-4471-A1F8-52F48150E78C}"/>
              </a:ext>
            </a:extLst>
          </p:cNvPr>
          <p:cNvSpPr>
            <a:spLocks noGrp="1"/>
          </p:cNvSpPr>
          <p:nvPr>
            <p:ph type="title"/>
          </p:nvPr>
        </p:nvSpPr>
        <p:spPr>
          <a:xfrm>
            <a:off x="653143" y="1645920"/>
            <a:ext cx="4052207" cy="4470821"/>
          </a:xfrm>
        </p:spPr>
        <p:txBody>
          <a:bodyPr>
            <a:normAutofit/>
          </a:bodyPr>
          <a:lstStyle/>
          <a:p>
            <a:pPr algn="r"/>
            <a:r>
              <a:rPr lang="el-GR" dirty="0">
                <a:solidFill>
                  <a:srgbClr val="FFFFFF"/>
                </a:solidFill>
              </a:rPr>
              <a:t>ΙΣΤΟΡΙΚΗ ΕΞΕΛΙΞΗ ΤΩΝ ΕΡΓΑΛΕΙΩΝ</a:t>
            </a:r>
          </a:p>
        </p:txBody>
      </p:sp>
      <p:graphicFrame>
        <p:nvGraphicFramePr>
          <p:cNvPr id="6" name="Θέση περιεχομένου 2">
            <a:extLst>
              <a:ext uri="{FF2B5EF4-FFF2-40B4-BE49-F238E27FC236}">
                <a16:creationId xmlns:a16="http://schemas.microsoft.com/office/drawing/2014/main" id="{0F1BF8F2-38E3-9475-D23C-F3858043D0E6}"/>
              </a:ext>
            </a:extLst>
          </p:cNvPr>
          <p:cNvGraphicFramePr>
            <a:graphicFrameLocks noGrp="1"/>
          </p:cNvGraphicFramePr>
          <p:nvPr>
            <p:ph idx="1"/>
            <p:extLst>
              <p:ext uri="{D42A27DB-BD31-4B8C-83A1-F6EECF244321}">
                <p14:modId xmlns:p14="http://schemas.microsoft.com/office/powerpoint/2010/main" val="1869407574"/>
              </p:ext>
            </p:extLst>
          </p:nvPr>
        </p:nvGraphicFramePr>
        <p:xfrm>
          <a:off x="5204109" y="1066800"/>
          <a:ext cx="6771991"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3386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36E2-31BF-441C-8797-756CFA4797A8}"/>
              </a:ext>
            </a:extLst>
          </p:cNvPr>
          <p:cNvSpPr>
            <a:spLocks noGrp="1"/>
          </p:cNvSpPr>
          <p:nvPr>
            <p:ph type="title"/>
          </p:nvPr>
        </p:nvSpPr>
        <p:spPr>
          <a:xfrm>
            <a:off x="1484311" y="685801"/>
            <a:ext cx="10018713" cy="691738"/>
          </a:xfrm>
        </p:spPr>
        <p:txBody>
          <a:bodyPr>
            <a:normAutofit fontScale="90000"/>
          </a:bodyPr>
          <a:lstStyle/>
          <a:p>
            <a:r>
              <a:rPr lang="el-GR" dirty="0"/>
              <a:t>ΛΙΘΙΝΑ ΕΡΓΑΛΕΙΑ  2500000 Π.Χ.</a:t>
            </a:r>
          </a:p>
        </p:txBody>
      </p:sp>
      <p:sp>
        <p:nvSpPr>
          <p:cNvPr id="4" name="Text Placeholder 3">
            <a:extLst>
              <a:ext uri="{FF2B5EF4-FFF2-40B4-BE49-F238E27FC236}">
                <a16:creationId xmlns:a16="http://schemas.microsoft.com/office/drawing/2014/main" id="{ABF7B603-7B83-4496-894A-7E4981E90C35}"/>
              </a:ext>
            </a:extLst>
          </p:cNvPr>
          <p:cNvSpPr>
            <a:spLocks noGrp="1"/>
          </p:cNvSpPr>
          <p:nvPr>
            <p:ph type="body" idx="1"/>
          </p:nvPr>
        </p:nvSpPr>
        <p:spPr>
          <a:xfrm>
            <a:off x="1484310" y="1764632"/>
            <a:ext cx="4050215" cy="396351"/>
          </a:xfrm>
        </p:spPr>
        <p:txBody>
          <a:bodyPr>
            <a:normAutofit lnSpcReduction="10000"/>
          </a:bodyPr>
          <a:lstStyle/>
          <a:p>
            <a:r>
              <a:rPr lang="el-GR" dirty="0"/>
              <a:t>ΠΥΡΙΤΟΛΙΘΟΣ</a:t>
            </a:r>
            <a:r>
              <a:rPr lang="en-US" dirty="0"/>
              <a:t>-SILICONE</a:t>
            </a:r>
            <a:endParaRPr lang="el-GR" dirty="0"/>
          </a:p>
        </p:txBody>
      </p:sp>
      <p:pic>
        <p:nvPicPr>
          <p:cNvPr id="9" name="Content Placeholder 8">
            <a:extLst>
              <a:ext uri="{FF2B5EF4-FFF2-40B4-BE49-F238E27FC236}">
                <a16:creationId xmlns:a16="http://schemas.microsoft.com/office/drawing/2014/main" id="{31AAF67B-4A4B-4145-8174-3F2667CFB3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51273" y="2505075"/>
            <a:ext cx="2763441" cy="3684588"/>
          </a:xfrm>
        </p:spPr>
      </p:pic>
      <p:sp>
        <p:nvSpPr>
          <p:cNvPr id="6" name="Text Placeholder 5">
            <a:extLst>
              <a:ext uri="{FF2B5EF4-FFF2-40B4-BE49-F238E27FC236}">
                <a16:creationId xmlns:a16="http://schemas.microsoft.com/office/drawing/2014/main" id="{5BF8D977-F9F7-4527-942C-6DEE71FC1C10}"/>
              </a:ext>
            </a:extLst>
          </p:cNvPr>
          <p:cNvSpPr>
            <a:spLocks noGrp="1"/>
          </p:cNvSpPr>
          <p:nvPr>
            <p:ph type="body" sz="quarter" idx="3"/>
          </p:nvPr>
        </p:nvSpPr>
        <p:spPr>
          <a:xfrm>
            <a:off x="6096000" y="1764632"/>
            <a:ext cx="3962399" cy="396351"/>
          </a:xfrm>
        </p:spPr>
        <p:txBody>
          <a:bodyPr>
            <a:normAutofit lnSpcReduction="10000"/>
          </a:bodyPr>
          <a:lstStyle/>
          <a:p>
            <a:r>
              <a:rPr lang="el-GR" dirty="0"/>
              <a:t>ΟΨΙΔΙΑΝΟΣ-</a:t>
            </a:r>
            <a:r>
              <a:rPr lang="en-US" dirty="0"/>
              <a:t>OBSIDIAN</a:t>
            </a:r>
            <a:endParaRPr lang="el-GR" dirty="0"/>
          </a:p>
        </p:txBody>
      </p:sp>
      <p:pic>
        <p:nvPicPr>
          <p:cNvPr id="11" name="Content Placeholder 10">
            <a:extLst>
              <a:ext uri="{FF2B5EF4-FFF2-40B4-BE49-F238E27FC236}">
                <a16:creationId xmlns:a16="http://schemas.microsoft.com/office/drawing/2014/main" id="{184EA9D4-664A-4210-8C2A-45EDF59AACE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56525" y="3490119"/>
            <a:ext cx="2162175" cy="1714500"/>
          </a:xfrm>
        </p:spPr>
      </p:pic>
    </p:spTree>
    <p:extLst>
      <p:ext uri="{BB962C8B-B14F-4D97-AF65-F5344CB8AC3E}">
        <p14:creationId xmlns:p14="http://schemas.microsoft.com/office/powerpoint/2010/main" val="423590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A03CA2-CCA7-44C3-A24A-9A94C6E5F17C}"/>
              </a:ext>
            </a:extLst>
          </p:cNvPr>
          <p:cNvSpPr>
            <a:spLocks noGrp="1"/>
          </p:cNvSpPr>
          <p:nvPr>
            <p:ph type="title"/>
          </p:nvPr>
        </p:nvSpPr>
        <p:spPr/>
        <p:txBody>
          <a:bodyPr>
            <a:normAutofit fontScale="90000"/>
          </a:bodyPr>
          <a:lstStyle/>
          <a:p>
            <a:r>
              <a:rPr lang="el-GR" dirty="0"/>
              <a:t>ΕΡΓΑΛΕΙΑ ΑΠΟ ΞΥΛΟ</a:t>
            </a:r>
            <a:br>
              <a:rPr lang="el-GR" dirty="0"/>
            </a:br>
            <a:r>
              <a:rPr lang="el-GR" dirty="0"/>
              <a:t>2500000 Π.Χ.</a:t>
            </a:r>
          </a:p>
        </p:txBody>
      </p:sp>
      <p:pic>
        <p:nvPicPr>
          <p:cNvPr id="10" name="Content Placeholder 9">
            <a:extLst>
              <a:ext uri="{FF2B5EF4-FFF2-40B4-BE49-F238E27FC236}">
                <a16:creationId xmlns:a16="http://schemas.microsoft.com/office/drawing/2014/main" id="{59607865-0926-4BC8-8380-ECBEA14691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079" y="1824384"/>
            <a:ext cx="3672566" cy="2505020"/>
          </a:xfrm>
        </p:spPr>
      </p:pic>
      <p:pic>
        <p:nvPicPr>
          <p:cNvPr id="2" name="Εικόνα 1">
            <a:extLst>
              <a:ext uri="{FF2B5EF4-FFF2-40B4-BE49-F238E27FC236}">
                <a16:creationId xmlns:a16="http://schemas.microsoft.com/office/drawing/2014/main" id="{326FACB6-8A14-4F61-9AA7-2E1220134D54}"/>
              </a:ext>
            </a:extLst>
          </p:cNvPr>
          <p:cNvPicPr>
            <a:picLocks noChangeAspect="1"/>
          </p:cNvPicPr>
          <p:nvPr/>
        </p:nvPicPr>
        <p:blipFill>
          <a:blip r:embed="rId3"/>
          <a:stretch>
            <a:fillRect/>
          </a:stretch>
        </p:blipFill>
        <p:spPr>
          <a:xfrm>
            <a:off x="5566002" y="1824384"/>
            <a:ext cx="2309036" cy="2382173"/>
          </a:xfrm>
          <a:prstGeom prst="rect">
            <a:avLst/>
          </a:prstGeom>
        </p:spPr>
      </p:pic>
      <p:pic>
        <p:nvPicPr>
          <p:cNvPr id="4" name="Εικόνα 3">
            <a:extLst>
              <a:ext uri="{FF2B5EF4-FFF2-40B4-BE49-F238E27FC236}">
                <a16:creationId xmlns:a16="http://schemas.microsoft.com/office/drawing/2014/main" id="{4E248BA3-5F7B-4269-A8BD-7E026244CA3F}"/>
              </a:ext>
            </a:extLst>
          </p:cNvPr>
          <p:cNvPicPr>
            <a:picLocks noChangeAspect="1"/>
          </p:cNvPicPr>
          <p:nvPr/>
        </p:nvPicPr>
        <p:blipFill>
          <a:blip r:embed="rId4"/>
          <a:stretch>
            <a:fillRect/>
          </a:stretch>
        </p:blipFill>
        <p:spPr>
          <a:xfrm>
            <a:off x="7875038" y="1824384"/>
            <a:ext cx="2996338" cy="2382173"/>
          </a:xfrm>
          <a:prstGeom prst="rect">
            <a:avLst/>
          </a:prstGeom>
        </p:spPr>
      </p:pic>
      <p:pic>
        <p:nvPicPr>
          <p:cNvPr id="5" name="Εικόνα 4">
            <a:extLst>
              <a:ext uri="{FF2B5EF4-FFF2-40B4-BE49-F238E27FC236}">
                <a16:creationId xmlns:a16="http://schemas.microsoft.com/office/drawing/2014/main" id="{A3C681AA-004B-4875-9AE6-9989C8CF4D61}"/>
              </a:ext>
            </a:extLst>
          </p:cNvPr>
          <p:cNvPicPr>
            <a:picLocks noChangeAspect="1"/>
          </p:cNvPicPr>
          <p:nvPr/>
        </p:nvPicPr>
        <p:blipFill>
          <a:blip r:embed="rId5"/>
          <a:stretch>
            <a:fillRect/>
          </a:stretch>
        </p:blipFill>
        <p:spPr>
          <a:xfrm>
            <a:off x="5566002" y="4108695"/>
            <a:ext cx="2309036" cy="2240987"/>
          </a:xfrm>
          <a:prstGeom prst="rect">
            <a:avLst/>
          </a:prstGeom>
        </p:spPr>
      </p:pic>
      <p:pic>
        <p:nvPicPr>
          <p:cNvPr id="6" name="Εικόνα 5">
            <a:extLst>
              <a:ext uri="{FF2B5EF4-FFF2-40B4-BE49-F238E27FC236}">
                <a16:creationId xmlns:a16="http://schemas.microsoft.com/office/drawing/2014/main" id="{FC8EEA90-FA5F-4DDD-AD48-70DE42E087F6}"/>
              </a:ext>
            </a:extLst>
          </p:cNvPr>
          <p:cNvPicPr>
            <a:picLocks noChangeAspect="1"/>
          </p:cNvPicPr>
          <p:nvPr/>
        </p:nvPicPr>
        <p:blipFill>
          <a:blip r:embed="rId6"/>
          <a:stretch>
            <a:fillRect/>
          </a:stretch>
        </p:blipFill>
        <p:spPr>
          <a:xfrm>
            <a:off x="7875038" y="4206557"/>
            <a:ext cx="2996339" cy="2143125"/>
          </a:xfrm>
          <a:prstGeom prst="rect">
            <a:avLst/>
          </a:prstGeom>
        </p:spPr>
      </p:pic>
      <p:pic>
        <p:nvPicPr>
          <p:cNvPr id="8" name="Εικόνα 7">
            <a:extLst>
              <a:ext uri="{FF2B5EF4-FFF2-40B4-BE49-F238E27FC236}">
                <a16:creationId xmlns:a16="http://schemas.microsoft.com/office/drawing/2014/main" id="{544C5DDA-15DD-407C-BF82-0E8C208E227A}"/>
              </a:ext>
            </a:extLst>
          </p:cNvPr>
          <p:cNvPicPr>
            <a:picLocks noChangeAspect="1"/>
          </p:cNvPicPr>
          <p:nvPr/>
        </p:nvPicPr>
        <p:blipFill>
          <a:blip r:embed="rId7"/>
          <a:stretch>
            <a:fillRect/>
          </a:stretch>
        </p:blipFill>
        <p:spPr>
          <a:xfrm>
            <a:off x="974079" y="4329404"/>
            <a:ext cx="3672566" cy="2020278"/>
          </a:xfrm>
          <a:prstGeom prst="rect">
            <a:avLst/>
          </a:prstGeom>
        </p:spPr>
      </p:pic>
    </p:spTree>
    <p:extLst>
      <p:ext uri="{BB962C8B-B14F-4D97-AF65-F5344CB8AC3E}">
        <p14:creationId xmlns:p14="http://schemas.microsoft.com/office/powerpoint/2010/main" val="328578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5A75-5F2A-4D70-BD64-757F6EB1B320}"/>
              </a:ext>
            </a:extLst>
          </p:cNvPr>
          <p:cNvSpPr>
            <a:spLocks noGrp="1"/>
          </p:cNvSpPr>
          <p:nvPr>
            <p:ph type="title"/>
          </p:nvPr>
        </p:nvSpPr>
        <p:spPr/>
        <p:txBody>
          <a:bodyPr>
            <a:normAutofit fontScale="90000"/>
          </a:bodyPr>
          <a:lstStyle/>
          <a:p>
            <a:r>
              <a:rPr lang="el-GR" dirty="0"/>
              <a:t>ΚΟΚΚΑΛΑ ΖΩΩΝ-ΟΣΤΡΑΚΑ</a:t>
            </a:r>
            <a:br>
              <a:rPr lang="el-GR" dirty="0"/>
            </a:br>
            <a:r>
              <a:rPr lang="el-GR" dirty="0"/>
              <a:t>2500000 Π.Χ.</a:t>
            </a:r>
          </a:p>
        </p:txBody>
      </p:sp>
      <p:pic>
        <p:nvPicPr>
          <p:cNvPr id="5" name="Content Placeholder 4">
            <a:extLst>
              <a:ext uri="{FF2B5EF4-FFF2-40B4-BE49-F238E27FC236}">
                <a16:creationId xmlns:a16="http://schemas.microsoft.com/office/drawing/2014/main" id="{6E3889BF-C693-44D6-AD84-70B38C3674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3662" y="1825625"/>
            <a:ext cx="6167250" cy="4351338"/>
          </a:xfrm>
        </p:spPr>
      </p:pic>
    </p:spTree>
    <p:extLst>
      <p:ext uri="{BB962C8B-B14F-4D97-AF65-F5344CB8AC3E}">
        <p14:creationId xmlns:p14="http://schemas.microsoft.com/office/powerpoint/2010/main" val="668966371"/>
      </p:ext>
    </p:extLst>
  </p:cSld>
  <p:clrMapOvr>
    <a:masterClrMapping/>
  </p:clrMapOvr>
</p:sld>
</file>

<file path=ppt/theme/theme1.xml><?xml version="1.0" encoding="utf-8"?>
<a:theme xmlns:a="http://schemas.openxmlformats.org/drawingml/2006/main" name="Βάθος">
  <a:themeElements>
    <a:clrScheme name="Βάθο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TM04033923[[fn=Βάθος]]</Template>
  <TotalTime>572</TotalTime>
  <Words>800</Words>
  <Application>Microsoft Office PowerPoint</Application>
  <PresentationFormat>Ευρεία οθόνη</PresentationFormat>
  <Paragraphs>116</Paragraphs>
  <Slides>30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30</vt:i4>
      </vt:variant>
    </vt:vector>
  </HeadingPairs>
  <TitlesOfParts>
    <vt:vector size="35" baseType="lpstr">
      <vt:lpstr>Arial</vt:lpstr>
      <vt:lpstr>Corbel</vt:lpstr>
      <vt:lpstr>Roboto</vt:lpstr>
      <vt:lpstr>times new roman</vt:lpstr>
      <vt:lpstr>Βάθος</vt:lpstr>
      <vt:lpstr>ΕΡΓΑΛΕΙΑ </vt:lpstr>
      <vt:lpstr>ΤΙ ΕΙΝΑΙ ΕΡΓΑΛΕΙΟ</vt:lpstr>
      <vt:lpstr>ΤΑ ΠΡΩΤΑ ΕΡΓΑΛΕΙΑ</vt:lpstr>
      <vt:lpstr>ΕΡΓΑΛΕΙΑ ΚΑΙ ΠΟΛΙΤΙΣΜΟΣ</vt:lpstr>
      <vt:lpstr> ΕΝΕΡΓΕΙΑ ΚΑΙ ΕΡΓΑΛΕΙΑ</vt:lpstr>
      <vt:lpstr>ΙΣΤΟΡΙΚΗ ΕΞΕΛΙΞΗ ΤΩΝ ΕΡΓΑΛΕΙΩΝ</vt:lpstr>
      <vt:lpstr>ΛΙΘΙΝΑ ΕΡΓΑΛΕΙΑ  2500000 Π.Χ.</vt:lpstr>
      <vt:lpstr>ΕΡΓΑΛΕΙΑ ΑΠΟ ΞΥΛΟ 2500000 Π.Χ.</vt:lpstr>
      <vt:lpstr>ΚΟΚΚΑΛΑ ΖΩΩΝ-ΟΣΤΡΑΚΑ 2500000 Π.Χ.</vt:lpstr>
      <vt:lpstr>ΕΠΕΞΕΡΓΑΣΙΑ ΜΕΤΑΛΛΩΝ ΓΙΑ ΕΡΓΑΛΕΙΑ</vt:lpstr>
      <vt:lpstr>ΕΠΟΧΕΣ ΤΩΝ ΜΕΤΑΛΛΩΝ</vt:lpstr>
      <vt:lpstr>ΕΠΟΧΗ ΤΟΥ ΧΑΛΚΟΥ ΚΑΙ ΚΡΑΜΑΤΩΝ ΑΥΤΟΥ 5000 Π.Χ.</vt:lpstr>
      <vt:lpstr>ΕΠΟΧΗ ΤΟΥ ΣΙΔΗΡΟΥ  ΞΕΚΙΝΑ ΤΟ 1500 π.Χ.</vt:lpstr>
      <vt:lpstr>ΕΡΓΑΛΕΙΑ ΑΠΟ  ΑΤΣΑΛΙ-ΧΑΛΥΒΑ ΚΑΙ  ΚΡΑΜΑΤΑ ΑΥΤΟΥ  ΜΕΤΑ ΤΟ 1800 Μ.Χ</vt:lpstr>
      <vt:lpstr>ΠΛΑΣΤΙΚΑ ΕΡΓΑΛΕΙΑ</vt:lpstr>
      <vt:lpstr>ΔΙΑΜΑΝΤΙ ΩΣ ΕΡΓΑΛΕΙΟ</vt:lpstr>
      <vt:lpstr>ΕΙΔΙΚΑ  ΕΡΓΑΛΕΙΑ</vt:lpstr>
      <vt:lpstr>ΙΔΕΕΣ ΓΙΑ ΕΡΓΑΛΕΙΑ ΑΠΟ ΤΗΝ ΦΥΣΗ -ΒΙΟΜΙΜΗΤΙΚΗ</vt:lpstr>
      <vt:lpstr>ΚΑΤΑΤΑΞΗ ΤΩΝ ΕΡΓΑΛΕΙΩΝ ΑΝΑΛΟΓΑ ΤΟ ΣΚΟΠΟ ΠΟΥ ΕΞΥΠΗΡΕΤΟΥΝ</vt:lpstr>
      <vt:lpstr>ΕΡΓΑΛΕΙΑ ΚΟΠΗΣ-ΔΙΑΤΡΗΣΗΣ-ΛΕΙΑΝΣΗΣ</vt:lpstr>
      <vt:lpstr>ΕΡΓΑΛΕΙΑ ΧΑΡΑΞΗΣ-ΚΑΘΟΔΗΓΗΣΗΣ</vt:lpstr>
      <vt:lpstr>ΕΡΓΑΛΕΙΑ ΣΥΓΚΡΑΤΗΣΗΣ</vt:lpstr>
      <vt:lpstr>ΕΡΓΑΛΕΙΑ ΜΕΤΡΗΣΗΣ-ΣΥΓΚΡΙΣΗΣ</vt:lpstr>
      <vt:lpstr>ΕΡΓΑΛΕΙΑ ΓΙΑ ΙΑΤΡΙΚΗ ΧΡΗΣΗ</vt:lpstr>
      <vt:lpstr>ΣΧΕΔΙΑΣΗ ΕΡΓΑΛΕΙΩΝ-ΕΡΓΟΝΟΜΙΑ</vt:lpstr>
      <vt:lpstr>ΠΡΟΒΛΗΜΑΤΑ ΑΠΌ ΜΗ ΕΡΓΟΝΟΜΙΚΑ ΕΡΓΑΛΕΙΑ</vt:lpstr>
      <vt:lpstr>ΕΡΓΑΛΕΙΑ  ΓΙΑ ΑΡΙΣΤΕΡΟΧΕΙΡΕΣ </vt:lpstr>
      <vt:lpstr>ΘΕΤΙΚΕΣ  ΕΠΙΠΤΩΣΕΙΣ ΣΤΗ ΖΩΗ ΤΟΥ ΑΝΘΡΩΠΟΥ ΑΠΟ ΤΗΝ ΧΡΗΣΗ ΤΩΝ ΕΡΓΑΛΕΙΩΝ</vt:lpstr>
      <vt:lpstr>ΜΕΤΡΑ ΑΣΦΑΛΕΙΑΣ ΚΑΤΆ ΤΗ ΧΡΗΣΗ ΕΡΓΑΛΕΙΩΝ</vt:lpstr>
      <vt:lpstr>www.mytexnologia.gr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ΤΕΧΝΟΛΟΓΙΑ ΕΡΓΑΛΕΙΩΝ</dc:title>
  <dc:creator>tenia</dc:creator>
  <cp:lastModifiedBy>mytexnologia@gmail.com</cp:lastModifiedBy>
  <cp:revision>73</cp:revision>
  <dcterms:created xsi:type="dcterms:W3CDTF">2020-12-02T15:06:21Z</dcterms:created>
  <dcterms:modified xsi:type="dcterms:W3CDTF">2023-02-07T06:41:18Z</dcterms:modified>
</cp:coreProperties>
</file>