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sldIdLst>
    <p:sldId id="256" r:id="rId2"/>
    <p:sldId id="257" r:id="rId3"/>
    <p:sldId id="268" r:id="rId4"/>
    <p:sldId id="261" r:id="rId5"/>
    <p:sldId id="285" r:id="rId6"/>
    <p:sldId id="260" r:id="rId7"/>
    <p:sldId id="262" r:id="rId8"/>
    <p:sldId id="258" r:id="rId9"/>
    <p:sldId id="259" r:id="rId10"/>
    <p:sldId id="267" r:id="rId11"/>
    <p:sldId id="265" r:id="rId12"/>
    <p:sldId id="264" r:id="rId13"/>
    <p:sldId id="269" r:id="rId14"/>
    <p:sldId id="266" r:id="rId15"/>
    <p:sldId id="263" r:id="rId16"/>
    <p:sldId id="276" r:id="rId17"/>
    <p:sldId id="275" r:id="rId18"/>
    <p:sldId id="274" r:id="rId19"/>
    <p:sldId id="273" r:id="rId20"/>
    <p:sldId id="272" r:id="rId21"/>
    <p:sldId id="271" r:id="rId22"/>
    <p:sldId id="281" r:id="rId23"/>
    <p:sldId id="280" r:id="rId24"/>
    <p:sldId id="279" r:id="rId25"/>
    <p:sldId id="278" r:id="rId26"/>
    <p:sldId id="277" r:id="rId27"/>
    <p:sldId id="282" r:id="rId28"/>
    <p:sldId id="284"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023FF4BE-8295-45E1-91B6-0B6FA01680CF}" type="datetimeFigureOut">
              <a:rPr lang="el-GR" smtClean="0"/>
              <a:t>7/2/2023</a:t>
            </a:fld>
            <a:endParaRPr lang="el-G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AE02BE5-5025-4DCE-8BD2-9AD3D0E34B69}" type="slidenum">
              <a:rPr lang="el-GR" smtClean="0"/>
              <a:t>‹#›</a:t>
            </a:fld>
            <a:endParaRPr lang="el-G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l-G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3FF4BE-8295-45E1-91B6-0B6FA01680CF}" type="datetimeFigureOut">
              <a:rPr lang="el-GR" smtClean="0"/>
              <a:t>7/2/2023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2BE5-5025-4DCE-8BD2-9AD3D0E34B69}" type="slidenum">
              <a:rPr lang="el-GR" smtClean="0"/>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3FF4BE-8295-45E1-91B6-0B6FA01680CF}" type="datetimeFigureOut">
              <a:rPr lang="el-GR" smtClean="0"/>
              <a:t>7/2/2023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AE02BE5-5025-4DCE-8BD2-9AD3D0E34B69}" type="slidenum">
              <a:rPr lang="el-GR" smtClean="0"/>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3FF4BE-8295-45E1-91B6-0B6FA01680CF}" type="datetimeFigureOut">
              <a:rPr lang="el-GR" smtClean="0"/>
              <a:t>7/2/2023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AE02BE5-5025-4DCE-8BD2-9AD3D0E34B69}" type="slidenum">
              <a:rPr lang="el-GR" smtClean="0"/>
              <a:t>‹#›</a:t>
            </a:fld>
            <a:endParaRPr lang="el-G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23FF4BE-8295-45E1-91B6-0B6FA01680CF}" type="datetimeFigureOut">
              <a:rPr lang="el-GR" smtClean="0"/>
              <a:t>7/2/2023</a:t>
            </a:fld>
            <a:endParaRPr lang="el-G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AE02BE5-5025-4DCE-8BD2-9AD3D0E34B69}" type="slidenum">
              <a:rPr lang="el-GR" smtClean="0"/>
              <a:t>‹#›</a:t>
            </a:fld>
            <a:endParaRPr lang="el-G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l-G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3FF4BE-8295-45E1-91B6-0B6FA01680CF}" type="datetimeFigureOut">
              <a:rPr lang="el-GR" smtClean="0"/>
              <a:t>7/2/2023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E02BE5-5025-4DCE-8BD2-9AD3D0E34B69}" type="slidenum">
              <a:rPr lang="el-GR" smtClean="0"/>
              <a:t>‹#›</a:t>
            </a:fld>
            <a:endParaRPr lang="el-GR"/>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3FF4BE-8295-45E1-91B6-0B6FA01680CF}" type="datetimeFigureOut">
              <a:rPr lang="el-GR" smtClean="0"/>
              <a:t>7/2/2023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AE02BE5-5025-4DCE-8BD2-9AD3D0E34B69}" type="slidenum">
              <a:rPr lang="el-GR" smtClean="0"/>
              <a:t>‹#›</a:t>
            </a:fld>
            <a:endParaRPr lang="el-GR"/>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3FF4BE-8295-45E1-91B6-0B6FA01680CF}" type="datetimeFigureOut">
              <a:rPr lang="el-GR" smtClean="0"/>
              <a:t>7/2/2023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AE02BE5-5025-4DCE-8BD2-9AD3D0E34B69}" type="slidenum">
              <a:rPr lang="el-GR" smtClean="0"/>
              <a:t>‹#›</a:t>
            </a:fld>
            <a:endParaRPr lang="el-GR"/>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23FF4BE-8295-45E1-91B6-0B6FA01680CF}" type="datetimeFigureOut">
              <a:rPr lang="el-GR" smtClean="0"/>
              <a:t>7/2/2023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AE02BE5-5025-4DCE-8BD2-9AD3D0E34B69}" type="slidenum">
              <a:rPr lang="el-GR" smtClean="0"/>
              <a:t>‹#›</a:t>
            </a:fld>
            <a:endParaRPr lang="el-G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3FF4BE-8295-45E1-91B6-0B6FA01680CF}" type="datetimeFigureOut">
              <a:rPr lang="el-GR" smtClean="0"/>
              <a:t>7/2/2023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AE02BE5-5025-4DCE-8BD2-9AD3D0E34B69}" type="slidenum">
              <a:rPr lang="el-GR" smtClean="0"/>
              <a:t>‹#›</a:t>
            </a:fld>
            <a:endParaRPr lang="el-G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3FF4BE-8295-45E1-91B6-0B6FA01680CF}" type="datetimeFigureOut">
              <a:rPr lang="el-GR" smtClean="0"/>
              <a:t>7/2/2023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AE02BE5-5025-4DCE-8BD2-9AD3D0E34B69}" type="slidenum">
              <a:rPr lang="el-GR" smtClean="0"/>
              <a:t>‹#›</a:t>
            </a:fld>
            <a:endParaRPr lang="el-G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023FF4BE-8295-45E1-91B6-0B6FA01680CF}" type="datetimeFigureOut">
              <a:rPr lang="el-GR" smtClean="0"/>
              <a:t>7/2/2023</a:t>
            </a:fld>
            <a:endParaRPr lang="el-G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l-G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AE02BE5-5025-4DCE-8BD2-9AD3D0E34B69}"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l.wikipedia.org/wiki/1838" TargetMode="External"/><Relationship Id="rId2" Type="http://schemas.openxmlformats.org/officeDocument/2006/relationships/hyperlink" Target="https://el.wikipedia.org/wiki/%CE%A3%CE%AC%CE%BC%CE%B9%CE%BF%CF%85%CE%B5%CE%BB_%CE%9C%CE%BF%CF%81%CF%82" TargetMode="Externa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el.wikipedia.org/wiki/%CE%9A%CF%8E%CE%B4%CE%B9%CE%BA%CE%B1%CF%82_%CE%9C%CE%BF%CF%81%CF%82"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l.wikipedia.org/wiki/%CE%97%CE%BB%CE%B5%CE%BA%CF%84%CF%81%CE%BF%CE%BC%CE%B1%CE%B3%CE%BD%CE%B7%CF%84%CE%B9%CE%BA%CF%8C_%CE%BA%CF%8D%CE%BC%CE%B1" TargetMode="External"/><Relationship Id="rId2" Type="http://schemas.openxmlformats.org/officeDocument/2006/relationships/hyperlink" Target="https://el.wikipedia.org/wiki/%CE%95%CF%80%CE%B9%CE%BA%CE%BF%CE%B9%CE%BD%CF%89%CE%BD%CE%AF%CE%B1" TargetMode="Externa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hyperlink" Target="https://el.wikipedia.org/wiki/%CE%A1%CE%B1%CE%B4%CE%B9%CE%BF%CE%BA%CF%8D%CE%BC%CE%B1%CF%84%CE%B1" TargetMode="External"/><Relationship Id="rId4" Type="http://schemas.openxmlformats.org/officeDocument/2006/relationships/hyperlink" Target="https://el.wikipedia.org/wiki/%CE%99%CF%84%CE%B1%CE%BB%CE%BF%CE%AF"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el.wikipedia.org/wiki/%CE%9A%CE%B5%CF%81%CE%B1%CE%AF%CE%B1" TargetMode="External"/><Relationship Id="rId7" Type="http://schemas.openxmlformats.org/officeDocument/2006/relationships/hyperlink" Target="https://el.wikipedia.org/w/index.php?title=%CE%95%CF%81%CF%84%CE%B6%CE%B9%CE%B1%CE%BD%CE%AC_%CE%9A%CF%8D%CE%BC%CE%B1%CF%84%CE%B1&amp;action=edit&amp;redlink=1" TargetMode="External"/><Relationship Id="rId2" Type="http://schemas.openxmlformats.org/officeDocument/2006/relationships/hyperlink" Target="https://el.wikipedia.org/wiki/%CE%A3%CF%85%CF%87%CE%BD%CF%8C%CF%84%CE%B7%CF%84%CE%B1" TargetMode="External"/><Relationship Id="rId1" Type="http://schemas.openxmlformats.org/officeDocument/2006/relationships/slideLayout" Target="../slideLayouts/slideLayout4.xml"/><Relationship Id="rId6" Type="http://schemas.openxmlformats.org/officeDocument/2006/relationships/hyperlink" Target="https://el.wikipedia.org/wiki/%CE%9A%CF%8E%CE%B4%CE%B9%CE%BA%CE%B1%CF%82_%CE%9C%CE%BF%CF%81%CF%82" TargetMode="External"/><Relationship Id="rId5" Type="http://schemas.openxmlformats.org/officeDocument/2006/relationships/hyperlink" Target="https://el.wikipedia.org/wiki/%CE%93%CE%BF%CF%85%CE%BB%CE%B9%CE%AD%CE%BB%CE%BC%CE%BF%CF%82_%CE%9C%CE%B1%CF%81%CE%BA%CF%8C%CE%BD%CE%B9" TargetMode="External"/><Relationship Id="rId4" Type="http://schemas.openxmlformats.org/officeDocument/2006/relationships/hyperlink" Target="https://el.wikipedia.org/wiki/1895"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l.wikipedia.org/wiki/%CE%A4%CE%B7%CE%BB%CE%B5%CF%80%CE%B9%CE%BA%CE%BF%CE%B9%CE%BD%CF%89%CE%BD%CE%AF%CE%B1"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ki/%CE%91%CE%BB%CE%B3%CF%8C%CF%81%CE%B9%CE%B8%CE%BC%CE%BF%CF%82" TargetMode="External"/><Relationship Id="rId2" Type="http://schemas.openxmlformats.org/officeDocument/2006/relationships/hyperlink" Target="https://el.wikipedia.org/wiki/%CE%97%CE%BB%CE%B5%CE%BA%CF%84%CF%81%CE%BF%CE%BD%CE%B9%CE%BA%CF%8C%CF%82_%CF%85%CF%80%CE%BF%CE%BB%CE%BF%CE%B3%CE%B9%CF%83%CF%84%CE%AE%CF%8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l.wikipedia.org/wiki/COBOL" TargetMode="External"/><Relationship Id="rId13" Type="http://schemas.openxmlformats.org/officeDocument/2006/relationships/hyperlink" Target="https://el.wikipedia.org/wiki/Logo" TargetMode="External"/><Relationship Id="rId18" Type="http://schemas.openxmlformats.org/officeDocument/2006/relationships/hyperlink" Target="https://el.wikipedia.org/wiki/%CE%A3%CF%8D%CF%83%CF%84%CE%B7%CE%BC%CE%B1_Maude" TargetMode="External"/><Relationship Id="rId26" Type="http://schemas.openxmlformats.org/officeDocument/2006/relationships/hyperlink" Target="https://el.wikipedia.org/wiki/Visual_Basic" TargetMode="External"/><Relationship Id="rId3" Type="http://schemas.openxmlformats.org/officeDocument/2006/relationships/hyperlink" Target="https://el.wikipedia.org/wiki/AWK" TargetMode="External"/><Relationship Id="rId21" Type="http://schemas.openxmlformats.org/officeDocument/2006/relationships/hyperlink" Target="https://el.wikipedia.org/wiki/PHP" TargetMode="External"/><Relationship Id="rId7" Type="http://schemas.openxmlformats.org/officeDocument/2006/relationships/hyperlink" Target="https://el.wikipedia.org/wiki/C_Sharp" TargetMode="External"/><Relationship Id="rId12" Type="http://schemas.openxmlformats.org/officeDocument/2006/relationships/hyperlink" Target="https://el.wikipedia.org/wiki/JavaScript" TargetMode="External"/><Relationship Id="rId17" Type="http://schemas.openxmlformats.org/officeDocument/2006/relationships/hyperlink" Target="https://el.wikipedia.org/wiki/OBJ" TargetMode="External"/><Relationship Id="rId25" Type="http://schemas.openxmlformats.org/officeDocument/2006/relationships/hyperlink" Target="https://el.wikipedia.org/wiki/SQL" TargetMode="External"/><Relationship Id="rId2" Type="http://schemas.openxmlformats.org/officeDocument/2006/relationships/hyperlink" Target="https://el.wikipedia.org/wiki/Applescript" TargetMode="External"/><Relationship Id="rId16" Type="http://schemas.openxmlformats.org/officeDocument/2006/relationships/hyperlink" Target="https://el.wikipedia.org/wiki/ML_(%CE%B3%CE%BB%CF%8E%CF%83%CF%83%CE%B1_%CF%80%CF%81%CE%BF%CE%B3%CF%81%CE%B1%CE%BC%CE%BC%CE%B1%CF%84%CE%B9%CF%83%CE%BC%CE%BF%CF%8D)" TargetMode="External"/><Relationship Id="rId20" Type="http://schemas.openxmlformats.org/officeDocument/2006/relationships/hyperlink" Target="https://el.wikipedia.org/wiki/Perl" TargetMode="External"/><Relationship Id="rId1" Type="http://schemas.openxmlformats.org/officeDocument/2006/relationships/slideLayout" Target="../slideLayouts/slideLayout2.xml"/><Relationship Id="rId6" Type="http://schemas.openxmlformats.org/officeDocument/2006/relationships/hyperlink" Target="https://el.wikipedia.org/wiki/C_plus_plus" TargetMode="External"/><Relationship Id="rId11" Type="http://schemas.openxmlformats.org/officeDocument/2006/relationships/hyperlink" Target="https://el.wikipedia.org/wiki/Java" TargetMode="External"/><Relationship Id="rId24" Type="http://schemas.openxmlformats.org/officeDocument/2006/relationships/hyperlink" Target="https://el.wikipedia.org/wiki/Ruby" TargetMode="External"/><Relationship Id="rId5" Type="http://schemas.openxmlformats.org/officeDocument/2006/relationships/hyperlink" Target="https://el.wikipedia.org/wiki/C_(%CE%B3%CE%BB%CF%8E%CF%83%CF%83%CE%B1_%CF%80%CF%81%CE%BF%CE%B3%CF%81%CE%B1%CE%BC%CE%BC%CE%B1%CF%84%CE%B9%CF%83%CE%BC%CE%BF%CF%8D)" TargetMode="External"/><Relationship Id="rId15" Type="http://schemas.openxmlformats.org/officeDocument/2006/relationships/hyperlink" Target="https://el.wikipedia.org/w/index.php?title=Mathematica&amp;action=edit&amp;redlink=1" TargetMode="External"/><Relationship Id="rId23" Type="http://schemas.openxmlformats.org/officeDocument/2006/relationships/hyperlink" Target="https://el.wikipedia.org/wiki/Python" TargetMode="External"/><Relationship Id="rId10" Type="http://schemas.openxmlformats.org/officeDocument/2006/relationships/hyperlink" Target="https://el.wikipedia.org/wiki/Haskell" TargetMode="External"/><Relationship Id="rId19" Type="http://schemas.openxmlformats.org/officeDocument/2006/relationships/hyperlink" Target="https://el.wikipedia.org/wiki/Pascal_(%CE%B3%CE%BB%CF%8E%CF%83%CF%83%CE%B1_%CF%80%CF%81%CE%BF%CE%B3%CF%81%CE%B1%CE%BC%CE%BC%CE%B1%CF%84%CE%B9%CF%83%CE%BC%CE%BF%CF%8D)" TargetMode="External"/><Relationship Id="rId4" Type="http://schemas.openxmlformats.org/officeDocument/2006/relationships/hyperlink" Target="https://el.wikipedia.org/wiki/BASIC" TargetMode="External"/><Relationship Id="rId9" Type="http://schemas.openxmlformats.org/officeDocument/2006/relationships/hyperlink" Target="https://el.wikipedia.org/wiki/FORTRAN" TargetMode="External"/><Relationship Id="rId14" Type="http://schemas.openxmlformats.org/officeDocument/2006/relationships/hyperlink" Target="https://el.wikipedia.org/wiki/Lucid" TargetMode="External"/><Relationship Id="rId22" Type="http://schemas.openxmlformats.org/officeDocument/2006/relationships/hyperlink" Target="https://el.wikipedia.org/wiki/Prolo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76256" y="2052960"/>
            <a:ext cx="2115344" cy="1828800"/>
          </a:xfrm>
        </p:spPr>
        <p:txBody>
          <a:bodyPr/>
          <a:lstStyle/>
          <a:p>
            <a:r>
              <a:rPr lang="el-GR" dirty="0"/>
              <a:t>ΘΕΟΔΟΣΙΟΥ ΘΕΟΔΩΡΟΣ</a:t>
            </a:r>
          </a:p>
          <a:p>
            <a:r>
              <a:rPr lang="el-GR" dirty="0"/>
              <a:t>ΜΗΧΑΝΟΛΟΓΟΣ</a:t>
            </a:r>
          </a:p>
        </p:txBody>
      </p:sp>
      <p:sp>
        <p:nvSpPr>
          <p:cNvPr id="2" name="Title 1"/>
          <p:cNvSpPr>
            <a:spLocks noGrp="1"/>
          </p:cNvSpPr>
          <p:nvPr>
            <p:ph type="title"/>
          </p:nvPr>
        </p:nvSpPr>
        <p:spPr/>
        <p:txBody>
          <a:bodyPr/>
          <a:lstStyle/>
          <a:p>
            <a:r>
              <a:rPr lang="el-GR" dirty="0"/>
              <a:t>Τεχνολογικη ενοτητα:</a:t>
            </a:r>
            <a:br>
              <a:rPr lang="el-GR" dirty="0"/>
            </a:br>
            <a:r>
              <a:rPr lang="el-GR" dirty="0"/>
              <a:t>επικοινωνιεσ</a:t>
            </a:r>
          </a:p>
        </p:txBody>
      </p:sp>
    </p:spTree>
    <p:extLst>
      <p:ext uri="{BB962C8B-B14F-4D97-AF65-F5344CB8AC3E}">
        <p14:creationId xmlns:p14="http://schemas.microsoft.com/office/powerpoint/2010/main" val="31232275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57200" y="1484784"/>
            <a:ext cx="4038600" cy="5112568"/>
          </a:xfrm>
        </p:spPr>
        <p:txBody>
          <a:bodyPr>
            <a:normAutofit fontScale="70000" lnSpcReduction="20000"/>
          </a:bodyPr>
          <a:lstStyle/>
          <a:p>
            <a:r>
              <a:rPr lang="el-GR" dirty="0"/>
              <a:t> Περίπου στα 3000πΧ. αναπτύσσονται στη Μεσοποταμία συστήματα γραφής μέσω της μετάλλαξης θρησκευτικών συμβόλων, </a:t>
            </a:r>
            <a:r>
              <a:rPr lang="el-GR"/>
              <a:t>τα ιδεογράμματα</a:t>
            </a:r>
            <a:endParaRPr lang="el-GR" dirty="0"/>
          </a:p>
          <a:p>
            <a:r>
              <a:rPr lang="el-GR" dirty="0"/>
              <a:t>Οι Φοίνικες δανείζονται αρκετά σύμβολα των Αιγυπτίων αλλά για να αναπαραστήσουν  τις συλλαβές χωρίς να αναπαριστούν τα φωνήεντα. Οι αρχαίοι Έλληνες με την ίδια λογική παίρνουν από τους Φοίνικες το αλφάβητο και το προσαρμόζουν στα μέτρα τους,το βελτιώνουν και το εμπλουτίζουν με τα φωνήεντα που ξέρουμε.</a:t>
            </a:r>
          </a:p>
        </p:txBody>
      </p:sp>
      <p:sp>
        <p:nvSpPr>
          <p:cNvPr id="3" name="Title 2"/>
          <p:cNvSpPr>
            <a:spLocks noGrp="1"/>
          </p:cNvSpPr>
          <p:nvPr>
            <p:ph type="title"/>
          </p:nvPr>
        </p:nvSpPr>
        <p:spPr>
          <a:xfrm>
            <a:off x="381000" y="355847"/>
            <a:ext cx="8381260" cy="696889"/>
          </a:xfrm>
        </p:spPr>
        <p:txBody>
          <a:bodyPr/>
          <a:lstStyle/>
          <a:p>
            <a:r>
              <a:rPr lang="el-GR" dirty="0"/>
              <a:t>γραφη</a:t>
            </a:r>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772816"/>
            <a:ext cx="4038600"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2334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l-GR" sz="3600" dirty="0"/>
              <a:t>ΠΛΑΚΕΣ ΠΗΛΟΥ</a:t>
            </a:r>
          </a:p>
          <a:p>
            <a:r>
              <a:rPr lang="el-GR" sz="3600" dirty="0"/>
              <a:t>ΜΑΡΜΑΡΙΝΕΣ ΠΙΝΑΚΙΔΕΣ</a:t>
            </a:r>
          </a:p>
          <a:p>
            <a:r>
              <a:rPr lang="el-GR" sz="3600" dirty="0"/>
              <a:t>ΞΥΛΙΝΕΣ ΠΙΝΑΚΙΔΕΣ</a:t>
            </a:r>
          </a:p>
          <a:p>
            <a:r>
              <a:rPr lang="el-GR" sz="3600" dirty="0"/>
              <a:t>ΜΑΛΑΚΑ ΜΕΤΑΛΛΑ(ορείχαλκος,κασσίτερος,</a:t>
            </a:r>
          </a:p>
          <a:p>
            <a:pPr marL="45720" indent="0">
              <a:buNone/>
            </a:pPr>
            <a:r>
              <a:rPr lang="el-GR" sz="3600" dirty="0"/>
              <a:t>μόλυβδος,χρυσός,ασήμι)</a:t>
            </a:r>
          </a:p>
          <a:p>
            <a:r>
              <a:rPr lang="el-GR" sz="3600" dirty="0"/>
              <a:t>ΠΑΠΥΡΟΣ(φυτό της Αιγύπτου έτσι εχουμε το </a:t>
            </a:r>
            <a:r>
              <a:rPr lang="en-US" sz="3600" dirty="0"/>
              <a:t>paper</a:t>
            </a:r>
            <a:r>
              <a:rPr lang="el-GR" sz="3600" dirty="0"/>
              <a:t> στα αγγλικά</a:t>
            </a:r>
            <a:r>
              <a:rPr lang="tr-TR" sz="3600" dirty="0"/>
              <a:t> </a:t>
            </a:r>
            <a:r>
              <a:rPr lang="en-US" sz="3600" dirty="0"/>
              <a:t> </a:t>
            </a:r>
            <a:r>
              <a:rPr lang="el-GR" sz="3600" dirty="0"/>
              <a:t>)</a:t>
            </a:r>
          </a:p>
          <a:p>
            <a:r>
              <a:rPr lang="el-GR" sz="3600" dirty="0"/>
              <a:t>ΠΕΡΓΑΜΗΝΕΣ από ΔΕΡΜΑ ΖΩΩΝ</a:t>
            </a:r>
          </a:p>
          <a:p>
            <a:r>
              <a:rPr lang="el-GR" sz="3600"/>
              <a:t>ΧΑΡΤΙ(ΑΝΑΚΑΛΥΦΘΗΚΕ ΑΠΌ ΤΟΥΣ ΚΙΝΕΖΟΥΣ)</a:t>
            </a:r>
            <a:endParaRPr lang="el-GR" sz="3600" dirty="0"/>
          </a:p>
          <a:p>
            <a:endParaRPr lang="el-GR" sz="3600" dirty="0"/>
          </a:p>
        </p:txBody>
      </p:sp>
      <p:sp>
        <p:nvSpPr>
          <p:cNvPr id="3" name="Title 2"/>
          <p:cNvSpPr>
            <a:spLocks noGrp="1"/>
          </p:cNvSpPr>
          <p:nvPr>
            <p:ph type="title"/>
          </p:nvPr>
        </p:nvSpPr>
        <p:spPr/>
        <p:txBody>
          <a:bodyPr/>
          <a:lstStyle/>
          <a:p>
            <a:r>
              <a:rPr lang="el-GR" dirty="0"/>
              <a:t>ΥΛΙΚΑ ΑΠΟΤΥΠΩΣΗΣ ΤΗΣ ΓΡΑΦΗΣ</a:t>
            </a:r>
          </a:p>
        </p:txBody>
      </p:sp>
    </p:spTree>
    <p:extLst>
      <p:ext uri="{BB962C8B-B14F-4D97-AF65-F5344CB8AC3E}">
        <p14:creationId xmlns:p14="http://schemas.microsoft.com/office/powerpoint/2010/main" val="428336006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484784"/>
            <a:ext cx="8407893" cy="5184576"/>
          </a:xfrm>
        </p:spPr>
        <p:txBody>
          <a:bodyPr>
            <a:normAutofit fontScale="70000" lnSpcReduction="20000"/>
          </a:bodyPr>
          <a:lstStyle/>
          <a:p>
            <a:r>
              <a:rPr lang="el-GR" sz="2900" dirty="0"/>
              <a:t>Οι Έλληνες και οι Ρωμαίοι κατασκεύαζαν τις γραφίδες τους από ορείχαλκο ή καλάμι, , στη μία του άκρη πλαγίως, σχίζοντας τη μύτη έτσι ώστε να λαμβάνει σχήμα σφήνας. Πάντως επειδή οι γραφίδες από καλάμι φθείρονταν γρήγορα, έπρεπε να ξύνονται συχνά με κονδυλομάχαιρο ή κισσήρι. Για το λόγο αυτό σ' ένα κουτί με γραφικά υλικά φύλασσαν περισσότερες από μία γραφίδες έτοιμες. </a:t>
            </a:r>
          </a:p>
          <a:p>
            <a:r>
              <a:rPr lang="el-GR" sz="2900" dirty="0"/>
              <a:t>Η </a:t>
            </a:r>
            <a:r>
              <a:rPr lang="el-GR" sz="2900" b="1" dirty="0"/>
              <a:t>μελάνη</a:t>
            </a:r>
            <a:r>
              <a:rPr lang="el-GR" sz="2900" dirty="0"/>
              <a:t>, </a:t>
            </a:r>
            <a:r>
              <a:rPr lang="el-GR" sz="2900" i="1" dirty="0"/>
              <a:t>μέλαν</a:t>
            </a:r>
            <a:r>
              <a:rPr lang="el-GR" sz="2900" dirty="0"/>
              <a:t>, κατασκευάζονταν αφού διέβρεχαν στο νερό καπνιά και προσέθεταν αράβικη γόμμα(ρετσίνη από αραβικό κόμμι). Η μελάνη έπρεπε να καταναλωθεί αυθημερόν και διατηρούνταν μέσα σε μελανοδοχείο το οποίο συχνά διαφυλάσσονταν μαζί με τις γραφίδες σε μία κοινή θήκη. Για το γράψιμο σε μαλακό υλικό, όπως ο πάπυρος χρησιμοποιούνταν από κάτω μία στερεή βάση γραφής.  </a:t>
            </a:r>
          </a:p>
          <a:p>
            <a:r>
              <a:rPr lang="el-GR" sz="2900" dirty="0"/>
              <a:t>Οι αρχαίοι κανονικά έγραφαν καθισμένοι στηρίζοντας τις ξύλινες πλάκες στους μηρούς τους. Καθώς οι πλάκες αυτές ήταν αλύγιστες, μπορούσαν επίσης να γράφουν σ' αυτές και όρθιοι. Επάνω στον πάπυρο και την περγαμηνή, αλλά και στο ασπρισμένο ξύλο έγραφαν με μελάνη ή φτερό γραφής.</a:t>
            </a:r>
          </a:p>
          <a:p>
            <a:r>
              <a:rPr lang="el-GR" sz="2900" dirty="0"/>
              <a:t> </a:t>
            </a:r>
          </a:p>
          <a:p>
            <a:endParaRPr lang="el-GR" dirty="0"/>
          </a:p>
        </p:txBody>
      </p:sp>
      <p:sp>
        <p:nvSpPr>
          <p:cNvPr id="3" name="Title 2"/>
          <p:cNvSpPr>
            <a:spLocks noGrp="1"/>
          </p:cNvSpPr>
          <p:nvPr>
            <p:ph type="title"/>
          </p:nvPr>
        </p:nvSpPr>
        <p:spPr/>
        <p:txBody>
          <a:bodyPr/>
          <a:lstStyle/>
          <a:p>
            <a:r>
              <a:rPr lang="el-GR" dirty="0"/>
              <a:t> αρχαια Εργαλεια γραφησ</a:t>
            </a:r>
          </a:p>
        </p:txBody>
      </p:sp>
    </p:spTree>
    <p:extLst>
      <p:ext uri="{BB962C8B-B14F-4D97-AF65-F5344CB8AC3E}">
        <p14:creationId xmlns:p14="http://schemas.microsoft.com/office/powerpoint/2010/main" val="27699672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484784"/>
            <a:ext cx="4040188" cy="504056"/>
          </a:xfrm>
        </p:spPr>
        <p:txBody>
          <a:bodyPr/>
          <a:lstStyle/>
          <a:p>
            <a:r>
              <a:rPr lang="el-GR" dirty="0"/>
              <a:t>ΦΟΙΝΙΚΙΚΟ</a:t>
            </a:r>
          </a:p>
        </p:txBody>
      </p:sp>
      <p:sp>
        <p:nvSpPr>
          <p:cNvPr id="7" name="Text Placeholder 6"/>
          <p:cNvSpPr>
            <a:spLocks noGrp="1"/>
          </p:cNvSpPr>
          <p:nvPr>
            <p:ph type="body" sz="quarter" idx="3"/>
          </p:nvPr>
        </p:nvSpPr>
        <p:spPr>
          <a:xfrm>
            <a:off x="4645025" y="1484784"/>
            <a:ext cx="4041775" cy="504056"/>
          </a:xfrm>
        </p:spPr>
        <p:txBody>
          <a:bodyPr/>
          <a:lstStyle/>
          <a:p>
            <a:r>
              <a:rPr lang="el-GR" dirty="0"/>
              <a:t>ΚΥΡΙΛΛΙΚΟ</a:t>
            </a:r>
          </a:p>
        </p:txBody>
      </p:sp>
      <p:sp>
        <p:nvSpPr>
          <p:cNvPr id="4" name="Title 3"/>
          <p:cNvSpPr>
            <a:spLocks noGrp="1"/>
          </p:cNvSpPr>
          <p:nvPr>
            <p:ph type="title"/>
          </p:nvPr>
        </p:nvSpPr>
        <p:spPr/>
        <p:txBody>
          <a:bodyPr/>
          <a:lstStyle/>
          <a:p>
            <a:r>
              <a:rPr lang="el-GR" dirty="0"/>
              <a:t>αΛΦΆΒΗΤΑ </a:t>
            </a:r>
          </a:p>
        </p:txBody>
      </p:sp>
      <p:pic>
        <p:nvPicPr>
          <p:cNvPr id="307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3997647"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499992" y="1988840"/>
            <a:ext cx="4320479"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2572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484784"/>
            <a:ext cx="4474840" cy="5040560"/>
          </a:xfrm>
        </p:spPr>
        <p:txBody>
          <a:bodyPr>
            <a:noAutofit/>
          </a:bodyPr>
          <a:lstStyle/>
          <a:p>
            <a:r>
              <a:rPr lang="el-GR" sz="1800" dirty="0"/>
              <a:t>Οι </a:t>
            </a:r>
            <a:r>
              <a:rPr lang="el-GR" sz="1800" b="1" dirty="0"/>
              <a:t>φρυκτωρίες</a:t>
            </a:r>
            <a:r>
              <a:rPr lang="el-GR" sz="1800" dirty="0"/>
              <a:t> ήταν ένα σύστημα συνεννόησης που πρώτη φορά χρησιμοποιήθηκε στη Μινωική Κρήτη</a:t>
            </a:r>
            <a:r>
              <a:rPr lang="el-GR" sz="1800" baseline="30000" dirty="0"/>
              <a:t> </a:t>
            </a:r>
            <a:r>
              <a:rPr lang="el-GR" sz="1800" dirty="0"/>
              <a:t>την περίοδο των πρώτων ανακτόρων 1900πΧ - 1700πΧ και κατόπιν εγκαταλείφθηκαν με την πρώτη καταστροφή τους, λόγω μάλλον της στροφής των Μινωιτών προς τη θάλασσα.</a:t>
            </a:r>
          </a:p>
          <a:p>
            <a:r>
              <a:rPr lang="el-GR" sz="1800" dirty="0"/>
              <a:t>Χρησιμοποιήθηκε επίσης για την μεταβίβαση του μηνύματος ότι οι Αχαιοί νίκησαν στην Τροία</a:t>
            </a:r>
          </a:p>
          <a:p>
            <a:r>
              <a:rPr lang="el-GR" sz="1800" dirty="0"/>
              <a:t>Η μεταβίβαση της πληροφορίας γίνεται με τη χρήση πυρσών κατά τη διάρκεια της νύχτας (φρυκτός=πυρσός και ώρα = φροντίδα)</a:t>
            </a:r>
          </a:p>
        </p:txBody>
      </p:sp>
      <p:sp>
        <p:nvSpPr>
          <p:cNvPr id="3" name="Title 2"/>
          <p:cNvSpPr>
            <a:spLocks noGrp="1"/>
          </p:cNvSpPr>
          <p:nvPr>
            <p:ph type="title"/>
          </p:nvPr>
        </p:nvSpPr>
        <p:spPr/>
        <p:txBody>
          <a:bodyPr/>
          <a:lstStyle/>
          <a:p>
            <a:r>
              <a:rPr lang="el-GR" dirty="0"/>
              <a:t>φρυκτωριεσ</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76056" y="1700808"/>
            <a:ext cx="3672408" cy="4320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74448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556792"/>
            <a:ext cx="4038600" cy="5184576"/>
          </a:xfrm>
        </p:spPr>
        <p:txBody>
          <a:bodyPr>
            <a:normAutofit fontScale="40000" lnSpcReduction="20000"/>
          </a:bodyPr>
          <a:lstStyle/>
          <a:p>
            <a:r>
              <a:rPr lang="el-GR" sz="3800" b="1" dirty="0"/>
              <a:t>Τυπογραφία</a:t>
            </a:r>
            <a:r>
              <a:rPr lang="el-GR" sz="3800" dirty="0"/>
              <a:t> είναι η τέχνη της αποτύπωσης γραπτού λόγου και εικόνων σε χαρτί, ύφασμα, μέταλλο ή άλλο υλικό με τη βοήθεια τεχνικών μέσων και συνήθως σε μαζική κλίμακα.</a:t>
            </a:r>
          </a:p>
          <a:p>
            <a:r>
              <a:rPr lang="el-GR" sz="3800" dirty="0"/>
              <a:t>Η τυπογραφία ξεκίνησε ουσιαστικά τον 15ο αι. με την εφεύρεση του επίπεδου πιεστηρίου από τον Γουτεμβέργιο. </a:t>
            </a:r>
          </a:p>
          <a:p>
            <a:r>
              <a:rPr lang="el-GR" sz="3800" dirty="0"/>
              <a:t>Μέχρι τα τέλη του 20ού αι., η </a:t>
            </a:r>
            <a:r>
              <a:rPr lang="el-GR" sz="3800" i="1" dirty="0"/>
              <a:t>παραδοσιακή τυπογραφία</a:t>
            </a:r>
            <a:r>
              <a:rPr lang="el-GR" sz="3800" dirty="0"/>
              <a:t> χρησιμοποιούσε </a:t>
            </a:r>
            <a:r>
              <a:rPr lang="el-GR" sz="3800" i="1" dirty="0"/>
              <a:t>κινητά στοιχεία</a:t>
            </a:r>
            <a:r>
              <a:rPr lang="el-GR" sz="3800" dirty="0"/>
              <a:t> σε διάφορες </a:t>
            </a:r>
            <a:r>
              <a:rPr lang="el-GR" sz="3800" i="1" dirty="0"/>
              <a:t>γραμματοσειρές</a:t>
            </a:r>
            <a:r>
              <a:rPr lang="el-GR" sz="3800" dirty="0"/>
              <a:t> φτιαγμένες από μέταλλο-μόλυβδος και σπανιότερα από ξύλο. </a:t>
            </a:r>
          </a:p>
          <a:p>
            <a:r>
              <a:rPr lang="el-GR" sz="3800" dirty="0"/>
              <a:t>Πρώτο βιβλίο που τυπώθηκε ήταν η Αγία Γραφή</a:t>
            </a:r>
          </a:p>
          <a:p>
            <a:r>
              <a:rPr lang="el-GR" sz="3500" dirty="0">
                <a:solidFill>
                  <a:srgbClr val="FFC000"/>
                </a:solidFill>
              </a:rPr>
              <a:t>Η τυπογραφία όπως την γνωρίζουμε σήμερα, αποτελεί ουσιαστικά ανακάλυψη των Κινέζων. Στην εμφάνιση της τυπογραφίας στην Κίνα συνέβαλαν τόσο η ανακάλυψη του χαρτιού την περίοδο 206 π.Χ. – 220 μ.Χ.</a:t>
            </a:r>
          </a:p>
          <a:p>
            <a:endParaRPr lang="el-GR" dirty="0"/>
          </a:p>
        </p:txBody>
      </p:sp>
      <p:sp>
        <p:nvSpPr>
          <p:cNvPr id="3" name="Title 2"/>
          <p:cNvSpPr>
            <a:spLocks noGrp="1"/>
          </p:cNvSpPr>
          <p:nvPr>
            <p:ph type="title"/>
          </p:nvPr>
        </p:nvSpPr>
        <p:spPr>
          <a:xfrm>
            <a:off x="381000" y="355847"/>
            <a:ext cx="8381260" cy="624881"/>
          </a:xfrm>
        </p:spPr>
        <p:txBody>
          <a:bodyPr/>
          <a:lstStyle/>
          <a:p>
            <a:r>
              <a:rPr lang="el-GR" dirty="0"/>
              <a:t>τυπογραφια</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9992" y="2132856"/>
            <a:ext cx="4320480"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87589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0999" y="1556792"/>
            <a:ext cx="8407893" cy="4968552"/>
          </a:xfrm>
        </p:spPr>
        <p:txBody>
          <a:bodyPr>
            <a:normAutofit lnSpcReduction="10000"/>
          </a:bodyPr>
          <a:lstStyle/>
          <a:p>
            <a:r>
              <a:rPr lang="el-GR" dirty="0"/>
              <a:t>Με τον γενικό όρο </a:t>
            </a:r>
            <a:r>
              <a:rPr lang="el-GR" b="1" dirty="0"/>
              <a:t>τηλεπικοινωνίες</a:t>
            </a:r>
            <a:r>
              <a:rPr lang="el-GR" dirty="0"/>
              <a:t>, (telecommunications), χαρακτηρίζεται η κάθε μορφής ενσύρματη ή ασύρματη, ηλεκτρομαγνητική, ηλεκτρική, κλπ., ακουστική και οπτική επικοινωνία που πραγματοποιείται ανεξαρτήτως απόστασης.</a:t>
            </a:r>
          </a:p>
          <a:p>
            <a:r>
              <a:rPr lang="el-GR" dirty="0"/>
              <a:t>Στους σύγχρονους καιρούς, αυτή η διαδικασία σχεδόν πάντα περιλαμβάνει την αποστολή ηλεκτρομαγνητικών κυμάτων ή ηλεκτρικών σημάτων από κατάλληλες ηλεκτρονικές συσκευές, όπως το τηλέφωνο ή ο ασύρματος, αλλά παλαιότερα περιελάμβανε τη χρήση ακουστικών σημάτων, όπως τυμπάνων, ή οπτικών, όπως ο σηματοφόρος καπνός ή η λάμψη της φωτιάς.</a:t>
            </a:r>
          </a:p>
          <a:p>
            <a:r>
              <a:rPr lang="el-GR" dirty="0">
                <a:solidFill>
                  <a:srgbClr val="FFC000"/>
                </a:solidFill>
              </a:rPr>
              <a:t>Η εφεύρεση που βοήθησε στην ανάπτυξη των σύγχρονων τηλεπικοινωνιών ήταν η κατασκευή της πρώτης μπαταρίας από τον </a:t>
            </a:r>
            <a:r>
              <a:rPr lang="en-US" dirty="0">
                <a:solidFill>
                  <a:srgbClr val="FFC000"/>
                </a:solidFill>
              </a:rPr>
              <a:t>Alessandro Volta</a:t>
            </a:r>
            <a:r>
              <a:rPr lang="el-GR" dirty="0">
                <a:solidFill>
                  <a:srgbClr val="FFC000"/>
                </a:solidFill>
              </a:rPr>
              <a:t> το 1800</a:t>
            </a:r>
          </a:p>
          <a:p>
            <a:r>
              <a:rPr lang="el-GR" dirty="0">
                <a:solidFill>
                  <a:srgbClr val="FFC000"/>
                </a:solidFill>
              </a:rPr>
              <a:t>Η ηλεκτρική ενέργεια είναι η «ραχοκοκκαλιά» της σύγχρονης βιομηχανικής κοινωνίας, αλλά και της ακόμη πιο σύγχρονης κοινωνίας της πληροφορίας. </a:t>
            </a:r>
          </a:p>
          <a:p>
            <a:endParaRPr lang="el-GR" dirty="0"/>
          </a:p>
        </p:txBody>
      </p:sp>
      <p:sp>
        <p:nvSpPr>
          <p:cNvPr id="5" name="Title 4"/>
          <p:cNvSpPr>
            <a:spLocks noGrp="1"/>
          </p:cNvSpPr>
          <p:nvPr>
            <p:ph type="title"/>
          </p:nvPr>
        </p:nvSpPr>
        <p:spPr/>
        <p:txBody>
          <a:bodyPr/>
          <a:lstStyle/>
          <a:p>
            <a:r>
              <a:rPr lang="el-GR" dirty="0"/>
              <a:t>Τηλεπικοινωνιεσ</a:t>
            </a:r>
            <a:br>
              <a:rPr lang="el-GR" dirty="0"/>
            </a:br>
            <a:r>
              <a:rPr lang="el-GR" dirty="0"/>
              <a:t>19</a:t>
            </a:r>
            <a:r>
              <a:rPr lang="el-GR" baseline="30000" dirty="0"/>
              <a:t>ος</a:t>
            </a:r>
            <a:r>
              <a:rPr lang="el-GR" dirty="0"/>
              <a:t> αιώνασ</a:t>
            </a:r>
          </a:p>
        </p:txBody>
      </p:sp>
    </p:spTree>
    <p:extLst>
      <p:ext uri="{BB962C8B-B14F-4D97-AF65-F5344CB8AC3E}">
        <p14:creationId xmlns:p14="http://schemas.microsoft.com/office/powerpoint/2010/main" val="35452957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0"/>
            <a:ext cx="8407893" cy="4950289"/>
          </a:xfrm>
        </p:spPr>
        <p:txBody>
          <a:bodyPr>
            <a:normAutofit fontScale="92500" lnSpcReduction="10000"/>
          </a:bodyPr>
          <a:lstStyle/>
          <a:p>
            <a:r>
              <a:rPr lang="el-GR" sz="2800" dirty="0"/>
              <a:t>ΤΗΛΕΓΡΑΦΟΣ</a:t>
            </a:r>
          </a:p>
          <a:p>
            <a:r>
              <a:rPr lang="el-GR" sz="2800" dirty="0"/>
              <a:t>ΤΗΛΕΦΩΝΟ</a:t>
            </a:r>
          </a:p>
          <a:p>
            <a:r>
              <a:rPr lang="el-GR" sz="2800" dirty="0"/>
              <a:t>ΑΣΥΡΜΑΤΟΣ</a:t>
            </a:r>
          </a:p>
          <a:p>
            <a:r>
              <a:rPr lang="el-GR" sz="2800" dirty="0"/>
              <a:t>ΡΑΔΙΟΦΩΝΟ</a:t>
            </a:r>
          </a:p>
          <a:p>
            <a:r>
              <a:rPr lang="el-GR" sz="2800" dirty="0"/>
              <a:t>ΤΗΛΕΟΡΑΣΗ</a:t>
            </a:r>
          </a:p>
          <a:p>
            <a:r>
              <a:rPr lang="el-GR" sz="2800" dirty="0"/>
              <a:t>ΗΛΕΚΤΡΟΝΙΚΟΣ ΥΠΟΛΟΓΙΣΤΗΣ</a:t>
            </a:r>
          </a:p>
          <a:p>
            <a:r>
              <a:rPr lang="el-GR" sz="2800" dirty="0"/>
              <a:t>ΔΟΡΥΦΟΡΟΣ</a:t>
            </a:r>
          </a:p>
          <a:p>
            <a:r>
              <a:rPr lang="el-GR" sz="2800" dirty="0"/>
              <a:t>ΙΝΤΕΡΝΕΤ</a:t>
            </a:r>
          </a:p>
          <a:p>
            <a:r>
              <a:rPr lang="el-GR" sz="2800" dirty="0"/>
              <a:t>ΚΥΨΕΛΟΕΙΔΕΣ ΡΑΔΙΟΤΗΛΕΦΩΝΟ-ΚΙΝΗΤΟ ΤΗΛΕΦΩΝΟ</a:t>
            </a:r>
          </a:p>
          <a:p>
            <a:r>
              <a:rPr lang="el-GR" sz="2800" dirty="0"/>
              <a:t>ΔΟΡΥΦΟΡΙΚΟ ΤΗΛΕΦΩΝΟ</a:t>
            </a:r>
          </a:p>
          <a:p>
            <a:endParaRPr lang="el-GR" dirty="0"/>
          </a:p>
        </p:txBody>
      </p:sp>
      <p:sp>
        <p:nvSpPr>
          <p:cNvPr id="4" name="Title 3"/>
          <p:cNvSpPr>
            <a:spLocks noGrp="1"/>
          </p:cNvSpPr>
          <p:nvPr>
            <p:ph type="title"/>
          </p:nvPr>
        </p:nvSpPr>
        <p:spPr/>
        <p:txBody>
          <a:bodyPr/>
          <a:lstStyle/>
          <a:p>
            <a:r>
              <a:rPr lang="el-GR" dirty="0"/>
              <a:t>Συγχρονα μεσα τηλεπικοινωνιασ</a:t>
            </a:r>
          </a:p>
        </p:txBody>
      </p:sp>
    </p:spTree>
    <p:extLst>
      <p:ext uri="{BB962C8B-B14F-4D97-AF65-F5344CB8AC3E}">
        <p14:creationId xmlns:p14="http://schemas.microsoft.com/office/powerpoint/2010/main" val="15560180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4784"/>
            <a:ext cx="4038600" cy="5256584"/>
          </a:xfrm>
        </p:spPr>
        <p:txBody>
          <a:bodyPr>
            <a:noAutofit/>
          </a:bodyPr>
          <a:lstStyle/>
          <a:p>
            <a:r>
              <a:rPr lang="el-GR" sz="1600" dirty="0"/>
              <a:t>Ο </a:t>
            </a:r>
            <a:r>
              <a:rPr lang="el-GR" sz="1600" b="1" dirty="0"/>
              <a:t>ηλεκτρικός τηλέγραφος</a:t>
            </a:r>
            <a:r>
              <a:rPr lang="el-GR" sz="1600" dirty="0"/>
              <a:t> είναι μια διάταξη με την οποία γραπτά σημεία μεταδίδονται από τον ένα σταθμό στον άλλο με τη βοήθεια του ηλεκτρικού ρεύματος.</a:t>
            </a:r>
          </a:p>
          <a:p>
            <a:r>
              <a:rPr lang="el-GR" sz="1600" dirty="0"/>
              <a:t>Η πρώτη τηλεγραφική μηχανή εφευρέθηκε από τον </a:t>
            </a:r>
            <a:r>
              <a:rPr lang="el-GR" sz="1600" dirty="0">
                <a:hlinkClick r:id="rId2" tooltip="Σάμιουελ Μορς"/>
              </a:rPr>
              <a:t>Σάμιουελ Μορς</a:t>
            </a:r>
            <a:r>
              <a:rPr lang="el-GR" sz="1600" dirty="0"/>
              <a:t> το </a:t>
            </a:r>
            <a:r>
              <a:rPr lang="el-GR" sz="1600" dirty="0">
                <a:hlinkClick r:id="rId3" tooltip="1838"/>
              </a:rPr>
              <a:t>1838</a:t>
            </a:r>
            <a:r>
              <a:rPr lang="el-GR" sz="1600" dirty="0"/>
              <a:t>. Ο Μορς σκέφτηκε ότι θα μπορούσε να διαβιβάσει με δύο σύρματα ηλεκτρικό ρεύμα με διακοπές. Οι διακοπές θα αντιπροσώπευαν τα γράμματα του αλφαβήτου. Έτσι επινόησε ένα αλφάβητο, που αποτελείται από ρεύμα μικρής και μεγάλης διάρκειας (στιγμές και γραμμές ή παύλες). Ο συνδυασμός στιγμών και γραμμών δίνει όλο το αλφάβητο και τους αριθμούς 0 ως 9. Αυτό το σύστημα έγινε γνωστό ως ο "</a:t>
            </a:r>
            <a:r>
              <a:rPr lang="el-GR" sz="1600" dirty="0">
                <a:hlinkClick r:id="rId4" tooltip="Κώδικας Μορς"/>
              </a:rPr>
              <a:t>κώδικας Μορς</a:t>
            </a:r>
            <a:r>
              <a:rPr lang="el-GR" sz="1600" dirty="0"/>
              <a:t>".</a:t>
            </a:r>
          </a:p>
        </p:txBody>
      </p:sp>
      <p:sp>
        <p:nvSpPr>
          <p:cNvPr id="4" name="Title 3"/>
          <p:cNvSpPr>
            <a:spLocks noGrp="1"/>
          </p:cNvSpPr>
          <p:nvPr>
            <p:ph type="title"/>
          </p:nvPr>
        </p:nvSpPr>
        <p:spPr/>
        <p:txBody>
          <a:bodyPr/>
          <a:lstStyle/>
          <a:p>
            <a:r>
              <a:rPr lang="el-GR" dirty="0"/>
              <a:t>ΤΗΛΕΓΡΑΦΟΣ</a:t>
            </a:r>
          </a:p>
        </p:txBody>
      </p:sp>
      <p:pic>
        <p:nvPicPr>
          <p:cNvPr id="3074" name="Picture 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538734" y="2348880"/>
            <a:ext cx="4229914"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435564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4784"/>
            <a:ext cx="4038600" cy="5256584"/>
          </a:xfrm>
        </p:spPr>
        <p:txBody>
          <a:bodyPr>
            <a:normAutofit fontScale="47500" lnSpcReduction="20000"/>
          </a:bodyPr>
          <a:lstStyle/>
          <a:p>
            <a:r>
              <a:rPr lang="el-GR" sz="3400" dirty="0"/>
              <a:t>Το </a:t>
            </a:r>
            <a:r>
              <a:rPr lang="el-GR" sz="3400" b="1" dirty="0"/>
              <a:t>τηλέφωνο</a:t>
            </a:r>
            <a:r>
              <a:rPr lang="el-GR" sz="3400" dirty="0"/>
              <a:t> είναι μία συσκευή επικοινωνίας η οποία μεταφέρει τον ήχο μέσω ηλεκτρικών σημάτων. Συγκεκριμένα πρόκειται για συσκευή που μετασχηματίζει τις ηλεκτρικές ταλαντώσεις σε ηχητικές. Η συσκευή αυτή αποτελείται από πομπό και δέκτη και συνδέεται με καλώδιο με το </a:t>
            </a:r>
            <a:r>
              <a:rPr lang="el-GR" sz="3400" b="1" dirty="0"/>
              <a:t>τηλεφωνικό κέντρο</a:t>
            </a:r>
            <a:r>
              <a:rPr lang="el-GR" sz="3400" dirty="0"/>
              <a:t>. </a:t>
            </a:r>
          </a:p>
          <a:p>
            <a:r>
              <a:rPr lang="el-GR" sz="3400" dirty="0">
                <a:solidFill>
                  <a:srgbClr val="FFC000"/>
                </a:solidFill>
              </a:rPr>
              <a:t>Το πρώτο τηλέφωνο  το κατάφερε ο Σκωτσέζος φυσικός Αλεξάντερ Γκράχαμ Μπελ το 1876</a:t>
            </a:r>
            <a:r>
              <a:rPr lang="el-GR" sz="3400" dirty="0"/>
              <a:t> </a:t>
            </a:r>
          </a:p>
          <a:p>
            <a:r>
              <a:rPr lang="el-GR" sz="3400" dirty="0"/>
              <a:t>Η συσκευή που χρησιμοποιήθηκε περιελάμβανε μια ελαστική μεμβράνη από σίδηρο, η οποία βρισκόταν μπροστά από σιδηρομαγνητικό πυρήνα, περιτυλιγμένο με μονωμένο αγωγό. Μια γραμμή από δυο καλώδια συνέδεε τη συσκευή αυτή με μια άλλη παρόμοια.</a:t>
            </a:r>
          </a:p>
          <a:p>
            <a:r>
              <a:rPr lang="el-GR" sz="3400" dirty="0"/>
              <a:t>. </a:t>
            </a:r>
            <a:r>
              <a:rPr lang="el-GR" sz="3400" dirty="0">
                <a:solidFill>
                  <a:srgbClr val="FFC000"/>
                </a:solidFill>
              </a:rPr>
              <a:t>Η συσκευή αυτή χρησίμευε μόνο για ομιλίες σε κοντινή απόσταση</a:t>
            </a:r>
            <a:r>
              <a:rPr lang="el-GR" sz="3400" dirty="0"/>
              <a:t>.</a:t>
            </a:r>
          </a:p>
          <a:p>
            <a:endParaRPr lang="el-GR" dirty="0"/>
          </a:p>
        </p:txBody>
      </p:sp>
      <p:sp>
        <p:nvSpPr>
          <p:cNvPr id="4" name="Title 3"/>
          <p:cNvSpPr>
            <a:spLocks noGrp="1"/>
          </p:cNvSpPr>
          <p:nvPr>
            <p:ph type="title"/>
          </p:nvPr>
        </p:nvSpPr>
        <p:spPr/>
        <p:txBody>
          <a:bodyPr/>
          <a:lstStyle/>
          <a:p>
            <a:r>
              <a:rPr lang="el-GR" dirty="0"/>
              <a:t>ΤΗΛΕΦΩΝΟ</a:t>
            </a:r>
            <a:br>
              <a:rPr lang="el-GR" dirty="0"/>
            </a:br>
            <a:r>
              <a:rPr lang="el-GR" dirty="0"/>
              <a:t>αλεξαντερ γκραχαμ μπελ 1876</a:t>
            </a: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29262" y="1772816"/>
            <a:ext cx="3117634" cy="4320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7744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556792"/>
            <a:ext cx="8407893" cy="4968551"/>
          </a:xfrm>
        </p:spPr>
        <p:txBody>
          <a:bodyPr>
            <a:normAutofit/>
          </a:bodyPr>
          <a:lstStyle/>
          <a:p>
            <a:r>
              <a:rPr lang="el-GR" b="1" dirty="0"/>
              <a:t>Επικοινωνία</a:t>
            </a:r>
            <a:r>
              <a:rPr lang="el-GR" dirty="0"/>
              <a:t> είναι η διαδικασία  ανταλλαγής πληροφοριών-δεδομένων(</a:t>
            </a:r>
            <a:r>
              <a:rPr lang="en-US" dirty="0"/>
              <a:t>data)</a:t>
            </a:r>
            <a:r>
              <a:rPr lang="el-GR" dirty="0"/>
              <a:t> μεταξύ δύο ή περισσοτέρων μελών που χρησιμοποιούν κοινό κώδικα ή γλώσσα.</a:t>
            </a:r>
          </a:p>
          <a:p>
            <a:r>
              <a:rPr lang="el-GR" dirty="0">
                <a:solidFill>
                  <a:srgbClr val="FFC000"/>
                </a:solidFill>
              </a:rPr>
              <a:t>Τα δύο αυτά μέρη ονομάζονται πομπός και δέκτης</a:t>
            </a:r>
          </a:p>
          <a:p>
            <a:endParaRPr lang="el-GR" dirty="0">
              <a:solidFill>
                <a:srgbClr val="FFC000"/>
              </a:solidFill>
            </a:endParaRPr>
          </a:p>
          <a:p>
            <a:r>
              <a:rPr lang="el-GR" dirty="0">
                <a:solidFill>
                  <a:srgbClr val="FF0000"/>
                </a:solidFill>
              </a:rPr>
              <a:t>«ΓΙΑ ΝΑ ΥΠΑΡΞΕΙ ΟΠΟΙΑΔΗΠΟΤΕ ΜΟΡΦΗ ΕΠΙΚΟΙΝΩΝΙΑΣ ΠΡΕΠΕΙ ΝΑ </a:t>
            </a:r>
            <a:r>
              <a:rPr lang="el-GR" dirty="0" err="1">
                <a:solidFill>
                  <a:srgbClr val="FF0000"/>
                </a:solidFill>
              </a:rPr>
              <a:t>ΚΑΤΑΝΑΛΩθΕΙ</a:t>
            </a:r>
            <a:r>
              <a:rPr lang="el-GR" dirty="0">
                <a:solidFill>
                  <a:srgbClr val="FF0000"/>
                </a:solidFill>
              </a:rPr>
              <a:t>  ΚΑΠΟΙΑΣ ΜΟΡΦΗΣ  ΕΝΕΡΓΕΙΑ»</a:t>
            </a:r>
          </a:p>
          <a:p>
            <a:endParaRPr lang="el-GR" dirty="0">
              <a:solidFill>
                <a:srgbClr val="FFC000"/>
              </a:solidFill>
            </a:endParaRPr>
          </a:p>
          <a:p>
            <a:r>
              <a:rPr lang="el-GR" dirty="0">
                <a:solidFill>
                  <a:srgbClr val="FFC000"/>
                </a:solidFill>
              </a:rPr>
              <a:t>ΚΥΡΙΟΙ ΤΡΟΠΟΙ  ΕΠΙΚΟΙΝΩΝΙΑΣ ΜΕΤΑΞΥ ΑΝΘΡΩΠΩΝ</a:t>
            </a:r>
          </a:p>
          <a:p>
            <a:r>
              <a:rPr lang="el-GR" dirty="0">
                <a:solidFill>
                  <a:srgbClr val="FFC000"/>
                </a:solidFill>
              </a:rPr>
              <a:t>ΟΜΙΛΊΑ</a:t>
            </a:r>
          </a:p>
          <a:p>
            <a:r>
              <a:rPr lang="el-GR" dirty="0">
                <a:solidFill>
                  <a:srgbClr val="FFC000"/>
                </a:solidFill>
              </a:rPr>
              <a:t>ΓΡΑΦΗ</a:t>
            </a:r>
          </a:p>
          <a:p>
            <a:r>
              <a:rPr lang="el-GR" dirty="0">
                <a:solidFill>
                  <a:srgbClr val="FFC000"/>
                </a:solidFill>
              </a:rPr>
              <a:t>ΧΕΙΡΟΝΟΜΙΕΣ-ΓΛΩΣΣΑ ΣΩΜΑΤΟΣ</a:t>
            </a:r>
          </a:p>
          <a:p>
            <a:r>
              <a:rPr lang="el-GR" dirty="0">
                <a:solidFill>
                  <a:srgbClr val="FFC000"/>
                </a:solidFill>
              </a:rPr>
              <a:t>ΤΗΛΕΠΙΚΟΙΝΩΝΙΕΣ</a:t>
            </a:r>
          </a:p>
          <a:p>
            <a:endParaRPr lang="el-GR" dirty="0">
              <a:solidFill>
                <a:schemeClr val="tx1"/>
              </a:solidFill>
            </a:endParaRPr>
          </a:p>
          <a:p>
            <a:endParaRPr lang="el-GR" dirty="0">
              <a:solidFill>
                <a:srgbClr val="FFC000"/>
              </a:solidFill>
            </a:endParaRPr>
          </a:p>
          <a:p>
            <a:endParaRPr lang="el-GR" dirty="0"/>
          </a:p>
          <a:p>
            <a:endParaRPr lang="el-GR" dirty="0"/>
          </a:p>
        </p:txBody>
      </p:sp>
      <p:sp>
        <p:nvSpPr>
          <p:cNvPr id="2" name="Title 1"/>
          <p:cNvSpPr>
            <a:spLocks noGrp="1"/>
          </p:cNvSpPr>
          <p:nvPr>
            <p:ph type="title"/>
          </p:nvPr>
        </p:nvSpPr>
        <p:spPr>
          <a:xfrm>
            <a:off x="381000" y="355847"/>
            <a:ext cx="8381260" cy="624881"/>
          </a:xfrm>
        </p:spPr>
        <p:txBody>
          <a:bodyPr/>
          <a:lstStyle/>
          <a:p>
            <a:r>
              <a:rPr lang="el-GR" dirty="0"/>
              <a:t>ΤΙ ΕΊΝΑΙ ΕΠΙΚΟΙΝΩΝΙΑ</a:t>
            </a:r>
          </a:p>
        </p:txBody>
      </p:sp>
    </p:spTree>
    <p:extLst>
      <p:ext uri="{BB962C8B-B14F-4D97-AF65-F5344CB8AC3E}">
        <p14:creationId xmlns:p14="http://schemas.microsoft.com/office/powerpoint/2010/main" val="3274070660"/>
      </p:ext>
    </p:extLst>
  </p:cSld>
  <p:clrMapOvr>
    <a:masterClrMapping/>
  </p:clrMapOvr>
  <mc:AlternateContent xmlns:mc="http://schemas.openxmlformats.org/markup-compatibility/2006">
    <mc:Choice xmlns:p14="http://schemas.microsoft.com/office/powerpoint/2010/main" Requires="p14">
      <p:transition p14:dur="10">
        <p:circle/>
      </p:transition>
    </mc:Choice>
    <mc:Fallback>
      <p:transition>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56792"/>
            <a:ext cx="4038600" cy="5040560"/>
          </a:xfrm>
        </p:spPr>
        <p:txBody>
          <a:bodyPr>
            <a:normAutofit fontScale="62500" lnSpcReduction="20000"/>
          </a:bodyPr>
          <a:lstStyle/>
          <a:p>
            <a:r>
              <a:rPr lang="el-GR" b="1" dirty="0"/>
              <a:t>Ασύρματος</a:t>
            </a:r>
            <a:r>
              <a:rPr lang="el-GR" dirty="0"/>
              <a:t> καλείται η συσκευή που επιτρέπει την ακουστική </a:t>
            </a:r>
            <a:r>
              <a:rPr lang="el-GR" dirty="0">
                <a:hlinkClick r:id="rId2" tooltip="Επικοινωνία"/>
              </a:rPr>
              <a:t>επικοινωνία</a:t>
            </a:r>
            <a:r>
              <a:rPr lang="el-GR" dirty="0"/>
              <a:t>, μεταφέρει δηλαδή την ανθρώπινη φωνή μέσω </a:t>
            </a:r>
            <a:r>
              <a:rPr lang="el-GR" dirty="0">
                <a:hlinkClick r:id="rId3" tooltip="Ηλεκτρομαγνητικό κύμα"/>
              </a:rPr>
              <a:t>ηλεκτρομαγνητικών κυμάτων</a:t>
            </a:r>
            <a:r>
              <a:rPr lang="el-GR" dirty="0"/>
              <a:t> σε μακρινές αποστάσεις.</a:t>
            </a:r>
          </a:p>
          <a:p>
            <a:r>
              <a:rPr lang="el-GR" dirty="0"/>
              <a:t> Ο </a:t>
            </a:r>
            <a:r>
              <a:rPr lang="el-GR" b="1" dirty="0"/>
              <a:t>Γουλιέλμο Μαρκόνι</a:t>
            </a:r>
            <a:r>
              <a:rPr lang="el-GR" dirty="0"/>
              <a:t> (</a:t>
            </a:r>
            <a:r>
              <a:rPr lang="el-GR" i="1" dirty="0"/>
              <a:t>Guglielmo Marconi</a:t>
            </a:r>
            <a:r>
              <a:rPr lang="el-GR" dirty="0"/>
              <a:t>, ήταν </a:t>
            </a:r>
            <a:r>
              <a:rPr lang="el-GR" dirty="0">
                <a:hlinkClick r:id="rId4" tooltip="Ιταλοί"/>
              </a:rPr>
              <a:t>Ιταλός</a:t>
            </a:r>
            <a:r>
              <a:rPr lang="el-GR" dirty="0"/>
              <a:t> εφευρέτης, γνωστός ως ο πατέρας της εκπομπής </a:t>
            </a:r>
            <a:r>
              <a:rPr lang="el-GR" dirty="0">
                <a:hlinkClick r:id="rId5" tooltip="Ραδιοκύματα"/>
              </a:rPr>
              <a:t>ραδιοκυμάτων</a:t>
            </a:r>
            <a:r>
              <a:rPr lang="el-GR" dirty="0"/>
              <a:t> σε μεγάλη απόσταση το 1895, και για την ανάπτυξη του Νόμου του Μαρκόνι και ενός ραδιοτηλεγραφικού συστήματος</a:t>
            </a:r>
          </a:p>
          <a:p>
            <a:r>
              <a:rPr lang="el-GR" dirty="0"/>
              <a:t>Την εφεύρεση διεκδίκησε και ο Νικολά Τέσλα</a:t>
            </a:r>
          </a:p>
          <a:p>
            <a:endParaRPr lang="el-GR" dirty="0"/>
          </a:p>
        </p:txBody>
      </p:sp>
      <p:sp>
        <p:nvSpPr>
          <p:cNvPr id="4" name="Title 3"/>
          <p:cNvSpPr>
            <a:spLocks noGrp="1"/>
          </p:cNvSpPr>
          <p:nvPr>
            <p:ph type="title"/>
          </p:nvPr>
        </p:nvSpPr>
        <p:spPr/>
        <p:txBody>
          <a:bodyPr/>
          <a:lstStyle/>
          <a:p>
            <a:r>
              <a:rPr lang="el-GR" dirty="0"/>
              <a:t>Ασυρματοσ</a:t>
            </a:r>
            <a:br>
              <a:rPr lang="el-GR" dirty="0"/>
            </a:br>
            <a:r>
              <a:rPr lang="el-GR" dirty="0"/>
              <a:t>μαρκονι 1895</a:t>
            </a:r>
          </a:p>
        </p:txBody>
      </p:sp>
      <p:pic>
        <p:nvPicPr>
          <p:cNvPr id="5122" name="Picture 2"/>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4572000" y="1628800"/>
            <a:ext cx="3888432" cy="439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82187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r>
              <a:rPr lang="el-GR" dirty="0"/>
              <a:t>To </a:t>
            </a:r>
            <a:r>
              <a:rPr lang="el-GR" b="1" dirty="0"/>
              <a:t>ραδιόφωνο</a:t>
            </a:r>
            <a:r>
              <a:rPr lang="el-GR" dirty="0"/>
              <a:t> είναι η συσκευή που λειτουργεί ως δέκτης ηλεκτρομαγνητικών εκπομπών σε ορισμένη </a:t>
            </a:r>
            <a:r>
              <a:rPr lang="el-GR" dirty="0">
                <a:hlinkClick r:id="rId2" tooltip="Συχνότητα"/>
              </a:rPr>
              <a:t>συχνότητα</a:t>
            </a:r>
            <a:r>
              <a:rPr lang="el-GR" dirty="0"/>
              <a:t> με μια </a:t>
            </a:r>
            <a:r>
              <a:rPr lang="el-GR" dirty="0">
                <a:hlinkClick r:id="rId3" tooltip="Κεραία"/>
              </a:rPr>
              <a:t>κεραία</a:t>
            </a:r>
            <a:r>
              <a:rPr lang="el-GR" dirty="0"/>
              <a:t> και μετατροπέας σε ήχο. </a:t>
            </a:r>
          </a:p>
          <a:p>
            <a:r>
              <a:rPr lang="el-GR" dirty="0"/>
              <a:t>Το </a:t>
            </a:r>
            <a:r>
              <a:rPr lang="el-GR" u="sng" dirty="0">
                <a:hlinkClick r:id="rId4"/>
              </a:rPr>
              <a:t>1895</a:t>
            </a:r>
            <a:r>
              <a:rPr lang="el-GR" dirty="0"/>
              <a:t>, ο πατέρας του ραδιοφώνου </a:t>
            </a:r>
            <a:r>
              <a:rPr lang="el-GR" dirty="0">
                <a:hlinkClick r:id="rId5" tooltip="Γουλιέλμος Μαρκόνι"/>
              </a:rPr>
              <a:t>Γουλιέλμος Μαρκόνι</a:t>
            </a:r>
            <a:r>
              <a:rPr lang="el-GR" dirty="0"/>
              <a:t> κατόρθωσε να μεταδώσει ηχητικά </a:t>
            </a:r>
            <a:r>
              <a:rPr lang="el-GR" dirty="0">
                <a:hlinkClick r:id="rId6" tooltip="Κώδικας Μορς"/>
              </a:rPr>
              <a:t>σήματα Μορς</a:t>
            </a:r>
            <a:r>
              <a:rPr lang="el-GR" dirty="0"/>
              <a:t> διαμέσου </a:t>
            </a:r>
            <a:r>
              <a:rPr lang="el-GR" dirty="0">
                <a:hlinkClick r:id="rId7" tooltip="Ερτζιανά Κύματα (δεν έχει γραφτεί ακόμα)"/>
              </a:rPr>
              <a:t>ερτζιανών κυμάτων</a:t>
            </a:r>
            <a:r>
              <a:rPr lang="el-GR" dirty="0"/>
              <a:t>. </a:t>
            </a:r>
          </a:p>
        </p:txBody>
      </p:sp>
      <p:sp>
        <p:nvSpPr>
          <p:cNvPr id="4" name="Title 3"/>
          <p:cNvSpPr>
            <a:spLocks noGrp="1"/>
          </p:cNvSpPr>
          <p:nvPr>
            <p:ph type="title"/>
          </p:nvPr>
        </p:nvSpPr>
        <p:spPr/>
        <p:txBody>
          <a:bodyPr/>
          <a:lstStyle/>
          <a:p>
            <a:r>
              <a:rPr lang="el-GR" dirty="0"/>
              <a:t>Ραδιοφωνο</a:t>
            </a:r>
            <a:br>
              <a:rPr lang="el-GR" dirty="0"/>
            </a:br>
            <a:r>
              <a:rPr lang="el-GR" dirty="0"/>
              <a:t>μαρκονι 1896</a:t>
            </a:r>
          </a:p>
        </p:txBody>
      </p:sp>
      <p:pic>
        <p:nvPicPr>
          <p:cNvPr id="6146" name="Picture 2"/>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bwMode="auto">
          <a:xfrm>
            <a:off x="4572001" y="2060848"/>
            <a:ext cx="432048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1788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4784"/>
            <a:ext cx="4038600" cy="5256584"/>
          </a:xfrm>
        </p:spPr>
        <p:txBody>
          <a:bodyPr>
            <a:noAutofit/>
          </a:bodyPr>
          <a:lstStyle/>
          <a:p>
            <a:r>
              <a:rPr lang="el-GR" sz="2000" dirty="0"/>
              <a:t>Η </a:t>
            </a:r>
            <a:r>
              <a:rPr lang="el-GR" sz="2000" b="1" dirty="0"/>
              <a:t>τηλεόραση</a:t>
            </a:r>
            <a:r>
              <a:rPr lang="el-GR" sz="2000" dirty="0"/>
              <a:t> είναι σύστημα </a:t>
            </a:r>
            <a:r>
              <a:rPr lang="el-GR" sz="2000" dirty="0">
                <a:hlinkClick r:id="rId2" tooltip="Τηλεπικοινωνία"/>
              </a:rPr>
              <a:t>τηλεπικοινωνίας</a:t>
            </a:r>
            <a:r>
              <a:rPr lang="el-GR" sz="2000" dirty="0"/>
              <a:t> που χρησιμεύει στη μετάδοση και λήψη κινούμενων εικόνων και ήχου εξ αποστάσεως</a:t>
            </a:r>
          </a:p>
          <a:p>
            <a:r>
              <a:rPr lang="el-GR" sz="2000" dirty="0"/>
              <a:t>Σήμερα μπορεί να μεταδοθούν και δεδομένα με το ίντερνετ οπότε εχουμε αμφίδρομη επικοινωνία</a:t>
            </a:r>
          </a:p>
          <a:p>
            <a:r>
              <a:rPr lang="el-GR" sz="2000" dirty="0"/>
              <a:t>Το 1928 ο Τζον Μπερντ  παρουσίασε ένα πρωτόγονο αλλά πλήρες τηλεοπτικό σύστημα εκπομπής και λήψης εικόνων σε μικρή απόσταση, αναλυμένων σε 28 γραμμές</a:t>
            </a:r>
          </a:p>
        </p:txBody>
      </p:sp>
      <p:sp>
        <p:nvSpPr>
          <p:cNvPr id="4" name="Title 3"/>
          <p:cNvSpPr>
            <a:spLocks noGrp="1"/>
          </p:cNvSpPr>
          <p:nvPr>
            <p:ph type="title"/>
          </p:nvPr>
        </p:nvSpPr>
        <p:spPr/>
        <p:txBody>
          <a:bodyPr/>
          <a:lstStyle/>
          <a:p>
            <a:r>
              <a:rPr lang="el-GR" dirty="0"/>
              <a:t>Τηλεοραση</a:t>
            </a:r>
            <a:br>
              <a:rPr lang="el-GR" dirty="0"/>
            </a:br>
            <a:r>
              <a:rPr lang="el-GR" dirty="0"/>
              <a:t>τζον μπερντ 1928</a:t>
            </a:r>
          </a:p>
        </p:txBody>
      </p:sp>
      <p:pic>
        <p:nvPicPr>
          <p:cNvPr id="717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9992" y="2132856"/>
            <a:ext cx="439248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64757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186808" cy="4950288"/>
          </a:xfrm>
        </p:spPr>
        <p:txBody>
          <a:bodyPr>
            <a:normAutofit fontScale="85000" lnSpcReduction="20000"/>
          </a:bodyPr>
          <a:lstStyle/>
          <a:p>
            <a:r>
              <a:rPr lang="el-GR" dirty="0"/>
              <a:t>Ο σύγχρονος </a:t>
            </a:r>
            <a:r>
              <a:rPr lang="el-GR" b="1" dirty="0"/>
              <a:t>ηλεκτρονικός υπολογιστής</a:t>
            </a:r>
            <a:r>
              <a:rPr lang="el-GR" dirty="0"/>
              <a:t> είναι μια μηχανή κατασκευασμένη κυρίως από ψηφιακά ηλεκτρονικά κυκλώματα , και έχει ως σκοπό να επεξεργάζεται πληροφορίες ,να αποστέλλει και να λαμβάνει πληροφορίες.</a:t>
            </a:r>
          </a:p>
          <a:p>
            <a:r>
              <a:rPr lang="el-GR" dirty="0"/>
              <a:t>Το 1945 κατασκευάζεται ο </a:t>
            </a:r>
            <a:r>
              <a:rPr lang="en-US" dirty="0"/>
              <a:t>ENIAC </a:t>
            </a:r>
            <a:r>
              <a:rPr lang="el-GR" dirty="0"/>
              <a:t>ο πρώτος υπολογιστής γενικής χρήσης</a:t>
            </a:r>
          </a:p>
          <a:p>
            <a:endParaRPr lang="el-GR" dirty="0"/>
          </a:p>
          <a:p>
            <a:endParaRPr lang="el-GR" dirty="0"/>
          </a:p>
        </p:txBody>
      </p:sp>
      <p:sp>
        <p:nvSpPr>
          <p:cNvPr id="4" name="Title 3"/>
          <p:cNvSpPr>
            <a:spLocks noGrp="1"/>
          </p:cNvSpPr>
          <p:nvPr>
            <p:ph type="title"/>
          </p:nvPr>
        </p:nvSpPr>
        <p:spPr/>
        <p:txBody>
          <a:bodyPr/>
          <a:lstStyle/>
          <a:p>
            <a:r>
              <a:rPr lang="el-GR" dirty="0"/>
              <a:t>Ηλεκτρονικοσ υπολογιστησ</a:t>
            </a:r>
            <a:br>
              <a:rPr lang="el-GR" dirty="0"/>
            </a:br>
            <a:r>
              <a:rPr lang="el-GR" dirty="0"/>
              <a:t>1945-ηπα</a:t>
            </a:r>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2276872"/>
            <a:ext cx="4042792"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58867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4784"/>
            <a:ext cx="4038600" cy="5112568"/>
          </a:xfrm>
        </p:spPr>
        <p:txBody>
          <a:bodyPr>
            <a:noAutofit/>
          </a:bodyPr>
          <a:lstStyle/>
          <a:p>
            <a:r>
              <a:rPr lang="el-GR" sz="1600" b="1" dirty="0"/>
              <a:t>Τεχνητός δορυφόρος της Γης</a:t>
            </a:r>
            <a:r>
              <a:rPr lang="el-GR" sz="1600" dirty="0"/>
              <a:t> λέγεται κάθε αντικείμενο που τοποθετείται από τον άνθρωπο σε τροχιά γύρω από αυτήν.</a:t>
            </a:r>
          </a:p>
          <a:p>
            <a:r>
              <a:rPr lang="el-GR" sz="1600" dirty="0"/>
              <a:t>Κατά τη διάρκεια του Διεθνούς Γεωφυσικού Έτους (1957) και συγκεκριμένα στις 4 Οκτωβρίου 1957 εκτοξεύτηκε ο πρώτος τεχνητός δορυφόρος της Γης, ο Σοβιετικός Σπούτνικ 1. Η ημέρα αυτή θεωρείται επίσημα ως η αρχή της εποχής του διαστήματος. Λίγο αργότερα ακολούθησε και ο Αμερικάνικος Εξπλόρερ 1. </a:t>
            </a:r>
          </a:p>
          <a:p>
            <a:r>
              <a:rPr lang="el-GR" sz="1600" dirty="0"/>
              <a:t>Σήμερα έχουμε δορυφόρους</a:t>
            </a:r>
          </a:p>
          <a:p>
            <a:r>
              <a:rPr lang="el-GR" sz="1600" dirty="0">
                <a:solidFill>
                  <a:srgbClr val="FFC000"/>
                </a:solidFill>
              </a:rPr>
              <a:t>τηλεπικοινωνιακούς,</a:t>
            </a:r>
          </a:p>
          <a:p>
            <a:r>
              <a:rPr lang="el-GR" sz="1600" dirty="0">
                <a:solidFill>
                  <a:srgbClr val="FFC000"/>
                </a:solidFill>
              </a:rPr>
              <a:t>κατασκοπευτικούς,</a:t>
            </a:r>
          </a:p>
          <a:p>
            <a:r>
              <a:rPr lang="el-GR" sz="1600" dirty="0">
                <a:solidFill>
                  <a:srgbClr val="FFC000"/>
                </a:solidFill>
              </a:rPr>
              <a:t>Μετεωρολογικούς</a:t>
            </a:r>
          </a:p>
          <a:p>
            <a:r>
              <a:rPr lang="el-GR" sz="1600" dirty="0">
                <a:solidFill>
                  <a:srgbClr val="FFC000"/>
                </a:solidFill>
              </a:rPr>
              <a:t> κτλ </a:t>
            </a:r>
          </a:p>
        </p:txBody>
      </p:sp>
      <p:sp>
        <p:nvSpPr>
          <p:cNvPr id="4" name="Title 3"/>
          <p:cNvSpPr>
            <a:spLocks noGrp="1"/>
          </p:cNvSpPr>
          <p:nvPr>
            <p:ph type="title"/>
          </p:nvPr>
        </p:nvSpPr>
        <p:spPr/>
        <p:txBody>
          <a:bodyPr/>
          <a:lstStyle/>
          <a:p>
            <a:r>
              <a:rPr lang="el-GR" dirty="0"/>
              <a:t>Τεχνητοσ δορυφοροσ</a:t>
            </a:r>
            <a:br>
              <a:rPr lang="el-GR" dirty="0"/>
            </a:br>
            <a:r>
              <a:rPr lang="el-GR" dirty="0"/>
              <a:t>1957 ρωσια</a:t>
            </a:r>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64134" y="2348880"/>
            <a:ext cx="4536504"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232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038600" cy="4950288"/>
          </a:xfrm>
        </p:spPr>
        <p:txBody>
          <a:bodyPr>
            <a:normAutofit fontScale="77500" lnSpcReduction="20000"/>
          </a:bodyPr>
          <a:lstStyle/>
          <a:p>
            <a:r>
              <a:rPr lang="el-GR" dirty="0"/>
              <a:t>Το </a:t>
            </a:r>
            <a:r>
              <a:rPr lang="el-GR" b="1" dirty="0"/>
              <a:t>Διαδίκτυο</a:t>
            </a:r>
            <a:r>
              <a:rPr lang="el-GR" dirty="0"/>
              <a:t> </a:t>
            </a:r>
            <a:r>
              <a:rPr lang="en-US" dirty="0"/>
              <a:t>-</a:t>
            </a:r>
            <a:r>
              <a:rPr lang="el-GR" dirty="0"/>
              <a:t> Internet‎</a:t>
            </a:r>
            <a:r>
              <a:rPr lang="en-US" dirty="0"/>
              <a:t> </a:t>
            </a:r>
            <a:r>
              <a:rPr lang="el-GR" dirty="0"/>
              <a:t>είναι παγκόσμιο σύστημα διασυνδεδεμένων δικτύων υπολογιστών, οι οποίοι χρησιμοποιούν καθιερωμένη ομάδα πρωτοκόλλων, για να εξυπηρετεί δισεκατομμύρια χρήστες καθημερινά σε ολόκληρο τον κόσμο</a:t>
            </a:r>
          </a:p>
          <a:p>
            <a:r>
              <a:rPr lang="el-GR" dirty="0">
                <a:solidFill>
                  <a:srgbClr val="FFC000"/>
                </a:solidFill>
              </a:rPr>
              <a:t>Η πρώτη μορφή διαδικτύου είναι με το </a:t>
            </a:r>
            <a:r>
              <a:rPr lang="en-US" dirty="0">
                <a:solidFill>
                  <a:srgbClr val="FFC000"/>
                </a:solidFill>
              </a:rPr>
              <a:t>ARPANET </a:t>
            </a:r>
            <a:r>
              <a:rPr lang="el-GR" dirty="0">
                <a:solidFill>
                  <a:srgbClr val="FFC000"/>
                </a:solidFill>
              </a:rPr>
              <a:t>το 1972 με 23 υπολογιστές σε δίκτυο.</a:t>
            </a:r>
          </a:p>
          <a:p>
            <a:r>
              <a:rPr lang="el-GR" dirty="0">
                <a:solidFill>
                  <a:srgbClr val="FFC000"/>
                </a:solidFill>
              </a:rPr>
              <a:t>Ταχύτητα μετάδοσης 50 </a:t>
            </a:r>
            <a:r>
              <a:rPr lang="en-US" dirty="0">
                <a:solidFill>
                  <a:srgbClr val="FFC000"/>
                </a:solidFill>
              </a:rPr>
              <a:t>kbps</a:t>
            </a:r>
            <a:endParaRPr lang="el-GR" dirty="0">
              <a:solidFill>
                <a:srgbClr val="FFC000"/>
              </a:solidFill>
            </a:endParaRPr>
          </a:p>
        </p:txBody>
      </p:sp>
      <p:sp>
        <p:nvSpPr>
          <p:cNvPr id="4" name="Title 3"/>
          <p:cNvSpPr>
            <a:spLocks noGrp="1"/>
          </p:cNvSpPr>
          <p:nvPr>
            <p:ph type="title"/>
          </p:nvPr>
        </p:nvSpPr>
        <p:spPr/>
        <p:txBody>
          <a:bodyPr/>
          <a:lstStyle/>
          <a:p>
            <a:r>
              <a:rPr lang="el-GR" dirty="0"/>
              <a:t>Ιντερνετ-διαδικτυο</a:t>
            </a:r>
            <a:br>
              <a:rPr lang="en-US" dirty="0"/>
            </a:br>
            <a:r>
              <a:rPr lang="en-US" dirty="0"/>
              <a:t>1972</a:t>
            </a:r>
            <a:endParaRPr lang="el-GR" dirty="0"/>
          </a:p>
        </p:txBody>
      </p:sp>
      <p:pic>
        <p:nvPicPr>
          <p:cNvPr id="1024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2204863"/>
            <a:ext cx="4186867" cy="3608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47615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038600" cy="4950288"/>
          </a:xfrm>
        </p:spPr>
        <p:txBody>
          <a:bodyPr>
            <a:normAutofit fontScale="62500" lnSpcReduction="20000"/>
          </a:bodyPr>
          <a:lstStyle/>
          <a:p>
            <a:r>
              <a:rPr lang="el-GR" b="1" dirty="0"/>
              <a:t>Κινητό τηλέφωνο</a:t>
            </a:r>
            <a:r>
              <a:rPr lang="el-GR" dirty="0"/>
              <a:t> ή κυψελοειδές ραδιοτηλέφωνο  ονομάζεται κατά κύριο λόγο το τηλέφωνο που δεν εξαρτάται από φυσική καλωδιακή σύνδεση με δίκτυο παροχής τηλεφωνίας και δεν εξαρτάται από κάποια τοπική ασύρματη συσκευή εκπομπής ραδιοφωνικού σήματος χαμηλής συχνότητας. Τα κινητά τηλέφωνα χρησιμοποιούν τεχνολογία κυψελών (cells) και εκπέμπουν σε υψηλές συχνότητες. </a:t>
            </a:r>
          </a:p>
          <a:p>
            <a:r>
              <a:rPr lang="el-GR" dirty="0">
                <a:solidFill>
                  <a:srgbClr val="FFC000"/>
                </a:solidFill>
              </a:rPr>
              <a:t>Το πρώτο φορητό με δομή κυψελών κινητό τηλέφωνο επιδείχθηκε από τους Τζον Φ. Μίτσελ και Μάρτιν Κούπερ  της Motorola το 1973, το οποίο ζύγιζε περίπου 2 κιλά.</a:t>
            </a:r>
          </a:p>
          <a:p>
            <a:endParaRPr lang="el-GR" dirty="0"/>
          </a:p>
        </p:txBody>
      </p:sp>
      <p:sp>
        <p:nvSpPr>
          <p:cNvPr id="4" name="Title 3"/>
          <p:cNvSpPr>
            <a:spLocks noGrp="1"/>
          </p:cNvSpPr>
          <p:nvPr>
            <p:ph type="title"/>
          </p:nvPr>
        </p:nvSpPr>
        <p:spPr/>
        <p:txBody>
          <a:bodyPr/>
          <a:lstStyle/>
          <a:p>
            <a:r>
              <a:rPr lang="el-GR" dirty="0"/>
              <a:t>Κινητο τηλεφωνο </a:t>
            </a:r>
            <a:br>
              <a:rPr lang="el-GR" dirty="0"/>
            </a:br>
            <a:r>
              <a:rPr lang="el-GR" dirty="0"/>
              <a:t>1973</a:t>
            </a:r>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7" y="1988840"/>
            <a:ext cx="4320481"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5758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r>
              <a:rPr lang="el-GR" dirty="0"/>
              <a:t>Ένα δορυφορικό τηλέφωνο, δορυφορικό τηλέφωνο ή δορυφορικό τηλέφωνο είναι ένας τύπος κινητού τηλεφώνου που συνδέεται με άλλα τηλέφωνα ή το τηλεφωνικό δίκτυο μέσω ραδιοφώνου μέσω δορυφόρων σε τροχιά αντί για επίγειες τοποθεσίες κυψέλης, όπως κάνουν τα κινητά τηλέφωνα.</a:t>
            </a:r>
          </a:p>
        </p:txBody>
      </p:sp>
      <p:sp>
        <p:nvSpPr>
          <p:cNvPr id="4" name="Title 3"/>
          <p:cNvSpPr>
            <a:spLocks noGrp="1"/>
          </p:cNvSpPr>
          <p:nvPr>
            <p:ph type="title"/>
          </p:nvPr>
        </p:nvSpPr>
        <p:spPr/>
        <p:txBody>
          <a:bodyPr/>
          <a:lstStyle/>
          <a:p>
            <a:r>
              <a:rPr lang="el-GR" dirty="0"/>
              <a:t>Δορυφορικο τηλεφωνο</a:t>
            </a:r>
          </a:p>
        </p:txBody>
      </p:sp>
      <p:pic>
        <p:nvPicPr>
          <p:cNvPr id="1229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03413"/>
            <a:ext cx="4038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14667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cap="none" dirty="0"/>
              <a:t>www.mytexnologia.gr</a:t>
            </a:r>
            <a:endParaRPr lang="el-GR" cap="none"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8701" y="1600200"/>
            <a:ext cx="544659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8086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b="1" u="sng" dirty="0">
                <a:solidFill>
                  <a:schemeClr val="tx1"/>
                </a:solidFill>
              </a:rPr>
              <a:t>Πομπός είναι αυτός που πέμπει –στέλνει σήματα με τους εξής τρόπους:</a:t>
            </a:r>
          </a:p>
          <a:p>
            <a:r>
              <a:rPr lang="el-GR" dirty="0">
                <a:solidFill>
                  <a:schemeClr val="tx1"/>
                </a:solidFill>
              </a:rPr>
              <a:t> Με Ήχους(ταχύτητα ήχου στον αέρα 1200 χλμ/ώρα)</a:t>
            </a:r>
          </a:p>
          <a:p>
            <a:r>
              <a:rPr lang="el-GR" dirty="0">
                <a:solidFill>
                  <a:schemeClr val="tx1"/>
                </a:solidFill>
              </a:rPr>
              <a:t>Με το Φως(ταχύτητα φωτός 300.000χλμ/δευτερόλεπτο)</a:t>
            </a:r>
          </a:p>
          <a:p>
            <a:r>
              <a:rPr lang="el-GR" dirty="0">
                <a:solidFill>
                  <a:schemeClr val="tx1"/>
                </a:solidFill>
              </a:rPr>
              <a:t>Με Χημικές ενώσεις-μυρωδιές(κυρίως τα ζώα) που αποβάλλουν εσκεμένα ή όχι </a:t>
            </a:r>
          </a:p>
          <a:p>
            <a:r>
              <a:rPr lang="el-GR" dirty="0">
                <a:solidFill>
                  <a:schemeClr val="tx1"/>
                </a:solidFill>
              </a:rPr>
              <a:t> Με Ηλεκτρομαγνητικά κύματα(κεραίες εκπομπής)</a:t>
            </a:r>
            <a:endParaRPr lang="en-US" dirty="0">
              <a:solidFill>
                <a:schemeClr val="tx1"/>
              </a:solidFill>
            </a:endParaRPr>
          </a:p>
          <a:p>
            <a:r>
              <a:rPr lang="el-GR" dirty="0">
                <a:solidFill>
                  <a:srgbClr val="FFC000"/>
                </a:solidFill>
              </a:rPr>
              <a:t>Ως πομπό μηνυμάτων  ο άνθρωπος χρησιμοποιεί:</a:t>
            </a:r>
          </a:p>
          <a:p>
            <a:r>
              <a:rPr lang="el-GR" dirty="0"/>
              <a:t> τα όργανα παραγωγής ομιλίας ή ήχων(το στόμα,τα χέρια,τα πόδια) </a:t>
            </a:r>
          </a:p>
          <a:p>
            <a:r>
              <a:rPr lang="el-GR" dirty="0"/>
              <a:t>το σώμα ως μέσο εκπομπής φωτεινών σημάτων(π.χ. χειρονομίες, </a:t>
            </a:r>
            <a:r>
              <a:rPr lang="el-GR" dirty="0" err="1"/>
              <a:t>κτλ</a:t>
            </a:r>
            <a:r>
              <a:rPr lang="el-GR" dirty="0"/>
              <a:t>)</a:t>
            </a:r>
          </a:p>
          <a:p>
            <a:endParaRPr lang="el-GR" dirty="0"/>
          </a:p>
        </p:txBody>
      </p:sp>
      <p:sp>
        <p:nvSpPr>
          <p:cNvPr id="3" name="Title 2"/>
          <p:cNvSpPr>
            <a:spLocks noGrp="1"/>
          </p:cNvSpPr>
          <p:nvPr>
            <p:ph type="title"/>
          </p:nvPr>
        </p:nvSpPr>
        <p:spPr/>
        <p:txBody>
          <a:bodyPr/>
          <a:lstStyle/>
          <a:p>
            <a:r>
              <a:rPr lang="el-GR" dirty="0"/>
              <a:t>ΤΙ ΕΊΝΑΙ πομποσ</a:t>
            </a:r>
          </a:p>
        </p:txBody>
      </p:sp>
    </p:spTree>
    <p:extLst>
      <p:ext uri="{BB962C8B-B14F-4D97-AF65-F5344CB8AC3E}">
        <p14:creationId xmlns:p14="http://schemas.microsoft.com/office/powerpoint/2010/main" val="400889091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78281"/>
          </a:xfrm>
        </p:spPr>
        <p:txBody>
          <a:bodyPr>
            <a:normAutofit lnSpcReduction="10000"/>
          </a:bodyPr>
          <a:lstStyle/>
          <a:p>
            <a:r>
              <a:rPr lang="el-GR" b="1" u="sng" dirty="0">
                <a:solidFill>
                  <a:schemeClr val="tx1"/>
                </a:solidFill>
              </a:rPr>
              <a:t>Δέκτης είναι το τμήμα εκείνο που δέχεται τα σήματα  πχ. Οι αισθήσεις στα ζώα   ή τα αισθητήρια-</a:t>
            </a:r>
            <a:r>
              <a:rPr lang="en-US" b="1" u="sng" dirty="0">
                <a:solidFill>
                  <a:schemeClr val="tx1"/>
                </a:solidFill>
              </a:rPr>
              <a:t>sensors</a:t>
            </a:r>
            <a:r>
              <a:rPr lang="el-GR" b="1" u="sng" dirty="0">
                <a:solidFill>
                  <a:schemeClr val="tx1"/>
                </a:solidFill>
              </a:rPr>
              <a:t>  στις  μηχανές</a:t>
            </a:r>
            <a:endParaRPr lang="en-US" dirty="0"/>
          </a:p>
          <a:p>
            <a:endParaRPr lang="en-US" dirty="0"/>
          </a:p>
          <a:p>
            <a:r>
              <a:rPr lang="el-GR" dirty="0">
                <a:solidFill>
                  <a:srgbClr val="FFC000"/>
                </a:solidFill>
              </a:rPr>
              <a:t> Ο ΡΟΛΟΣ ΤΩΝ ΑΙΣΘΗΣΕΩΝ ΤΟΥ ΑΝΘΡΩΠΟΥ</a:t>
            </a:r>
          </a:p>
          <a:p>
            <a:r>
              <a:rPr lang="el-GR" dirty="0"/>
              <a:t>Το σημαντικότερο ρόλο  στην επικοινωνία των ανθρώπων</a:t>
            </a:r>
            <a:r>
              <a:rPr lang="en-US" dirty="0"/>
              <a:t> </a:t>
            </a:r>
            <a:r>
              <a:rPr lang="el-GR" dirty="0"/>
              <a:t>ως δέκτης πληροφοριών, παίζει η όραση, πού δέχεται  το 85% περίπου των πληροφοριών. </a:t>
            </a:r>
          </a:p>
          <a:p>
            <a:r>
              <a:rPr lang="el-GR" dirty="0"/>
              <a:t>Η ακοή δέχεται το 10% των πληροφοριών, ενώ οι υπόλοιπες αισθήσεις περιορίζονται στο 5%.</a:t>
            </a:r>
          </a:p>
          <a:p>
            <a:r>
              <a:rPr lang="el-GR" dirty="0">
                <a:solidFill>
                  <a:srgbClr val="FFC000"/>
                </a:solidFill>
              </a:rPr>
              <a:t>Από αυτό καταλαβαίνουμε τη μεγάλη σημασία της παρατηρητικότητας στην ζωή του ανθρώπου και όχι μόνο.</a:t>
            </a:r>
          </a:p>
          <a:p>
            <a:r>
              <a:rPr lang="el-GR" dirty="0">
                <a:solidFill>
                  <a:srgbClr val="FFC000"/>
                </a:solidFill>
              </a:rPr>
              <a:t>Οι πληροφορίες αφού ληφθούν από τις αισθήσεις του ανθρώπου ή τα αισθητήρια των μηχανών ,υπόκεινται σε επεξεργασία από τον εγκέφαλο του ανθρώπου ή το μικροτσίπ της μηχανής</a:t>
            </a:r>
          </a:p>
          <a:p>
            <a:endParaRPr lang="en-US" dirty="0"/>
          </a:p>
          <a:p>
            <a:endParaRPr lang="en-US" dirty="0"/>
          </a:p>
          <a:p>
            <a:endParaRPr lang="el-GR" dirty="0"/>
          </a:p>
          <a:p>
            <a:endParaRPr lang="el-GR" dirty="0"/>
          </a:p>
        </p:txBody>
      </p:sp>
      <p:sp>
        <p:nvSpPr>
          <p:cNvPr id="3" name="Title 2"/>
          <p:cNvSpPr>
            <a:spLocks noGrp="1"/>
          </p:cNvSpPr>
          <p:nvPr>
            <p:ph type="title"/>
          </p:nvPr>
        </p:nvSpPr>
        <p:spPr/>
        <p:txBody>
          <a:bodyPr/>
          <a:lstStyle/>
          <a:p>
            <a:r>
              <a:rPr lang="el-GR" dirty="0"/>
              <a:t> </a:t>
            </a:r>
            <a:r>
              <a:rPr lang="el-GR" sz="2800" dirty="0"/>
              <a:t>ΤΙ ΕΊΝΑΙ Δεκτησ</a:t>
            </a:r>
            <a:br>
              <a:rPr lang="el-GR" sz="2800" dirty="0"/>
            </a:br>
            <a:endParaRPr lang="el-GR" sz="2800" dirty="0"/>
          </a:p>
        </p:txBody>
      </p:sp>
    </p:spTree>
    <p:extLst>
      <p:ext uri="{BB962C8B-B14F-4D97-AF65-F5344CB8AC3E}">
        <p14:creationId xmlns:p14="http://schemas.microsoft.com/office/powerpoint/2010/main" val="29997108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79767BFC-29AF-47B6-8821-33CA3EEA5553}"/>
              </a:ext>
            </a:extLst>
          </p:cNvPr>
          <p:cNvSpPr>
            <a:spLocks noGrp="1"/>
          </p:cNvSpPr>
          <p:nvPr>
            <p:ph idx="1"/>
          </p:nvPr>
        </p:nvSpPr>
        <p:spPr/>
        <p:txBody>
          <a:bodyPr/>
          <a:lstStyle/>
          <a:p>
            <a:r>
              <a:rPr lang="el-GR" dirty="0">
                <a:solidFill>
                  <a:srgbClr val="FFFF00"/>
                </a:solidFill>
              </a:rPr>
              <a:t>Με το αυτί-ακοή ως δέκτη αντιλαμβανόμαστε τους ηχητικούς κώδικες</a:t>
            </a:r>
            <a:r>
              <a:rPr lang="el-GR" dirty="0"/>
              <a:t>(μουσική ,ομιλία, ήχους μηχανών κτλ.) Το ανθρώπινο αυτί δεν μπορεί να ακούσει όλους τους ήχους πχ. δεν αντιλαμβάνεται τους υπέρηχους.</a:t>
            </a:r>
          </a:p>
          <a:p>
            <a:r>
              <a:rPr lang="el-GR" dirty="0">
                <a:solidFill>
                  <a:srgbClr val="FFFF00"/>
                </a:solidFill>
              </a:rPr>
              <a:t>Με το μάτι-όραση ως δέκτη  αναγνωρίζουμε τους Χρωματικούς κώδικες</a:t>
            </a:r>
            <a:r>
              <a:rPr lang="el-GR" dirty="0"/>
              <a:t>(σήματα τροχαίας, χάρτες, νοήματα, φωτεινά σήματα, προειδοποιητικά σήματα προϊόντων, γλώσσα του σώματος κ.λπ.) Τα μάτια του ανθρώπου δεν μπορούν να δουν όλα τα μήκη της φωτεινής ακτινοβολίας. Δεν «βλέπουν»  την υπέρυθρη και την υπεριώδη  ακτινοβολία .</a:t>
            </a:r>
          </a:p>
          <a:p>
            <a:r>
              <a:rPr lang="el-GR" dirty="0">
                <a:solidFill>
                  <a:srgbClr val="FFFF00"/>
                </a:solidFill>
              </a:rPr>
              <a:t>Με την αφή ως δέκτη</a:t>
            </a:r>
            <a:r>
              <a:rPr lang="el-GR" dirty="0"/>
              <a:t>-Αναγνωρίζουμε την υφή ενός υλικού, τα ανάγλυφα στοιχεία γραφής-Κώδικες για τυφλούς, ανάγλυφο τρίγωνο ως προειδοποίηση κινδύνου σε διάφορα προϊόντα κτλ.</a:t>
            </a:r>
          </a:p>
          <a:p>
            <a:endParaRPr lang="el-GR" dirty="0"/>
          </a:p>
        </p:txBody>
      </p:sp>
      <p:sp>
        <p:nvSpPr>
          <p:cNvPr id="3" name="Τίτλος 2">
            <a:extLst>
              <a:ext uri="{FF2B5EF4-FFF2-40B4-BE49-F238E27FC236}">
                <a16:creationId xmlns:a16="http://schemas.microsoft.com/office/drawing/2014/main" id="{0951E41C-34E6-4AEE-8E02-AF11211ED704}"/>
              </a:ext>
            </a:extLst>
          </p:cNvPr>
          <p:cNvSpPr>
            <a:spLocks noGrp="1"/>
          </p:cNvSpPr>
          <p:nvPr>
            <p:ph type="title"/>
          </p:nvPr>
        </p:nvSpPr>
        <p:spPr/>
        <p:txBody>
          <a:bodyPr/>
          <a:lstStyle/>
          <a:p>
            <a:r>
              <a:rPr lang="el-GR" dirty="0"/>
              <a:t>Τι </a:t>
            </a:r>
            <a:r>
              <a:rPr lang="el-GR" dirty="0" err="1"/>
              <a:t>ειδουσ</a:t>
            </a:r>
            <a:r>
              <a:rPr lang="el-GR" dirty="0"/>
              <a:t> </a:t>
            </a:r>
            <a:r>
              <a:rPr lang="el-GR" dirty="0" err="1"/>
              <a:t>μηνυματα</a:t>
            </a:r>
            <a:r>
              <a:rPr lang="el-GR" dirty="0"/>
              <a:t> </a:t>
            </a:r>
            <a:r>
              <a:rPr lang="el-GR" dirty="0" err="1"/>
              <a:t>αντιλαμβανεται</a:t>
            </a:r>
            <a:r>
              <a:rPr lang="el-GR" dirty="0"/>
              <a:t>  η κάθε </a:t>
            </a:r>
            <a:r>
              <a:rPr lang="el-GR" dirty="0" err="1"/>
              <a:t>αισθηση</a:t>
            </a:r>
            <a:r>
              <a:rPr lang="el-GR" dirty="0"/>
              <a:t> του </a:t>
            </a:r>
            <a:r>
              <a:rPr lang="el-GR" dirty="0" err="1"/>
              <a:t>ανθρωπου</a:t>
            </a:r>
            <a:endParaRPr lang="el-GR" dirty="0"/>
          </a:p>
        </p:txBody>
      </p:sp>
    </p:spTree>
    <p:extLst>
      <p:ext uri="{BB962C8B-B14F-4D97-AF65-F5344CB8AC3E}">
        <p14:creationId xmlns:p14="http://schemas.microsoft.com/office/powerpoint/2010/main" val="8620911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06273"/>
          </a:xfrm>
        </p:spPr>
        <p:txBody>
          <a:bodyPr>
            <a:normAutofit/>
          </a:bodyPr>
          <a:lstStyle/>
          <a:p>
            <a:r>
              <a:rPr lang="el-GR" dirty="0"/>
              <a:t>Επικοινωνία σήμερα έχουμε και μεταξύ ανθρώπου και μηχανών ή μεταξύ μηχανών  και είναι εφικτή χρησιμοποιώντας διάφορες  κώδικες-γλώσσες προγραμματισμού </a:t>
            </a:r>
          </a:p>
          <a:p>
            <a:r>
              <a:rPr lang="el-GR" b="1" dirty="0"/>
              <a:t>Γλώσσα προγραμματισμού</a:t>
            </a:r>
            <a:r>
              <a:rPr lang="el-GR" dirty="0"/>
              <a:t> λέγεται μια τεχνητή γλώσσα που μπορεί να χρησιμοποιηθεί για τον έλεγχο μιας μηχανής, συνήθως ενός </a:t>
            </a:r>
            <a:r>
              <a:rPr lang="el-GR" dirty="0">
                <a:hlinkClick r:id="rId2" tooltip="Ηλεκτρονικός υπολογιστής"/>
              </a:rPr>
              <a:t>υπολογιστή</a:t>
            </a:r>
            <a:r>
              <a:rPr lang="el-GR" dirty="0"/>
              <a:t>. Οι γλώσσες προγραμματισμού (όπως άλλωστε και οι ανθρώπινες γλώσσες) ορίζονται από ένα σύνολο συντακτικών και εννοιολογικών κανόνων, που ορίζουν τη δομή και το νόημα, αντίστοιχα, των προτάσεων της γλώσσας.</a:t>
            </a:r>
          </a:p>
          <a:p>
            <a:r>
              <a:rPr lang="el-GR" dirty="0"/>
              <a:t>Οι γλώσσες προγραμματισμού χρησιμοποιούνται για να διευκολύνουν την οργάνωση και διαχείριση πληροφοριών, αλλά και για την ακριβή διατύπωση </a:t>
            </a:r>
            <a:r>
              <a:rPr lang="el-GR" dirty="0">
                <a:hlinkClick r:id="rId3" tooltip="Αλγόριθμος"/>
              </a:rPr>
              <a:t>αλγορίθμων</a:t>
            </a:r>
            <a:r>
              <a:rPr lang="el-GR" dirty="0"/>
              <a:t>. Υπάρχουν χιλιάδες διαφορετικές γλώσσες προγραμματισμού, και κάθε χρόνο δημιουργούνται περισσότερες.</a:t>
            </a:r>
          </a:p>
          <a:p>
            <a:endParaRPr lang="el-GR" dirty="0"/>
          </a:p>
          <a:p>
            <a:endParaRPr lang="el-GR" dirty="0"/>
          </a:p>
          <a:p>
            <a:endParaRPr lang="el-GR" dirty="0"/>
          </a:p>
        </p:txBody>
      </p:sp>
      <p:sp>
        <p:nvSpPr>
          <p:cNvPr id="3" name="Title 2"/>
          <p:cNvSpPr>
            <a:spLocks noGrp="1"/>
          </p:cNvSpPr>
          <p:nvPr>
            <p:ph type="title"/>
          </p:nvPr>
        </p:nvSpPr>
        <p:spPr/>
        <p:txBody>
          <a:bodyPr/>
          <a:lstStyle/>
          <a:p>
            <a:r>
              <a:rPr lang="el-GR" dirty="0"/>
              <a:t>Επικοινωνια μεταξυ ανθρωπου και μηχανων</a:t>
            </a:r>
          </a:p>
        </p:txBody>
      </p:sp>
    </p:spTree>
    <p:extLst>
      <p:ext uri="{BB962C8B-B14F-4D97-AF65-F5344CB8AC3E}">
        <p14:creationId xmlns:p14="http://schemas.microsoft.com/office/powerpoint/2010/main" val="14920604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51602790"/>
              </p:ext>
            </p:extLst>
          </p:nvPr>
        </p:nvGraphicFramePr>
        <p:xfrm>
          <a:off x="381000" y="1819593"/>
          <a:ext cx="8407401" cy="4206239"/>
        </p:xfrm>
        <a:graphic>
          <a:graphicData uri="http://schemas.openxmlformats.org/drawingml/2006/table">
            <a:tbl>
              <a:tblPr/>
              <a:tblGrid>
                <a:gridCol w="2802467">
                  <a:extLst>
                    <a:ext uri="{9D8B030D-6E8A-4147-A177-3AD203B41FA5}">
                      <a16:colId xmlns:a16="http://schemas.microsoft.com/office/drawing/2014/main" val="20000"/>
                    </a:ext>
                  </a:extLst>
                </a:gridCol>
                <a:gridCol w="2802467">
                  <a:extLst>
                    <a:ext uri="{9D8B030D-6E8A-4147-A177-3AD203B41FA5}">
                      <a16:colId xmlns:a16="http://schemas.microsoft.com/office/drawing/2014/main" val="20001"/>
                    </a:ext>
                  </a:extLst>
                </a:gridCol>
                <a:gridCol w="2802467">
                  <a:extLst>
                    <a:ext uri="{9D8B030D-6E8A-4147-A177-3AD203B41FA5}">
                      <a16:colId xmlns:a16="http://schemas.microsoft.com/office/drawing/2014/main" val="20002"/>
                    </a:ext>
                  </a:extLst>
                </a:gridCol>
              </a:tblGrid>
              <a:tr h="4206239">
                <a:tc>
                  <a:txBody>
                    <a:bodyPr/>
                    <a:lstStyle/>
                    <a:p>
                      <a:pPr>
                        <a:buFont typeface="Arial"/>
                        <a:buChar char="•"/>
                      </a:pPr>
                      <a:r>
                        <a:rPr lang="en-US" sz="2400" dirty="0">
                          <a:effectLst/>
                        </a:rPr>
                        <a:t>HTML</a:t>
                      </a:r>
                    </a:p>
                    <a:p>
                      <a:pPr>
                        <a:buFont typeface="Arial"/>
                        <a:buChar char="•"/>
                      </a:pPr>
                      <a:r>
                        <a:rPr lang="en-US" sz="2400" u="none" strike="noStrike" dirty="0" err="1">
                          <a:solidFill>
                            <a:srgbClr val="0B0080"/>
                          </a:solidFill>
                          <a:effectLst/>
                          <a:hlinkClick r:id="rId2" tooltip="Applescript"/>
                        </a:rPr>
                        <a:t>Applescript</a:t>
                      </a:r>
                      <a:endParaRPr lang="en-US" sz="2400" dirty="0">
                        <a:effectLst/>
                      </a:endParaRPr>
                    </a:p>
                    <a:p>
                      <a:pPr>
                        <a:buFont typeface="Arial"/>
                        <a:buChar char="•"/>
                      </a:pPr>
                      <a:r>
                        <a:rPr lang="en-US" sz="2400" u="none" strike="noStrike" dirty="0">
                          <a:solidFill>
                            <a:srgbClr val="0B0080"/>
                          </a:solidFill>
                          <a:effectLst/>
                          <a:hlinkClick r:id="rId3" tooltip="AWK"/>
                        </a:rPr>
                        <a:t>AWK</a:t>
                      </a:r>
                      <a:endParaRPr lang="en-US" sz="2400" dirty="0">
                        <a:effectLst/>
                      </a:endParaRPr>
                    </a:p>
                    <a:p>
                      <a:pPr>
                        <a:buFont typeface="Arial"/>
                        <a:buChar char="•"/>
                      </a:pPr>
                      <a:r>
                        <a:rPr lang="en-US" sz="2400" u="none" strike="noStrike" dirty="0">
                          <a:solidFill>
                            <a:srgbClr val="0B0080"/>
                          </a:solidFill>
                          <a:effectLst/>
                          <a:hlinkClick r:id="rId4" tooltip="BASIC"/>
                        </a:rPr>
                        <a:t>BASIC</a:t>
                      </a:r>
                      <a:endParaRPr lang="en-US" sz="2400" dirty="0">
                        <a:effectLst/>
                      </a:endParaRPr>
                    </a:p>
                    <a:p>
                      <a:pPr>
                        <a:buFont typeface="Arial"/>
                        <a:buChar char="•"/>
                      </a:pPr>
                      <a:r>
                        <a:rPr lang="en-US" sz="2400" u="none" strike="noStrike" dirty="0">
                          <a:solidFill>
                            <a:srgbClr val="0B0080"/>
                          </a:solidFill>
                          <a:effectLst/>
                          <a:hlinkClick r:id="rId5" tooltip="C (γλώσσα προγραμματισμού)"/>
                        </a:rPr>
                        <a:t>C</a:t>
                      </a:r>
                      <a:endParaRPr lang="en-US" sz="2400" dirty="0">
                        <a:effectLst/>
                      </a:endParaRPr>
                    </a:p>
                    <a:p>
                      <a:pPr>
                        <a:buFont typeface="Arial"/>
                        <a:buChar char="•"/>
                      </a:pPr>
                      <a:r>
                        <a:rPr lang="en-US" sz="2400" u="none" strike="noStrike" dirty="0">
                          <a:solidFill>
                            <a:srgbClr val="0B0080"/>
                          </a:solidFill>
                          <a:effectLst/>
                          <a:hlinkClick r:id="rId6" tooltip="C plus plus"/>
                        </a:rPr>
                        <a:t>C++</a:t>
                      </a:r>
                      <a:endParaRPr lang="en-US" sz="2400" dirty="0">
                        <a:effectLst/>
                      </a:endParaRPr>
                    </a:p>
                    <a:p>
                      <a:pPr>
                        <a:buFont typeface="Arial"/>
                        <a:buChar char="•"/>
                      </a:pPr>
                      <a:r>
                        <a:rPr lang="en-US" sz="2400" u="none" strike="noStrike" dirty="0">
                          <a:solidFill>
                            <a:srgbClr val="0B0080"/>
                          </a:solidFill>
                          <a:effectLst/>
                          <a:hlinkClick r:id="rId7" tooltip="C Sharp"/>
                        </a:rPr>
                        <a:t>C#</a:t>
                      </a:r>
                      <a:endParaRPr lang="en-US" sz="2400" dirty="0">
                        <a:effectLst/>
                      </a:endParaRPr>
                    </a:p>
                    <a:p>
                      <a:pPr>
                        <a:buFont typeface="Arial"/>
                        <a:buChar char="•"/>
                      </a:pPr>
                      <a:r>
                        <a:rPr lang="en-US" sz="2400" u="none" strike="noStrike" dirty="0">
                          <a:solidFill>
                            <a:schemeClr val="tx1"/>
                          </a:solidFill>
                          <a:effectLst/>
                          <a:hlinkClick r:id="rId8" tooltip="COBOL"/>
                        </a:rPr>
                        <a:t>COBOL</a:t>
                      </a:r>
                      <a:endParaRPr lang="en-US" sz="2400" dirty="0">
                        <a:effectLst/>
                      </a:endParaRPr>
                    </a:p>
                    <a:p>
                      <a:pPr>
                        <a:buFont typeface="Arial"/>
                        <a:buChar char="•"/>
                      </a:pPr>
                      <a:r>
                        <a:rPr lang="en-US" sz="2400" u="none" strike="noStrike" dirty="0">
                          <a:solidFill>
                            <a:srgbClr val="0B0080"/>
                          </a:solidFill>
                          <a:effectLst/>
                          <a:hlinkClick r:id="rId9" tooltip="FORTRAN"/>
                        </a:rPr>
                        <a:t>FORTRAN</a:t>
                      </a:r>
                      <a:endParaRPr lang="en-US" sz="2400" dirty="0">
                        <a:effectLst/>
                      </a:endParaRPr>
                    </a:p>
                  </a:txBody>
                  <a:tcPr anchor="ctr">
                    <a:lnL>
                      <a:noFill/>
                    </a:lnL>
                    <a:lnR>
                      <a:noFill/>
                    </a:lnR>
                    <a:lnT>
                      <a:noFill/>
                    </a:lnT>
                    <a:lnB>
                      <a:noFill/>
                    </a:lnB>
                  </a:tcPr>
                </a:tc>
                <a:tc>
                  <a:txBody>
                    <a:bodyPr/>
                    <a:lstStyle/>
                    <a:p>
                      <a:pPr>
                        <a:buFont typeface="Arial"/>
                        <a:buChar char="•"/>
                      </a:pPr>
                      <a:r>
                        <a:rPr lang="en-US" sz="2400" u="none" strike="noStrike" dirty="0">
                          <a:solidFill>
                            <a:srgbClr val="0B0080"/>
                          </a:solidFill>
                          <a:effectLst/>
                          <a:hlinkClick r:id="rId10" tooltip="Haskell"/>
                        </a:rPr>
                        <a:t>Haskell</a:t>
                      </a:r>
                      <a:endParaRPr lang="en-US" sz="2400" dirty="0">
                        <a:effectLst/>
                      </a:endParaRPr>
                    </a:p>
                    <a:p>
                      <a:pPr>
                        <a:buFont typeface="Arial"/>
                        <a:buChar char="•"/>
                      </a:pPr>
                      <a:r>
                        <a:rPr lang="en-US" sz="2400" u="none" strike="noStrike" dirty="0">
                          <a:solidFill>
                            <a:srgbClr val="0B0080"/>
                          </a:solidFill>
                          <a:effectLst/>
                          <a:hlinkClick r:id="rId11" tooltip="Java"/>
                        </a:rPr>
                        <a:t>Java</a:t>
                      </a:r>
                      <a:endParaRPr lang="en-US" sz="2400" dirty="0">
                        <a:effectLst/>
                      </a:endParaRPr>
                    </a:p>
                    <a:p>
                      <a:pPr>
                        <a:buFont typeface="Arial"/>
                        <a:buChar char="•"/>
                      </a:pPr>
                      <a:r>
                        <a:rPr lang="en-US" sz="2400" u="none" strike="noStrike" dirty="0">
                          <a:solidFill>
                            <a:srgbClr val="0B0080"/>
                          </a:solidFill>
                          <a:effectLst/>
                          <a:hlinkClick r:id="rId12" tooltip="JavaScript"/>
                        </a:rPr>
                        <a:t>JavaScript</a:t>
                      </a:r>
                      <a:endParaRPr lang="en-US" sz="2400" dirty="0">
                        <a:effectLst/>
                      </a:endParaRPr>
                    </a:p>
                    <a:p>
                      <a:pPr>
                        <a:buFont typeface="Arial"/>
                        <a:buChar char="•"/>
                      </a:pPr>
                      <a:r>
                        <a:rPr lang="en-US" sz="2400" u="none" strike="noStrike" dirty="0">
                          <a:solidFill>
                            <a:srgbClr val="0B0080"/>
                          </a:solidFill>
                          <a:effectLst/>
                          <a:hlinkClick r:id="rId13" tooltip="Logo"/>
                        </a:rPr>
                        <a:t>Logo</a:t>
                      </a:r>
                      <a:endParaRPr lang="en-US" sz="2400" dirty="0">
                        <a:effectLst/>
                      </a:endParaRPr>
                    </a:p>
                    <a:p>
                      <a:pPr>
                        <a:buFont typeface="Arial"/>
                        <a:buChar char="•"/>
                      </a:pPr>
                      <a:r>
                        <a:rPr lang="en-US" sz="2400" u="none" strike="noStrike" dirty="0">
                          <a:solidFill>
                            <a:srgbClr val="0B0080"/>
                          </a:solidFill>
                          <a:effectLst/>
                          <a:hlinkClick r:id="rId14" tooltip="Lucid"/>
                        </a:rPr>
                        <a:t>Lucid</a:t>
                      </a:r>
                      <a:endParaRPr lang="en-US" sz="2400" dirty="0">
                        <a:effectLst/>
                      </a:endParaRPr>
                    </a:p>
                    <a:p>
                      <a:pPr>
                        <a:buFont typeface="Arial"/>
                        <a:buChar char="•"/>
                      </a:pPr>
                      <a:r>
                        <a:rPr lang="en-US" sz="2400" u="none" strike="noStrike" dirty="0">
                          <a:solidFill>
                            <a:srgbClr val="A55858"/>
                          </a:solidFill>
                          <a:effectLst/>
                          <a:hlinkClick r:id="rId15" tooltip="Mathematica (δεν έχει γραφτεί ακόμα)"/>
                        </a:rPr>
                        <a:t>Mathematica</a:t>
                      </a:r>
                      <a:endParaRPr lang="en-US" sz="2400" dirty="0">
                        <a:effectLst/>
                      </a:endParaRPr>
                    </a:p>
                    <a:p>
                      <a:pPr>
                        <a:buFont typeface="Arial"/>
                        <a:buChar char="•"/>
                      </a:pPr>
                      <a:r>
                        <a:rPr lang="en-US" sz="2400" u="none" strike="noStrike" dirty="0">
                          <a:solidFill>
                            <a:srgbClr val="0B0080"/>
                          </a:solidFill>
                          <a:effectLst/>
                          <a:hlinkClick r:id="rId16" tooltip="ML (γλώσσα προγραμματισμού)"/>
                        </a:rPr>
                        <a:t>ML</a:t>
                      </a:r>
                      <a:endParaRPr lang="en-US" sz="2400" dirty="0">
                        <a:effectLst/>
                      </a:endParaRPr>
                    </a:p>
                    <a:p>
                      <a:pPr>
                        <a:buFont typeface="Arial"/>
                        <a:buChar char="•"/>
                      </a:pPr>
                      <a:r>
                        <a:rPr lang="en-US" sz="2400" u="none" strike="noStrike" dirty="0">
                          <a:solidFill>
                            <a:srgbClr val="0B0080"/>
                          </a:solidFill>
                          <a:effectLst/>
                          <a:hlinkClick r:id="rId17" tooltip="OBJ"/>
                        </a:rPr>
                        <a:t>OBJ</a:t>
                      </a:r>
                      <a:r>
                        <a:rPr lang="en-US" sz="2400" dirty="0">
                          <a:effectLst/>
                        </a:rPr>
                        <a:t> / </a:t>
                      </a:r>
                      <a:r>
                        <a:rPr lang="el-GR" sz="2400" u="none" strike="noStrike" dirty="0">
                          <a:solidFill>
                            <a:srgbClr val="0B0080"/>
                          </a:solidFill>
                          <a:effectLst/>
                          <a:hlinkClick r:id="rId18" tooltip="Σύστημα Maude"/>
                        </a:rPr>
                        <a:t>Σύστημα </a:t>
                      </a:r>
                      <a:r>
                        <a:rPr lang="en-US" sz="2400" u="none" strike="noStrike" dirty="0">
                          <a:solidFill>
                            <a:srgbClr val="0B0080"/>
                          </a:solidFill>
                          <a:effectLst/>
                          <a:hlinkClick r:id="rId18" tooltip="Σύστημα Maude"/>
                        </a:rPr>
                        <a:t>Maude</a:t>
                      </a:r>
                      <a:endParaRPr lang="en-US" sz="2400" dirty="0">
                        <a:effectLst/>
                      </a:endParaRPr>
                    </a:p>
                    <a:p>
                      <a:pPr>
                        <a:buFont typeface="Arial"/>
                        <a:buNone/>
                      </a:pPr>
                      <a:endParaRPr lang="en-US" sz="2400" dirty="0">
                        <a:effectLst/>
                      </a:endParaRPr>
                    </a:p>
                  </a:txBody>
                  <a:tcPr anchor="ctr">
                    <a:lnL>
                      <a:noFill/>
                    </a:lnL>
                    <a:lnR>
                      <a:noFill/>
                    </a:lnR>
                    <a:lnT>
                      <a:noFill/>
                    </a:lnT>
                    <a:lnB>
                      <a:noFill/>
                    </a:lnB>
                  </a:tcPr>
                </a:tc>
                <a:tc>
                  <a:txBody>
                    <a:bodyPr/>
                    <a:lstStyle/>
                    <a:p>
                      <a:pPr>
                        <a:buFont typeface="Arial"/>
                        <a:buChar char="•"/>
                      </a:pPr>
                      <a:r>
                        <a:rPr lang="en-US" sz="2400" u="none" strike="noStrike" dirty="0">
                          <a:solidFill>
                            <a:srgbClr val="0B0080"/>
                          </a:solidFill>
                          <a:effectLst/>
                          <a:hlinkClick r:id="rId19" tooltip="Pascal (γλώσσα προγραμματισμού)"/>
                        </a:rPr>
                        <a:t>Pascal</a:t>
                      </a:r>
                      <a:endParaRPr lang="en-US" sz="2400" dirty="0">
                        <a:effectLst/>
                      </a:endParaRPr>
                    </a:p>
                    <a:p>
                      <a:pPr>
                        <a:buFont typeface="Arial"/>
                        <a:buChar char="•"/>
                      </a:pPr>
                      <a:r>
                        <a:rPr lang="en-US" sz="2400" u="none" strike="noStrike" dirty="0">
                          <a:solidFill>
                            <a:srgbClr val="0B0080"/>
                          </a:solidFill>
                          <a:effectLst/>
                          <a:hlinkClick r:id="rId20" tooltip="Perl"/>
                        </a:rPr>
                        <a:t>Perl</a:t>
                      </a:r>
                      <a:endParaRPr lang="en-US" sz="2400" dirty="0">
                        <a:effectLst/>
                      </a:endParaRPr>
                    </a:p>
                    <a:p>
                      <a:pPr>
                        <a:buFont typeface="Arial"/>
                        <a:buChar char="•"/>
                      </a:pPr>
                      <a:r>
                        <a:rPr lang="en-US" sz="2400" u="none" strike="noStrike" dirty="0">
                          <a:solidFill>
                            <a:srgbClr val="0B0080"/>
                          </a:solidFill>
                          <a:effectLst/>
                          <a:hlinkClick r:id="rId21" tooltip="PHP"/>
                        </a:rPr>
                        <a:t>PHP</a:t>
                      </a:r>
                      <a:endParaRPr lang="en-US" sz="2400" dirty="0">
                        <a:effectLst/>
                      </a:endParaRPr>
                    </a:p>
                    <a:p>
                      <a:pPr>
                        <a:buFont typeface="Arial"/>
                        <a:buChar char="•"/>
                      </a:pPr>
                      <a:r>
                        <a:rPr lang="en-US" sz="2400" u="none" strike="noStrike" dirty="0">
                          <a:solidFill>
                            <a:srgbClr val="0B0080"/>
                          </a:solidFill>
                          <a:effectLst/>
                          <a:hlinkClick r:id="rId22" tooltip="Prolog"/>
                        </a:rPr>
                        <a:t>Prolog</a:t>
                      </a:r>
                      <a:endParaRPr lang="en-US" sz="2400" dirty="0">
                        <a:effectLst/>
                      </a:endParaRPr>
                    </a:p>
                    <a:p>
                      <a:pPr>
                        <a:buFont typeface="Arial"/>
                        <a:buChar char="•"/>
                      </a:pPr>
                      <a:r>
                        <a:rPr lang="en-US" sz="2400" u="none" strike="noStrike" dirty="0">
                          <a:solidFill>
                            <a:srgbClr val="0B0080"/>
                          </a:solidFill>
                          <a:effectLst/>
                          <a:hlinkClick r:id="rId23" tooltip="Python"/>
                        </a:rPr>
                        <a:t>Python</a:t>
                      </a:r>
                      <a:endParaRPr lang="en-US" sz="2400" dirty="0">
                        <a:effectLst/>
                      </a:endParaRPr>
                    </a:p>
                    <a:p>
                      <a:pPr>
                        <a:buFont typeface="Arial"/>
                        <a:buChar char="•"/>
                      </a:pPr>
                      <a:r>
                        <a:rPr lang="en-US" sz="2400" u="none" strike="noStrike" dirty="0">
                          <a:solidFill>
                            <a:srgbClr val="0B0080"/>
                          </a:solidFill>
                          <a:effectLst/>
                          <a:hlinkClick r:id="rId24" tooltip="Ruby"/>
                        </a:rPr>
                        <a:t>Ruby</a:t>
                      </a:r>
                      <a:endParaRPr lang="en-US" sz="2400" dirty="0">
                        <a:effectLst/>
                      </a:endParaRPr>
                    </a:p>
                    <a:p>
                      <a:pPr>
                        <a:buFont typeface="Arial"/>
                        <a:buChar char="•"/>
                      </a:pPr>
                      <a:r>
                        <a:rPr lang="en-US" sz="2400" u="none" strike="noStrike" dirty="0">
                          <a:solidFill>
                            <a:srgbClr val="0B0080"/>
                          </a:solidFill>
                          <a:effectLst/>
                          <a:hlinkClick r:id="rId25" tooltip="SQL"/>
                        </a:rPr>
                        <a:t>SQL</a:t>
                      </a:r>
                      <a:endParaRPr lang="en-US" sz="2400" dirty="0">
                        <a:effectLst/>
                      </a:endParaRPr>
                    </a:p>
                    <a:p>
                      <a:pPr>
                        <a:buFont typeface="Arial"/>
                        <a:buChar char="•"/>
                      </a:pPr>
                      <a:r>
                        <a:rPr lang="en-US" sz="2400" u="none" strike="noStrike" dirty="0">
                          <a:solidFill>
                            <a:schemeClr val="tx1"/>
                          </a:solidFill>
                          <a:effectLst/>
                          <a:hlinkClick r:id="rId26" tooltip="Visual Basic"/>
                        </a:rPr>
                        <a:t>Visual Basic</a:t>
                      </a:r>
                      <a:endParaRPr lang="en-US" sz="2400" dirty="0">
                        <a:solidFill>
                          <a:schemeClr val="tx1"/>
                        </a:solidFill>
                        <a:effectLst/>
                      </a:endParaRP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p:txBody>
          <a:bodyPr/>
          <a:lstStyle/>
          <a:p>
            <a:r>
              <a:rPr lang="el-GR" dirty="0"/>
              <a:t>Γλωσσεσ προγραμματισμου</a:t>
            </a:r>
          </a:p>
        </p:txBody>
      </p:sp>
    </p:spTree>
    <p:extLst>
      <p:ext uri="{BB962C8B-B14F-4D97-AF65-F5344CB8AC3E}">
        <p14:creationId xmlns:p14="http://schemas.microsoft.com/office/powerpoint/2010/main" val="36093068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06273"/>
          </a:xfrm>
        </p:spPr>
        <p:txBody>
          <a:bodyPr>
            <a:normAutofit/>
          </a:bodyPr>
          <a:lstStyle/>
          <a:p>
            <a:r>
              <a:rPr lang="el-GR" sz="2400" dirty="0"/>
              <a:t>Η ιστορία των επικοινωνιών ξεκινάει ταυτόχρονα με την ιστορία του ανθρώπου στη γη.</a:t>
            </a:r>
          </a:p>
          <a:p>
            <a:r>
              <a:rPr lang="el-GR" sz="2400" dirty="0"/>
              <a:t>Τα πρώτα συστήματα επικοινωνίας που χρησιμοποίησε και ανέπτυξε ό ανθρωπος ήταν η ομιλία,η παραγωγή ήχων με τα άκρα του και η γλώσσα του σώματος με τις διάφορες κινήσεις αυτού.</a:t>
            </a:r>
          </a:p>
          <a:p>
            <a:r>
              <a:rPr lang="el-GR" sz="2400" dirty="0"/>
              <a:t>Αργότερα με την ανακάλυψη και χρήση της φωτιάς χρησιμοποίησε τα φωτεινά σήματα καπνού ή φωτός(φρυκτωρίες)</a:t>
            </a:r>
          </a:p>
          <a:p>
            <a:r>
              <a:rPr lang="el-GR" sz="2400" dirty="0"/>
              <a:t>Με την ανάπτυξη των πρώτων εργαλείων αρχίζει και η εμφάνιση της γραφής(βραχογραφίες-ιερογλυφικά-σφηνοειδής-γραμμική Α,Β-αλφάβητο κτλ)</a:t>
            </a:r>
          </a:p>
        </p:txBody>
      </p:sp>
      <p:sp>
        <p:nvSpPr>
          <p:cNvPr id="2" name="Title 1"/>
          <p:cNvSpPr>
            <a:spLocks noGrp="1"/>
          </p:cNvSpPr>
          <p:nvPr>
            <p:ph type="title"/>
          </p:nvPr>
        </p:nvSpPr>
        <p:spPr/>
        <p:txBody>
          <a:bodyPr/>
          <a:lstStyle/>
          <a:p>
            <a:r>
              <a:rPr lang="el-GR"/>
              <a:t>Ιστορικη εξελιξη μεσων επικοινωνιασ</a:t>
            </a:r>
            <a:endParaRPr lang="el-GR" dirty="0"/>
          </a:p>
        </p:txBody>
      </p:sp>
    </p:spTree>
    <p:extLst>
      <p:ext uri="{BB962C8B-B14F-4D97-AF65-F5344CB8AC3E}">
        <p14:creationId xmlns:p14="http://schemas.microsoft.com/office/powerpoint/2010/main" val="5922072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Βραχογραφιεσ  </a:t>
            </a:r>
            <a:br>
              <a:rPr lang="el-GR" dirty="0"/>
            </a:br>
            <a:r>
              <a:rPr lang="el-GR" dirty="0"/>
              <a:t>(ζωα-γραφω Η΄ζωγραφιζω)</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916832"/>
            <a:ext cx="7200800" cy="4858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32429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TM16401375[[fn=Μάντισον]]</Template>
  <TotalTime>349</TotalTime>
  <Words>2006</Words>
  <Application>Microsoft Office PowerPoint</Application>
  <PresentationFormat>Προβολή στην οθόνη (4:3)</PresentationFormat>
  <Paragraphs>162</Paragraphs>
  <Slides>28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28</vt:i4>
      </vt:variant>
    </vt:vector>
  </HeadingPairs>
  <TitlesOfParts>
    <vt:vector size="33" baseType="lpstr">
      <vt:lpstr>Arial</vt:lpstr>
      <vt:lpstr>Franklin Gothic Medium</vt:lpstr>
      <vt:lpstr>Wingdings</vt:lpstr>
      <vt:lpstr>Wingdings 2</vt:lpstr>
      <vt:lpstr>Grid</vt:lpstr>
      <vt:lpstr>Τεχνολογικη ενοτητα: επικοινωνιεσ</vt:lpstr>
      <vt:lpstr>ΤΙ ΕΊΝΑΙ ΕΠΙΚΟΙΝΩΝΙΑ</vt:lpstr>
      <vt:lpstr>ΤΙ ΕΊΝΑΙ πομποσ</vt:lpstr>
      <vt:lpstr> ΤΙ ΕΊΝΑΙ Δεκτησ </vt:lpstr>
      <vt:lpstr>Τι ειδουσ μηνυματα αντιλαμβανεται  η κάθε αισθηση του ανθρωπου</vt:lpstr>
      <vt:lpstr>Επικοινωνια μεταξυ ανθρωπου και μηχανων</vt:lpstr>
      <vt:lpstr>Γλωσσεσ προγραμματισμου</vt:lpstr>
      <vt:lpstr>Ιστορικη εξελιξη μεσων επικοινωνιασ</vt:lpstr>
      <vt:lpstr>Βραχογραφιεσ   (ζωα-γραφω Η΄ζωγραφιζω)</vt:lpstr>
      <vt:lpstr>γραφη</vt:lpstr>
      <vt:lpstr>ΥΛΙΚΑ ΑΠΟΤΥΠΩΣΗΣ ΤΗΣ ΓΡΑΦΗΣ</vt:lpstr>
      <vt:lpstr> αρχαια Εργαλεια γραφησ</vt:lpstr>
      <vt:lpstr>αΛΦΆΒΗΤΑ </vt:lpstr>
      <vt:lpstr>φρυκτωριεσ</vt:lpstr>
      <vt:lpstr>τυπογραφια</vt:lpstr>
      <vt:lpstr>Τηλεπικοινωνιεσ 19ος αιώνασ</vt:lpstr>
      <vt:lpstr>Συγχρονα μεσα τηλεπικοινωνιασ</vt:lpstr>
      <vt:lpstr>ΤΗΛΕΓΡΑΦΟΣ</vt:lpstr>
      <vt:lpstr>ΤΗΛΕΦΩΝΟ αλεξαντερ γκραχαμ μπελ 1876</vt:lpstr>
      <vt:lpstr>Ασυρματοσ μαρκονι 1895</vt:lpstr>
      <vt:lpstr>Ραδιοφωνο μαρκονι 1896</vt:lpstr>
      <vt:lpstr>Τηλεοραση τζον μπερντ 1928</vt:lpstr>
      <vt:lpstr>Ηλεκτρονικοσ υπολογιστησ 1945-ηπα</vt:lpstr>
      <vt:lpstr>Τεχνητοσ δορυφοροσ 1957 ρωσια</vt:lpstr>
      <vt:lpstr>Ιντερνετ-διαδικτυο 1972</vt:lpstr>
      <vt:lpstr>Κινητο τηλεφωνο  1973</vt:lpstr>
      <vt:lpstr>Δορυφορικο τηλεφωνο</vt:lpstr>
      <vt:lpstr>www.mytexnologia.gr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Τεχνολογικη ενοτητα: επικοινωνιεσ</dc:title>
  <dc:creator>charalampos tasakos</dc:creator>
  <cp:lastModifiedBy>mytexnologia@gmail.com</cp:lastModifiedBy>
  <cp:revision>64</cp:revision>
  <dcterms:created xsi:type="dcterms:W3CDTF">2021-01-16T11:16:00Z</dcterms:created>
  <dcterms:modified xsi:type="dcterms:W3CDTF">2023-02-07T07:32:59Z</dcterms:modified>
</cp:coreProperties>
</file>