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7" r:id="rId3"/>
    <p:sldId id="257" r:id="rId4"/>
    <p:sldId id="292" r:id="rId5"/>
    <p:sldId id="266" r:id="rId6"/>
    <p:sldId id="265" r:id="rId7"/>
    <p:sldId id="264" r:id="rId8"/>
    <p:sldId id="290" r:id="rId9"/>
    <p:sldId id="263" r:id="rId10"/>
    <p:sldId id="279" r:id="rId11"/>
    <p:sldId id="262" r:id="rId12"/>
    <p:sldId id="280" r:id="rId13"/>
    <p:sldId id="261" r:id="rId14"/>
    <p:sldId id="260" r:id="rId15"/>
    <p:sldId id="258" r:id="rId16"/>
    <p:sldId id="259" r:id="rId17"/>
    <p:sldId id="272" r:id="rId18"/>
    <p:sldId id="271" r:id="rId19"/>
    <p:sldId id="270" r:id="rId20"/>
    <p:sldId id="269" r:id="rId21"/>
    <p:sldId id="268" r:id="rId22"/>
    <p:sldId id="275" r:id="rId23"/>
    <p:sldId id="274" r:id="rId24"/>
    <p:sldId id="291" r:id="rId25"/>
    <p:sldId id="273" r:id="rId26"/>
    <p:sldId id="276" r:id="rId27"/>
    <p:sldId id="278" r:id="rId28"/>
    <p:sldId id="282" r:id="rId29"/>
    <p:sldId id="287" r:id="rId30"/>
    <p:sldId id="284" r:id="rId31"/>
    <p:sldId id="295" r:id="rId32"/>
    <p:sldId id="285"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451E6BD-1D02-4351-84E1-A9327BAB785C}" type="datetimeFigureOut">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5B06BD-C064-4363-9F05-8832B5E5850F}" type="slidenum">
              <a:rPr lang="el-GR" smtClean="0"/>
              <a:t>‹#›</a:t>
            </a:fld>
            <a:endParaRPr lang="el-G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1E6BD-1D02-4351-84E1-A9327BAB785C}" type="datetimeFigureOut">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5B06BD-C064-4363-9F05-8832B5E5850F}" type="slidenum">
              <a:rPr lang="el-GR" smtClean="0"/>
              <a:t>‹#›</a:t>
            </a:fld>
            <a:endParaRPr lang="el-GR"/>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1E6BD-1D02-4351-84E1-A9327BAB785C}" type="datetimeFigureOut">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5B06BD-C064-4363-9F05-8832B5E5850F}" type="slidenum">
              <a:rPr lang="el-GR" smtClean="0"/>
              <a:t>‹#›</a:t>
            </a:fld>
            <a:endParaRPr lang="el-GR"/>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1E6BD-1D02-4351-84E1-A9327BAB785C}" type="datetimeFigureOut">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5B06BD-C064-4363-9F05-8832B5E5850F}" type="slidenum">
              <a:rPr lang="el-GR" smtClean="0"/>
              <a:t>‹#›</a:t>
            </a:fld>
            <a:endParaRPr lang="el-GR"/>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0451E6BD-1D02-4351-84E1-A9327BAB785C}" type="datetimeFigureOut">
              <a:rPr lang="el-GR" smtClean="0"/>
              <a:t>7/2/2023</a:t>
            </a:fld>
            <a:endParaRPr lang="el-GR"/>
          </a:p>
        </p:txBody>
      </p:sp>
      <p:sp>
        <p:nvSpPr>
          <p:cNvPr id="91" name="Footer Placeholder 90"/>
          <p:cNvSpPr>
            <a:spLocks noGrp="1"/>
          </p:cNvSpPr>
          <p:nvPr>
            <p:ph type="ftr" sz="quarter" idx="11"/>
          </p:nvPr>
        </p:nvSpPr>
        <p:spPr/>
        <p:txBody>
          <a:bodyPr/>
          <a:lstStyle/>
          <a:p>
            <a:endParaRPr lang="el-GR"/>
          </a:p>
        </p:txBody>
      </p:sp>
      <p:sp>
        <p:nvSpPr>
          <p:cNvPr id="92" name="Slide Number Placeholder 91"/>
          <p:cNvSpPr>
            <a:spLocks noGrp="1"/>
          </p:cNvSpPr>
          <p:nvPr>
            <p:ph type="sldNum" sz="quarter" idx="12"/>
          </p:nvPr>
        </p:nvSpPr>
        <p:spPr/>
        <p:txBody>
          <a:bodyPr/>
          <a:lstStyle/>
          <a:p>
            <a:fld id="{225B06BD-C064-4363-9F05-8832B5E5850F}"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51E6BD-1D02-4351-84E1-A9327BAB785C}" type="datetimeFigureOut">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25B06BD-C064-4363-9F05-8832B5E5850F}" type="slidenum">
              <a:rPr lang="el-GR" smtClean="0"/>
              <a:t>‹#›</a:t>
            </a:fld>
            <a:endParaRPr lang="el-GR"/>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51E6BD-1D02-4351-84E1-A9327BAB785C}" type="datetimeFigureOut">
              <a:rPr lang="el-GR" smtClean="0"/>
              <a:t>7/2/2023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25B06BD-C064-4363-9F05-8832B5E5850F}" type="slidenum">
              <a:rPr lang="el-GR" smtClean="0"/>
              <a:t>‹#›</a:t>
            </a:fld>
            <a:endParaRPr lang="el-GR"/>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51E6BD-1D02-4351-84E1-A9327BAB785C}" type="datetimeFigureOut">
              <a:rPr lang="el-GR" smtClean="0"/>
              <a:t>7/2/2023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25B06BD-C064-4363-9F05-8832B5E5850F}" type="slidenum">
              <a:rPr lang="el-GR" smtClean="0"/>
              <a:t>‹#›</a:t>
            </a:fld>
            <a:endParaRPr lang="el-GR"/>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1E6BD-1D02-4351-84E1-A9327BAB785C}" type="datetimeFigureOut">
              <a:rPr lang="el-GR" smtClean="0"/>
              <a:t>7/2/2023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25B06BD-C064-4363-9F05-8832B5E5850F}" type="slidenum">
              <a:rPr lang="el-GR" smtClean="0"/>
              <a:t>‹#›</a:t>
            </a:fld>
            <a:endParaRPr lang="el-GR"/>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51E6BD-1D02-4351-84E1-A9327BAB785C}" type="datetimeFigureOut">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25B06BD-C064-4363-9F05-8832B5E5850F}" type="slidenum">
              <a:rPr lang="el-GR" smtClean="0"/>
              <a:t>‹#›</a:t>
            </a:fld>
            <a:endParaRPr lang="el-G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0451E6BD-1D02-4351-84E1-A9327BAB785C}" type="datetimeFigureOut">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25B06BD-C064-4363-9F05-8832B5E5850F}" type="slidenum">
              <a:rPr lang="el-GR" smtClean="0"/>
              <a:t>‹#›</a:t>
            </a:fld>
            <a:endParaRPr lang="el-G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451E6BD-1D02-4351-84E1-A9327BAB785C}" type="datetimeFigureOut">
              <a:rPr lang="el-GR" smtClean="0"/>
              <a:t>7/2/2023</a:t>
            </a:fld>
            <a:endParaRPr lang="el-G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25B06BD-C064-4363-9F05-8832B5E5850F}"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randomBar dir="vert"/>
  </p:transition>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89%CE%BB%CE%B9%CE%BF%CF%82" TargetMode="External"/><Relationship Id="rId2" Type="http://schemas.openxmlformats.org/officeDocument/2006/relationships/hyperlink" Target="https://el.wikipedia.org/wiki/%CE%88%CF%81%CE%B3%CE%BF_(%CF%86%CF%85%CF%83%CE%B9%CE%BA%CE%A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ΕΝΕΡΓΕΙΑ</a:t>
            </a:r>
          </a:p>
        </p:txBody>
      </p:sp>
      <p:sp>
        <p:nvSpPr>
          <p:cNvPr id="3" name="Subtitle 2"/>
          <p:cNvSpPr>
            <a:spLocks noGrp="1"/>
          </p:cNvSpPr>
          <p:nvPr>
            <p:ph type="subTitle" idx="1"/>
          </p:nvPr>
        </p:nvSpPr>
        <p:spPr/>
        <p:txBody>
          <a:bodyPr>
            <a:normAutofit fontScale="92500" lnSpcReduction="10000"/>
          </a:bodyPr>
          <a:lstStyle/>
          <a:p>
            <a:r>
              <a:rPr lang="el-GR" dirty="0"/>
              <a:t>ΤΕΧΝΟΛΟΓΙΑ Α΄ΓΥΜΝΑΣΙΟΥ</a:t>
            </a:r>
          </a:p>
          <a:p>
            <a:r>
              <a:rPr lang="el-GR" dirty="0"/>
              <a:t>ΘΕΟΔΟΣΙΟΥ ΘΕΟΔΩΡΟΣ </a:t>
            </a:r>
          </a:p>
          <a:p>
            <a:r>
              <a:rPr lang="el-GR" dirty="0"/>
              <a:t>ΜΗΧΑΝΟΛΟΓΟΣ</a:t>
            </a:r>
          </a:p>
        </p:txBody>
      </p:sp>
    </p:spTree>
    <p:extLst>
      <p:ext uri="{BB962C8B-B14F-4D97-AF65-F5344CB8AC3E}">
        <p14:creationId xmlns:p14="http://schemas.microsoft.com/office/powerpoint/2010/main" val="3483216269"/>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l-GR" dirty="0"/>
              <a:t>ΗΛΙΑΚΗ ΕΝΕΡΓΕΙΑ</a:t>
            </a:r>
          </a:p>
        </p:txBody>
      </p:sp>
      <p:sp>
        <p:nvSpPr>
          <p:cNvPr id="3" name="Text Placeholder 2"/>
          <p:cNvSpPr>
            <a:spLocks noGrp="1"/>
          </p:cNvSpPr>
          <p:nvPr>
            <p:ph type="body" idx="1"/>
          </p:nvPr>
        </p:nvSpPr>
        <p:spPr>
          <a:xfrm>
            <a:off x="457200" y="980728"/>
            <a:ext cx="4040188" cy="792087"/>
          </a:xfrm>
        </p:spPr>
        <p:txBody>
          <a:bodyPr>
            <a:normAutofit fontScale="92500" lnSpcReduction="10000"/>
          </a:bodyPr>
          <a:lstStyle/>
          <a:p>
            <a:r>
              <a:rPr lang="el-GR" dirty="0"/>
              <a:t>ΗΛ.ΘΕΡΜΟΣΙΦΩΝΑΣ</a:t>
            </a:r>
          </a:p>
          <a:p>
            <a:r>
              <a:rPr lang="el-GR" dirty="0"/>
              <a:t>ΓΙΑ ΖΕΣΤΟ ΝΕΡΟ</a:t>
            </a:r>
          </a:p>
        </p:txBody>
      </p:sp>
      <p:sp>
        <p:nvSpPr>
          <p:cNvPr id="5" name="Text Placeholder 4"/>
          <p:cNvSpPr>
            <a:spLocks noGrp="1"/>
          </p:cNvSpPr>
          <p:nvPr>
            <p:ph type="body" sz="quarter" idx="3"/>
          </p:nvPr>
        </p:nvSpPr>
        <p:spPr>
          <a:xfrm>
            <a:off x="4645025" y="908720"/>
            <a:ext cx="4041775" cy="1296143"/>
          </a:xfrm>
        </p:spPr>
        <p:txBody>
          <a:bodyPr>
            <a:normAutofit lnSpcReduction="10000"/>
          </a:bodyPr>
          <a:lstStyle/>
          <a:p>
            <a:r>
              <a:rPr lang="el-GR" dirty="0"/>
              <a:t>ΗΛΙΑΚΟΣ ΦΟΥΡΝΟΣ</a:t>
            </a:r>
          </a:p>
          <a:p>
            <a:r>
              <a:rPr lang="el-GR" dirty="0"/>
              <a:t>ΓΙΑ ΠΑΡΑΓΩΓΗ ΡΕΥΜΑΤΟΣ</a:t>
            </a:r>
          </a:p>
          <a:p>
            <a:r>
              <a:rPr lang="el-GR" dirty="0"/>
              <a:t>Ή ζεστού νερού θέρμανσης</a:t>
            </a:r>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860032" y="2276872"/>
            <a:ext cx="381642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7544" y="2174875"/>
            <a:ext cx="4104456"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75558"/>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ΓΕΩΘΕΡΜΙΚΗ ΕΝΕΡΓΕΙΑ</a:t>
            </a:r>
          </a:p>
        </p:txBody>
      </p:sp>
      <p:sp>
        <p:nvSpPr>
          <p:cNvPr id="4" name="Text Placeholder 3"/>
          <p:cNvSpPr>
            <a:spLocks noGrp="1"/>
          </p:cNvSpPr>
          <p:nvPr>
            <p:ph type="body" idx="1"/>
          </p:nvPr>
        </p:nvSpPr>
        <p:spPr/>
        <p:txBody>
          <a:bodyPr/>
          <a:lstStyle/>
          <a:p>
            <a:r>
              <a:rPr lang="el-GR" dirty="0"/>
              <a:t>ΟΡΙΣΜΟΣ </a:t>
            </a:r>
          </a:p>
        </p:txBody>
      </p:sp>
      <p:sp>
        <p:nvSpPr>
          <p:cNvPr id="5" name="Content Placeholder 4"/>
          <p:cNvSpPr>
            <a:spLocks noGrp="1"/>
          </p:cNvSpPr>
          <p:nvPr>
            <p:ph sz="half" idx="2"/>
          </p:nvPr>
        </p:nvSpPr>
        <p:spPr/>
        <p:txBody>
          <a:bodyPr>
            <a:normAutofit fontScale="92500"/>
          </a:bodyPr>
          <a:lstStyle/>
          <a:p>
            <a:r>
              <a:rPr lang="el-GR" b="1" dirty="0"/>
              <a:t>Γεωθερμία</a:t>
            </a:r>
            <a:r>
              <a:rPr lang="el-GR" dirty="0"/>
              <a:t> ή </a:t>
            </a:r>
            <a:r>
              <a:rPr lang="el-GR" b="1" dirty="0"/>
              <a:t>γεωθερμική ενέργεια</a:t>
            </a:r>
            <a:r>
              <a:rPr lang="el-GR" dirty="0"/>
              <a:t> ονομάζουμε τη φυσική θερμική ενέργεια της Γης που διαρρέει από το θερμό εσωτερικό του πλανήτη προς την επιφάνεια. </a:t>
            </a:r>
          </a:p>
          <a:p>
            <a:r>
              <a:rPr lang="el-GR" dirty="0"/>
              <a:t>ΧΡΗΣΕΙΣ:Παραγωγή ηλεκτρισμού,θέρμανση κατοικιών,θέρμανση θερμοκηπίων  ,δεξαμενών εκτροφής ψαριών κτλ</a:t>
            </a:r>
          </a:p>
        </p:txBody>
      </p:sp>
      <p:sp>
        <p:nvSpPr>
          <p:cNvPr id="6" name="Text Placeholder 5"/>
          <p:cNvSpPr>
            <a:spLocks noGrp="1"/>
          </p:cNvSpPr>
          <p:nvPr>
            <p:ph type="body" sz="quarter" idx="3"/>
          </p:nvPr>
        </p:nvSpPr>
        <p:spPr/>
        <p:txBody>
          <a:bodyPr>
            <a:normAutofit fontScale="92500" lnSpcReduction="20000"/>
          </a:bodyPr>
          <a:lstStyle/>
          <a:p>
            <a:r>
              <a:rPr lang="el-GR" dirty="0"/>
              <a:t>Μετατροπή της Γεωθερμικής σε Ηλεκτρική</a:t>
            </a:r>
          </a:p>
        </p:txBody>
      </p:sp>
      <p:pic>
        <p:nvPicPr>
          <p:cNvPr id="307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716016" y="2276872"/>
            <a:ext cx="410445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02879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2074"/>
          </a:xfrm>
        </p:spPr>
        <p:txBody>
          <a:bodyPr>
            <a:normAutofit fontScale="90000"/>
          </a:bodyPr>
          <a:lstStyle/>
          <a:p>
            <a:r>
              <a:rPr lang="el-GR" dirty="0"/>
              <a:t>ΧΡΗΣΕΙΣ ΓΕΩΘΕΡΜΙΑΣ</a:t>
            </a:r>
          </a:p>
        </p:txBody>
      </p:sp>
      <p:sp>
        <p:nvSpPr>
          <p:cNvPr id="9" name="Text Placeholder 8"/>
          <p:cNvSpPr>
            <a:spLocks noGrp="1"/>
          </p:cNvSpPr>
          <p:nvPr>
            <p:ph type="body" idx="1"/>
          </p:nvPr>
        </p:nvSpPr>
        <p:spPr>
          <a:xfrm>
            <a:off x="457200" y="764704"/>
            <a:ext cx="4040188" cy="1410171"/>
          </a:xfrm>
        </p:spPr>
        <p:txBody>
          <a:bodyPr>
            <a:normAutofit fontScale="77500" lnSpcReduction="20000"/>
          </a:bodyPr>
          <a:lstStyle/>
          <a:p>
            <a:r>
              <a:rPr lang="el-GR" dirty="0"/>
              <a:t>ΜΕΤΑΤΡΟΠΗ ΤΗΣ ΓΕΩΘΕΡΜΙΚΗΣ ΣΕ ΗΛΕΚΤΡΙΚΗ</a:t>
            </a:r>
          </a:p>
          <a:p>
            <a:r>
              <a:rPr lang="el-GR" dirty="0"/>
              <a:t> ΙΣΛΑΝΔΙΑ</a:t>
            </a:r>
            <a:endParaRPr lang="en-US" dirty="0"/>
          </a:p>
          <a:p>
            <a:r>
              <a:rPr lang="el-GR" dirty="0"/>
              <a:t>Η ΛΙΜΝΗ ΧΡΗΣΙΜΟΠΟΙΕΙΤΑΙ ΓΙΑ ΑΝΑΨΥΧΗ</a:t>
            </a:r>
          </a:p>
        </p:txBody>
      </p:sp>
      <p:sp>
        <p:nvSpPr>
          <p:cNvPr id="11" name="Text Placeholder 10"/>
          <p:cNvSpPr>
            <a:spLocks noGrp="1"/>
          </p:cNvSpPr>
          <p:nvPr>
            <p:ph type="body" sz="quarter" idx="3"/>
          </p:nvPr>
        </p:nvSpPr>
        <p:spPr>
          <a:xfrm>
            <a:off x="4645025" y="836712"/>
            <a:ext cx="4041775" cy="1338163"/>
          </a:xfrm>
        </p:spPr>
        <p:txBody>
          <a:bodyPr>
            <a:normAutofit fontScale="92500" lnSpcReduction="20000"/>
          </a:bodyPr>
          <a:lstStyle/>
          <a:p>
            <a:r>
              <a:rPr lang="el-GR" dirty="0"/>
              <a:t>ΜΕΤΑΤΡΟΠΗ ΓΕΩΘΕΡΜΙΚΗΣ ΣΕ ΘΕΡΜΙΚΗ</a:t>
            </a:r>
          </a:p>
          <a:p>
            <a:r>
              <a:rPr lang="el-GR" dirty="0"/>
              <a:t>ΖΕΣΤΟ ΝΕΡΟ ΧΡΗΣΗΣ </a:t>
            </a:r>
            <a:r>
              <a:rPr lang="en-US" dirty="0"/>
              <a:t>COSTA NAVARINO</a:t>
            </a:r>
            <a:r>
              <a:rPr lang="el-GR" dirty="0"/>
              <a:t>-ΜΕΣΣΗΝΙΑ</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2420888"/>
            <a:ext cx="417646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88024" y="2420888"/>
            <a:ext cx="417646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173791"/>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ΠΑΛΙΡΡΟΪΚΗ ΕΝΕΡΓΕΙΑ</a:t>
            </a:r>
          </a:p>
        </p:txBody>
      </p:sp>
      <p:sp>
        <p:nvSpPr>
          <p:cNvPr id="4" name="Text Placeholder 3"/>
          <p:cNvSpPr>
            <a:spLocks noGrp="1"/>
          </p:cNvSpPr>
          <p:nvPr>
            <p:ph type="body" idx="1"/>
          </p:nvPr>
        </p:nvSpPr>
        <p:spPr>
          <a:xfrm>
            <a:off x="457200" y="1340769"/>
            <a:ext cx="4040188" cy="432048"/>
          </a:xfrm>
        </p:spPr>
        <p:txBody>
          <a:bodyPr>
            <a:normAutofit lnSpcReduction="10000"/>
          </a:bodyPr>
          <a:lstStyle/>
          <a:p>
            <a:r>
              <a:rPr lang="el-GR" dirty="0"/>
              <a:t>ΟΡΙΣΜΟΣ</a:t>
            </a:r>
          </a:p>
        </p:txBody>
      </p:sp>
      <p:sp>
        <p:nvSpPr>
          <p:cNvPr id="5" name="Content Placeholder 4"/>
          <p:cNvSpPr>
            <a:spLocks noGrp="1"/>
          </p:cNvSpPr>
          <p:nvPr>
            <p:ph sz="half" idx="2"/>
          </p:nvPr>
        </p:nvSpPr>
        <p:spPr>
          <a:xfrm>
            <a:off x="457200" y="1700808"/>
            <a:ext cx="4040188" cy="4896544"/>
          </a:xfrm>
        </p:spPr>
        <p:txBody>
          <a:bodyPr>
            <a:normAutofit fontScale="92500" lnSpcReduction="10000"/>
          </a:bodyPr>
          <a:lstStyle/>
          <a:p>
            <a:r>
              <a:rPr lang="el-GR" dirty="0"/>
              <a:t>Η παλιρροϊκή ενέργεια είναι η μηχανική ενέργεια που παράγει η περιοδική ανύψωση και πτώση της στάθμης του νερού των θαλασσών (πλημμυρίδα και άμπωτη αντίστοιχα), φαινόμενο που γίνεται αντιληπτό κοντά στις ακτές. </a:t>
            </a:r>
          </a:p>
          <a:p>
            <a:r>
              <a:rPr lang="el-GR" dirty="0"/>
              <a:t>ΕΦΕΥΡΕΣΕΙΣ:Διατάξεις για την παραγωγή ηλεκτρισμού</a:t>
            </a:r>
          </a:p>
          <a:p>
            <a:r>
              <a:rPr lang="el-GR" dirty="0"/>
              <a:t>Τέτοια εγκατάσταση θα μπορούσε να εγκατασταθεί στις δύο πλευρές της Παλιάς γέφυρας στην Χαλκίδα</a:t>
            </a:r>
          </a:p>
          <a:p>
            <a:endParaRPr lang="el-GR" dirty="0"/>
          </a:p>
        </p:txBody>
      </p:sp>
      <p:sp>
        <p:nvSpPr>
          <p:cNvPr id="6" name="Text Placeholder 5"/>
          <p:cNvSpPr>
            <a:spLocks noGrp="1"/>
          </p:cNvSpPr>
          <p:nvPr>
            <p:ph type="body" sz="quarter" idx="3"/>
          </p:nvPr>
        </p:nvSpPr>
        <p:spPr/>
        <p:txBody>
          <a:bodyPr/>
          <a:lstStyle/>
          <a:p>
            <a:r>
              <a:rPr lang="el-GR" dirty="0"/>
              <a:t>ΠΑΡΑΓΩΓΗ ΗΛΕΚΤΡΙΣΜΟΥ</a:t>
            </a:r>
          </a:p>
        </p:txBody>
      </p:sp>
      <p:pic>
        <p:nvPicPr>
          <p:cNvPr id="409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4008" y="2348880"/>
            <a:ext cx="4032448" cy="352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177278"/>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ΥΔΡΟΗΛΕΚΤΡΙΚΗ ΕΝΕΡΓΕΙΑ</a:t>
            </a:r>
          </a:p>
        </p:txBody>
      </p:sp>
      <p:sp>
        <p:nvSpPr>
          <p:cNvPr id="4" name="Text Placeholder 3"/>
          <p:cNvSpPr>
            <a:spLocks noGrp="1"/>
          </p:cNvSpPr>
          <p:nvPr>
            <p:ph type="body" idx="1"/>
          </p:nvPr>
        </p:nvSpPr>
        <p:spPr/>
        <p:txBody>
          <a:bodyPr/>
          <a:lstStyle/>
          <a:p>
            <a:r>
              <a:rPr lang="el-GR" dirty="0"/>
              <a:t>ΟΡΙΣΜΟΣ</a:t>
            </a:r>
          </a:p>
        </p:txBody>
      </p:sp>
      <p:sp>
        <p:nvSpPr>
          <p:cNvPr id="5" name="Content Placeholder 4"/>
          <p:cNvSpPr>
            <a:spLocks noGrp="1"/>
          </p:cNvSpPr>
          <p:nvPr>
            <p:ph sz="half" idx="2"/>
          </p:nvPr>
        </p:nvSpPr>
        <p:spPr>
          <a:xfrm>
            <a:off x="457200" y="2174874"/>
            <a:ext cx="4040188" cy="4566493"/>
          </a:xfrm>
        </p:spPr>
        <p:txBody>
          <a:bodyPr>
            <a:normAutofit fontScale="92500"/>
          </a:bodyPr>
          <a:lstStyle/>
          <a:p>
            <a:r>
              <a:rPr lang="el-GR" dirty="0"/>
              <a:t>Η Υδροηλεκτρική Ενέργεια είναι η ενέργεια η οποία στηρίζεται στην εκμετάλλευση της μηχανικής-δυναμικής ενέργειας του νερού των ποταμών και της μετατροπής της σε ηλεκτρική ενέργεια με τη βοήθεια στροβίλων και ηλεκτρογεννητριών.</a:t>
            </a:r>
          </a:p>
          <a:p>
            <a:r>
              <a:rPr lang="el-GR" dirty="0">
                <a:solidFill>
                  <a:schemeClr val="accent5"/>
                </a:solidFill>
              </a:rPr>
              <a:t>Η μηχανική ενέργεια του νερού οφείλεται πάλι στον ΗΛΙΟ που προκαλεί τον κύκλο του νερού</a:t>
            </a:r>
          </a:p>
          <a:p>
            <a:endParaRPr lang="el-GR" dirty="0"/>
          </a:p>
        </p:txBody>
      </p:sp>
      <p:sp>
        <p:nvSpPr>
          <p:cNvPr id="6" name="Text Placeholder 5"/>
          <p:cNvSpPr>
            <a:spLocks noGrp="1"/>
          </p:cNvSpPr>
          <p:nvPr>
            <p:ph type="body" sz="quarter" idx="3"/>
          </p:nvPr>
        </p:nvSpPr>
        <p:spPr/>
        <p:txBody>
          <a:bodyPr>
            <a:normAutofit fontScale="77500" lnSpcReduction="20000"/>
          </a:bodyPr>
          <a:lstStyle/>
          <a:p>
            <a:r>
              <a:rPr lang="el-GR" dirty="0"/>
              <a:t>ΥΔΡΟΗΛΕΚΤΡΙΚΟ ΦΡΑΓΜΑ ΚΙΝΑ</a:t>
            </a:r>
          </a:p>
          <a:p>
            <a:r>
              <a:rPr lang="el-GR"/>
              <a:t>ΜΗΚΟΣ ΛΙΜΝΗΣ 660 ΧΛΜ</a:t>
            </a:r>
            <a:endParaRPr lang="el-GR" dirty="0"/>
          </a:p>
        </p:txBody>
      </p:sp>
      <p:pic>
        <p:nvPicPr>
          <p:cNvPr id="512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499992" y="2276872"/>
            <a:ext cx="3816424"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896739"/>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dirty="0"/>
              <a:t>ΒΙΟΜΑΖΑ</a:t>
            </a:r>
          </a:p>
        </p:txBody>
      </p:sp>
      <p:sp>
        <p:nvSpPr>
          <p:cNvPr id="4" name="Content Placeholder 3"/>
          <p:cNvSpPr>
            <a:spLocks noGrp="1"/>
          </p:cNvSpPr>
          <p:nvPr>
            <p:ph idx="1"/>
          </p:nvPr>
        </p:nvSpPr>
        <p:spPr>
          <a:xfrm>
            <a:off x="457200" y="908720"/>
            <a:ext cx="8229600" cy="5217443"/>
          </a:xfrm>
        </p:spPr>
        <p:txBody>
          <a:bodyPr>
            <a:normAutofit/>
          </a:bodyPr>
          <a:lstStyle/>
          <a:p>
            <a:r>
              <a:rPr lang="el-GR" dirty="0"/>
              <a:t>Ουσιαστικά η βιομάζα αποτελεί την ύλη που έχει άμεση ή έμ-</a:t>
            </a:r>
          </a:p>
          <a:p>
            <a:pPr marL="0" indent="0">
              <a:buNone/>
            </a:pPr>
            <a:r>
              <a:rPr lang="el-GR" dirty="0"/>
              <a:t>μεση βιολογική(οργανική) προέλευση</a:t>
            </a:r>
          </a:p>
          <a:p>
            <a:r>
              <a:rPr lang="el-GR" dirty="0"/>
              <a:t>( Φύλλα,κλαδιά,κουκούτσια,αστικά απόβλητα,απόβλητα κτηνοτροφικών-πτηνοτροφικών μονάδων  κτλ)</a:t>
            </a:r>
          </a:p>
          <a:p>
            <a:r>
              <a:rPr lang="el-GR" dirty="0">
                <a:solidFill>
                  <a:schemeClr val="accent5"/>
                </a:solidFill>
              </a:rPr>
              <a:t>Η ενέργεια που είναι δεσμευμένη στις φυτικές ουσίες προέρχεται από τον ήλιο. Με τη διαδικασία της φωτοσύνθεσης, τα φυτά μετασχηματίζουν την ηλιακή ενέργεια σε βιομάζα. </a:t>
            </a:r>
          </a:p>
          <a:p>
            <a:r>
              <a:rPr lang="el-GR" dirty="0"/>
              <a:t>Η βιομάζα είναι η πιο παλιά και διαδεδομένη ανανεώσιμη πηγή ενέργειας. Ο πρωτόγονος άνθρωπος, για να ζεσταθεί και να μαγειρέψει, χρησιμοποίησε την ενέργεια (θερμότητα) που προερχόταν από την καύση των ξύλων, που είναι ένα είδος βιομάζας. </a:t>
            </a:r>
          </a:p>
        </p:txBody>
      </p:sp>
    </p:spTree>
    <p:extLst>
      <p:ext uri="{BB962C8B-B14F-4D97-AF65-F5344CB8AC3E}">
        <p14:creationId xmlns:p14="http://schemas.microsoft.com/office/powerpoint/2010/main" val="948334202"/>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ΜΟΝΑΔΕΣ ΠΑΡΑΓΩΓΗΣ ΒΙΟΑΕΡΙΟΥ-ΜΕΘΑΝΙΟΥ ΑΠΌ ΖΩΙΚΑ ΑΠΟΒΛΗΤΑ</a:t>
            </a: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00200"/>
            <a:ext cx="75608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424680"/>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ΒΙΟΑΕΡΙΟ(ΜΕΘΑΝΙΟ) ΑΠΌ ΤΟΝ ΒΙΟΛΟΓΙΚΟ ΚΑΘΑΡΙΣΜΟ ΨΥΤΑΛΛΕΙΑΣ- ΑΘΗΝΑ</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173416" cy="4449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274918"/>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512168"/>
          </a:xfrm>
        </p:spPr>
        <p:txBody>
          <a:bodyPr>
            <a:normAutofit fontScale="90000"/>
          </a:bodyPr>
          <a:lstStyle/>
          <a:p>
            <a:r>
              <a:rPr lang="el-GR" dirty="0"/>
              <a:t>ΒΙΟΑΕΡΙΟ(ΜΕΘΑΝΙΟ-ΦΥΣΙΚΟ ΑΕΡΙΟ) ΑΠΌ ΤΙΣ  ΣΥΓΧΡΟΝΕΣ ΧΩΜΑΤΕΡΕΣ.ΧΩΡΙΣ ΕΠΙΒΑΡΡΥΝΣΗ ΓΙΑ ΤΟ ΠΕΡΙΒΑΛΛΟΝ</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734481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801153"/>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ΠΑΡΑΓΩΓΗ ΠΕΛΛΕΤ ΑΠΌ ΚΑΤΑΛΟΙΠΑ ΕΠΕΞΕΡΓΑΣΙΑΣ ΞΥΛΟΥ</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41682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95507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dirty="0"/>
              <a:t>ΤΙ ΕΊΝΑΙ ΕΝΕΡΓΕΙΑ</a:t>
            </a:r>
          </a:p>
        </p:txBody>
      </p:sp>
      <p:sp>
        <p:nvSpPr>
          <p:cNvPr id="3" name="Content Placeholder 2"/>
          <p:cNvSpPr>
            <a:spLocks noGrp="1"/>
          </p:cNvSpPr>
          <p:nvPr>
            <p:ph idx="1"/>
          </p:nvPr>
        </p:nvSpPr>
        <p:spPr>
          <a:xfrm>
            <a:off x="457200" y="908720"/>
            <a:ext cx="8229600" cy="5217443"/>
          </a:xfrm>
        </p:spPr>
        <p:txBody>
          <a:bodyPr>
            <a:normAutofit fontScale="92500" lnSpcReduction="20000"/>
          </a:bodyPr>
          <a:lstStyle/>
          <a:p>
            <a:r>
              <a:rPr lang="el-GR" sz="3200" dirty="0">
                <a:solidFill>
                  <a:srgbClr val="FFC000"/>
                </a:solidFill>
              </a:rPr>
              <a:t>Ενέργεια,  είναι η ικανότητα ενός σώματος ή συστήματος να παράγει </a:t>
            </a:r>
            <a:r>
              <a:rPr lang="el-GR" sz="3200" dirty="0">
                <a:solidFill>
                  <a:srgbClr val="FFC000"/>
                </a:solidFill>
                <a:hlinkClick r:id="rId2"/>
              </a:rPr>
              <a:t>έργο</a:t>
            </a:r>
            <a:r>
              <a:rPr lang="el-GR" sz="3200" dirty="0">
                <a:solidFill>
                  <a:srgbClr val="FFC000"/>
                </a:solidFill>
              </a:rPr>
              <a:t>. (π.χ.την μετακίνηση ενός αντικειμένου, ο αέρας μετακινεί τα φύλλα γιατί έχει μέσα του την αιολική </a:t>
            </a:r>
            <a:r>
              <a:rPr lang="el-GR" sz="3200" dirty="0" err="1">
                <a:solidFill>
                  <a:srgbClr val="FFC000"/>
                </a:solidFill>
              </a:rPr>
              <a:t>ενεργεια</a:t>
            </a:r>
            <a:r>
              <a:rPr lang="el-GR" sz="3200" dirty="0">
                <a:solidFill>
                  <a:srgbClr val="FFC000"/>
                </a:solidFill>
              </a:rPr>
              <a:t>)</a:t>
            </a:r>
          </a:p>
          <a:p>
            <a:r>
              <a:rPr lang="el-GR" sz="4300" b="1" u="sng" dirty="0">
                <a:solidFill>
                  <a:srgbClr val="FF0000"/>
                </a:solidFill>
              </a:rPr>
              <a:t>Η ενέργεια είναι επίσης η αιτία όλων των αλλαγών στη φύση</a:t>
            </a:r>
          </a:p>
          <a:p>
            <a:r>
              <a:rPr lang="el-GR" dirty="0"/>
              <a:t>Οποιαδήποτε μορφή δράσης από τα παιδικά παιχνίδια μέχρι τη λειτουργία των μηχανών και από το μαγείρεμα τροφών μέχρι τη γραμμή παραγωγής στο εργοστάσιο προϋποθέτει κατανάλωση ενέργειας. </a:t>
            </a:r>
          </a:p>
          <a:p>
            <a:r>
              <a:rPr lang="el-GR" sz="3000" b="1" u="sng" dirty="0">
                <a:solidFill>
                  <a:schemeClr val="accent5"/>
                </a:solidFill>
              </a:rPr>
              <a:t>Η ενέργεια με την οποία τροφοδοτείται ο πλανήτης μας προέρχεται σχεδόν εξ ολοκλήρου από τον </a:t>
            </a:r>
            <a:r>
              <a:rPr lang="el-GR" sz="3000" b="1" u="sng" dirty="0">
                <a:solidFill>
                  <a:schemeClr val="accent5"/>
                </a:solidFill>
                <a:hlinkClick r:id="rId3"/>
              </a:rPr>
              <a:t>Ήλιο</a:t>
            </a:r>
            <a:r>
              <a:rPr lang="el-GR" sz="3000" b="1" u="sng" dirty="0">
                <a:solidFill>
                  <a:schemeClr val="accent5"/>
                </a:solidFill>
              </a:rPr>
              <a:t>. </a:t>
            </a:r>
          </a:p>
          <a:p>
            <a:endParaRPr lang="el-GR" dirty="0"/>
          </a:p>
        </p:txBody>
      </p:sp>
    </p:spTree>
    <p:extLst>
      <p:ext uri="{BB962C8B-B14F-4D97-AF65-F5344CB8AC3E}">
        <p14:creationId xmlns:p14="http://schemas.microsoft.com/office/powerpoint/2010/main" val="3542388860"/>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2088232"/>
          </a:xfrm>
        </p:spPr>
        <p:txBody>
          <a:bodyPr>
            <a:normAutofit fontScale="90000"/>
          </a:bodyPr>
          <a:lstStyle/>
          <a:p>
            <a:r>
              <a:rPr lang="el-GR" dirty="0"/>
              <a:t> ΧΡΗΣΗ ΒΙΟΜΑΖΑΣ- ΖΩΪΚΑ ΠΕΡΙΤΤΩΜΑΤΑ ΑΓΕΛΑΔΑΣ ΓΙΑ ΠΑΡΑΓΩΓΗ ΘΕΡΜΟΤΗΤΑΣ  ΑΚΟΜΑ ΚΑΙ ΣΗΜΕΡΑ ΣΕ ΧΩΡΕΣ ΑΣΙΑΣ ΚΑΙ ΑΦΡΙΚΗΣ</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276872"/>
            <a:ext cx="6840760" cy="377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469036"/>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 ΑΝΑΝΕΩΣΙΜΕΣ ΠΗΓΕΣ ΕΝΕΡΓΕΙΑΣ</a:t>
            </a:r>
          </a:p>
        </p:txBody>
      </p:sp>
      <p:sp>
        <p:nvSpPr>
          <p:cNvPr id="3" name="Content Placeholder 2"/>
          <p:cNvSpPr>
            <a:spLocks noGrp="1"/>
          </p:cNvSpPr>
          <p:nvPr>
            <p:ph idx="1"/>
          </p:nvPr>
        </p:nvSpPr>
        <p:spPr/>
        <p:txBody>
          <a:bodyPr>
            <a:normAutofit lnSpcReduction="10000"/>
          </a:bodyPr>
          <a:lstStyle/>
          <a:p>
            <a:r>
              <a:rPr lang="el-GR" dirty="0">
                <a:solidFill>
                  <a:srgbClr val="FFFF00"/>
                </a:solidFill>
              </a:rPr>
              <a:t>Μη ανανεώσιμες πηγές ενέργειας </a:t>
            </a:r>
            <a:r>
              <a:rPr lang="el-GR" dirty="0"/>
              <a:t>χαρακτηρίζονται οι πηγές οι οποίες δεν αναπληρώνονται ή αναπληρώνονται εξαιρετικά αργά για τα ανθρώπινα μέτρα από φυσικές διαδικασίες. Στις μη ανανεώσιμες πηγές ενέργειας περιλαμβάνονται κυρίως ο άνθρακας, το πετρέλαιο και το φυσικό αέριο, γνωστά και ως ορυκτά καύσιμα. Βέβαια, η φύση δεν σταματά να δημιουργεί ούτε άνθρακα ούτε πετρέλαιο.</a:t>
            </a:r>
          </a:p>
          <a:p>
            <a:r>
              <a:rPr lang="el-GR" dirty="0">
                <a:solidFill>
                  <a:srgbClr val="FFFF00"/>
                </a:solidFill>
              </a:rPr>
              <a:t>Αν αναλογισθούμε όμως ότι η ανθρωπότητα καταναλώνει ημερησίως τόση ποσότητα ορυκτών καυσίμων όση μπορεί η φύση να δημιουργήσει σε χίλια περίπου χρόνια, αντιλαμβανόμαστε πλέον την ανάγκη  χρήσης των ανανεώσιμων μορφών ενέργειας </a:t>
            </a:r>
            <a:r>
              <a:rPr lang="el-GR" dirty="0"/>
              <a:t>.</a:t>
            </a:r>
          </a:p>
        </p:txBody>
      </p:sp>
    </p:spTree>
    <p:extLst>
      <p:ext uri="{BB962C8B-B14F-4D97-AF65-F5344CB8AC3E}">
        <p14:creationId xmlns:p14="http://schemas.microsoft.com/office/powerpoint/2010/main" val="4171289854"/>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l-GR" dirty="0"/>
              <a:t>ΜΗ ΑΝΑΝΕΩΣΙΜΕΣ ΠΗΓΕΣ ΕΝΕΡΓΕΙΑΣ</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7704856" cy="528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362496"/>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l-GR" dirty="0"/>
              <a:t>ΠΥΡΗΝΙΚΗ ΕΝΕΡΓΕΙΑ</a:t>
            </a:r>
          </a:p>
        </p:txBody>
      </p:sp>
      <p:sp>
        <p:nvSpPr>
          <p:cNvPr id="4" name="Content Placeholder 3"/>
          <p:cNvSpPr>
            <a:spLocks noGrp="1"/>
          </p:cNvSpPr>
          <p:nvPr>
            <p:ph sz="half" idx="1"/>
          </p:nvPr>
        </p:nvSpPr>
        <p:spPr>
          <a:xfrm>
            <a:off x="457200" y="908720"/>
            <a:ext cx="4038600" cy="5472608"/>
          </a:xfrm>
        </p:spPr>
        <p:txBody>
          <a:bodyPr>
            <a:normAutofit fontScale="85000" lnSpcReduction="10000"/>
          </a:bodyPr>
          <a:lstStyle/>
          <a:p>
            <a:r>
              <a:rPr lang="el-GR" dirty="0">
                <a:solidFill>
                  <a:srgbClr val="FFFF00"/>
                </a:solidFill>
              </a:rPr>
              <a:t>Πυρηνική ενέργεια ή Ατομική ενέργεια </a:t>
            </a:r>
            <a:r>
              <a:rPr lang="el-GR" dirty="0"/>
              <a:t>ονομάζεται η ενέργεια που απελευθερώνεται όταν μετασχηματίζονται ατομικοί πυρήνες. </a:t>
            </a:r>
            <a:r>
              <a:rPr lang="el-GR" dirty="0">
                <a:solidFill>
                  <a:srgbClr val="FFFF00"/>
                </a:solidFill>
              </a:rPr>
              <a:t>Η πυρηνική ενέργεια απελευθερώνεται κατά τη σχάση  ή σύντηξη των πυρήνων</a:t>
            </a:r>
            <a:r>
              <a:rPr lang="el-GR" dirty="0"/>
              <a:t> και εφόσον οι πυρηνικές αντιδράσεις είναι ελεγχόμενες (όπως συμβαίνει στην καρδιά ενός πυρηνικού αντιδραστήρα) μπορεί να χρησιμοποιηθεί για παραγωγή </a:t>
            </a:r>
            <a:r>
              <a:rPr lang="el-GR" dirty="0">
                <a:solidFill>
                  <a:srgbClr val="FFFF00"/>
                </a:solidFill>
              </a:rPr>
              <a:t>Ηλεκτρικής ενέργειας. </a:t>
            </a: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484784"/>
            <a:ext cx="4038600" cy="424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797841"/>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ΠΥΡΗΝΟΚΙΝΗΤΟ ΠΑΓΟΘΡΑΥΣΤΙΚΟ</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86917"/>
            <a:ext cx="8037338" cy="482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799613"/>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l-GR" dirty="0"/>
              <a:t>ΧΗΜΙΚΗ ΕΝΕΡΓΕΙΑ</a:t>
            </a:r>
          </a:p>
        </p:txBody>
      </p:sp>
      <p:sp>
        <p:nvSpPr>
          <p:cNvPr id="4" name="Content Placeholder 3"/>
          <p:cNvSpPr>
            <a:spLocks noGrp="1"/>
          </p:cNvSpPr>
          <p:nvPr>
            <p:ph sz="half" idx="1"/>
          </p:nvPr>
        </p:nvSpPr>
        <p:spPr>
          <a:xfrm>
            <a:off x="457200" y="908720"/>
            <a:ext cx="4038600" cy="5688632"/>
          </a:xfrm>
        </p:spPr>
        <p:txBody>
          <a:bodyPr>
            <a:normAutofit fontScale="92500"/>
          </a:bodyPr>
          <a:lstStyle/>
          <a:p>
            <a:pPr marL="0" indent="0">
              <a:buNone/>
            </a:pPr>
            <a:r>
              <a:rPr lang="el-GR" dirty="0"/>
              <a:t>Χημική ενεργεια περιέχουν τα καύσιμα,οι τροφές ,οι μπαταρίες,οι οργανισμοί </a:t>
            </a:r>
          </a:p>
          <a:p>
            <a:pPr marL="0" indent="0">
              <a:buNone/>
            </a:pPr>
            <a:r>
              <a:rPr lang="el-GR" dirty="0"/>
              <a:t>Είναι δε μια μορφή αποθηκευμένης </a:t>
            </a:r>
            <a:r>
              <a:rPr lang="el-GR" dirty="0">
                <a:solidFill>
                  <a:srgbClr val="FFFF00"/>
                </a:solidFill>
              </a:rPr>
              <a:t>ηλιακής ενεργειας</a:t>
            </a:r>
            <a:r>
              <a:rPr lang="el-GR" dirty="0"/>
              <a:t>(τροφές-καύσιμα-οργανισμούς)</a:t>
            </a:r>
          </a:p>
          <a:p>
            <a:pPr marL="0" indent="0">
              <a:buNone/>
            </a:pPr>
            <a:r>
              <a:rPr lang="el-GR" dirty="0">
                <a:solidFill>
                  <a:srgbClr val="FFC000"/>
                </a:solidFill>
              </a:rPr>
              <a:t>Η χημική ενέργεια μετατρέπεται </a:t>
            </a:r>
            <a:r>
              <a:rPr lang="el-GR" dirty="0"/>
              <a:t>:</a:t>
            </a:r>
          </a:p>
          <a:p>
            <a:pPr marL="0" indent="0">
              <a:buNone/>
            </a:pPr>
            <a:r>
              <a:rPr lang="el-GR" dirty="0"/>
              <a:t> </a:t>
            </a:r>
            <a:r>
              <a:rPr lang="el-GR" dirty="0">
                <a:solidFill>
                  <a:srgbClr val="FF0000"/>
                </a:solidFill>
              </a:rPr>
              <a:t>στις μηχανές </a:t>
            </a:r>
            <a:r>
              <a:rPr lang="el-GR" dirty="0"/>
              <a:t>ως θερμική ή ηλεκτρική, </a:t>
            </a:r>
            <a:r>
              <a:rPr lang="el-GR" dirty="0">
                <a:solidFill>
                  <a:srgbClr val="FF0000"/>
                </a:solidFill>
              </a:rPr>
              <a:t>στους δε οργανισμούς </a:t>
            </a:r>
            <a:r>
              <a:rPr lang="el-GR" dirty="0"/>
              <a:t>σε θερμική,χημική και κινητική</a:t>
            </a:r>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484784"/>
            <a:ext cx="3682752"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947648"/>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64096"/>
          </a:xfrm>
        </p:spPr>
        <p:txBody>
          <a:bodyPr/>
          <a:lstStyle/>
          <a:p>
            <a:r>
              <a:rPr lang="el-GR" dirty="0"/>
              <a:t>ΗΛΕΚΤΡΙΚΗ ΕΝΕΡΓΕΙΑ</a:t>
            </a:r>
          </a:p>
        </p:txBody>
      </p:sp>
      <p:sp>
        <p:nvSpPr>
          <p:cNvPr id="3" name="Content Placeholder 2"/>
          <p:cNvSpPr>
            <a:spLocks noGrp="1"/>
          </p:cNvSpPr>
          <p:nvPr>
            <p:ph sz="half" idx="1"/>
          </p:nvPr>
        </p:nvSpPr>
        <p:spPr>
          <a:xfrm>
            <a:off x="457200" y="1124744"/>
            <a:ext cx="4038600" cy="5400600"/>
          </a:xfrm>
        </p:spPr>
        <p:txBody>
          <a:bodyPr>
            <a:normAutofit fontScale="92500" lnSpcReduction="20000"/>
          </a:bodyPr>
          <a:lstStyle/>
          <a:p>
            <a:r>
              <a:rPr lang="el-GR" dirty="0">
                <a:solidFill>
                  <a:srgbClr val="FFFF00"/>
                </a:solidFill>
              </a:rPr>
              <a:t>Η </a:t>
            </a:r>
            <a:r>
              <a:rPr lang="el-GR" b="1" dirty="0">
                <a:solidFill>
                  <a:srgbClr val="FFFF00"/>
                </a:solidFill>
              </a:rPr>
              <a:t>ηλεκτρική ενέργεια</a:t>
            </a:r>
            <a:r>
              <a:rPr lang="el-GR" dirty="0">
                <a:solidFill>
                  <a:srgbClr val="FFFF00"/>
                </a:solidFill>
              </a:rPr>
              <a:t> είναι η ενέργεια που μεταφέρει το ηλεκτρικό ρεύμα, που αναφέρεται στην κινητική ενέργεια των κινούμενων ηλεκτρονίων (ηλεκτρικό ρεύμα).</a:t>
            </a:r>
          </a:p>
          <a:p>
            <a:r>
              <a:rPr lang="el-GR" dirty="0"/>
              <a:t>Η παραγωγή ηλεκτρικής ενέργειας μπορεί να γίνει με πολλούς τρόπους πχ.μετατρεποντας την ηλιακή σε ηλεκτρική ενέργεια ή την αιολική σε ηλεκτρική κτλ</a:t>
            </a:r>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29237" y="1484784"/>
            <a:ext cx="3275211"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76418"/>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8640"/>
            <a:ext cx="8229600" cy="1296144"/>
          </a:xfrm>
        </p:spPr>
        <p:txBody>
          <a:bodyPr>
            <a:normAutofit fontScale="90000"/>
          </a:bodyPr>
          <a:lstStyle/>
          <a:p>
            <a:r>
              <a:rPr lang="el-GR" dirty="0"/>
              <a:t> </a:t>
            </a:r>
            <a:br>
              <a:rPr lang="el-GR" dirty="0"/>
            </a:br>
            <a:br>
              <a:rPr lang="el-GR" dirty="0"/>
            </a:br>
            <a:br>
              <a:rPr lang="el-GR" dirty="0"/>
            </a:br>
            <a:br>
              <a:rPr lang="el-GR" dirty="0"/>
            </a:br>
            <a:br>
              <a:rPr lang="el-GR" dirty="0"/>
            </a:br>
            <a:br>
              <a:rPr lang="el-GR" dirty="0"/>
            </a:br>
            <a:br>
              <a:rPr lang="el-GR" dirty="0"/>
            </a:br>
            <a:br>
              <a:rPr lang="el-GR" dirty="0"/>
            </a:br>
            <a:br>
              <a:rPr lang="el-GR" dirty="0"/>
            </a:br>
            <a:r>
              <a:rPr lang="el-GR" sz="3100" dirty="0"/>
              <a:t>ΟΥΔΕΝ ΚΡΥΠΤΟΝ(ΚΑΙΝΟΝ) ΥΠΟ ΤΟΥ ΗΛΙΟΥ</a:t>
            </a:r>
            <a:br>
              <a:rPr lang="en-US" sz="3100" dirty="0"/>
            </a:br>
            <a:r>
              <a:rPr lang="en-US" sz="3100" dirty="0"/>
              <a:t>SOL INVICTUS-</a:t>
            </a:r>
            <a:r>
              <a:rPr lang="el-GR" sz="3100" dirty="0"/>
              <a:t>Ο ΑΝΙΚΗΤΟΣ ΗΛΙΟΣ ΤΩΝ ΡΩΜΑΙΩΝ</a:t>
            </a:r>
            <a:br>
              <a:rPr lang="el-GR" sz="3100" dirty="0"/>
            </a:br>
            <a:endParaRPr lang="el-GR" sz="31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892480" cy="504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361806"/>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l-GR" dirty="0"/>
              <a:t>ΕΞΟΙΚΟΝΟΜΗΣΗ ΕΝΕΡΓΕΙΑΣ</a:t>
            </a:r>
          </a:p>
        </p:txBody>
      </p:sp>
      <p:sp>
        <p:nvSpPr>
          <p:cNvPr id="3" name="Content Placeholder 2"/>
          <p:cNvSpPr>
            <a:spLocks noGrp="1"/>
          </p:cNvSpPr>
          <p:nvPr>
            <p:ph idx="1"/>
          </p:nvPr>
        </p:nvSpPr>
        <p:spPr>
          <a:xfrm>
            <a:off x="457200" y="764704"/>
            <a:ext cx="8229600" cy="5832648"/>
          </a:xfrm>
        </p:spPr>
        <p:txBody>
          <a:bodyPr>
            <a:normAutofit fontScale="62500" lnSpcReduction="20000"/>
          </a:bodyPr>
          <a:lstStyle/>
          <a:p>
            <a:r>
              <a:rPr lang="el-GR" sz="3800" b="1" dirty="0"/>
              <a:t>Εξοικονόμηση ενέργειας</a:t>
            </a:r>
            <a:r>
              <a:rPr lang="el-GR" sz="3800" dirty="0"/>
              <a:t> ονομάζεται οποιαδήποτε προσπάθεια με την οποία επιτυγχάνεται περιορισμός της σπατάλης των ενεργειακών αποθεμάτων.</a:t>
            </a:r>
          </a:p>
          <a:p>
            <a:r>
              <a:rPr lang="el-GR" sz="3800" dirty="0"/>
              <a:t>Γενικά σήμερα ιδιαίτερα στις μεγαλουπόλεις απαιτείται πολύ μεγάλη ποσότητα ενέργειας για θέρμανση , φωτισμό, κλιματισμό κ.λπ πέρα από εκείνη της τροφοδοσίας των διαφόρων μηχανών των Βιομηχανιών. </a:t>
            </a:r>
          </a:p>
          <a:p>
            <a:r>
              <a:rPr lang="el-GR" sz="3800" dirty="0"/>
              <a:t>Για την απρόσκοπτη όμως εξασφάλιση αυτής της ενέργειας γίνεται εξαιρετικά μεγάλη κατανάλωση κυρίως σε καύσιμα, όπως το πετρέλαιο, γαιάνθρακες και φυσικό αέριο. </a:t>
            </a:r>
          </a:p>
          <a:p>
            <a:r>
              <a:rPr lang="el-GR" sz="3800" dirty="0"/>
              <a:t>Όμως τα αποθέματα αυτών των καυσίμων είναι περιορισμένα..</a:t>
            </a:r>
            <a:endParaRPr lang="en-US" sz="3800" dirty="0"/>
          </a:p>
          <a:p>
            <a:r>
              <a:rPr lang="el-GR" sz="3800" dirty="0">
                <a:solidFill>
                  <a:srgbClr val="FF0000"/>
                </a:solidFill>
              </a:rPr>
              <a:t>ΕΊΝΑΙ ΑΜΕΣΗ ΑΝΑΓΚΗ ΝΑ ΚΑΝΟΥΜΕ ΕΞΟΙΚΟΝΟΜΗΣΗ ΕΝΕΡΓΕΙΑΣ ΓΙΑΤΙ ΟΙ ΦΥΣΙΚΟΙ ΠΟΡΟΙ ΔΕΝ ΕΊΝΑΙ ΑΝΕΞΑΝΤΛΗΤΟΙ</a:t>
            </a:r>
          </a:p>
          <a:p>
            <a:r>
              <a:rPr lang="el-GR" sz="3800" dirty="0">
                <a:solidFill>
                  <a:srgbClr val="FFFF00"/>
                </a:solidFill>
              </a:rPr>
              <a:t>Να μην ξεχνάμε και την κατανάλωση της ενέργειας μέσω της τροφής και οικολογικό αποτύπωμα του καθενός μας στη Γη</a:t>
            </a:r>
            <a:r>
              <a:rPr lang="el-GR" sz="3800" dirty="0"/>
              <a:t>.</a:t>
            </a:r>
          </a:p>
          <a:p>
            <a:pPr marL="0" indent="0">
              <a:buNone/>
            </a:pPr>
            <a:endParaRPr lang="el-GR" sz="3800" dirty="0"/>
          </a:p>
          <a:p>
            <a:endParaRPr lang="el-GR" dirty="0"/>
          </a:p>
        </p:txBody>
      </p:sp>
    </p:spTree>
    <p:extLst>
      <p:ext uri="{BB962C8B-B14F-4D97-AF65-F5344CB8AC3E}">
        <p14:creationId xmlns:p14="http://schemas.microsoft.com/office/powerpoint/2010/main" val="706149396"/>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ΕΞΟΙΚΟΝΟΜΗΣΗ ΕΝΕΡΓΕΙΑΣ</a:t>
            </a:r>
          </a:p>
        </p:txBody>
      </p:sp>
      <p:sp>
        <p:nvSpPr>
          <p:cNvPr id="3" name="Content Placeholder 2"/>
          <p:cNvSpPr>
            <a:spLocks noGrp="1"/>
          </p:cNvSpPr>
          <p:nvPr>
            <p:ph idx="1"/>
          </p:nvPr>
        </p:nvSpPr>
        <p:spPr/>
        <p:txBody>
          <a:bodyPr>
            <a:normAutofit lnSpcReduction="10000"/>
          </a:bodyPr>
          <a:lstStyle/>
          <a:p>
            <a:r>
              <a:rPr lang="el-GR" dirty="0"/>
              <a:t>Έτσι καθίσταται αναγκαία η λήψη διαφόρων μέτρων περιορισμού τουλάχιστον της σπατάλης ώστε να διαρκέσουν αυτά περισσότερο ή ακόμα και να βρεθούν νέες τεχνολογίες απεξάρτησης απ΄ αυτά</a:t>
            </a:r>
          </a:p>
          <a:p>
            <a:r>
              <a:rPr lang="el-GR" dirty="0"/>
              <a:t>Αυτό μπορεί να συμβεί με επιλογή οικονομικότερων μηχανών σε καύσιμη ύλη, αποδοτικότερων οικιακών εγκαταστάσεων (μονώσεις κ.λπ) αλλά και οικονομικότερη (λιγότερη) κατανάλωση ενέργειας.,ΚΑΙ ΧΡΉΣΗ ΑΝΑΝΕΩΣΙΜΩΝ ΠΗΓΩΝ ΕΝΕΡΓΕΙΑΣ.</a:t>
            </a:r>
          </a:p>
          <a:p>
            <a:r>
              <a:rPr lang="el-GR" dirty="0"/>
              <a:t>Αναμφίβολα τέτοια μέτρα είναι γεγονός ότι ανεξάρτητα των οικονομικών κερδών, επιφέρουν και πολύ μικρότερη ατμοσφαιρική ρύπανση</a:t>
            </a:r>
          </a:p>
          <a:p>
            <a:endParaRPr lang="el-GR" dirty="0"/>
          </a:p>
        </p:txBody>
      </p:sp>
    </p:spTree>
    <p:extLst>
      <p:ext uri="{BB962C8B-B14F-4D97-AF65-F5344CB8AC3E}">
        <p14:creationId xmlns:p14="http://schemas.microsoft.com/office/powerpoint/2010/main" val="366659583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l-GR" dirty="0"/>
              <a:t>ΙΔΙΟΤΗΤΑ ΤΗΣ ΕΝΕΡΓΕΙΑΣ</a:t>
            </a:r>
          </a:p>
        </p:txBody>
      </p:sp>
      <p:sp>
        <p:nvSpPr>
          <p:cNvPr id="3" name="Content Placeholder 2"/>
          <p:cNvSpPr>
            <a:spLocks noGrp="1"/>
          </p:cNvSpPr>
          <p:nvPr>
            <p:ph idx="1"/>
          </p:nvPr>
        </p:nvSpPr>
        <p:spPr>
          <a:xfrm>
            <a:off x="457200" y="980728"/>
            <a:ext cx="8229600" cy="5472608"/>
          </a:xfrm>
        </p:spPr>
        <p:txBody>
          <a:bodyPr>
            <a:normAutofit fontScale="85000" lnSpcReduction="10000"/>
          </a:bodyPr>
          <a:lstStyle/>
          <a:p>
            <a:r>
              <a:rPr lang="el-GR" sz="2800" dirty="0"/>
              <a:t>Η κυριότερη ιδιότητά της είναι ότι </a:t>
            </a:r>
            <a:r>
              <a:rPr lang="el-GR" sz="2800" i="1" dirty="0"/>
              <a:t>η συνολική ενέργεια ενός απομονωμένου (κλειστού) συστήματος είναι σταθερή</a:t>
            </a:r>
            <a:r>
              <a:rPr lang="el-GR" sz="2800" dirty="0"/>
              <a:t>,</a:t>
            </a:r>
          </a:p>
          <a:p>
            <a:r>
              <a:rPr lang="el-GR" sz="4400" b="1" u="sng" dirty="0">
                <a:solidFill>
                  <a:schemeClr val="accent5"/>
                </a:solidFill>
              </a:rPr>
              <a:t>Η ενέργεια δεν χάνεται ,ούτε γεννιέται από το μηδέν,απλώς αλλάζει μορφές</a:t>
            </a:r>
          </a:p>
          <a:p>
            <a:r>
              <a:rPr lang="el-GR" sz="3200" b="1" u="sng" dirty="0">
                <a:solidFill>
                  <a:schemeClr val="tx1"/>
                </a:solidFill>
              </a:rPr>
              <a:t>Αυτή η ιδιότητα ισχύει στους οργανισμούς και στις εφευρέσεις του ανθρώπου.</a:t>
            </a:r>
          </a:p>
          <a:p>
            <a:r>
              <a:rPr lang="el-GR" sz="3200" b="1" u="sng" dirty="0">
                <a:solidFill>
                  <a:schemeClr val="tx1"/>
                </a:solidFill>
              </a:rPr>
              <a:t>Στην περίπτωση του ανθρώπου π.χ. η χημική ενέργεια των τροφών μετατρέπεται σε θερμική ,κινητική,δυναμική και χημική μέσα του.</a:t>
            </a:r>
          </a:p>
          <a:p>
            <a:r>
              <a:rPr lang="el-GR" sz="3200" b="1" u="sng" dirty="0">
                <a:solidFill>
                  <a:schemeClr val="tx1"/>
                </a:solidFill>
              </a:rPr>
              <a:t>Στα φυτά η ηλιακή  με τη φωτοσύνθεση και η χημική από τα θρεπτικά στοιχεία που παίρνουν από το έδαφος μετατρέπεται σε χημική άλλης μορφής</a:t>
            </a:r>
          </a:p>
          <a:p>
            <a:endParaRPr lang="el-GR" sz="4400" b="1" u="sng" dirty="0">
              <a:solidFill>
                <a:schemeClr val="accent5"/>
              </a:solidFill>
            </a:endParaRPr>
          </a:p>
        </p:txBody>
      </p:sp>
    </p:spTree>
    <p:extLst>
      <p:ext uri="{BB962C8B-B14F-4D97-AF65-F5344CB8AC3E}">
        <p14:creationId xmlns:p14="http://schemas.microsoft.com/office/powerpoint/2010/main" val="3732795703"/>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ΠΙΝΑΚΙΔΑ ΚΑΤΑΤΑΞΗΣ ΣΥΣΚΕΥΩΝ </a:t>
            </a:r>
            <a:br>
              <a:rPr lang="el-GR" dirty="0"/>
            </a:br>
            <a:r>
              <a:rPr lang="el-GR" dirty="0"/>
              <a:t>ΑΝΑΛΟΓΑ ΜΕ ΤΗΝ ΚΑΤΑΝΑΛΩΣΗ ΕΝΕΡΓΕΙΑΣ</a:t>
            </a:r>
          </a:p>
        </p:txBody>
      </p:sp>
      <p:sp>
        <p:nvSpPr>
          <p:cNvPr id="5" name="Content Placeholder 4"/>
          <p:cNvSpPr>
            <a:spLocks noGrp="1"/>
          </p:cNvSpPr>
          <p:nvPr>
            <p:ph sz="half" idx="2"/>
          </p:nvPr>
        </p:nvSpPr>
        <p:spPr/>
        <p:txBody>
          <a:bodyPr/>
          <a:lstStyle/>
          <a:p>
            <a:r>
              <a:rPr lang="el-GR" dirty="0"/>
              <a:t>ΠΡΟΤΙΜΟΎΜΕ ΣΥΣΚΕΥΕΣ </a:t>
            </a:r>
          </a:p>
          <a:p>
            <a:r>
              <a:rPr lang="el-GR" dirty="0"/>
              <a:t>ΚΑΤΗΓΟΡΙΑΣ  Α </a:t>
            </a:r>
            <a:endParaRPr lang="en-US" dirty="0"/>
          </a:p>
          <a:p>
            <a:r>
              <a:rPr lang="el-GR" dirty="0"/>
              <a:t>ΚΑΙ ΠΑΝΩ</a:t>
            </a:r>
            <a:endParaRPr lang="en-US" dirty="0"/>
          </a:p>
          <a:p>
            <a:r>
              <a:rPr lang="el-GR" dirty="0"/>
              <a:t>ΑΝ ΘΕΛΟΥΜΕ ΝΑ</a:t>
            </a:r>
          </a:p>
          <a:p>
            <a:r>
              <a:rPr lang="el-GR" dirty="0"/>
              <a:t>ΣΥΜΒΑΛΛΟΥΜΕ ΣΤΗΝ</a:t>
            </a:r>
          </a:p>
          <a:p>
            <a:r>
              <a:rPr lang="el-GR" dirty="0"/>
              <a:t>ΠΡΟΣΤΑΣΙΑ ΤΟΥ ΠΕΡΙΒΑΛΛΟΝΤΟΣ</a:t>
            </a:r>
          </a:p>
          <a:p>
            <a:r>
              <a:rPr lang="el-GR" dirty="0"/>
              <a:t>ΚΑΙ ΤΗ ΒΕΛΤΙΩΣΗ ΤΩΝ ΟΙΚΟΝΟΜΙΚΩΝ ΜΑΣ</a:t>
            </a: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432048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911000"/>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6E5BCD-F035-4E84-94CC-1B8079996ACA}"/>
              </a:ext>
            </a:extLst>
          </p:cNvPr>
          <p:cNvSpPr>
            <a:spLocks noGrp="1"/>
          </p:cNvSpPr>
          <p:nvPr>
            <p:ph type="title"/>
          </p:nvPr>
        </p:nvSpPr>
        <p:spPr/>
        <p:txBody>
          <a:bodyPr/>
          <a:lstStyle/>
          <a:p>
            <a:r>
              <a:rPr lang="el-GR" dirty="0"/>
              <a:t>ΤΙ ΕΊΝΑΙ ΙΣΧΥΣ ΜΙΑΣ ΜΗΧΑΝΗΣ</a:t>
            </a:r>
          </a:p>
        </p:txBody>
      </p:sp>
      <p:sp>
        <p:nvSpPr>
          <p:cNvPr id="5" name="Θέση περιεχομένου 4">
            <a:extLst>
              <a:ext uri="{FF2B5EF4-FFF2-40B4-BE49-F238E27FC236}">
                <a16:creationId xmlns:a16="http://schemas.microsoft.com/office/drawing/2014/main" id="{C705750A-22A2-4E1F-8CCC-F8FDA2144DC9}"/>
              </a:ext>
            </a:extLst>
          </p:cNvPr>
          <p:cNvSpPr>
            <a:spLocks noGrp="1"/>
          </p:cNvSpPr>
          <p:nvPr>
            <p:ph idx="1"/>
          </p:nvPr>
        </p:nvSpPr>
        <p:spPr/>
        <p:txBody>
          <a:bodyPr>
            <a:normAutofit fontScale="70000" lnSpcReduction="20000"/>
          </a:bodyPr>
          <a:lstStyle/>
          <a:p>
            <a:r>
              <a:rPr lang="el-GR" dirty="0"/>
              <a:t>Ισχύς ονομάζουμε το μέγεθος που μας δηλώνει πόσο γρήγορα μετασχηματίζεται (ή χρησιμοποιείται) η ενέργεια.</a:t>
            </a:r>
          </a:p>
          <a:p>
            <a:endParaRPr lang="el-GR" dirty="0"/>
          </a:p>
          <a:p>
            <a:r>
              <a:rPr lang="el-GR" dirty="0"/>
              <a:t>Μεγάλη ισχύς μιας μηχανής σημαίνει ότι μια ορισμένη ποσότητα ενέργειας μετασχηματίζεται (χρησιμοποιείται) σε μικρό χρόνο, ενώ μικρή ισχύς σημαίνει ότι χρειαζόμαστε πολύ χρόνο για να μετατρέψουμε (χρησιμοποιήσουμε) την ίδια ποσότητα ενέργειας.</a:t>
            </a:r>
          </a:p>
          <a:p>
            <a:endParaRPr lang="el-GR" dirty="0"/>
          </a:p>
          <a:p>
            <a:r>
              <a:rPr lang="el-GR" dirty="0"/>
              <a:t>Αν μια μηχανή ισχύος 1 KW λειτουργεί για μια ώρα καταναλώνει ενέργεια ίση με 1 κιλοβατώρα (1 </a:t>
            </a:r>
            <a:r>
              <a:rPr lang="el-GR" dirty="0" err="1"/>
              <a:t>KWh</a:t>
            </a:r>
            <a:r>
              <a:rPr lang="el-GR" dirty="0"/>
              <a:t>) .</a:t>
            </a:r>
          </a:p>
          <a:p>
            <a:endParaRPr lang="el-GR" dirty="0"/>
          </a:p>
          <a:p>
            <a:r>
              <a:rPr lang="el-GR" dirty="0"/>
              <a:t>Μονάδες μέτρησης ισχύος :</a:t>
            </a:r>
          </a:p>
          <a:p>
            <a:endParaRPr lang="el-GR" dirty="0"/>
          </a:p>
          <a:p>
            <a:r>
              <a:rPr lang="el-GR" dirty="0"/>
              <a:t>1 W (</a:t>
            </a:r>
            <a:r>
              <a:rPr lang="el-GR" dirty="0" err="1"/>
              <a:t>watt</a:t>
            </a:r>
            <a:r>
              <a:rPr lang="el-GR" dirty="0"/>
              <a:t> ή βατ) </a:t>
            </a:r>
          </a:p>
          <a:p>
            <a:endParaRPr lang="el-GR" dirty="0"/>
          </a:p>
          <a:p>
            <a:r>
              <a:rPr lang="el-GR" dirty="0"/>
              <a:t>1 </a:t>
            </a:r>
            <a:r>
              <a:rPr lang="el-GR" dirty="0" err="1"/>
              <a:t>kW</a:t>
            </a:r>
            <a:r>
              <a:rPr lang="el-GR" dirty="0"/>
              <a:t> (</a:t>
            </a:r>
            <a:r>
              <a:rPr lang="el-GR" dirty="0" err="1"/>
              <a:t>kilowatt</a:t>
            </a:r>
            <a:r>
              <a:rPr lang="el-GR" dirty="0"/>
              <a:t> ή κιλοβάτ) = 1000 W,</a:t>
            </a:r>
          </a:p>
          <a:p>
            <a:endParaRPr lang="el-GR" dirty="0"/>
          </a:p>
          <a:p>
            <a:r>
              <a:rPr lang="el-GR" dirty="0"/>
              <a:t>1 </a:t>
            </a:r>
            <a:r>
              <a:rPr lang="el-GR" dirty="0" err="1"/>
              <a:t>hp</a:t>
            </a:r>
            <a:r>
              <a:rPr lang="el-GR" dirty="0"/>
              <a:t> (</a:t>
            </a:r>
            <a:r>
              <a:rPr lang="el-GR" dirty="0" err="1"/>
              <a:t>horsepower</a:t>
            </a:r>
            <a:r>
              <a:rPr lang="el-GR" dirty="0"/>
              <a:t> ή ιπποδύναμη για οχήματα κυρίως) = 0,73 </a:t>
            </a:r>
            <a:r>
              <a:rPr lang="el-GR" dirty="0" err="1"/>
              <a:t>kW</a:t>
            </a:r>
            <a:endParaRPr lang="el-GR" dirty="0"/>
          </a:p>
        </p:txBody>
      </p:sp>
    </p:spTree>
    <p:extLst>
      <p:ext uri="{BB962C8B-B14F-4D97-AF65-F5344CB8AC3E}">
        <p14:creationId xmlns:p14="http://schemas.microsoft.com/office/powerpoint/2010/main" val="3117855532"/>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www.mytexnologia.gr</a:t>
            </a:r>
            <a:endParaRPr lang="el-G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8701" y="1600200"/>
            <a:ext cx="544659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54664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ΕΚΜΕΤΑΛΛΕΥΣΗ ΤΗΣ ΙΔΙΟΤΗΤΑΣ ΤΗΣ ΕΝΕΡΓΕΙΑΣ ΑΠΌ ΤΟΝ ΑΝΘΡΩΠΟ</a:t>
            </a:r>
          </a:p>
        </p:txBody>
      </p:sp>
      <p:sp>
        <p:nvSpPr>
          <p:cNvPr id="3" name="Content Placeholder 2"/>
          <p:cNvSpPr>
            <a:spLocks noGrp="1"/>
          </p:cNvSpPr>
          <p:nvPr>
            <p:ph idx="1"/>
          </p:nvPr>
        </p:nvSpPr>
        <p:spPr>
          <a:xfrm>
            <a:off x="457200" y="1412776"/>
            <a:ext cx="8229600" cy="5040560"/>
          </a:xfrm>
        </p:spPr>
        <p:txBody>
          <a:bodyPr>
            <a:normAutofit lnSpcReduction="10000"/>
          </a:bodyPr>
          <a:lstStyle/>
          <a:p>
            <a:r>
              <a:rPr lang="el-GR" sz="2800" b="1" u="sng" dirty="0">
                <a:solidFill>
                  <a:schemeClr val="accent5"/>
                </a:solidFill>
              </a:rPr>
              <a:t>Την  ιδιότητα  της ενέργειας εκμεταλλεύεται ο άνθρωπος και δημιουργεί εφευρέσεις που μετατρέπουν την ενέργεια από μία μορφή σε άλλες χρήσιμες γι’ αυτόν</a:t>
            </a:r>
            <a:r>
              <a:rPr lang="el-GR" b="1" u="sng" dirty="0">
                <a:solidFill>
                  <a:schemeClr val="accent5"/>
                </a:solidFill>
              </a:rPr>
              <a:t>.</a:t>
            </a:r>
          </a:p>
          <a:p>
            <a:r>
              <a:rPr lang="el-GR" b="1" u="sng" dirty="0">
                <a:solidFill>
                  <a:schemeClr val="tx1"/>
                </a:solidFill>
              </a:rPr>
              <a:t>Πχ. Στον φούρνο της ηλεκτρικής  κουζίνας έχουμε μετατροπή της ηλεκτρικής ενέργειας  κυρίως σε θερμική</a:t>
            </a:r>
          </a:p>
          <a:p>
            <a:r>
              <a:rPr lang="el-GR" b="1" u="sng" dirty="0">
                <a:solidFill>
                  <a:schemeClr val="tx1"/>
                </a:solidFill>
              </a:rPr>
              <a:t>Στον ανεμιστήρα από ηλεκτρική  κυρίως σε κινητική </a:t>
            </a:r>
          </a:p>
          <a:p>
            <a:r>
              <a:rPr lang="el-GR" b="1" u="sng" dirty="0">
                <a:solidFill>
                  <a:schemeClr val="tx1"/>
                </a:solidFill>
              </a:rPr>
              <a:t>Στον υπολογιστή από ηλεκτρική  σε </a:t>
            </a:r>
            <a:r>
              <a:rPr lang="el-GR" b="1" u="sng" dirty="0" err="1">
                <a:solidFill>
                  <a:schemeClr val="tx1"/>
                </a:solidFill>
              </a:rPr>
              <a:t>φωτεινή,κινητική</a:t>
            </a:r>
            <a:r>
              <a:rPr lang="el-GR" b="1" u="sng" dirty="0">
                <a:solidFill>
                  <a:schemeClr val="tx1"/>
                </a:solidFill>
              </a:rPr>
              <a:t> και θερμική</a:t>
            </a:r>
          </a:p>
          <a:p>
            <a:r>
              <a:rPr lang="el-GR" b="1" u="sng" dirty="0">
                <a:solidFill>
                  <a:schemeClr val="tx1"/>
                </a:solidFill>
              </a:rPr>
              <a:t>Στο αυτοκίνητο από χημική σε θερμική και μετά σε κινητική</a:t>
            </a:r>
          </a:p>
          <a:p>
            <a:r>
              <a:rPr lang="el-GR" b="1" u="sng" dirty="0">
                <a:solidFill>
                  <a:schemeClr val="tx1"/>
                </a:solidFill>
              </a:rPr>
              <a:t>Στην ανεμογεννήτρια από αιολική  κυρίως σε ηλεκτρική </a:t>
            </a:r>
          </a:p>
          <a:p>
            <a:r>
              <a:rPr lang="el-GR" b="1" u="sng" dirty="0">
                <a:solidFill>
                  <a:schemeClr val="tx1"/>
                </a:solidFill>
              </a:rPr>
              <a:t>Στα φωτοβολταϊκά από ηλιακή σε ηλεκτρική κτλ.</a:t>
            </a:r>
          </a:p>
        </p:txBody>
      </p:sp>
    </p:spTree>
    <p:extLst>
      <p:ext uri="{BB962C8B-B14F-4D97-AF65-F5344CB8AC3E}">
        <p14:creationId xmlns:p14="http://schemas.microsoft.com/office/powerpoint/2010/main" val="352554790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l-GR" dirty="0"/>
              <a:t>ΜΟΡΦΕΣ ΕΝΕΡΓΕΙΑΣ</a:t>
            </a:r>
          </a:p>
        </p:txBody>
      </p:sp>
      <p:sp>
        <p:nvSpPr>
          <p:cNvPr id="3" name="Content Placeholder 2"/>
          <p:cNvSpPr>
            <a:spLocks noGrp="1"/>
          </p:cNvSpPr>
          <p:nvPr>
            <p:ph idx="1"/>
          </p:nvPr>
        </p:nvSpPr>
        <p:spPr>
          <a:xfrm>
            <a:off x="457200" y="908720"/>
            <a:ext cx="8229600" cy="5217443"/>
          </a:xfrm>
        </p:spPr>
        <p:txBody>
          <a:bodyPr>
            <a:noAutofit/>
          </a:bodyPr>
          <a:lstStyle/>
          <a:p>
            <a:r>
              <a:rPr lang="el-GR" sz="2800" dirty="0"/>
              <a:t>Οι μορφές της ενέργειας χωρίζονται σε δύο μεγάλες κατηγορίες:</a:t>
            </a:r>
          </a:p>
          <a:p>
            <a:r>
              <a:rPr lang="el-GR" sz="2800" b="1" u="sng" dirty="0">
                <a:solidFill>
                  <a:schemeClr val="accent5"/>
                </a:solidFill>
              </a:rPr>
              <a:t>ΑΝΑΝΕΩΣΙΜΕΣ</a:t>
            </a:r>
            <a:r>
              <a:rPr lang="el-GR" sz="2800" dirty="0"/>
              <a:t>:Οι </a:t>
            </a:r>
            <a:r>
              <a:rPr lang="el-GR" sz="2800" b="1" dirty="0"/>
              <a:t>ανανεώσιμες πηγές ενέργειας</a:t>
            </a:r>
            <a:r>
              <a:rPr lang="el-GR" sz="2800" dirty="0"/>
              <a:t> (ΑΠΕ) ή </a:t>
            </a:r>
            <a:r>
              <a:rPr lang="el-GR" sz="2800" i="1" dirty="0"/>
              <a:t>ήπιες μορφές ενέργειας</a:t>
            </a:r>
            <a:r>
              <a:rPr lang="el-GR" sz="2800" dirty="0"/>
              <a:t>  ή </a:t>
            </a:r>
            <a:r>
              <a:rPr lang="el-GR" sz="2800" i="1" dirty="0"/>
              <a:t>πράσινη ενέργεια</a:t>
            </a:r>
            <a:r>
              <a:rPr lang="el-GR" sz="2800" dirty="0"/>
              <a:t> είναι μορφές εκμεταλλεύσιμης ενέργειας που προέρχονται από διάφορες φυσικές διαδικασίες, όπως ο </a:t>
            </a:r>
            <a:r>
              <a:rPr lang="el-GR" sz="2800" dirty="0">
                <a:solidFill>
                  <a:schemeClr val="accent5"/>
                </a:solidFill>
              </a:rPr>
              <a:t>ήλιος,ο άνεμος, η γεωθερμία, η κυκλοφορία του νερού και η παραγωγή βιομάζας</a:t>
            </a:r>
          </a:p>
          <a:p>
            <a:r>
              <a:rPr lang="el-GR" sz="2800" b="1" u="sng" dirty="0">
                <a:solidFill>
                  <a:srgbClr val="FFC000"/>
                </a:solidFill>
              </a:rPr>
              <a:t>ΜΗ ΑΝΑΝΕΩΣΙΜΕΣ</a:t>
            </a:r>
            <a:r>
              <a:rPr lang="el-GR" sz="2800" dirty="0"/>
              <a:t>:Μη ανανεώσιμες πηγές ενέργειας χαρακτηρίζονται οι πηγές οι οποίες δεν αναπληρώνονται ή αναπληρώνονται εξαιρετικά αργά για τα ανθρώπινα μέτρα από φυσικές διαδικασίες</a:t>
            </a:r>
          </a:p>
        </p:txBody>
      </p:sp>
    </p:spTree>
    <p:extLst>
      <p:ext uri="{BB962C8B-B14F-4D97-AF65-F5344CB8AC3E}">
        <p14:creationId xmlns:p14="http://schemas.microsoft.com/office/powerpoint/2010/main" val="385631406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l-GR" dirty="0"/>
              <a:t>ΑΝΑΝΕΩΣΙΜΕΣ ΠΗΓΕΣ ΕΝΕΡΓΕΙΑΣ</a:t>
            </a:r>
          </a:p>
        </p:txBody>
      </p:sp>
      <p:sp>
        <p:nvSpPr>
          <p:cNvPr id="3" name="Content Placeholder 2"/>
          <p:cNvSpPr>
            <a:spLocks noGrp="1"/>
          </p:cNvSpPr>
          <p:nvPr>
            <p:ph idx="1"/>
          </p:nvPr>
        </p:nvSpPr>
        <p:spPr>
          <a:xfrm>
            <a:off x="457200" y="764704"/>
            <a:ext cx="8229600" cy="5832648"/>
          </a:xfrm>
        </p:spPr>
        <p:txBody>
          <a:bodyPr>
            <a:noAutofit/>
          </a:bodyPr>
          <a:lstStyle/>
          <a:p>
            <a:r>
              <a:rPr lang="el-GR" sz="3200" dirty="0"/>
              <a:t> αιολική</a:t>
            </a:r>
          </a:p>
          <a:p>
            <a:r>
              <a:rPr lang="el-GR" sz="3200" dirty="0"/>
              <a:t> ηλιακή </a:t>
            </a:r>
          </a:p>
          <a:p>
            <a:r>
              <a:rPr lang="el-GR" sz="3200" dirty="0"/>
              <a:t>γεωθερμική </a:t>
            </a:r>
          </a:p>
          <a:p>
            <a:r>
              <a:rPr lang="el-GR" sz="3200" dirty="0"/>
              <a:t>ενέργεια των ωκεανών, παλιρροϊκή</a:t>
            </a:r>
          </a:p>
          <a:p>
            <a:r>
              <a:rPr lang="el-GR" sz="3200" dirty="0"/>
              <a:t>Υδροηλεκτρική-Δυναμική του νερού</a:t>
            </a:r>
          </a:p>
          <a:p>
            <a:r>
              <a:rPr lang="el-GR" sz="3200" dirty="0"/>
              <a:t>από βιομάζα δηλαδή κατάλοιπα επεξεργασίας (ξύλου,καρπών,φρούτων κτλ), αέρια που παράγονται στους χώρους υγιειονομικής ταφής σκουπιδιών,  αέρια μονάδων επεξεργασίας  αστικών λυμάτων ή ζωικών περιττωμάτων. </a:t>
            </a:r>
          </a:p>
        </p:txBody>
      </p:sp>
    </p:spTree>
    <p:extLst>
      <p:ext uri="{BB962C8B-B14F-4D97-AF65-F5344CB8AC3E}">
        <p14:creationId xmlns:p14="http://schemas.microsoft.com/office/powerpoint/2010/main" val="411120726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ΑΙΟΛΙΚΗ ΕΝΕΡΓΕΙΑ</a:t>
            </a:r>
            <a:br>
              <a:rPr lang="el-GR" dirty="0"/>
            </a:br>
            <a:endParaRPr lang="el-GR" dirty="0"/>
          </a:p>
        </p:txBody>
      </p:sp>
      <p:sp>
        <p:nvSpPr>
          <p:cNvPr id="4" name="Text Placeholder 3"/>
          <p:cNvSpPr>
            <a:spLocks noGrp="1"/>
          </p:cNvSpPr>
          <p:nvPr>
            <p:ph type="body" idx="1"/>
          </p:nvPr>
        </p:nvSpPr>
        <p:spPr>
          <a:xfrm>
            <a:off x="457200" y="908721"/>
            <a:ext cx="4040188" cy="576064"/>
          </a:xfrm>
        </p:spPr>
        <p:txBody>
          <a:bodyPr/>
          <a:lstStyle/>
          <a:p>
            <a:r>
              <a:rPr lang="el-GR" dirty="0"/>
              <a:t>ΟΡΙΣΜΟΣ</a:t>
            </a:r>
          </a:p>
        </p:txBody>
      </p:sp>
      <p:sp>
        <p:nvSpPr>
          <p:cNvPr id="3" name="Content Placeholder 2"/>
          <p:cNvSpPr>
            <a:spLocks noGrp="1"/>
          </p:cNvSpPr>
          <p:nvPr>
            <p:ph sz="half" idx="2"/>
          </p:nvPr>
        </p:nvSpPr>
        <p:spPr>
          <a:xfrm>
            <a:off x="457200" y="1412776"/>
            <a:ext cx="4040188" cy="4713387"/>
          </a:xfrm>
        </p:spPr>
        <p:txBody>
          <a:bodyPr>
            <a:normAutofit lnSpcReduction="10000"/>
          </a:bodyPr>
          <a:lstStyle/>
          <a:p>
            <a:r>
              <a:rPr lang="el-GR" b="1" dirty="0"/>
              <a:t>Αιολική ενέργεια</a:t>
            </a:r>
            <a:r>
              <a:rPr lang="el-GR" dirty="0"/>
              <a:t> ονομάζεται η ενέργεια που περιέχει ο αέρας λόγω της κινητικής ενέργειάς του .</a:t>
            </a:r>
            <a:r>
              <a:rPr lang="el-GR" b="1" dirty="0"/>
              <a:t>Η ενέργεια αυτή οφείλεται κατά κύριο λόγο στην ανισομερή θέρμανση της Γης από τον Ήλιο</a:t>
            </a:r>
          </a:p>
          <a:p>
            <a:r>
              <a:rPr lang="el-GR" dirty="0"/>
              <a:t>Η αρχαιότερη μορφή εκμετάλλευσης της αιολικής ενέργειας ήταν τα ιστία(πανιά) των πρώτων</a:t>
            </a:r>
          </a:p>
          <a:p>
            <a:r>
              <a:rPr lang="el-GR" dirty="0"/>
              <a:t>Ιστιοφόρων </a:t>
            </a:r>
          </a:p>
        </p:txBody>
      </p:sp>
      <p:sp>
        <p:nvSpPr>
          <p:cNvPr id="5" name="Text Placeholder 4"/>
          <p:cNvSpPr>
            <a:spLocks noGrp="1"/>
          </p:cNvSpPr>
          <p:nvPr>
            <p:ph type="body" sz="quarter" idx="3"/>
          </p:nvPr>
        </p:nvSpPr>
        <p:spPr>
          <a:xfrm>
            <a:off x="4645025" y="764705"/>
            <a:ext cx="4041775" cy="1080120"/>
          </a:xfrm>
        </p:spPr>
        <p:txBody>
          <a:bodyPr/>
          <a:lstStyle/>
          <a:p>
            <a:r>
              <a:rPr lang="el-GR" dirty="0"/>
              <a:t>ΙΣΤΙΟΦΟΡΟ</a:t>
            </a:r>
          </a:p>
          <a:p>
            <a:r>
              <a:rPr lang="el-GR" dirty="0"/>
              <a:t>Του μέλλοντος</a:t>
            </a:r>
          </a:p>
        </p:txBody>
      </p:sp>
      <p:pic>
        <p:nvPicPr>
          <p:cNvPr id="7"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572000" y="2132856"/>
            <a:ext cx="432048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983723"/>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ΕΦΕΥΡΕΣΕΙΣ ΠΟΥ ΕΚΜΕΤΑΛΕΥΟΝΤΑΙ ΤΗΝ ΑΙΟΛΙΚΗ ΕΝΕΡΓΕΙΑ</a:t>
            </a:r>
          </a:p>
        </p:txBody>
      </p:sp>
      <p:sp>
        <p:nvSpPr>
          <p:cNvPr id="3" name="Text Placeholder 2"/>
          <p:cNvSpPr>
            <a:spLocks noGrp="1"/>
          </p:cNvSpPr>
          <p:nvPr>
            <p:ph type="body" idx="1"/>
          </p:nvPr>
        </p:nvSpPr>
        <p:spPr/>
        <p:txBody>
          <a:bodyPr/>
          <a:lstStyle/>
          <a:p>
            <a:r>
              <a:rPr lang="el-GR" dirty="0"/>
              <a:t>ΑΝΕΜΟΜΥΛΟΣ </a:t>
            </a:r>
          </a:p>
        </p:txBody>
      </p:sp>
      <p:sp>
        <p:nvSpPr>
          <p:cNvPr id="5" name="Text Placeholder 4"/>
          <p:cNvSpPr>
            <a:spLocks noGrp="1"/>
          </p:cNvSpPr>
          <p:nvPr>
            <p:ph type="body" sz="quarter" idx="3"/>
          </p:nvPr>
        </p:nvSpPr>
        <p:spPr>
          <a:xfrm>
            <a:off x="4644008" y="1052736"/>
            <a:ext cx="4041775" cy="1080120"/>
          </a:xfrm>
        </p:spPr>
        <p:txBody>
          <a:bodyPr/>
          <a:lstStyle/>
          <a:p>
            <a:r>
              <a:rPr lang="el-GR" dirty="0"/>
              <a:t>ΑΝΕΜΟΓΕΝΝΗΤΡΙΑ</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424847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60033" y="2132856"/>
            <a:ext cx="388843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402602"/>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l-GR" dirty="0"/>
              <a:t>ΗΛΙΑΚΗ ΕΝΕΡΓΕΙΑ</a:t>
            </a:r>
          </a:p>
        </p:txBody>
      </p:sp>
      <p:sp>
        <p:nvSpPr>
          <p:cNvPr id="4" name="Text Placeholder 3"/>
          <p:cNvSpPr>
            <a:spLocks noGrp="1"/>
          </p:cNvSpPr>
          <p:nvPr>
            <p:ph type="body" idx="1"/>
          </p:nvPr>
        </p:nvSpPr>
        <p:spPr>
          <a:xfrm>
            <a:off x="457200" y="836713"/>
            <a:ext cx="4040188" cy="360040"/>
          </a:xfrm>
        </p:spPr>
        <p:txBody>
          <a:bodyPr>
            <a:normAutofit fontScale="85000" lnSpcReduction="20000"/>
          </a:bodyPr>
          <a:lstStyle/>
          <a:p>
            <a:r>
              <a:rPr lang="el-GR" dirty="0"/>
              <a:t>ΟΡΙΣΜΟΣ</a:t>
            </a:r>
          </a:p>
        </p:txBody>
      </p:sp>
      <p:sp>
        <p:nvSpPr>
          <p:cNvPr id="5" name="Content Placeholder 4"/>
          <p:cNvSpPr>
            <a:spLocks noGrp="1"/>
          </p:cNvSpPr>
          <p:nvPr>
            <p:ph sz="half" idx="2"/>
          </p:nvPr>
        </p:nvSpPr>
        <p:spPr>
          <a:xfrm>
            <a:off x="457200" y="1196752"/>
            <a:ext cx="4040188" cy="5256584"/>
          </a:xfrm>
        </p:spPr>
        <p:txBody>
          <a:bodyPr>
            <a:normAutofit/>
          </a:bodyPr>
          <a:lstStyle/>
          <a:p>
            <a:r>
              <a:rPr lang="el-GR" b="1" dirty="0"/>
              <a:t>Ηλιακή ενέργεια</a:t>
            </a:r>
            <a:r>
              <a:rPr lang="el-GR" dirty="0"/>
              <a:t> χαρακτηρίζεται το σύνολο των διαφόρων μορφών ενέργειας που προέρχονται από τον Ήλιο. </a:t>
            </a:r>
          </a:p>
          <a:p>
            <a:r>
              <a:rPr lang="el-GR" dirty="0"/>
              <a:t>Ο Ήλιος είναι ένας τεράστιος θερμοπυρηνικός αντιδραστήρας σύντηξης που μετατρέπει το υδρογόνο σε ήλιο</a:t>
            </a:r>
            <a:endParaRPr lang="el-GR" dirty="0">
              <a:solidFill>
                <a:srgbClr val="FF0000"/>
              </a:solidFill>
            </a:endParaRPr>
          </a:p>
        </p:txBody>
      </p:sp>
      <p:sp>
        <p:nvSpPr>
          <p:cNvPr id="6" name="Text Placeholder 5"/>
          <p:cNvSpPr>
            <a:spLocks noGrp="1"/>
          </p:cNvSpPr>
          <p:nvPr>
            <p:ph type="body" sz="quarter" idx="3"/>
          </p:nvPr>
        </p:nvSpPr>
        <p:spPr>
          <a:xfrm>
            <a:off x="4645025" y="476673"/>
            <a:ext cx="4041775" cy="1368152"/>
          </a:xfrm>
        </p:spPr>
        <p:txBody>
          <a:bodyPr>
            <a:normAutofit fontScale="85000" lnSpcReduction="20000"/>
          </a:bodyPr>
          <a:lstStyle/>
          <a:p>
            <a:r>
              <a:rPr lang="el-GR" dirty="0"/>
              <a:t>ΦΩΤΟΒΟΛΤΑΪΚΑ</a:t>
            </a:r>
          </a:p>
          <a:p>
            <a:r>
              <a:rPr lang="el-GR" dirty="0"/>
              <a:t>Το κρυσταλλικό πυρίτιο </a:t>
            </a:r>
          </a:p>
          <a:p>
            <a:r>
              <a:rPr lang="el-GR" dirty="0"/>
              <a:t>Μετατρέπει την ηλιακή ενεργεια σε ηλεκτρική</a:t>
            </a:r>
          </a:p>
        </p:txBody>
      </p:sp>
      <p:pic>
        <p:nvPicPr>
          <p:cNvPr id="205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716016" y="2060848"/>
            <a:ext cx="403244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85984"/>
      </p:ext>
    </p:extLst>
  </p:cSld>
  <p:clrMapOvr>
    <a:masterClrMapping/>
  </p:clrMapOvr>
  <p:transition spd="slow">
    <p:randomBar dir="vert"/>
  </p:transition>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2373</TotalTime>
  <Words>1507</Words>
  <Application>Microsoft Office PowerPoint</Application>
  <PresentationFormat>Προβολή στην οθόνη (4:3)</PresentationFormat>
  <Paragraphs>141</Paragraphs>
  <Slides>32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32</vt:i4>
      </vt:variant>
    </vt:vector>
  </HeadingPairs>
  <TitlesOfParts>
    <vt:vector size="36" baseType="lpstr">
      <vt:lpstr>Arial</vt:lpstr>
      <vt:lpstr>Calibri</vt:lpstr>
      <vt:lpstr>Tw Cen MT</vt:lpstr>
      <vt:lpstr>Thatch</vt:lpstr>
      <vt:lpstr>ΕΝΕΡΓΕΙΑ</vt:lpstr>
      <vt:lpstr>ΤΙ ΕΊΝΑΙ ΕΝΕΡΓΕΙΑ</vt:lpstr>
      <vt:lpstr>ΙΔΙΟΤΗΤΑ ΤΗΣ ΕΝΕΡΓΕΙΑΣ</vt:lpstr>
      <vt:lpstr>ΕΚΜΕΤΑΛΛΕΥΣΗ ΤΗΣ ΙΔΙΟΤΗΤΑΣ ΤΗΣ ΕΝΕΡΓΕΙΑΣ ΑΠΌ ΤΟΝ ΑΝΘΡΩΠΟ</vt:lpstr>
      <vt:lpstr>ΜΟΡΦΕΣ ΕΝΕΡΓΕΙΑΣ</vt:lpstr>
      <vt:lpstr>ΑΝΑΝΕΩΣΙΜΕΣ ΠΗΓΕΣ ΕΝΕΡΓΕΙΑΣ</vt:lpstr>
      <vt:lpstr>ΑΙΟΛΙΚΗ ΕΝΕΡΓΕΙΑ </vt:lpstr>
      <vt:lpstr>ΕΦΕΥΡΕΣΕΙΣ ΠΟΥ ΕΚΜΕΤΑΛΕΥΟΝΤΑΙ ΤΗΝ ΑΙΟΛΙΚΗ ΕΝΕΡΓΕΙΑ</vt:lpstr>
      <vt:lpstr>ΗΛΙΑΚΗ ΕΝΕΡΓΕΙΑ</vt:lpstr>
      <vt:lpstr>ΗΛΙΑΚΗ ΕΝΕΡΓΕΙΑ</vt:lpstr>
      <vt:lpstr>ΓΕΩΘΕΡΜΙΚΗ ΕΝΕΡΓΕΙΑ</vt:lpstr>
      <vt:lpstr>ΧΡΗΣΕΙΣ ΓΕΩΘΕΡΜΙΑΣ</vt:lpstr>
      <vt:lpstr>ΠΑΛΙΡΡΟΪΚΗ ΕΝΕΡΓΕΙΑ</vt:lpstr>
      <vt:lpstr>ΥΔΡΟΗΛΕΚΤΡΙΚΗ ΕΝΕΡΓΕΙΑ</vt:lpstr>
      <vt:lpstr>ΒΙΟΜΑΖΑ</vt:lpstr>
      <vt:lpstr>ΜΟΝΑΔΕΣ ΠΑΡΑΓΩΓΗΣ ΒΙΟΑΕΡΙΟΥ-ΜΕΘΑΝΙΟΥ ΑΠΌ ΖΩΙΚΑ ΑΠΟΒΛΗΤΑ</vt:lpstr>
      <vt:lpstr>ΒΙΟΑΕΡΙΟ(ΜΕΘΑΝΙΟ) ΑΠΌ ΤΟΝ ΒΙΟΛΟΓΙΚΟ ΚΑΘΑΡΙΣΜΟ ΨΥΤΑΛΛΕΙΑΣ- ΑΘΗΝΑ</vt:lpstr>
      <vt:lpstr>ΒΙΟΑΕΡΙΟ(ΜΕΘΑΝΙΟ-ΦΥΣΙΚΟ ΑΕΡΙΟ) ΑΠΌ ΤΙΣ  ΣΥΓΧΡΟΝΕΣ ΧΩΜΑΤΕΡΕΣ.ΧΩΡΙΣ ΕΠΙΒΑΡΡΥΝΣΗ ΓΙΑ ΤΟ ΠΕΡΙΒΑΛΛΟΝ</vt:lpstr>
      <vt:lpstr>ΠΑΡΑΓΩΓΗ ΠΕΛΛΕΤ ΑΠΌ ΚΑΤΑΛΟΙΠΑ ΕΠΕΞΕΡΓΑΣΙΑΣ ΞΥΛΟΥ</vt:lpstr>
      <vt:lpstr> ΧΡΗΣΗ ΒΙΟΜΑΖΑΣ- ΖΩΪΚΑ ΠΕΡΙΤΤΩΜΑΤΑ ΑΓΕΛΑΔΑΣ ΓΙΑ ΠΑΡΑΓΩΓΗ ΘΕΡΜΟΤΗΤΑΣ  ΑΚΟΜΑ ΚΑΙ ΣΗΜΕΡΑ ΣΕ ΧΩΡΕΣ ΑΣΙΑΣ ΚΑΙ ΑΦΡΙΚΗΣ</vt:lpstr>
      <vt:lpstr>ΜΗ ΑΝΑΝΕΩΣΙΜΕΣ ΠΗΓΕΣ ΕΝΕΡΓΕΙΑΣ</vt:lpstr>
      <vt:lpstr>ΜΗ ΑΝΑΝΕΩΣΙΜΕΣ ΠΗΓΕΣ ΕΝΕΡΓΕΙΑΣ</vt:lpstr>
      <vt:lpstr>ΠΥΡΗΝΙΚΗ ΕΝΕΡΓΕΙΑ</vt:lpstr>
      <vt:lpstr>ΠΥΡΗΝΟΚΙΝΗΤΟ ΠΑΓΟΘΡΑΥΣΤΙΚΟ</vt:lpstr>
      <vt:lpstr>ΧΗΜΙΚΗ ΕΝΕΡΓΕΙΑ</vt:lpstr>
      <vt:lpstr>ΗΛΕΚΤΡΙΚΗ ΕΝΕΡΓΕΙΑ</vt:lpstr>
      <vt:lpstr>          ΟΥΔΕΝ ΚΡΥΠΤΟΝ(ΚΑΙΝΟΝ) ΥΠΟ ΤΟΥ ΗΛΙΟΥ SOL INVICTUS-Ο ΑΝΙΚΗΤΟΣ ΗΛΙΟΣ ΤΩΝ ΡΩΜΑΙΩΝ </vt:lpstr>
      <vt:lpstr>ΕΞΟΙΚΟΝΟΜΗΣΗ ΕΝΕΡΓΕΙΑΣ</vt:lpstr>
      <vt:lpstr>ΕΞΟΙΚΟΝΟΜΗΣΗ ΕΝΕΡΓΕΙΑΣ</vt:lpstr>
      <vt:lpstr>ΠΙΝΑΚΙΔΑ ΚΑΤΑΤΑΞΗΣ ΣΥΣΚΕΥΩΝ  ΑΝΑΛΟΓΑ ΜΕ ΤΗΝ ΚΑΤΑΝΑΛΩΣΗ ΕΝΕΡΓΕΙΑΣ</vt:lpstr>
      <vt:lpstr>ΤΙ ΕΊΝΑΙ ΙΣΧΥΣ ΜΙΑΣ ΜΗΧΑΝΗΣ</vt:lpstr>
      <vt:lpstr>www.mytexnologia.gr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ΕΝΕΡΓΕΙΑ</dc:title>
  <dc:creator>charalampos tasakos</dc:creator>
  <cp:lastModifiedBy>mytexnologia@gmail.com</cp:lastModifiedBy>
  <cp:revision>60</cp:revision>
  <dcterms:created xsi:type="dcterms:W3CDTF">2020-12-11T06:14:16Z</dcterms:created>
  <dcterms:modified xsi:type="dcterms:W3CDTF">2023-02-07T07:22:36Z</dcterms:modified>
</cp:coreProperties>
</file>