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8" r:id="rId1"/>
  </p:sldMasterIdLst>
  <p:notesMasterIdLst>
    <p:notesMasterId r:id="rId27"/>
  </p:notesMasterIdLst>
  <p:handoutMasterIdLst>
    <p:handoutMasterId r:id="rId28"/>
  </p:handoutMasterIdLst>
  <p:sldIdLst>
    <p:sldId id="257" r:id="rId2"/>
    <p:sldId id="262" r:id="rId3"/>
    <p:sldId id="263" r:id="rId4"/>
    <p:sldId id="264" r:id="rId5"/>
    <p:sldId id="268" r:id="rId6"/>
    <p:sldId id="265" r:id="rId7"/>
    <p:sldId id="267" r:id="rId8"/>
    <p:sldId id="266" r:id="rId9"/>
    <p:sldId id="279" r:id="rId10"/>
    <p:sldId id="269" r:id="rId11"/>
    <p:sldId id="270" r:id="rId12"/>
    <p:sldId id="278" r:id="rId13"/>
    <p:sldId id="280" r:id="rId14"/>
    <p:sldId id="276" r:id="rId15"/>
    <p:sldId id="275" r:id="rId16"/>
    <p:sldId id="274" r:id="rId17"/>
    <p:sldId id="273" r:id="rId18"/>
    <p:sldId id="272" r:id="rId19"/>
    <p:sldId id="271" r:id="rId20"/>
    <p:sldId id="281" r:id="rId21"/>
    <p:sldId id="283" r:id="rId22"/>
    <p:sldId id="282" r:id="rId23"/>
    <p:sldId id="286" r:id="rId24"/>
    <p:sldId id="284" r:id="rId25"/>
    <p:sldId id="285"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44529"/>
    <a:srgbClr val="2B3922"/>
    <a:srgbClr val="2E3722"/>
    <a:srgbClr val="FCF7F1"/>
    <a:srgbClr val="B8D233"/>
    <a:srgbClr val="5CC6D6"/>
    <a:srgbClr val="F8D22F"/>
    <a:srgbClr val="F03F2B"/>
    <a:srgbClr val="3488A0"/>
    <a:srgbClr val="57903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7440" autoAdjust="0"/>
  </p:normalViewPr>
  <p:slideViewPr>
    <p:cSldViewPr snapToGrid="0">
      <p:cViewPr varScale="1">
        <p:scale>
          <a:sx n="82" d="100"/>
          <a:sy n="82" d="100"/>
        </p:scale>
        <p:origin x="720" y="77"/>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123" d="100"/>
          <a:sy n="123" d="100"/>
        </p:scale>
        <p:origin x="4974"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82F5779-DCFA-452F-8EA3-DA4AA344A614}"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5A7F0D0B-41DD-4249-9CBE-F0F26668BC69}">
      <dgm:prSet/>
      <dgm:spPr/>
      <dgm:t>
        <a:bodyPr/>
        <a:lstStyle/>
        <a:p>
          <a:r>
            <a:rPr lang="el-GR" dirty="0"/>
            <a:t>Ανάπτυξη της χημείας  και βιολογίας με αποτέλεσμα την παραγωγή </a:t>
          </a:r>
          <a:r>
            <a:rPr lang="el-GR" dirty="0" err="1"/>
            <a:t>πχ.λιπασμάτων</a:t>
          </a:r>
          <a:r>
            <a:rPr lang="el-GR" dirty="0"/>
            <a:t> και φυτοφαρμάκων προσαρμοσμένα στις ανάγκες των φυτών</a:t>
          </a:r>
          <a:endParaRPr lang="en-US" dirty="0"/>
        </a:p>
      </dgm:t>
    </dgm:pt>
    <dgm:pt modelId="{E2FF8ED0-F792-49FC-9E34-B728C7996253}" type="parTrans" cxnId="{9D6B5B8E-6630-47D0-8BFF-33DAF02A47F8}">
      <dgm:prSet/>
      <dgm:spPr/>
      <dgm:t>
        <a:bodyPr/>
        <a:lstStyle/>
        <a:p>
          <a:endParaRPr lang="en-US"/>
        </a:p>
      </dgm:t>
    </dgm:pt>
    <dgm:pt modelId="{915E1809-2E53-4D73-832E-255DE7D364CA}" type="sibTrans" cxnId="{9D6B5B8E-6630-47D0-8BFF-33DAF02A47F8}">
      <dgm:prSet/>
      <dgm:spPr/>
      <dgm:t>
        <a:bodyPr/>
        <a:lstStyle/>
        <a:p>
          <a:endParaRPr lang="en-US"/>
        </a:p>
      </dgm:t>
    </dgm:pt>
    <dgm:pt modelId="{D8EE0120-EE66-4F3E-AF50-5DFF9518FCBE}">
      <dgm:prSet/>
      <dgm:spPr/>
      <dgm:t>
        <a:bodyPr/>
        <a:lstStyle/>
        <a:p>
          <a:r>
            <a:rPr lang="el-GR" dirty="0"/>
            <a:t>νέες μηχανές (ατμομηχανή-μηχανές εσωτερικής καύσεως ,ηλεκτρικές μηχανές) για τις ανάγκες του γεωργού</a:t>
          </a:r>
          <a:endParaRPr lang="en-US" dirty="0"/>
        </a:p>
      </dgm:t>
    </dgm:pt>
    <dgm:pt modelId="{BDAA87A3-1199-40DA-A3B7-E2E405AD9441}" type="parTrans" cxnId="{C2B6CE41-2485-4DCE-B0F5-F544C372BE80}">
      <dgm:prSet/>
      <dgm:spPr/>
      <dgm:t>
        <a:bodyPr/>
        <a:lstStyle/>
        <a:p>
          <a:endParaRPr lang="el-GR"/>
        </a:p>
      </dgm:t>
    </dgm:pt>
    <dgm:pt modelId="{3885F21F-1D45-48CE-BA4D-911F0E92ED57}" type="sibTrans" cxnId="{C2B6CE41-2485-4DCE-B0F5-F544C372BE80}">
      <dgm:prSet/>
      <dgm:spPr/>
      <dgm:t>
        <a:bodyPr/>
        <a:lstStyle/>
        <a:p>
          <a:endParaRPr lang="el-GR"/>
        </a:p>
      </dgm:t>
    </dgm:pt>
    <dgm:pt modelId="{5537964A-7C57-4D69-89BF-D21DEC488833}">
      <dgm:prSet/>
      <dgm:spPr/>
      <dgm:t>
        <a:bodyPr/>
        <a:lstStyle/>
        <a:p>
          <a:r>
            <a:rPr lang="el-GR" dirty="0"/>
            <a:t>Νέα υλικά (ατσάλι-</a:t>
          </a:r>
          <a:r>
            <a:rPr lang="el-GR" dirty="0" err="1"/>
            <a:t>χάλυβας,πλαστικά,αλουμίνιο</a:t>
          </a:r>
          <a:r>
            <a:rPr lang="el-GR" dirty="0"/>
            <a:t> </a:t>
          </a:r>
          <a:r>
            <a:rPr lang="el-GR" dirty="0" err="1"/>
            <a:t>κτλ</a:t>
          </a:r>
          <a:r>
            <a:rPr lang="el-GR" dirty="0"/>
            <a:t>) για την κατασκευή καλύτερων εργαλείων</a:t>
          </a:r>
          <a:endParaRPr lang="en-US" dirty="0"/>
        </a:p>
      </dgm:t>
    </dgm:pt>
    <dgm:pt modelId="{D0796C04-92DE-4B5E-BEAA-4675B0B96504}" type="parTrans" cxnId="{FE667AA4-FA80-48A0-BC04-857D9A8083F2}">
      <dgm:prSet/>
      <dgm:spPr/>
      <dgm:t>
        <a:bodyPr/>
        <a:lstStyle/>
        <a:p>
          <a:endParaRPr lang="el-GR"/>
        </a:p>
      </dgm:t>
    </dgm:pt>
    <dgm:pt modelId="{F13CA973-F011-49F5-AFD4-357DBBC97C86}" type="sibTrans" cxnId="{FE667AA4-FA80-48A0-BC04-857D9A8083F2}">
      <dgm:prSet/>
      <dgm:spPr/>
      <dgm:t>
        <a:bodyPr/>
        <a:lstStyle/>
        <a:p>
          <a:endParaRPr lang="el-GR"/>
        </a:p>
      </dgm:t>
    </dgm:pt>
    <dgm:pt modelId="{656F3156-5D1C-4AAF-A2B8-2DC8A6043FE4}" type="pres">
      <dgm:prSet presAssocID="{582F5779-DCFA-452F-8EA3-DA4AA344A614}" presName="hierChild1" presStyleCnt="0">
        <dgm:presLayoutVars>
          <dgm:chPref val="1"/>
          <dgm:dir/>
          <dgm:animOne val="branch"/>
          <dgm:animLvl val="lvl"/>
          <dgm:resizeHandles/>
        </dgm:presLayoutVars>
      </dgm:prSet>
      <dgm:spPr/>
    </dgm:pt>
    <dgm:pt modelId="{9B6F5D70-B858-45C3-A523-08ACF7148B47}" type="pres">
      <dgm:prSet presAssocID="{5537964A-7C57-4D69-89BF-D21DEC488833}" presName="hierRoot1" presStyleCnt="0"/>
      <dgm:spPr/>
    </dgm:pt>
    <dgm:pt modelId="{966C0CF8-29C0-44C2-8E26-F84740C5F6F7}" type="pres">
      <dgm:prSet presAssocID="{5537964A-7C57-4D69-89BF-D21DEC488833}" presName="composite" presStyleCnt="0"/>
      <dgm:spPr/>
    </dgm:pt>
    <dgm:pt modelId="{EDE7A2F3-6108-436C-98E5-031C6C5F781D}" type="pres">
      <dgm:prSet presAssocID="{5537964A-7C57-4D69-89BF-D21DEC488833}" presName="background" presStyleLbl="node0" presStyleIdx="0" presStyleCnt="3"/>
      <dgm:spPr/>
    </dgm:pt>
    <dgm:pt modelId="{50DB929B-020A-483F-9995-CD4A1AAE9B12}" type="pres">
      <dgm:prSet presAssocID="{5537964A-7C57-4D69-89BF-D21DEC488833}" presName="text" presStyleLbl="fgAcc0" presStyleIdx="0" presStyleCnt="3">
        <dgm:presLayoutVars>
          <dgm:chPref val="3"/>
        </dgm:presLayoutVars>
      </dgm:prSet>
      <dgm:spPr/>
    </dgm:pt>
    <dgm:pt modelId="{BEA438E3-7C8B-4281-A594-1082F41E7564}" type="pres">
      <dgm:prSet presAssocID="{5537964A-7C57-4D69-89BF-D21DEC488833}" presName="hierChild2" presStyleCnt="0"/>
      <dgm:spPr/>
    </dgm:pt>
    <dgm:pt modelId="{021E1793-32E5-4BDE-B17E-1816D2C0F5EB}" type="pres">
      <dgm:prSet presAssocID="{D8EE0120-EE66-4F3E-AF50-5DFF9518FCBE}" presName="hierRoot1" presStyleCnt="0"/>
      <dgm:spPr/>
    </dgm:pt>
    <dgm:pt modelId="{0270189E-57EE-41C9-B221-674F2B6E8A4F}" type="pres">
      <dgm:prSet presAssocID="{D8EE0120-EE66-4F3E-AF50-5DFF9518FCBE}" presName="composite" presStyleCnt="0"/>
      <dgm:spPr/>
    </dgm:pt>
    <dgm:pt modelId="{5938D6A9-1318-459A-9294-CBBE9D9F6C90}" type="pres">
      <dgm:prSet presAssocID="{D8EE0120-EE66-4F3E-AF50-5DFF9518FCBE}" presName="background" presStyleLbl="node0" presStyleIdx="1" presStyleCnt="3"/>
      <dgm:spPr/>
    </dgm:pt>
    <dgm:pt modelId="{A80B89C1-C7AC-4B09-95B5-5A7B94EE5001}" type="pres">
      <dgm:prSet presAssocID="{D8EE0120-EE66-4F3E-AF50-5DFF9518FCBE}" presName="text" presStyleLbl="fgAcc0" presStyleIdx="1" presStyleCnt="3">
        <dgm:presLayoutVars>
          <dgm:chPref val="3"/>
        </dgm:presLayoutVars>
      </dgm:prSet>
      <dgm:spPr/>
    </dgm:pt>
    <dgm:pt modelId="{94DF5813-032D-4918-B036-AA663D5C0A87}" type="pres">
      <dgm:prSet presAssocID="{D8EE0120-EE66-4F3E-AF50-5DFF9518FCBE}" presName="hierChild2" presStyleCnt="0"/>
      <dgm:spPr/>
    </dgm:pt>
    <dgm:pt modelId="{8F850397-F4E0-44D8-A6F6-966D98ABF642}" type="pres">
      <dgm:prSet presAssocID="{5A7F0D0B-41DD-4249-9CBE-F0F26668BC69}" presName="hierRoot1" presStyleCnt="0"/>
      <dgm:spPr/>
    </dgm:pt>
    <dgm:pt modelId="{F245E617-6489-45DE-8C6E-87AD62A73698}" type="pres">
      <dgm:prSet presAssocID="{5A7F0D0B-41DD-4249-9CBE-F0F26668BC69}" presName="composite" presStyleCnt="0"/>
      <dgm:spPr/>
    </dgm:pt>
    <dgm:pt modelId="{C7870553-CA4C-48A9-9633-B0D4A741E2D7}" type="pres">
      <dgm:prSet presAssocID="{5A7F0D0B-41DD-4249-9CBE-F0F26668BC69}" presName="background" presStyleLbl="node0" presStyleIdx="2" presStyleCnt="3"/>
      <dgm:spPr/>
    </dgm:pt>
    <dgm:pt modelId="{0006A6D2-5261-469F-A618-C2BFE3FAA8A9}" type="pres">
      <dgm:prSet presAssocID="{5A7F0D0B-41DD-4249-9CBE-F0F26668BC69}" presName="text" presStyleLbl="fgAcc0" presStyleIdx="2" presStyleCnt="3">
        <dgm:presLayoutVars>
          <dgm:chPref val="3"/>
        </dgm:presLayoutVars>
      </dgm:prSet>
      <dgm:spPr/>
    </dgm:pt>
    <dgm:pt modelId="{B7FB22E0-3C48-45F6-BB25-3AD9B1B64753}" type="pres">
      <dgm:prSet presAssocID="{5A7F0D0B-41DD-4249-9CBE-F0F26668BC69}" presName="hierChild2" presStyleCnt="0"/>
      <dgm:spPr/>
    </dgm:pt>
  </dgm:ptLst>
  <dgm:cxnLst>
    <dgm:cxn modelId="{FAF79730-31B9-4E1C-B6F0-29009A360A66}" type="presOf" srcId="{5537964A-7C57-4D69-89BF-D21DEC488833}" destId="{50DB929B-020A-483F-9995-CD4A1AAE9B12}" srcOrd="0" destOrd="0" presId="urn:microsoft.com/office/officeart/2005/8/layout/hierarchy1"/>
    <dgm:cxn modelId="{C2B6CE41-2485-4DCE-B0F5-F544C372BE80}" srcId="{582F5779-DCFA-452F-8EA3-DA4AA344A614}" destId="{D8EE0120-EE66-4F3E-AF50-5DFF9518FCBE}" srcOrd="1" destOrd="0" parTransId="{BDAA87A3-1199-40DA-A3B7-E2E405AD9441}" sibTransId="{3885F21F-1D45-48CE-BA4D-911F0E92ED57}"/>
    <dgm:cxn modelId="{72F06C77-E519-47F7-BE49-1E70A60E4E29}" type="presOf" srcId="{D8EE0120-EE66-4F3E-AF50-5DFF9518FCBE}" destId="{A80B89C1-C7AC-4B09-95B5-5A7B94EE5001}" srcOrd="0" destOrd="0" presId="urn:microsoft.com/office/officeart/2005/8/layout/hierarchy1"/>
    <dgm:cxn modelId="{22C2387F-A320-4C02-894F-D4FBBB97B0F2}" type="presOf" srcId="{582F5779-DCFA-452F-8EA3-DA4AA344A614}" destId="{656F3156-5D1C-4AAF-A2B8-2DC8A6043FE4}" srcOrd="0" destOrd="0" presId="urn:microsoft.com/office/officeart/2005/8/layout/hierarchy1"/>
    <dgm:cxn modelId="{9D6B5B8E-6630-47D0-8BFF-33DAF02A47F8}" srcId="{582F5779-DCFA-452F-8EA3-DA4AA344A614}" destId="{5A7F0D0B-41DD-4249-9CBE-F0F26668BC69}" srcOrd="2" destOrd="0" parTransId="{E2FF8ED0-F792-49FC-9E34-B728C7996253}" sibTransId="{915E1809-2E53-4D73-832E-255DE7D364CA}"/>
    <dgm:cxn modelId="{FE667AA4-FA80-48A0-BC04-857D9A8083F2}" srcId="{582F5779-DCFA-452F-8EA3-DA4AA344A614}" destId="{5537964A-7C57-4D69-89BF-D21DEC488833}" srcOrd="0" destOrd="0" parTransId="{D0796C04-92DE-4B5E-BEAA-4675B0B96504}" sibTransId="{F13CA973-F011-49F5-AFD4-357DBBC97C86}"/>
    <dgm:cxn modelId="{8B00DAAF-4681-4506-A04F-AC5BAD5114E9}" type="presOf" srcId="{5A7F0D0B-41DD-4249-9CBE-F0F26668BC69}" destId="{0006A6D2-5261-469F-A618-C2BFE3FAA8A9}" srcOrd="0" destOrd="0" presId="urn:microsoft.com/office/officeart/2005/8/layout/hierarchy1"/>
    <dgm:cxn modelId="{E0D89F7F-5CBB-46CD-9227-0DD48F74788C}" type="presParOf" srcId="{656F3156-5D1C-4AAF-A2B8-2DC8A6043FE4}" destId="{9B6F5D70-B858-45C3-A523-08ACF7148B47}" srcOrd="0" destOrd="0" presId="urn:microsoft.com/office/officeart/2005/8/layout/hierarchy1"/>
    <dgm:cxn modelId="{2579C60F-3901-4C94-91B5-3698EDCA9FCE}" type="presParOf" srcId="{9B6F5D70-B858-45C3-A523-08ACF7148B47}" destId="{966C0CF8-29C0-44C2-8E26-F84740C5F6F7}" srcOrd="0" destOrd="0" presId="urn:microsoft.com/office/officeart/2005/8/layout/hierarchy1"/>
    <dgm:cxn modelId="{5A60CC3D-5858-4454-BE0E-BF66D3F7D06B}" type="presParOf" srcId="{966C0CF8-29C0-44C2-8E26-F84740C5F6F7}" destId="{EDE7A2F3-6108-436C-98E5-031C6C5F781D}" srcOrd="0" destOrd="0" presId="urn:microsoft.com/office/officeart/2005/8/layout/hierarchy1"/>
    <dgm:cxn modelId="{95B0C5EE-4FEA-4CC3-8B78-865E0E666AEF}" type="presParOf" srcId="{966C0CF8-29C0-44C2-8E26-F84740C5F6F7}" destId="{50DB929B-020A-483F-9995-CD4A1AAE9B12}" srcOrd="1" destOrd="0" presId="urn:microsoft.com/office/officeart/2005/8/layout/hierarchy1"/>
    <dgm:cxn modelId="{CC2E75BD-FAB2-4A01-B47A-D7EE76F0C4F3}" type="presParOf" srcId="{9B6F5D70-B858-45C3-A523-08ACF7148B47}" destId="{BEA438E3-7C8B-4281-A594-1082F41E7564}" srcOrd="1" destOrd="0" presId="urn:microsoft.com/office/officeart/2005/8/layout/hierarchy1"/>
    <dgm:cxn modelId="{591806E8-6FB2-4D2C-A6CA-5797718923EA}" type="presParOf" srcId="{656F3156-5D1C-4AAF-A2B8-2DC8A6043FE4}" destId="{021E1793-32E5-4BDE-B17E-1816D2C0F5EB}" srcOrd="1" destOrd="0" presId="urn:microsoft.com/office/officeart/2005/8/layout/hierarchy1"/>
    <dgm:cxn modelId="{CD95BDEB-B024-4F88-B795-A164B15533FD}" type="presParOf" srcId="{021E1793-32E5-4BDE-B17E-1816D2C0F5EB}" destId="{0270189E-57EE-41C9-B221-674F2B6E8A4F}" srcOrd="0" destOrd="0" presId="urn:microsoft.com/office/officeart/2005/8/layout/hierarchy1"/>
    <dgm:cxn modelId="{46A0C034-A3EB-4D1C-A7F7-12671E010F34}" type="presParOf" srcId="{0270189E-57EE-41C9-B221-674F2B6E8A4F}" destId="{5938D6A9-1318-459A-9294-CBBE9D9F6C90}" srcOrd="0" destOrd="0" presId="urn:microsoft.com/office/officeart/2005/8/layout/hierarchy1"/>
    <dgm:cxn modelId="{1E45E6B1-E689-46C0-95A2-CD5D4EED9C0E}" type="presParOf" srcId="{0270189E-57EE-41C9-B221-674F2B6E8A4F}" destId="{A80B89C1-C7AC-4B09-95B5-5A7B94EE5001}" srcOrd="1" destOrd="0" presId="urn:microsoft.com/office/officeart/2005/8/layout/hierarchy1"/>
    <dgm:cxn modelId="{B8233AB2-CB61-4690-BABD-049AB2C479CC}" type="presParOf" srcId="{021E1793-32E5-4BDE-B17E-1816D2C0F5EB}" destId="{94DF5813-032D-4918-B036-AA663D5C0A87}" srcOrd="1" destOrd="0" presId="urn:microsoft.com/office/officeart/2005/8/layout/hierarchy1"/>
    <dgm:cxn modelId="{A5D9E4E4-34F0-4623-8FB1-147AD5349134}" type="presParOf" srcId="{656F3156-5D1C-4AAF-A2B8-2DC8A6043FE4}" destId="{8F850397-F4E0-44D8-A6F6-966D98ABF642}" srcOrd="2" destOrd="0" presId="urn:microsoft.com/office/officeart/2005/8/layout/hierarchy1"/>
    <dgm:cxn modelId="{CADC5BAD-17E8-43D6-8624-E84E9288479A}" type="presParOf" srcId="{8F850397-F4E0-44D8-A6F6-966D98ABF642}" destId="{F245E617-6489-45DE-8C6E-87AD62A73698}" srcOrd="0" destOrd="0" presId="urn:microsoft.com/office/officeart/2005/8/layout/hierarchy1"/>
    <dgm:cxn modelId="{7F135ED6-AD0E-4129-95D4-85BC0E444BC2}" type="presParOf" srcId="{F245E617-6489-45DE-8C6E-87AD62A73698}" destId="{C7870553-CA4C-48A9-9633-B0D4A741E2D7}" srcOrd="0" destOrd="0" presId="urn:microsoft.com/office/officeart/2005/8/layout/hierarchy1"/>
    <dgm:cxn modelId="{B324A634-E2BF-468B-BAE9-B49DBBE25E1D}" type="presParOf" srcId="{F245E617-6489-45DE-8C6E-87AD62A73698}" destId="{0006A6D2-5261-469F-A618-C2BFE3FAA8A9}" srcOrd="1" destOrd="0" presId="urn:microsoft.com/office/officeart/2005/8/layout/hierarchy1"/>
    <dgm:cxn modelId="{16AA083C-87E6-41A6-896E-979FB8A1D52D}" type="presParOf" srcId="{8F850397-F4E0-44D8-A6F6-966D98ABF642}" destId="{B7FB22E0-3C48-45F6-BB25-3AD9B1B64753}"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E7A2F3-6108-436C-98E5-031C6C5F781D}">
      <dsp:nvSpPr>
        <dsp:cNvPr id="0" name=""/>
        <dsp:cNvSpPr/>
      </dsp:nvSpPr>
      <dsp:spPr>
        <a:xfrm>
          <a:off x="0" y="567487"/>
          <a:ext cx="3064322" cy="1945844"/>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0DB929B-020A-483F-9995-CD4A1AAE9B12}">
      <dsp:nvSpPr>
        <dsp:cNvPr id="0" name=""/>
        <dsp:cNvSpPr/>
      </dsp:nvSpPr>
      <dsp:spPr>
        <a:xfrm>
          <a:off x="340480" y="890944"/>
          <a:ext cx="3064322" cy="1945844"/>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l-GR" sz="1600" kern="1200" dirty="0"/>
            <a:t>Νέα υλικά (ατσάλι-</a:t>
          </a:r>
          <a:r>
            <a:rPr lang="el-GR" sz="1600" kern="1200" dirty="0" err="1"/>
            <a:t>χάλυβας,πλαστικά,αλουμίνιο</a:t>
          </a:r>
          <a:r>
            <a:rPr lang="el-GR" sz="1600" kern="1200" dirty="0"/>
            <a:t> </a:t>
          </a:r>
          <a:r>
            <a:rPr lang="el-GR" sz="1600" kern="1200" dirty="0" err="1"/>
            <a:t>κτλ</a:t>
          </a:r>
          <a:r>
            <a:rPr lang="el-GR" sz="1600" kern="1200" dirty="0"/>
            <a:t>) για την κατασκευή καλύτερων εργαλείων</a:t>
          </a:r>
          <a:endParaRPr lang="en-US" sz="1600" kern="1200" dirty="0"/>
        </a:p>
      </dsp:txBody>
      <dsp:txXfrm>
        <a:off x="397472" y="947936"/>
        <a:ext cx="2950338" cy="1831860"/>
      </dsp:txXfrm>
    </dsp:sp>
    <dsp:sp modelId="{5938D6A9-1318-459A-9294-CBBE9D9F6C90}">
      <dsp:nvSpPr>
        <dsp:cNvPr id="0" name=""/>
        <dsp:cNvSpPr/>
      </dsp:nvSpPr>
      <dsp:spPr>
        <a:xfrm>
          <a:off x="3745283" y="567487"/>
          <a:ext cx="3064322" cy="1945844"/>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80B89C1-C7AC-4B09-95B5-5A7B94EE5001}">
      <dsp:nvSpPr>
        <dsp:cNvPr id="0" name=""/>
        <dsp:cNvSpPr/>
      </dsp:nvSpPr>
      <dsp:spPr>
        <a:xfrm>
          <a:off x="4085763" y="890944"/>
          <a:ext cx="3064322" cy="1945844"/>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l-GR" sz="1600" kern="1200" dirty="0"/>
            <a:t>νέες μηχανές (ατμομηχανή-μηχανές εσωτερικής καύσεως ,ηλεκτρικές μηχανές) για τις ανάγκες του γεωργού</a:t>
          </a:r>
          <a:endParaRPr lang="en-US" sz="1600" kern="1200" dirty="0"/>
        </a:p>
      </dsp:txBody>
      <dsp:txXfrm>
        <a:off x="4142755" y="947936"/>
        <a:ext cx="2950338" cy="1831860"/>
      </dsp:txXfrm>
    </dsp:sp>
    <dsp:sp modelId="{C7870553-CA4C-48A9-9633-B0D4A741E2D7}">
      <dsp:nvSpPr>
        <dsp:cNvPr id="0" name=""/>
        <dsp:cNvSpPr/>
      </dsp:nvSpPr>
      <dsp:spPr>
        <a:xfrm>
          <a:off x="7490566" y="567487"/>
          <a:ext cx="3064322" cy="1945844"/>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006A6D2-5261-469F-A618-C2BFE3FAA8A9}">
      <dsp:nvSpPr>
        <dsp:cNvPr id="0" name=""/>
        <dsp:cNvSpPr/>
      </dsp:nvSpPr>
      <dsp:spPr>
        <a:xfrm>
          <a:off x="7831047" y="890944"/>
          <a:ext cx="3064322" cy="1945844"/>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l-GR" sz="1600" kern="1200" dirty="0"/>
            <a:t>Ανάπτυξη της χημείας  και βιολογίας με αποτέλεσμα την παραγωγή </a:t>
          </a:r>
          <a:r>
            <a:rPr lang="el-GR" sz="1600" kern="1200" dirty="0" err="1"/>
            <a:t>πχ.λιπασμάτων</a:t>
          </a:r>
          <a:r>
            <a:rPr lang="el-GR" sz="1600" kern="1200" dirty="0"/>
            <a:t> και φυτοφαρμάκων προσαρμοσμένα στις ανάγκες των φυτών</a:t>
          </a:r>
          <a:endParaRPr lang="en-US" sz="1600" kern="1200" dirty="0"/>
        </a:p>
      </dsp:txBody>
      <dsp:txXfrm>
        <a:off x="7888039" y="947936"/>
        <a:ext cx="2950338" cy="1831860"/>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US"/>
          </a:p>
        </p:txBody>
      </p:sp>
      <p:sp>
        <p:nvSpPr>
          <p:cNvPr id="3" name="Θέση ημερομηνίας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0DD40BE5-F188-4B90-8D25-FBCE85B41EF8}" type="datetime1">
              <a:rPr lang="el-GR" smtClean="0"/>
              <a:t>13/12/2022</a:t>
            </a:fld>
            <a:endParaRPr lang="en-US" dirty="0"/>
          </a:p>
        </p:txBody>
      </p:sp>
      <p:sp>
        <p:nvSpPr>
          <p:cNvPr id="4" name="Θέση υποσέλιδου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US"/>
          </a:p>
        </p:txBody>
      </p:sp>
      <p:sp>
        <p:nvSpPr>
          <p:cNvPr id="5" name="Θέση αριθμού διαφάνειας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97ACF5E7-ACB0-497B-A8C6-F2E617B4631D}" type="slidenum">
              <a:rPr lang="en-US" smtClean="0"/>
              <a:t>‹#›</a:t>
            </a:fld>
            <a:endParaRPr lang="en-US"/>
          </a:p>
        </p:txBody>
      </p:sp>
    </p:spTree>
    <p:extLst>
      <p:ext uri="{BB962C8B-B14F-4D97-AF65-F5344CB8AC3E}">
        <p14:creationId xmlns:p14="http://schemas.microsoft.com/office/powerpoint/2010/main" val="1938533960"/>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US"/>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F87A8100-2D96-4CBC-9A09-B5A1A3AE53A6}" type="datetime1">
              <a:rPr lang="el-GR" smtClean="0"/>
              <a:t>13/12/2022</a:t>
            </a:fld>
            <a:endParaRPr lang="en-US"/>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n-US"/>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el"/>
              <a:t>Κάντε κλικ για επεξεργασία των στυλ κειμένου του υποδείγματος</a:t>
            </a:r>
            <a:endParaRPr lang="en-US"/>
          </a:p>
          <a:p>
            <a:pPr lvl="1" rtl="0"/>
            <a:r>
              <a:rPr lang="el"/>
              <a:t>Δεύτερου επιπέδου</a:t>
            </a:r>
          </a:p>
          <a:p>
            <a:pPr lvl="2" rtl="0"/>
            <a:r>
              <a:rPr lang="el"/>
              <a:t>Τρίτου επιπέδου</a:t>
            </a:r>
          </a:p>
          <a:p>
            <a:pPr lvl="3" rtl="0"/>
            <a:r>
              <a:rPr lang="el"/>
              <a:t>Τέταρτου επιπέδου</a:t>
            </a:r>
          </a:p>
          <a:p>
            <a:pPr lvl="4" rtl="0"/>
            <a:r>
              <a:rPr lang="el"/>
              <a:t>Πέμπτου επιπέδου</a:t>
            </a:r>
            <a:endParaRPr lang="en-US"/>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US"/>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37A705E3-E620-489D-9973-6221209A4B3B}" type="slidenum">
              <a:rPr lang="en-US" smtClean="0"/>
              <a:t>‹#›</a:t>
            </a:fld>
            <a:endParaRPr lang="en-US"/>
          </a:p>
        </p:txBody>
      </p:sp>
    </p:spTree>
    <p:extLst>
      <p:ext uri="{BB962C8B-B14F-4D97-AF65-F5344CB8AC3E}">
        <p14:creationId xmlns:p14="http://schemas.microsoft.com/office/powerpoint/2010/main" val="3889581830"/>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l-GR"/>
              <a:t>Κάντε κλικ για να επεξεργαστείτε τον τίτλο υποδείγματος</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p:txBody>
          <a:bodyPr/>
          <a:lstStyle/>
          <a:p>
            <a:fld id="{C71C264D-C0A2-4845-B03C-DEB4FF68BDB8}" type="datetime1">
              <a:rPr lang="el-GR" smtClean="0"/>
              <a:t>13/12/2022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pPr/>
              <a:t>‹#›</a:t>
            </a:fld>
            <a:endParaRPr lang="en-US" dirty="0"/>
          </a:p>
        </p:txBody>
      </p:sp>
    </p:spTree>
    <p:extLst>
      <p:ext uri="{BB962C8B-B14F-4D97-AF65-F5344CB8AC3E}">
        <p14:creationId xmlns:p14="http://schemas.microsoft.com/office/powerpoint/2010/main" val="13227973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Πανοραμική 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310BF56E-831B-45E4-8E39-FD5C7E7805B5}" type="datetime1">
              <a:rPr lang="el-GR" smtClean="0"/>
              <a:t>13/12/2022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4B7E4EF-A1BD-40F4-AB7B-04F084DD991D}" type="slidenum">
              <a:rPr lang="en-US" smtClean="0"/>
              <a:pPr/>
              <a:t>‹#›</a:t>
            </a:fld>
            <a:endParaRPr lang="en-US"/>
          </a:p>
        </p:txBody>
      </p:sp>
    </p:spTree>
    <p:extLst>
      <p:ext uri="{BB962C8B-B14F-4D97-AF65-F5344CB8AC3E}">
        <p14:creationId xmlns:p14="http://schemas.microsoft.com/office/powerpoint/2010/main" val="1273180195"/>
      </p:ext>
    </p:extLst>
  </p:cSld>
  <p:clrMapOvr>
    <a:masterClrMapping/>
  </p:clrMapOvr>
  <p:hf sldNum="0" hdr="0" ftr="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Τίτλος και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l-GR"/>
              <a:t>Κάντε κλικ για να επεξεργαστείτε τον τίτλο υποδείγματος</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310BF56E-831B-45E4-8E39-FD5C7E7805B5}" type="datetime1">
              <a:rPr lang="el-GR" smtClean="0"/>
              <a:t>13/12/2022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pPr/>
              <a:t>‹#›</a:t>
            </a:fld>
            <a:endParaRPr lang="en-US"/>
          </a:p>
        </p:txBody>
      </p:sp>
    </p:spTree>
    <p:extLst>
      <p:ext uri="{BB962C8B-B14F-4D97-AF65-F5344CB8AC3E}">
        <p14:creationId xmlns:p14="http://schemas.microsoft.com/office/powerpoint/2010/main" val="3645241365"/>
      </p:ext>
    </p:extLst>
  </p:cSld>
  <p:clrMapOvr>
    <a:masterClrMapping/>
  </p:clrMapOvr>
  <p:hf sldNum="0" hdr="0" ftr="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Εισαγωγικά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l-GR"/>
              <a:t>Κάντε κλικ για να επεξεργαστείτε τον τίτλο υποδείγματος</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l-GR"/>
              <a:t>Στυλ κειμένου υποδείγματος</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310BF56E-831B-45E4-8E39-FD5C7E7805B5}" type="datetime1">
              <a:rPr lang="el-GR" smtClean="0"/>
              <a:t>13/12/2022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pPr/>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613939970"/>
      </p:ext>
    </p:extLst>
  </p:cSld>
  <p:clrMapOvr>
    <a:masterClrMapping/>
  </p:clrMapOvr>
  <p:hf sldNum="0" hdr="0" ftr="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Κάρτα ονόματος">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310BF56E-831B-45E4-8E39-FD5C7E7805B5}" type="datetime1">
              <a:rPr lang="el-GR" smtClean="0"/>
              <a:t>13/12/2022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pPr/>
              <a:t>‹#›</a:t>
            </a:fld>
            <a:endParaRPr lang="en-US"/>
          </a:p>
        </p:txBody>
      </p:sp>
    </p:spTree>
    <p:extLst>
      <p:ext uri="{BB962C8B-B14F-4D97-AF65-F5344CB8AC3E}">
        <p14:creationId xmlns:p14="http://schemas.microsoft.com/office/powerpoint/2010/main" val="1899120486"/>
      </p:ext>
    </p:extLst>
  </p:cSld>
  <p:clrMapOvr>
    <a:masterClrMapping/>
  </p:clrMapOvr>
  <p:hf sldNum="0" hdr="0" ftr="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στήλε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310BF56E-831B-45E4-8E39-FD5C7E7805B5}" type="datetime1">
              <a:rPr lang="el-GR" smtClean="0"/>
              <a:t>13/12/2022</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pPr/>
              <a:t>‹#›</a:t>
            </a:fld>
            <a:endParaRPr lang="en-US"/>
          </a:p>
        </p:txBody>
      </p:sp>
    </p:spTree>
    <p:extLst>
      <p:ext uri="{BB962C8B-B14F-4D97-AF65-F5344CB8AC3E}">
        <p14:creationId xmlns:p14="http://schemas.microsoft.com/office/powerpoint/2010/main" val="441802215"/>
      </p:ext>
    </p:extLst>
  </p:cSld>
  <p:clrMapOvr>
    <a:masterClrMapping/>
  </p:clrMapOvr>
  <p:hf sldNum="0" hdr="0" ftr="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Στήλη 3 εικόνων">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310BF56E-831B-45E4-8E39-FD5C7E7805B5}" type="datetime1">
              <a:rPr lang="el-GR" smtClean="0"/>
              <a:t>13/12/2022</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pPr/>
              <a:t>‹#›</a:t>
            </a:fld>
            <a:endParaRPr lang="en-US"/>
          </a:p>
        </p:txBody>
      </p:sp>
    </p:spTree>
    <p:extLst>
      <p:ext uri="{BB962C8B-B14F-4D97-AF65-F5344CB8AC3E}">
        <p14:creationId xmlns:p14="http://schemas.microsoft.com/office/powerpoint/2010/main" val="2177809414"/>
      </p:ext>
    </p:extLst>
  </p:cSld>
  <p:clrMapOvr>
    <a:masterClrMapping/>
  </p:clrMapOvr>
  <p:hf sldNum="0" hdr="0" ftr="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p:txBody>
          <a:bodyPr vert="eaVert" anchor="t" anchorCtr="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310BF56E-831B-45E4-8E39-FD5C7E7805B5}" type="datetime1">
              <a:rPr lang="el-GR" smtClean="0"/>
              <a:t>13/12/2022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pPr/>
              <a:t>‹#›</a:t>
            </a:fld>
            <a:endParaRPr lang="en-US"/>
          </a:p>
        </p:txBody>
      </p:sp>
    </p:spTree>
    <p:extLst>
      <p:ext uri="{BB962C8B-B14F-4D97-AF65-F5344CB8AC3E}">
        <p14:creationId xmlns:p14="http://schemas.microsoft.com/office/powerpoint/2010/main" val="3008566298"/>
      </p:ext>
    </p:extLst>
  </p:cSld>
  <p:clrMapOvr>
    <a:masterClrMapping/>
  </p:clrMapOvr>
  <p:hf sldNum="0" hdr="0" ftr="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310BF56E-831B-45E4-8E39-FD5C7E7805B5}" type="datetime1">
              <a:rPr lang="el-GR" smtClean="0"/>
              <a:t>13/12/2022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pPr/>
              <a:t>‹#›</a:t>
            </a:fld>
            <a:endParaRPr lang="en-US"/>
          </a:p>
        </p:txBody>
      </p:sp>
    </p:spTree>
    <p:extLst>
      <p:ext uri="{BB962C8B-B14F-4D97-AF65-F5344CB8AC3E}">
        <p14:creationId xmlns:p14="http://schemas.microsoft.com/office/powerpoint/2010/main" val="1065718923"/>
      </p:ext>
    </p:extLst>
  </p:cSld>
  <p:clrMapOvr>
    <a:masterClrMapping/>
  </p:clrMapOvr>
  <p:hf sldNum="0" hdr="0" ftr="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7" name="Date Placeholder 3"/>
          <p:cNvSpPr>
            <a:spLocks noGrp="1"/>
          </p:cNvSpPr>
          <p:nvPr>
            <p:ph type="dt" sz="half" idx="10"/>
          </p:nvPr>
        </p:nvSpPr>
        <p:spPr/>
        <p:txBody>
          <a:bodyPr/>
          <a:lstStyle/>
          <a:p>
            <a:fld id="{5D179434-7293-40E0-98A7-69F3C10321FD}" type="datetime1">
              <a:rPr lang="el-GR" smtClean="0"/>
              <a:t>13/12/2022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pPr/>
              <a:t>‹#›</a:t>
            </a:fld>
            <a:endParaRPr lang="en-US"/>
          </a:p>
        </p:txBody>
      </p:sp>
    </p:spTree>
    <p:extLst>
      <p:ext uri="{BB962C8B-B14F-4D97-AF65-F5344CB8AC3E}">
        <p14:creationId xmlns:p14="http://schemas.microsoft.com/office/powerpoint/2010/main" val="32890394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659D29F7-5CBA-4408-9DA4-0BE9487C52BA}" type="datetime1">
              <a:rPr lang="el-GR" smtClean="0"/>
              <a:t>13/12/2022</a:t>
            </a:fld>
            <a:endParaRPr lang="el-GR"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pPr/>
              <a:t>‹#›</a:t>
            </a:fld>
            <a:endParaRPr lang="en-US" dirty="0"/>
          </a:p>
        </p:txBody>
      </p:sp>
    </p:spTree>
    <p:extLst>
      <p:ext uri="{BB962C8B-B14F-4D97-AF65-F5344CB8AC3E}">
        <p14:creationId xmlns:p14="http://schemas.microsoft.com/office/powerpoint/2010/main" val="25937921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Date Placeholder 4"/>
          <p:cNvSpPr>
            <a:spLocks noGrp="1"/>
          </p:cNvSpPr>
          <p:nvPr>
            <p:ph type="dt" sz="half" idx="10"/>
          </p:nvPr>
        </p:nvSpPr>
        <p:spPr/>
        <p:txBody>
          <a:bodyPr/>
          <a:lstStyle/>
          <a:p>
            <a:fld id="{020C962E-969A-49B6-9474-121940DF033D}" type="datetime1">
              <a:rPr lang="el-GR" smtClean="0"/>
              <a:t>13/12/2022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B7E4EF-A1BD-40F4-AB7B-04F084DD991D}" type="slidenum">
              <a:rPr lang="en-US" smtClean="0"/>
              <a:pPr/>
              <a:t>‹#›</a:t>
            </a:fld>
            <a:endParaRPr lang="en-US"/>
          </a:p>
        </p:txBody>
      </p:sp>
    </p:spTree>
    <p:extLst>
      <p:ext uri="{BB962C8B-B14F-4D97-AF65-F5344CB8AC3E}">
        <p14:creationId xmlns:p14="http://schemas.microsoft.com/office/powerpoint/2010/main" val="34447489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7" name="Date Placeholder 6"/>
          <p:cNvSpPr>
            <a:spLocks noGrp="1"/>
          </p:cNvSpPr>
          <p:nvPr>
            <p:ph type="dt" sz="half" idx="10"/>
          </p:nvPr>
        </p:nvSpPr>
        <p:spPr/>
        <p:txBody>
          <a:bodyPr/>
          <a:lstStyle/>
          <a:p>
            <a:fld id="{EC5CC67F-1D3F-482B-B40D-B9513136EE0E}" type="datetime1">
              <a:rPr lang="el-GR" smtClean="0"/>
              <a:t>13/12/2022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B7E4EF-A1BD-40F4-AB7B-04F084DD991D}" type="slidenum">
              <a:rPr lang="en-US" smtClean="0"/>
              <a:pPr/>
              <a:t>‹#›</a:t>
            </a:fld>
            <a:endParaRPr lang="en-US"/>
          </a:p>
        </p:txBody>
      </p:sp>
    </p:spTree>
    <p:extLst>
      <p:ext uri="{BB962C8B-B14F-4D97-AF65-F5344CB8AC3E}">
        <p14:creationId xmlns:p14="http://schemas.microsoft.com/office/powerpoint/2010/main" val="29575171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7" name="Date Placeholder 2"/>
          <p:cNvSpPr>
            <a:spLocks noGrp="1"/>
          </p:cNvSpPr>
          <p:nvPr>
            <p:ph type="dt" sz="half" idx="10"/>
          </p:nvPr>
        </p:nvSpPr>
        <p:spPr/>
        <p:txBody>
          <a:bodyPr/>
          <a:lstStyle/>
          <a:p>
            <a:fld id="{02F16B12-7CBF-4CDF-89FA-F8A36048EF63}" type="datetime1">
              <a:rPr lang="el-GR" smtClean="0"/>
              <a:t>13/12/2022</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34B7E4EF-A1BD-40F4-AB7B-04F084DD991D}" type="slidenum">
              <a:rPr lang="en-US" smtClean="0"/>
              <a:pPr/>
              <a:t>‹#›</a:t>
            </a:fld>
            <a:endParaRPr lang="en-US"/>
          </a:p>
        </p:txBody>
      </p:sp>
    </p:spTree>
    <p:extLst>
      <p:ext uri="{BB962C8B-B14F-4D97-AF65-F5344CB8AC3E}">
        <p14:creationId xmlns:p14="http://schemas.microsoft.com/office/powerpoint/2010/main" val="32684452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9919D905-D926-4C7C-8880-7B55EA2B77E6}" type="datetime1">
              <a:rPr lang="el-GR" smtClean="0"/>
              <a:t>13/12/2022</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34B7E4EF-A1BD-40F4-AB7B-04F084DD991D}" type="slidenum">
              <a:rPr lang="en-US" smtClean="0"/>
              <a:pPr/>
              <a:t>‹#›</a:t>
            </a:fld>
            <a:endParaRPr lang="en-US"/>
          </a:p>
        </p:txBody>
      </p:sp>
    </p:spTree>
    <p:extLst>
      <p:ext uri="{BB962C8B-B14F-4D97-AF65-F5344CB8AC3E}">
        <p14:creationId xmlns:p14="http://schemas.microsoft.com/office/powerpoint/2010/main" val="3461907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7" name="Date Placeholder 4"/>
          <p:cNvSpPr>
            <a:spLocks noGrp="1"/>
          </p:cNvSpPr>
          <p:nvPr>
            <p:ph type="dt" sz="half" idx="10"/>
          </p:nvPr>
        </p:nvSpPr>
        <p:spPr/>
        <p:txBody>
          <a:bodyPr/>
          <a:lstStyle/>
          <a:p>
            <a:fld id="{90E49723-07F5-4196-B746-D4577DEF9F35}" type="datetime1">
              <a:rPr lang="el-GR" smtClean="0"/>
              <a:t>13/12/2022</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34B7E4EF-A1BD-40F4-AB7B-04F084DD991D}" type="slidenum">
              <a:rPr lang="en-US" smtClean="0"/>
              <a:pPr/>
              <a:t>‹#›</a:t>
            </a:fld>
            <a:endParaRPr lang="en-US"/>
          </a:p>
        </p:txBody>
      </p:sp>
    </p:spTree>
    <p:extLst>
      <p:ext uri="{BB962C8B-B14F-4D97-AF65-F5344CB8AC3E}">
        <p14:creationId xmlns:p14="http://schemas.microsoft.com/office/powerpoint/2010/main" val="21628755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7DBC2A1D-E707-49C4-802A-804FFACFEA1A}" type="datetime1">
              <a:rPr lang="el-GR" smtClean="0"/>
              <a:t>13/12/2022</a:t>
            </a:fld>
            <a:endParaRPr lang="en-US" dirty="0"/>
          </a:p>
        </p:txBody>
      </p:sp>
      <p:sp>
        <p:nvSpPr>
          <p:cNvPr id="6" name="Footer Placeholder 5"/>
          <p:cNvSpPr>
            <a:spLocks noGrp="1"/>
          </p:cNvSpPr>
          <p:nvPr>
            <p:ph type="ftr" sz="quarter" idx="11"/>
          </p:nvPr>
        </p:nvSpPr>
        <p:spPr/>
        <p:txBody>
          <a:bodyPr/>
          <a:lstStyle/>
          <a:p>
            <a:pPr algn="l"/>
            <a:endParaRPr lang="el-GR"/>
          </a:p>
        </p:txBody>
      </p:sp>
      <p:sp>
        <p:nvSpPr>
          <p:cNvPr id="7" name="Slide Number Placeholder 6"/>
          <p:cNvSpPr>
            <a:spLocks noGrp="1"/>
          </p:cNvSpPr>
          <p:nvPr>
            <p:ph type="sldNum" sz="quarter" idx="12"/>
          </p:nvPr>
        </p:nvSpPr>
        <p:spPr/>
        <p:txBody>
          <a:bodyPr/>
          <a:lstStyle/>
          <a:p>
            <a:fld id="{34B7E4EF-A1BD-40F4-AB7B-04F084DD991D}" type="slidenum">
              <a:rPr lang="en-US" smtClean="0"/>
              <a:pPr/>
              <a:t>‹#›</a:t>
            </a:fld>
            <a:endParaRPr lang="en-US"/>
          </a:p>
        </p:txBody>
      </p:sp>
    </p:spTree>
    <p:extLst>
      <p:ext uri="{BB962C8B-B14F-4D97-AF65-F5344CB8AC3E}">
        <p14:creationId xmlns:p14="http://schemas.microsoft.com/office/powerpoint/2010/main" val="17542773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310BF56E-831B-45E4-8E39-FD5C7E7805B5}" type="datetime1">
              <a:rPr lang="el-GR" smtClean="0"/>
              <a:t>13/12/2022</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34B7E4EF-A1BD-40F4-AB7B-04F084DD991D}" type="slidenum">
              <a:rPr lang="en-US" smtClean="0"/>
              <a:pPr/>
              <a:t>‹#›</a:t>
            </a:fld>
            <a:endParaRPr lang="en-US"/>
          </a:p>
        </p:txBody>
      </p:sp>
    </p:spTree>
    <p:extLst>
      <p:ext uri="{BB962C8B-B14F-4D97-AF65-F5344CB8AC3E}">
        <p14:creationId xmlns:p14="http://schemas.microsoft.com/office/powerpoint/2010/main" val="4099114713"/>
      </p:ext>
    </p:extLst>
  </p:cSld>
  <p:clrMap bg1="dk1" tx1="lt1" bg2="dk2" tx2="lt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 id="2147483769" r:id="rId11"/>
    <p:sldLayoutId id="2147483770" r:id="rId12"/>
    <p:sldLayoutId id="2147483771" r:id="rId13"/>
    <p:sldLayoutId id="2147483772" r:id="rId14"/>
    <p:sldLayoutId id="2147483773" r:id="rId15"/>
    <p:sldLayoutId id="2147483774" r:id="rId16"/>
    <p:sldLayoutId id="2147483775" r:id="rId17"/>
  </p:sldLayoutIdLst>
  <p:hf sldNum="0" hdr="0" ftr="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34.jp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8C3B467-088C-4F3D-A9A7-105C4E1E20CD}"/>
              </a:ext>
            </a:extLst>
          </p:cNvPr>
          <p:cNvSpPr>
            <a:spLocks noGrp="1"/>
          </p:cNvSpPr>
          <p:nvPr>
            <p:ph type="ctrTitle"/>
          </p:nvPr>
        </p:nvSpPr>
        <p:spPr>
          <a:xfrm>
            <a:off x="457200" y="804520"/>
            <a:ext cx="4524537" cy="2726645"/>
          </a:xfrm>
        </p:spPr>
        <p:txBody>
          <a:bodyPr vert="horz" lIns="91440" tIns="45720" rIns="91440" bIns="45720" rtlCol="0" anchor="t">
            <a:normAutofit/>
          </a:bodyPr>
          <a:lstStyle/>
          <a:p>
            <a:r>
              <a:rPr lang="en-US" sz="4800" dirty="0"/>
              <a:t>ΓΕΩΡΓΙΚΗ ΤΕΧΝΟΛΟΓΙΑ</a:t>
            </a:r>
          </a:p>
        </p:txBody>
      </p:sp>
      <p:sp>
        <p:nvSpPr>
          <p:cNvPr id="3" name="Υπότιτλος 2">
            <a:extLst>
              <a:ext uri="{FF2B5EF4-FFF2-40B4-BE49-F238E27FC236}">
                <a16:creationId xmlns:a16="http://schemas.microsoft.com/office/drawing/2014/main" id="{C8722DDC-8EEE-4A06-8DFE-B44871EAA2CF}"/>
              </a:ext>
            </a:extLst>
          </p:cNvPr>
          <p:cNvSpPr>
            <a:spLocks noGrp="1"/>
          </p:cNvSpPr>
          <p:nvPr>
            <p:ph type="subTitle" idx="1"/>
          </p:nvPr>
        </p:nvSpPr>
        <p:spPr>
          <a:xfrm>
            <a:off x="1451581" y="4190237"/>
            <a:ext cx="3526523" cy="1276108"/>
          </a:xfrm>
        </p:spPr>
        <p:txBody>
          <a:bodyPr vert="horz" lIns="91440" tIns="45720" rIns="91440" bIns="45720" rtlCol="0" anchor="t">
            <a:normAutofit lnSpcReduction="10000"/>
          </a:bodyPr>
          <a:lstStyle/>
          <a:p>
            <a:pPr indent="-228600">
              <a:spcAft>
                <a:spcPts val="600"/>
              </a:spcAft>
              <a:buFont typeface="Arial" panose="020B0604020202020204" pitchFamily="34" charset="0"/>
              <a:buChar char="•"/>
            </a:pPr>
            <a:r>
              <a:rPr lang="en-US" dirty="0"/>
              <a:t>ΤΕΧΝΟΛΟΓΙΑ ΓΥΜΝΑΣΙΟΥ</a:t>
            </a:r>
            <a:endParaRPr lang="el-GR" dirty="0"/>
          </a:p>
          <a:p>
            <a:pPr indent="-228600">
              <a:spcAft>
                <a:spcPts val="600"/>
              </a:spcAft>
              <a:buFont typeface="Arial" panose="020B0604020202020204" pitchFamily="34" charset="0"/>
              <a:buChar char="•"/>
            </a:pPr>
            <a:r>
              <a:rPr lang="en-US" dirty="0"/>
              <a:t>ΘΕΟΔΩΡΟΣ ΘΕΟΔΟΣΙΟΥ ΚΑΘΗΓΗΤΗΣ</a:t>
            </a:r>
            <a:endParaRPr lang="el-GR" dirty="0"/>
          </a:p>
          <a:p>
            <a:pPr indent="-228600">
              <a:spcAft>
                <a:spcPts val="600"/>
              </a:spcAft>
              <a:buFont typeface="Arial" panose="020B0604020202020204" pitchFamily="34" charset="0"/>
              <a:buChar char="•"/>
            </a:pPr>
            <a:endParaRPr lang="en-US" dirty="0"/>
          </a:p>
          <a:p>
            <a:pPr indent="-228600">
              <a:spcAft>
                <a:spcPts val="600"/>
              </a:spcAft>
              <a:buFont typeface="Arial" panose="020B0604020202020204" pitchFamily="34" charset="0"/>
              <a:buChar char="•"/>
            </a:pPr>
            <a:endParaRPr lang="en-US" dirty="0"/>
          </a:p>
          <a:p>
            <a:pPr indent="-228600">
              <a:spcAft>
                <a:spcPts val="600"/>
              </a:spcAft>
              <a:buFont typeface="Arial" panose="020B0604020202020204" pitchFamily="34" charset="0"/>
              <a:buChar char="•"/>
            </a:pPr>
            <a:endParaRPr lang="en-US" dirty="0"/>
          </a:p>
          <a:p>
            <a:pPr indent="-228600">
              <a:spcAft>
                <a:spcPts val="600"/>
              </a:spcAft>
              <a:buFont typeface="Arial" panose="020B0604020202020204" pitchFamily="34" charset="0"/>
              <a:buChar char="•"/>
            </a:pPr>
            <a:endParaRPr lang="en-US" dirty="0"/>
          </a:p>
        </p:txBody>
      </p:sp>
      <p:pic>
        <p:nvPicPr>
          <p:cNvPr id="6" name="Εικόνα 5" descr="Ένα κοντινό πλάνο σε λογότυπο&#10;&#10;Αυτόματη δημιουργία περιγραφής">
            <a:extLst>
              <a:ext uri="{FF2B5EF4-FFF2-40B4-BE49-F238E27FC236}">
                <a16:creationId xmlns:a16="http://schemas.microsoft.com/office/drawing/2014/main" id="{8045422F-7258-40AC-BD2E-2469AA448922}"/>
              </a:ext>
            </a:extLst>
          </p:cNvPr>
          <p:cNvPicPr>
            <a:picLocks noChangeAspect="1"/>
          </p:cNvPicPr>
          <p:nvPr/>
        </p:nvPicPr>
        <p:blipFill rotWithShape="1">
          <a:blip r:embed="rId2">
            <a:extLst>
              <a:ext uri="{28A0092B-C50C-407E-A947-70E740481C1C}">
                <a14:useLocalDpi xmlns:a14="http://schemas.microsoft.com/office/drawing/2010/main" val="0"/>
              </a:ext>
            </a:extLst>
          </a:blip>
          <a:srcRect l="12431" r="17419"/>
          <a:stretch/>
        </p:blipFill>
        <p:spPr>
          <a:xfrm>
            <a:off x="6093926" y="1116345"/>
            <a:ext cx="4821551" cy="3866172"/>
          </a:xfrm>
          <a:prstGeom prst="rect">
            <a:avLst/>
          </a:prstGeom>
        </p:spPr>
      </p:pic>
    </p:spTree>
    <p:extLst>
      <p:ext uri="{BB962C8B-B14F-4D97-AF65-F5344CB8AC3E}">
        <p14:creationId xmlns:p14="http://schemas.microsoft.com/office/powerpoint/2010/main" val="25842807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29F8DCB-C0C3-4C84-B30B-4F15CEED4168}"/>
              </a:ext>
            </a:extLst>
          </p:cNvPr>
          <p:cNvSpPr>
            <a:spLocks noGrp="1"/>
          </p:cNvSpPr>
          <p:nvPr>
            <p:ph type="title"/>
          </p:nvPr>
        </p:nvSpPr>
        <p:spPr/>
        <p:txBody>
          <a:bodyPr/>
          <a:lstStyle/>
          <a:p>
            <a:r>
              <a:rPr lang="el-GR" dirty="0"/>
              <a:t>Πρώτα γεωργικά μεταφορικά μέσα</a:t>
            </a:r>
          </a:p>
        </p:txBody>
      </p:sp>
      <p:sp>
        <p:nvSpPr>
          <p:cNvPr id="3" name="Θέση περιεχομένου 2">
            <a:extLst>
              <a:ext uri="{FF2B5EF4-FFF2-40B4-BE49-F238E27FC236}">
                <a16:creationId xmlns:a16="http://schemas.microsoft.com/office/drawing/2014/main" id="{EC18E6EB-5E59-4C1E-8B3D-507F9ACA6262}"/>
              </a:ext>
            </a:extLst>
          </p:cNvPr>
          <p:cNvSpPr>
            <a:spLocks noGrp="1"/>
          </p:cNvSpPr>
          <p:nvPr>
            <p:ph sz="half" idx="1"/>
          </p:nvPr>
        </p:nvSpPr>
        <p:spPr>
          <a:xfrm>
            <a:off x="494522" y="1447801"/>
            <a:ext cx="5005129" cy="4808537"/>
          </a:xfrm>
        </p:spPr>
        <p:txBody>
          <a:bodyPr>
            <a:normAutofit/>
          </a:bodyPr>
          <a:lstStyle/>
          <a:p>
            <a:r>
              <a:rPr lang="el-GR" sz="2800" dirty="0"/>
              <a:t>Τα πρώτα μεταφορικά μέσα ήταν: </a:t>
            </a:r>
          </a:p>
          <a:p>
            <a:r>
              <a:rPr lang="el-GR" sz="2800" dirty="0"/>
              <a:t>Άμαξες που κινούνταν με τη βοήθεια ζώων</a:t>
            </a:r>
          </a:p>
          <a:p>
            <a:r>
              <a:rPr lang="el-GR" sz="2800" dirty="0"/>
              <a:t>Σχεδίες μέσα στα ποτάμια για τη μεταφορά των αγροτικών προϊόντων</a:t>
            </a:r>
          </a:p>
        </p:txBody>
      </p:sp>
      <p:pic>
        <p:nvPicPr>
          <p:cNvPr id="6" name="Θέση περιεχομένου 5">
            <a:extLst>
              <a:ext uri="{FF2B5EF4-FFF2-40B4-BE49-F238E27FC236}">
                <a16:creationId xmlns:a16="http://schemas.microsoft.com/office/drawing/2014/main" id="{B8A517AC-EE10-42DE-9663-CD28C087BAD4}"/>
              </a:ext>
            </a:extLst>
          </p:cNvPr>
          <p:cNvPicPr>
            <a:picLocks noGrp="1" noChangeAspect="1"/>
          </p:cNvPicPr>
          <p:nvPr>
            <p:ph sz="half" idx="2"/>
          </p:nvPr>
        </p:nvPicPr>
        <p:blipFill>
          <a:blip r:embed="rId2"/>
          <a:stretch>
            <a:fillRect/>
          </a:stretch>
        </p:blipFill>
        <p:spPr>
          <a:xfrm>
            <a:off x="6324600" y="1939279"/>
            <a:ext cx="4730251" cy="3529495"/>
          </a:xfrm>
          <a:prstGeom prst="rect">
            <a:avLst/>
          </a:prstGeom>
        </p:spPr>
      </p:pic>
      <p:sp>
        <p:nvSpPr>
          <p:cNvPr id="5" name="Θέση ημερομηνίας 4">
            <a:extLst>
              <a:ext uri="{FF2B5EF4-FFF2-40B4-BE49-F238E27FC236}">
                <a16:creationId xmlns:a16="http://schemas.microsoft.com/office/drawing/2014/main" id="{B421CA71-56BE-4A13-9D02-01F766448B03}"/>
              </a:ext>
            </a:extLst>
          </p:cNvPr>
          <p:cNvSpPr>
            <a:spLocks noGrp="1"/>
          </p:cNvSpPr>
          <p:nvPr>
            <p:ph type="dt" sz="half" idx="10"/>
          </p:nvPr>
        </p:nvSpPr>
        <p:spPr/>
        <p:txBody>
          <a:bodyPr/>
          <a:lstStyle/>
          <a:p>
            <a:fld id="{020C962E-969A-49B6-9474-121940DF033D}" type="datetime1">
              <a:rPr lang="el-GR" smtClean="0"/>
              <a:t>13/12/2022</a:t>
            </a:fld>
            <a:endParaRPr lang="en-US"/>
          </a:p>
        </p:txBody>
      </p:sp>
    </p:spTree>
    <p:extLst>
      <p:ext uri="{BB962C8B-B14F-4D97-AF65-F5344CB8AC3E}">
        <p14:creationId xmlns:p14="http://schemas.microsoft.com/office/powerpoint/2010/main" val="20955875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C6A81905-F480-46A4-BC10-215D24EA1A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6" name="Τίτλος 5">
            <a:extLst>
              <a:ext uri="{FF2B5EF4-FFF2-40B4-BE49-F238E27FC236}">
                <a16:creationId xmlns:a16="http://schemas.microsoft.com/office/drawing/2014/main" id="{DC4194D9-84E0-420D-ABC1-38B298E382DC}"/>
              </a:ext>
            </a:extLst>
          </p:cNvPr>
          <p:cNvSpPr>
            <a:spLocks noGrp="1"/>
          </p:cNvSpPr>
          <p:nvPr>
            <p:ph type="ctrTitle"/>
          </p:nvPr>
        </p:nvSpPr>
        <p:spPr>
          <a:xfrm>
            <a:off x="4872012" y="1447800"/>
            <a:ext cx="5222325" cy="3329581"/>
          </a:xfrm>
        </p:spPr>
        <p:txBody>
          <a:bodyPr>
            <a:normAutofit/>
          </a:bodyPr>
          <a:lstStyle/>
          <a:p>
            <a:pPr>
              <a:lnSpc>
                <a:spcPct val="90000"/>
              </a:lnSpc>
            </a:pPr>
            <a:r>
              <a:rPr lang="el-GR" sz="4500">
                <a:solidFill>
                  <a:srgbClr val="EBEBEB"/>
                </a:solidFill>
              </a:rPr>
              <a:t>Γεωργική τεχνολογία μετά την  Α΄ βιομηχανική επανάσταση</a:t>
            </a:r>
          </a:p>
        </p:txBody>
      </p:sp>
      <p:sp>
        <p:nvSpPr>
          <p:cNvPr id="7" name="Υπότιτλος 6">
            <a:extLst>
              <a:ext uri="{FF2B5EF4-FFF2-40B4-BE49-F238E27FC236}">
                <a16:creationId xmlns:a16="http://schemas.microsoft.com/office/drawing/2014/main" id="{C5D570B1-F31E-41B3-8C1E-4F2D048BE058}"/>
              </a:ext>
            </a:extLst>
          </p:cNvPr>
          <p:cNvSpPr>
            <a:spLocks noGrp="1"/>
          </p:cNvSpPr>
          <p:nvPr>
            <p:ph type="subTitle" idx="1"/>
          </p:nvPr>
        </p:nvSpPr>
        <p:spPr>
          <a:xfrm>
            <a:off x="4872012" y="4777380"/>
            <a:ext cx="5222326" cy="861420"/>
          </a:xfrm>
        </p:spPr>
        <p:txBody>
          <a:bodyPr>
            <a:normAutofit/>
          </a:bodyPr>
          <a:lstStyle/>
          <a:p>
            <a:r>
              <a:rPr lang="el-GR">
                <a:solidFill>
                  <a:schemeClr val="tx2">
                    <a:lumMod val="40000"/>
                    <a:lumOff val="60000"/>
                  </a:schemeClr>
                </a:solidFill>
              </a:rPr>
              <a:t>Από το 1800 μ.χ. εωσ σημερα</a:t>
            </a:r>
          </a:p>
        </p:txBody>
      </p:sp>
      <p:sp>
        <p:nvSpPr>
          <p:cNvPr id="16" name="Freeform 8">
            <a:extLst>
              <a:ext uri="{FF2B5EF4-FFF2-40B4-BE49-F238E27FC236}">
                <a16:creationId xmlns:a16="http://schemas.microsoft.com/office/drawing/2014/main" id="{36FD4D9D-3784-41E8-8405-A42B72F513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135692"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pic>
        <p:nvPicPr>
          <p:cNvPr id="9" name="Picture 8">
            <a:extLst>
              <a:ext uri="{FF2B5EF4-FFF2-40B4-BE49-F238E27FC236}">
                <a16:creationId xmlns:a16="http://schemas.microsoft.com/office/drawing/2014/main" id="{787921E5-CBDD-FF13-2F3F-4857E650907A}"/>
              </a:ext>
            </a:extLst>
          </p:cNvPr>
          <p:cNvPicPr>
            <a:picLocks noChangeAspect="1"/>
          </p:cNvPicPr>
          <p:nvPr/>
        </p:nvPicPr>
        <p:blipFill rotWithShape="1">
          <a:blip r:embed="rId3"/>
          <a:srcRect l="30937" r="21845"/>
          <a:stretch/>
        </p:blipFill>
        <p:spPr>
          <a:xfrm>
            <a:off x="20" y="10"/>
            <a:ext cx="4481944" cy="6857990"/>
          </a:xfrm>
          <a:custGeom>
            <a:avLst/>
            <a:gdLst/>
            <a:ahLst/>
            <a:cxnLst/>
            <a:rect l="l" t="t" r="r" b="b"/>
            <a:pathLst>
              <a:path w="4481964" h="6858000">
                <a:moveTo>
                  <a:pt x="0" y="0"/>
                </a:moveTo>
                <a:lnTo>
                  <a:pt x="3137249" y="0"/>
                </a:lnTo>
                <a:lnTo>
                  <a:pt x="4480787" y="0"/>
                </a:lnTo>
                <a:lnTo>
                  <a:pt x="4455742" y="155676"/>
                </a:lnTo>
                <a:lnTo>
                  <a:pt x="4431873" y="310667"/>
                </a:lnTo>
                <a:lnTo>
                  <a:pt x="4408509" y="466344"/>
                </a:lnTo>
                <a:lnTo>
                  <a:pt x="4388506" y="622706"/>
                </a:lnTo>
                <a:lnTo>
                  <a:pt x="4368335" y="778383"/>
                </a:lnTo>
                <a:lnTo>
                  <a:pt x="4349509" y="934745"/>
                </a:lnTo>
                <a:lnTo>
                  <a:pt x="4333373" y="1089050"/>
                </a:lnTo>
                <a:lnTo>
                  <a:pt x="4318077" y="1245413"/>
                </a:lnTo>
                <a:lnTo>
                  <a:pt x="4304125" y="1401089"/>
                </a:lnTo>
                <a:lnTo>
                  <a:pt x="4292023" y="1554023"/>
                </a:lnTo>
                <a:lnTo>
                  <a:pt x="4279920" y="1709013"/>
                </a:lnTo>
                <a:lnTo>
                  <a:pt x="4269835" y="1861947"/>
                </a:lnTo>
                <a:lnTo>
                  <a:pt x="4261935" y="2014880"/>
                </a:lnTo>
                <a:lnTo>
                  <a:pt x="4253698" y="2167128"/>
                </a:lnTo>
                <a:lnTo>
                  <a:pt x="4246807" y="2318004"/>
                </a:lnTo>
                <a:lnTo>
                  <a:pt x="4241932" y="2467508"/>
                </a:lnTo>
                <a:lnTo>
                  <a:pt x="4237730" y="2617013"/>
                </a:lnTo>
                <a:lnTo>
                  <a:pt x="4233696" y="2765145"/>
                </a:lnTo>
                <a:lnTo>
                  <a:pt x="4231847" y="2911221"/>
                </a:lnTo>
                <a:lnTo>
                  <a:pt x="4229830" y="3057296"/>
                </a:lnTo>
                <a:lnTo>
                  <a:pt x="4228821" y="3201314"/>
                </a:lnTo>
                <a:lnTo>
                  <a:pt x="4229830" y="3343960"/>
                </a:lnTo>
                <a:lnTo>
                  <a:pt x="4229830" y="3485235"/>
                </a:lnTo>
                <a:lnTo>
                  <a:pt x="4231847" y="3625138"/>
                </a:lnTo>
                <a:lnTo>
                  <a:pt x="4234872" y="3762298"/>
                </a:lnTo>
                <a:lnTo>
                  <a:pt x="4237730" y="3898087"/>
                </a:lnTo>
                <a:lnTo>
                  <a:pt x="4240924" y="4031132"/>
                </a:lnTo>
                <a:lnTo>
                  <a:pt x="4245798" y="4163491"/>
                </a:lnTo>
                <a:lnTo>
                  <a:pt x="4251009" y="4293793"/>
                </a:lnTo>
                <a:lnTo>
                  <a:pt x="4255715" y="4421352"/>
                </a:lnTo>
                <a:lnTo>
                  <a:pt x="4268995" y="4670298"/>
                </a:lnTo>
                <a:lnTo>
                  <a:pt x="4283114" y="4908956"/>
                </a:lnTo>
                <a:lnTo>
                  <a:pt x="4297906" y="5138013"/>
                </a:lnTo>
                <a:lnTo>
                  <a:pt x="4314211" y="5354726"/>
                </a:lnTo>
                <a:lnTo>
                  <a:pt x="4331188" y="5561838"/>
                </a:lnTo>
                <a:lnTo>
                  <a:pt x="4349509" y="5753862"/>
                </a:lnTo>
                <a:lnTo>
                  <a:pt x="4367495" y="5934227"/>
                </a:lnTo>
                <a:lnTo>
                  <a:pt x="4385480" y="6100191"/>
                </a:lnTo>
                <a:lnTo>
                  <a:pt x="4402457" y="6252438"/>
                </a:lnTo>
                <a:lnTo>
                  <a:pt x="4418594" y="6387541"/>
                </a:lnTo>
                <a:lnTo>
                  <a:pt x="4433890" y="6509613"/>
                </a:lnTo>
                <a:lnTo>
                  <a:pt x="4446665" y="6612483"/>
                </a:lnTo>
                <a:lnTo>
                  <a:pt x="4458767" y="6698894"/>
                </a:lnTo>
                <a:lnTo>
                  <a:pt x="4476081" y="6817538"/>
                </a:lnTo>
                <a:lnTo>
                  <a:pt x="4481964" y="6858000"/>
                </a:lnTo>
                <a:lnTo>
                  <a:pt x="3577807" y="6858000"/>
                </a:lnTo>
                <a:lnTo>
                  <a:pt x="0" y="6858000"/>
                </a:lnTo>
                <a:close/>
              </a:path>
            </a:pathLst>
          </a:custGeom>
        </p:spPr>
      </p:pic>
      <p:sp>
        <p:nvSpPr>
          <p:cNvPr id="18" name="Rectangle 17">
            <a:extLst>
              <a:ext uri="{FF2B5EF4-FFF2-40B4-BE49-F238E27FC236}">
                <a16:creationId xmlns:a16="http://schemas.microsoft.com/office/drawing/2014/main" id="{60817A52-B891-4228-A61E-0C0A57632D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5" name="Θέση ημερομηνίας 4">
            <a:extLst>
              <a:ext uri="{FF2B5EF4-FFF2-40B4-BE49-F238E27FC236}">
                <a16:creationId xmlns:a16="http://schemas.microsoft.com/office/drawing/2014/main" id="{C8540B96-BF55-4FF2-B655-6AD7F0491B5C}"/>
              </a:ext>
            </a:extLst>
          </p:cNvPr>
          <p:cNvSpPr>
            <a:spLocks noGrp="1"/>
          </p:cNvSpPr>
          <p:nvPr>
            <p:ph type="dt" sz="half" idx="10"/>
          </p:nvPr>
        </p:nvSpPr>
        <p:spPr>
          <a:xfrm rot="5400000">
            <a:off x="9520018" y="2426321"/>
            <a:ext cx="2261840" cy="304799"/>
          </a:xfrm>
        </p:spPr>
        <p:txBody>
          <a:bodyPr>
            <a:normAutofit/>
          </a:bodyPr>
          <a:lstStyle/>
          <a:p>
            <a:pPr>
              <a:spcAft>
                <a:spcPts val="600"/>
              </a:spcAft>
            </a:pPr>
            <a:fld id="{020C962E-969A-49B6-9474-121940DF033D}" type="datetime1">
              <a:rPr lang="el-GR">
                <a:solidFill>
                  <a:srgbClr val="FFFFFF">
                    <a:alpha val="60000"/>
                  </a:srgbClr>
                </a:solidFill>
              </a:rPr>
              <a:pPr>
                <a:spcAft>
                  <a:spcPts val="600"/>
                </a:spcAft>
              </a:pPr>
              <a:t>13/12/2022</a:t>
            </a:fld>
            <a:endParaRPr lang="en-US">
              <a:solidFill>
                <a:srgbClr val="FFFFFF">
                  <a:alpha val="60000"/>
                </a:srgbClr>
              </a:solidFill>
            </a:endParaRPr>
          </a:p>
        </p:txBody>
      </p:sp>
    </p:spTree>
    <p:extLst>
      <p:ext uri="{BB962C8B-B14F-4D97-AF65-F5344CB8AC3E}">
        <p14:creationId xmlns:p14="http://schemas.microsoft.com/office/powerpoint/2010/main" val="2847786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400"/>
                                        <p:tgtEl>
                                          <p:spTgt spid="7">
                                            <p:txEl>
                                              <p:pRg st="0" end="0"/>
                                            </p:txEl>
                                          </p:spTgt>
                                        </p:tgtEl>
                                      </p:cBhvr>
                                    </p:animEffect>
                                  </p:childTnLst>
                                </p:cTn>
                              </p:par>
                              <p:par>
                                <p:cTn id="8" presetID="10" presetClass="entr" presetSubtype="0" fill="hold" grpId="0" nodeType="withEffect">
                                  <p:stCondLst>
                                    <p:cond delay="1000"/>
                                  </p:stCondLst>
                                  <p:iterate type="lt">
                                    <p:tmPct val="10000"/>
                                  </p:iterate>
                                  <p:childTnLst>
                                    <p:set>
                                      <p:cBhvr>
                                        <p:cTn id="9" dur="1" fill="hold">
                                          <p:stCondLst>
                                            <p:cond delay="0"/>
                                          </p:stCondLst>
                                        </p:cTn>
                                        <p:tgtEl>
                                          <p:spTgt spid="6"/>
                                        </p:tgtEl>
                                        <p:attrNameLst>
                                          <p:attrName>style.visibility</p:attrName>
                                        </p:attrNameLst>
                                      </p:cBhvr>
                                      <p:to>
                                        <p:strVal val="visible"/>
                                      </p:to>
                                    </p:set>
                                    <p:animEffect transition="in" filter="fade">
                                      <p:cBhvr>
                                        <p:cTn id="10" dur="4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F747F1B4-B831-4277-8AB0-32767F7EB7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6" name="Freeform 7">
            <a:extLst>
              <a:ext uri="{FF2B5EF4-FFF2-40B4-BE49-F238E27FC236}">
                <a16:creationId xmlns:a16="http://schemas.microsoft.com/office/drawing/2014/main" id="{D80CFA21-AB7C-4BEB-9BFF-05764FBBF3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algn="ctr"/>
            <a:endParaRPr lang="en-US">
              <a:solidFill>
                <a:schemeClr val="tx1"/>
              </a:solidFill>
            </a:endParaRPr>
          </a:p>
        </p:txBody>
      </p:sp>
      <p:sp>
        <p:nvSpPr>
          <p:cNvPr id="6" name="Τίτλος 5">
            <a:extLst>
              <a:ext uri="{FF2B5EF4-FFF2-40B4-BE49-F238E27FC236}">
                <a16:creationId xmlns:a16="http://schemas.microsoft.com/office/drawing/2014/main" id="{F4C377C8-DE4B-4889-A84D-7CD9E2B0A779}"/>
              </a:ext>
            </a:extLst>
          </p:cNvPr>
          <p:cNvSpPr>
            <a:spLocks noGrp="1"/>
          </p:cNvSpPr>
          <p:nvPr>
            <p:ph type="title"/>
          </p:nvPr>
        </p:nvSpPr>
        <p:spPr>
          <a:xfrm>
            <a:off x="648930" y="629267"/>
            <a:ext cx="9252154" cy="1016654"/>
          </a:xfrm>
        </p:spPr>
        <p:txBody>
          <a:bodyPr>
            <a:normAutofit/>
          </a:bodyPr>
          <a:lstStyle/>
          <a:p>
            <a:pPr>
              <a:lnSpc>
                <a:spcPct val="90000"/>
              </a:lnSpc>
            </a:pPr>
            <a:r>
              <a:rPr lang="el-GR" sz="2900">
                <a:solidFill>
                  <a:srgbClr val="EBEBEB"/>
                </a:solidFill>
              </a:rPr>
              <a:t>ΤΙ ΚΑΙΝΟΥΡΓΙΟ ΕΦΕΡΑΝ ΟΙ ΒΙΟΜΗΧΑΝΙΚΕΣ ΕΠΑΝΑΣΤΑΣΕΙΣ ΓΙΑ ΤΗΝ ΓΕΩΡΓΙΚΗ ΤΕΧΝΟΛΟΓΙΑ</a:t>
            </a:r>
          </a:p>
        </p:txBody>
      </p:sp>
      <p:sp>
        <p:nvSpPr>
          <p:cNvPr id="28" name="Rectangle 27">
            <a:extLst>
              <a:ext uri="{FF2B5EF4-FFF2-40B4-BE49-F238E27FC236}">
                <a16:creationId xmlns:a16="http://schemas.microsoft.com/office/drawing/2014/main" id="{12F7E335-851A-4CAE-B09F-E657819D46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0" name="Freeform: Shape 29">
            <a:extLst>
              <a:ext uri="{FF2B5EF4-FFF2-40B4-BE49-F238E27FC236}">
                <a16:creationId xmlns:a16="http://schemas.microsoft.com/office/drawing/2014/main" id="{10B541F0-7F6E-402E-84D8-CF96EACA5F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8" cy="5095933"/>
          </a:xfrm>
          <a:custGeom>
            <a:avLst/>
            <a:gdLst>
              <a:gd name="connsiteX0" fmla="*/ 1 w 12192418"/>
              <a:gd name="connsiteY0" fmla="*/ 0 h 5095933"/>
              <a:gd name="connsiteX1" fmla="*/ 71932 w 12192418"/>
              <a:gd name="connsiteY1" fmla="*/ 12261 h 5095933"/>
              <a:gd name="connsiteX2" fmla="*/ 282849 w 12192418"/>
              <a:gd name="connsiteY2" fmla="*/ 48343 h 5095933"/>
              <a:gd name="connsiteX3" fmla="*/ 436464 w 12192418"/>
              <a:gd name="connsiteY3" fmla="*/ 73565 h 5095933"/>
              <a:gd name="connsiteX4" fmla="*/ 619339 w 12192418"/>
              <a:gd name="connsiteY4" fmla="*/ 100188 h 5095933"/>
              <a:gd name="connsiteX5" fmla="*/ 836351 w 12192418"/>
              <a:gd name="connsiteY5" fmla="*/ 132066 h 5095933"/>
              <a:gd name="connsiteX6" fmla="*/ 1076528 w 12192418"/>
              <a:gd name="connsiteY6" fmla="*/ 165696 h 5095933"/>
              <a:gd name="connsiteX7" fmla="*/ 1347184 w 12192418"/>
              <a:gd name="connsiteY7" fmla="*/ 201077 h 5095933"/>
              <a:gd name="connsiteX8" fmla="*/ 1642223 w 12192418"/>
              <a:gd name="connsiteY8" fmla="*/ 238560 h 5095933"/>
              <a:gd name="connsiteX9" fmla="*/ 1962864 w 12192418"/>
              <a:gd name="connsiteY9" fmla="*/ 276043 h 5095933"/>
              <a:gd name="connsiteX10" fmla="*/ 2304232 w 12192418"/>
              <a:gd name="connsiteY10" fmla="*/ 314227 h 5095933"/>
              <a:gd name="connsiteX11" fmla="*/ 2672421 w 12192418"/>
              <a:gd name="connsiteY11" fmla="*/ 349608 h 5095933"/>
              <a:gd name="connsiteX12" fmla="*/ 3057678 w 12192418"/>
              <a:gd name="connsiteY12" fmla="*/ 383588 h 5095933"/>
              <a:gd name="connsiteX13" fmla="*/ 3464881 w 12192418"/>
              <a:gd name="connsiteY13" fmla="*/ 414415 h 5095933"/>
              <a:gd name="connsiteX14" fmla="*/ 3889152 w 12192418"/>
              <a:gd name="connsiteY14" fmla="*/ 443841 h 5095933"/>
              <a:gd name="connsiteX15" fmla="*/ 4331710 w 12192418"/>
              <a:gd name="connsiteY15" fmla="*/ 471515 h 5095933"/>
              <a:gd name="connsiteX16" fmla="*/ 4558476 w 12192418"/>
              <a:gd name="connsiteY16" fmla="*/ 481324 h 5095933"/>
              <a:gd name="connsiteX17" fmla="*/ 4790118 w 12192418"/>
              <a:gd name="connsiteY17" fmla="*/ 492183 h 5095933"/>
              <a:gd name="connsiteX18" fmla="*/ 5025418 w 12192418"/>
              <a:gd name="connsiteY18" fmla="*/ 502342 h 5095933"/>
              <a:gd name="connsiteX19" fmla="*/ 5261937 w 12192418"/>
              <a:gd name="connsiteY19" fmla="*/ 508998 h 5095933"/>
              <a:gd name="connsiteX20" fmla="*/ 5503332 w 12192418"/>
              <a:gd name="connsiteY20" fmla="*/ 514953 h 5095933"/>
              <a:gd name="connsiteX21" fmla="*/ 5747167 w 12192418"/>
              <a:gd name="connsiteY21" fmla="*/ 521259 h 5095933"/>
              <a:gd name="connsiteX22" fmla="*/ 5995877 w 12192418"/>
              <a:gd name="connsiteY22" fmla="*/ 525463 h 5095933"/>
              <a:gd name="connsiteX23" fmla="*/ 6247026 w 12192418"/>
              <a:gd name="connsiteY23" fmla="*/ 525463 h 5095933"/>
              <a:gd name="connsiteX24" fmla="*/ 6500613 w 12192418"/>
              <a:gd name="connsiteY24" fmla="*/ 527565 h 5095933"/>
              <a:gd name="connsiteX25" fmla="*/ 6756639 w 12192418"/>
              <a:gd name="connsiteY25" fmla="*/ 525463 h 5095933"/>
              <a:gd name="connsiteX26" fmla="*/ 7016322 w 12192418"/>
              <a:gd name="connsiteY26" fmla="*/ 521259 h 5095933"/>
              <a:gd name="connsiteX27" fmla="*/ 7276005 w 12192418"/>
              <a:gd name="connsiteY27" fmla="*/ 517406 h 5095933"/>
              <a:gd name="connsiteX28" fmla="*/ 7539345 w 12192418"/>
              <a:gd name="connsiteY28" fmla="*/ 508998 h 5095933"/>
              <a:gd name="connsiteX29" fmla="*/ 7805124 w 12192418"/>
              <a:gd name="connsiteY29" fmla="*/ 500241 h 5095933"/>
              <a:gd name="connsiteX30" fmla="*/ 8070903 w 12192418"/>
              <a:gd name="connsiteY30" fmla="*/ 490082 h 5095933"/>
              <a:gd name="connsiteX31" fmla="*/ 8339121 w 12192418"/>
              <a:gd name="connsiteY31" fmla="*/ 475719 h 5095933"/>
              <a:gd name="connsiteX32" fmla="*/ 8609776 w 12192418"/>
              <a:gd name="connsiteY32" fmla="*/ 458554 h 5095933"/>
              <a:gd name="connsiteX33" fmla="*/ 8881651 w 12192418"/>
              <a:gd name="connsiteY33" fmla="*/ 442089 h 5095933"/>
              <a:gd name="connsiteX34" fmla="*/ 9153526 w 12192418"/>
              <a:gd name="connsiteY34" fmla="*/ 421071 h 5095933"/>
              <a:gd name="connsiteX35" fmla="*/ 9429058 w 12192418"/>
              <a:gd name="connsiteY35" fmla="*/ 395849 h 5095933"/>
              <a:gd name="connsiteX36" fmla="*/ 9700933 w 12192418"/>
              <a:gd name="connsiteY36" fmla="*/ 370626 h 5095933"/>
              <a:gd name="connsiteX37" fmla="*/ 9977684 w 12192418"/>
              <a:gd name="connsiteY37" fmla="*/ 341551 h 5095933"/>
              <a:gd name="connsiteX38" fmla="*/ 10255655 w 12192418"/>
              <a:gd name="connsiteY38" fmla="*/ 309673 h 5095933"/>
              <a:gd name="connsiteX39" fmla="*/ 10529968 w 12192418"/>
              <a:gd name="connsiteY39" fmla="*/ 276043 h 5095933"/>
              <a:gd name="connsiteX40" fmla="*/ 10807939 w 12192418"/>
              <a:gd name="connsiteY40" fmla="*/ 236809 h 5095933"/>
              <a:gd name="connsiteX41" fmla="*/ 11084690 w 12192418"/>
              <a:gd name="connsiteY41" fmla="*/ 194772 h 5095933"/>
              <a:gd name="connsiteX42" fmla="*/ 11362661 w 12192418"/>
              <a:gd name="connsiteY42" fmla="*/ 153085 h 5095933"/>
              <a:gd name="connsiteX43" fmla="*/ 11639412 w 12192418"/>
              <a:gd name="connsiteY43" fmla="*/ 104392 h 5095933"/>
              <a:gd name="connsiteX44" fmla="*/ 11914945 w 12192418"/>
              <a:gd name="connsiteY44" fmla="*/ 54648 h 5095933"/>
              <a:gd name="connsiteX45" fmla="*/ 12191696 w 12192418"/>
              <a:gd name="connsiteY45" fmla="*/ 2452 h 5095933"/>
              <a:gd name="connsiteX46" fmla="*/ 12191696 w 12192418"/>
              <a:gd name="connsiteY46" fmla="*/ 2109542 h 5095933"/>
              <a:gd name="connsiteX47" fmla="*/ 12191999 w 12192418"/>
              <a:gd name="connsiteY47" fmla="*/ 2109542 h 5095933"/>
              <a:gd name="connsiteX48" fmla="*/ 12191999 w 12192418"/>
              <a:gd name="connsiteY48" fmla="*/ 2802467 h 5095933"/>
              <a:gd name="connsiteX49" fmla="*/ 12192418 w 12192418"/>
              <a:gd name="connsiteY49" fmla="*/ 2802467 h 5095933"/>
              <a:gd name="connsiteX50" fmla="*/ 12192418 w 12192418"/>
              <a:gd name="connsiteY50" fmla="*/ 5095933 h 5095933"/>
              <a:gd name="connsiteX51" fmla="*/ 1 w 12192418"/>
              <a:gd name="connsiteY51" fmla="*/ 5095933 h 5095933"/>
              <a:gd name="connsiteX52" fmla="*/ 1 w 12192418"/>
              <a:gd name="connsiteY52" fmla="*/ 4074529 h 5095933"/>
              <a:gd name="connsiteX53" fmla="*/ 0 w 12192418"/>
              <a:gd name="connsiteY53" fmla="*/ 4074529 h 5095933"/>
              <a:gd name="connsiteX54" fmla="*/ 0 w 12192418"/>
              <a:gd name="connsiteY54" fmla="*/ 2109542 h 5095933"/>
              <a:gd name="connsiteX55" fmla="*/ 1 w 12192418"/>
              <a:gd name="connsiteY55" fmla="*/ 2109542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418" h="5095933">
                <a:moveTo>
                  <a:pt x="1" y="0"/>
                </a:moveTo>
                <a:lnTo>
                  <a:pt x="71932" y="12261"/>
                </a:lnTo>
                <a:lnTo>
                  <a:pt x="282849" y="48343"/>
                </a:lnTo>
                <a:lnTo>
                  <a:pt x="436464" y="73565"/>
                </a:lnTo>
                <a:lnTo>
                  <a:pt x="619339" y="100188"/>
                </a:lnTo>
                <a:lnTo>
                  <a:pt x="836351" y="132066"/>
                </a:lnTo>
                <a:lnTo>
                  <a:pt x="1076528" y="165696"/>
                </a:lnTo>
                <a:lnTo>
                  <a:pt x="1347184" y="201077"/>
                </a:lnTo>
                <a:lnTo>
                  <a:pt x="1642223" y="238560"/>
                </a:lnTo>
                <a:lnTo>
                  <a:pt x="1962864" y="276043"/>
                </a:lnTo>
                <a:lnTo>
                  <a:pt x="2304232" y="314227"/>
                </a:lnTo>
                <a:lnTo>
                  <a:pt x="2672421" y="349608"/>
                </a:lnTo>
                <a:lnTo>
                  <a:pt x="3057678" y="383588"/>
                </a:lnTo>
                <a:lnTo>
                  <a:pt x="3464881" y="414415"/>
                </a:lnTo>
                <a:lnTo>
                  <a:pt x="3889152" y="443841"/>
                </a:lnTo>
                <a:lnTo>
                  <a:pt x="4331710" y="471515"/>
                </a:lnTo>
                <a:lnTo>
                  <a:pt x="4558476" y="481324"/>
                </a:lnTo>
                <a:lnTo>
                  <a:pt x="4790118" y="492183"/>
                </a:lnTo>
                <a:lnTo>
                  <a:pt x="5025418" y="502342"/>
                </a:lnTo>
                <a:lnTo>
                  <a:pt x="5261937" y="508998"/>
                </a:lnTo>
                <a:lnTo>
                  <a:pt x="5503332" y="514953"/>
                </a:lnTo>
                <a:lnTo>
                  <a:pt x="5747167" y="521259"/>
                </a:lnTo>
                <a:lnTo>
                  <a:pt x="5995877" y="525463"/>
                </a:lnTo>
                <a:lnTo>
                  <a:pt x="6247026" y="525463"/>
                </a:lnTo>
                <a:lnTo>
                  <a:pt x="6500613" y="527565"/>
                </a:lnTo>
                <a:lnTo>
                  <a:pt x="6756639" y="525463"/>
                </a:lnTo>
                <a:lnTo>
                  <a:pt x="7016322" y="521259"/>
                </a:lnTo>
                <a:lnTo>
                  <a:pt x="7276005" y="517406"/>
                </a:lnTo>
                <a:lnTo>
                  <a:pt x="7539345" y="508998"/>
                </a:lnTo>
                <a:lnTo>
                  <a:pt x="7805124" y="500241"/>
                </a:lnTo>
                <a:lnTo>
                  <a:pt x="8070903" y="490082"/>
                </a:lnTo>
                <a:lnTo>
                  <a:pt x="8339121" y="475719"/>
                </a:lnTo>
                <a:lnTo>
                  <a:pt x="8609776" y="458554"/>
                </a:lnTo>
                <a:lnTo>
                  <a:pt x="8881651" y="442089"/>
                </a:lnTo>
                <a:lnTo>
                  <a:pt x="9153526" y="421071"/>
                </a:lnTo>
                <a:lnTo>
                  <a:pt x="9429058" y="395849"/>
                </a:lnTo>
                <a:lnTo>
                  <a:pt x="9700933" y="370626"/>
                </a:lnTo>
                <a:lnTo>
                  <a:pt x="9977684" y="341551"/>
                </a:lnTo>
                <a:lnTo>
                  <a:pt x="10255655" y="309673"/>
                </a:lnTo>
                <a:lnTo>
                  <a:pt x="10529968" y="276043"/>
                </a:lnTo>
                <a:lnTo>
                  <a:pt x="10807939" y="236809"/>
                </a:lnTo>
                <a:lnTo>
                  <a:pt x="11084690" y="194772"/>
                </a:lnTo>
                <a:lnTo>
                  <a:pt x="11362661" y="153085"/>
                </a:lnTo>
                <a:lnTo>
                  <a:pt x="11639412" y="104392"/>
                </a:lnTo>
                <a:lnTo>
                  <a:pt x="11914945" y="54648"/>
                </a:lnTo>
                <a:lnTo>
                  <a:pt x="12191696" y="2452"/>
                </a:lnTo>
                <a:lnTo>
                  <a:pt x="12191696" y="2109542"/>
                </a:lnTo>
                <a:lnTo>
                  <a:pt x="12191999" y="2109542"/>
                </a:lnTo>
                <a:lnTo>
                  <a:pt x="12191999" y="2802467"/>
                </a:lnTo>
                <a:lnTo>
                  <a:pt x="12192418" y="2802467"/>
                </a:lnTo>
                <a:lnTo>
                  <a:pt x="12192418" y="5095933"/>
                </a:lnTo>
                <a:lnTo>
                  <a:pt x="1" y="5095933"/>
                </a:lnTo>
                <a:lnTo>
                  <a:pt x="1" y="4074529"/>
                </a:lnTo>
                <a:lnTo>
                  <a:pt x="0" y="4074529"/>
                </a:lnTo>
                <a:lnTo>
                  <a:pt x="0" y="2109542"/>
                </a:lnTo>
                <a:lnTo>
                  <a:pt x="1" y="2109542"/>
                </a:lnTo>
                <a:close/>
              </a:path>
            </a:pathLst>
          </a:custGeom>
          <a:solidFill>
            <a:schemeClr val="bg1"/>
          </a:solidFill>
          <a:ln>
            <a:noFill/>
          </a:ln>
        </p:spPr>
      </p:sp>
      <p:sp>
        <p:nvSpPr>
          <p:cNvPr id="5" name="Θέση ημερομηνίας 4">
            <a:extLst>
              <a:ext uri="{FF2B5EF4-FFF2-40B4-BE49-F238E27FC236}">
                <a16:creationId xmlns:a16="http://schemas.microsoft.com/office/drawing/2014/main" id="{C2B3D5F3-24AF-418D-B89F-1063437BA8EC}"/>
              </a:ext>
            </a:extLst>
          </p:cNvPr>
          <p:cNvSpPr>
            <a:spLocks noGrp="1"/>
          </p:cNvSpPr>
          <p:nvPr>
            <p:ph type="dt" sz="half" idx="10"/>
          </p:nvPr>
        </p:nvSpPr>
        <p:spPr>
          <a:xfrm>
            <a:off x="9254068" y="6355080"/>
            <a:ext cx="2290232" cy="304799"/>
          </a:xfrm>
        </p:spPr>
        <p:txBody>
          <a:bodyPr>
            <a:normAutofit/>
          </a:bodyPr>
          <a:lstStyle/>
          <a:p>
            <a:pPr algn="r">
              <a:spcAft>
                <a:spcPts val="600"/>
              </a:spcAft>
            </a:pPr>
            <a:fld id="{020C962E-969A-49B6-9474-121940DF033D}" type="datetime1">
              <a:rPr lang="el-GR">
                <a:solidFill>
                  <a:schemeClr val="accent1"/>
                </a:solidFill>
              </a:rPr>
              <a:pPr algn="r">
                <a:spcAft>
                  <a:spcPts val="600"/>
                </a:spcAft>
              </a:pPr>
              <a:t>13/12/2022</a:t>
            </a:fld>
            <a:endParaRPr lang="en-US">
              <a:solidFill>
                <a:schemeClr val="accent1"/>
              </a:solidFill>
            </a:endParaRPr>
          </a:p>
        </p:txBody>
      </p:sp>
      <p:graphicFrame>
        <p:nvGraphicFramePr>
          <p:cNvPr id="8" name="Θέση περιεχομένου 2">
            <a:extLst>
              <a:ext uri="{FF2B5EF4-FFF2-40B4-BE49-F238E27FC236}">
                <a16:creationId xmlns:a16="http://schemas.microsoft.com/office/drawing/2014/main" id="{2ACFC0EF-9F0D-5A49-66B5-00B5F47E028F}"/>
              </a:ext>
            </a:extLst>
          </p:cNvPr>
          <p:cNvGraphicFramePr>
            <a:graphicFrameLocks noGrp="1"/>
          </p:cNvGraphicFramePr>
          <p:nvPr>
            <p:ph idx="1"/>
            <p:extLst>
              <p:ext uri="{D42A27DB-BD31-4B8C-83A1-F6EECF244321}">
                <p14:modId xmlns:p14="http://schemas.microsoft.com/office/powerpoint/2010/main" val="2422868523"/>
              </p:ext>
            </p:extLst>
          </p:nvPr>
        </p:nvGraphicFramePr>
        <p:xfrm>
          <a:off x="648930" y="2810256"/>
          <a:ext cx="10895370" cy="34042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06437349"/>
      </p:ext>
    </p:extLst>
  </p:cSld>
  <p:clrMapOvr>
    <a:overrideClrMapping bg1="lt1" tx1="dk1" bg2="lt2" tx2="dk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0D9B8FD4-CDEB-4EB4-B4DE-C89E119389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6" name="Freeform 36">
            <a:extLst>
              <a:ext uri="{FF2B5EF4-FFF2-40B4-BE49-F238E27FC236}">
                <a16:creationId xmlns:a16="http://schemas.microsoft.com/office/drawing/2014/main" id="{5A2E3D1D-9E9F-4739-BA14-D4D7FA9FBD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644637" y="0"/>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sp>
        <p:nvSpPr>
          <p:cNvPr id="28" name="Freeform: Shape 27">
            <a:extLst>
              <a:ext uri="{FF2B5EF4-FFF2-40B4-BE49-F238E27FC236}">
                <a16:creationId xmlns:a16="http://schemas.microsoft.com/office/drawing/2014/main" id="{1FFB365B-E9DC-4859-B8AB-CB83EEBE4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4990911" cy="6858001"/>
          </a:xfrm>
          <a:custGeom>
            <a:avLst/>
            <a:gdLst>
              <a:gd name="connsiteX0" fmla="*/ 3646196 w 4990911"/>
              <a:gd name="connsiteY0" fmla="*/ 0 h 6858001"/>
              <a:gd name="connsiteX1" fmla="*/ 4989734 w 4990911"/>
              <a:gd name="connsiteY1" fmla="*/ 0 h 6858001"/>
              <a:gd name="connsiteX2" fmla="*/ 4964689 w 4990911"/>
              <a:gd name="connsiteY2" fmla="*/ 155677 h 6858001"/>
              <a:gd name="connsiteX3" fmla="*/ 4940820 w 4990911"/>
              <a:gd name="connsiteY3" fmla="*/ 310668 h 6858001"/>
              <a:gd name="connsiteX4" fmla="*/ 4917456 w 4990911"/>
              <a:gd name="connsiteY4" fmla="*/ 466344 h 6858001"/>
              <a:gd name="connsiteX5" fmla="*/ 4897453 w 4990911"/>
              <a:gd name="connsiteY5" fmla="*/ 622707 h 6858001"/>
              <a:gd name="connsiteX6" fmla="*/ 4877282 w 4990911"/>
              <a:gd name="connsiteY6" fmla="*/ 778383 h 6858001"/>
              <a:gd name="connsiteX7" fmla="*/ 4858456 w 4990911"/>
              <a:gd name="connsiteY7" fmla="*/ 934746 h 6858001"/>
              <a:gd name="connsiteX8" fmla="*/ 4842320 w 4990911"/>
              <a:gd name="connsiteY8" fmla="*/ 1089051 h 6858001"/>
              <a:gd name="connsiteX9" fmla="*/ 4827024 w 4990911"/>
              <a:gd name="connsiteY9" fmla="*/ 1245413 h 6858001"/>
              <a:gd name="connsiteX10" fmla="*/ 4813072 w 4990911"/>
              <a:gd name="connsiteY10" fmla="*/ 1401090 h 6858001"/>
              <a:gd name="connsiteX11" fmla="*/ 4800970 w 4990911"/>
              <a:gd name="connsiteY11" fmla="*/ 1554023 h 6858001"/>
              <a:gd name="connsiteX12" fmla="*/ 4788867 w 4990911"/>
              <a:gd name="connsiteY12" fmla="*/ 1709014 h 6858001"/>
              <a:gd name="connsiteX13" fmla="*/ 4778782 w 4990911"/>
              <a:gd name="connsiteY13" fmla="*/ 1861947 h 6858001"/>
              <a:gd name="connsiteX14" fmla="*/ 4770882 w 4990911"/>
              <a:gd name="connsiteY14" fmla="*/ 2014881 h 6858001"/>
              <a:gd name="connsiteX15" fmla="*/ 4762645 w 4990911"/>
              <a:gd name="connsiteY15" fmla="*/ 2167128 h 6858001"/>
              <a:gd name="connsiteX16" fmla="*/ 4755754 w 4990911"/>
              <a:gd name="connsiteY16" fmla="*/ 2318004 h 6858001"/>
              <a:gd name="connsiteX17" fmla="*/ 4750879 w 4990911"/>
              <a:gd name="connsiteY17" fmla="*/ 2467509 h 6858001"/>
              <a:gd name="connsiteX18" fmla="*/ 4746677 w 4990911"/>
              <a:gd name="connsiteY18" fmla="*/ 2617013 h 6858001"/>
              <a:gd name="connsiteX19" fmla="*/ 4742643 w 4990911"/>
              <a:gd name="connsiteY19" fmla="*/ 2765146 h 6858001"/>
              <a:gd name="connsiteX20" fmla="*/ 4740794 w 4990911"/>
              <a:gd name="connsiteY20" fmla="*/ 2911221 h 6858001"/>
              <a:gd name="connsiteX21" fmla="*/ 4738777 w 4990911"/>
              <a:gd name="connsiteY21" fmla="*/ 3057297 h 6858001"/>
              <a:gd name="connsiteX22" fmla="*/ 4737768 w 4990911"/>
              <a:gd name="connsiteY22" fmla="*/ 3201315 h 6858001"/>
              <a:gd name="connsiteX23" fmla="*/ 4738777 w 4990911"/>
              <a:gd name="connsiteY23" fmla="*/ 3343961 h 6858001"/>
              <a:gd name="connsiteX24" fmla="*/ 4738777 w 4990911"/>
              <a:gd name="connsiteY24" fmla="*/ 3485236 h 6858001"/>
              <a:gd name="connsiteX25" fmla="*/ 4740794 w 4990911"/>
              <a:gd name="connsiteY25" fmla="*/ 3625139 h 6858001"/>
              <a:gd name="connsiteX26" fmla="*/ 4743819 w 4990911"/>
              <a:gd name="connsiteY26" fmla="*/ 3762299 h 6858001"/>
              <a:gd name="connsiteX27" fmla="*/ 4746677 w 4990911"/>
              <a:gd name="connsiteY27" fmla="*/ 3898087 h 6858001"/>
              <a:gd name="connsiteX28" fmla="*/ 4749871 w 4990911"/>
              <a:gd name="connsiteY28" fmla="*/ 4031133 h 6858001"/>
              <a:gd name="connsiteX29" fmla="*/ 4754745 w 4990911"/>
              <a:gd name="connsiteY29" fmla="*/ 4163492 h 6858001"/>
              <a:gd name="connsiteX30" fmla="*/ 4759956 w 4990911"/>
              <a:gd name="connsiteY30" fmla="*/ 4293793 h 6858001"/>
              <a:gd name="connsiteX31" fmla="*/ 4764662 w 4990911"/>
              <a:gd name="connsiteY31" fmla="*/ 4421352 h 6858001"/>
              <a:gd name="connsiteX32" fmla="*/ 4777942 w 4990911"/>
              <a:gd name="connsiteY32" fmla="*/ 4670298 h 6858001"/>
              <a:gd name="connsiteX33" fmla="*/ 4792061 w 4990911"/>
              <a:gd name="connsiteY33" fmla="*/ 4908956 h 6858001"/>
              <a:gd name="connsiteX34" fmla="*/ 4806853 w 4990911"/>
              <a:gd name="connsiteY34" fmla="*/ 5138013 h 6858001"/>
              <a:gd name="connsiteX35" fmla="*/ 4823158 w 4990911"/>
              <a:gd name="connsiteY35" fmla="*/ 5354726 h 6858001"/>
              <a:gd name="connsiteX36" fmla="*/ 4840135 w 4990911"/>
              <a:gd name="connsiteY36" fmla="*/ 5561838 h 6858001"/>
              <a:gd name="connsiteX37" fmla="*/ 4858456 w 4990911"/>
              <a:gd name="connsiteY37" fmla="*/ 5753862 h 6858001"/>
              <a:gd name="connsiteX38" fmla="*/ 4876442 w 4990911"/>
              <a:gd name="connsiteY38" fmla="*/ 5934227 h 6858001"/>
              <a:gd name="connsiteX39" fmla="*/ 4894427 w 4990911"/>
              <a:gd name="connsiteY39" fmla="*/ 6100191 h 6858001"/>
              <a:gd name="connsiteX40" fmla="*/ 4911404 w 4990911"/>
              <a:gd name="connsiteY40" fmla="*/ 6252438 h 6858001"/>
              <a:gd name="connsiteX41" fmla="*/ 4927541 w 4990911"/>
              <a:gd name="connsiteY41" fmla="*/ 6387541 h 6858001"/>
              <a:gd name="connsiteX42" fmla="*/ 4942837 w 4990911"/>
              <a:gd name="connsiteY42" fmla="*/ 6509613 h 6858001"/>
              <a:gd name="connsiteX43" fmla="*/ 4955612 w 4990911"/>
              <a:gd name="connsiteY43" fmla="*/ 6612483 h 6858001"/>
              <a:gd name="connsiteX44" fmla="*/ 4967714 w 4990911"/>
              <a:gd name="connsiteY44" fmla="*/ 6698894 h 6858001"/>
              <a:gd name="connsiteX45" fmla="*/ 4985028 w 4990911"/>
              <a:gd name="connsiteY45" fmla="*/ 6817538 h 6858001"/>
              <a:gd name="connsiteX46" fmla="*/ 4990911 w 4990911"/>
              <a:gd name="connsiteY46" fmla="*/ 6858000 h 6858001"/>
              <a:gd name="connsiteX47" fmla="*/ 4085557 w 4990911"/>
              <a:gd name="connsiteY47" fmla="*/ 6858000 h 6858001"/>
              <a:gd name="connsiteX48" fmla="*/ 4085557 w 4990911"/>
              <a:gd name="connsiteY48" fmla="*/ 6858001 h 6858001"/>
              <a:gd name="connsiteX49" fmla="*/ 0 w 4990911"/>
              <a:gd name="connsiteY49" fmla="*/ 6858001 h 6858001"/>
              <a:gd name="connsiteX50" fmla="*/ 0 w 4990911"/>
              <a:gd name="connsiteY50" fmla="*/ 1 h 6858001"/>
              <a:gd name="connsiteX51" fmla="*/ 3646196 w 4990911"/>
              <a:gd name="connsiteY51"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990911" h="6858001">
                <a:moveTo>
                  <a:pt x="3646196" y="0"/>
                </a:moveTo>
                <a:lnTo>
                  <a:pt x="4989734" y="0"/>
                </a:lnTo>
                <a:lnTo>
                  <a:pt x="4964689" y="155677"/>
                </a:lnTo>
                <a:lnTo>
                  <a:pt x="4940820" y="310668"/>
                </a:lnTo>
                <a:lnTo>
                  <a:pt x="4917456" y="466344"/>
                </a:lnTo>
                <a:lnTo>
                  <a:pt x="4897453" y="622707"/>
                </a:lnTo>
                <a:lnTo>
                  <a:pt x="4877282" y="778383"/>
                </a:lnTo>
                <a:lnTo>
                  <a:pt x="4858456" y="934746"/>
                </a:lnTo>
                <a:lnTo>
                  <a:pt x="4842320" y="1089051"/>
                </a:lnTo>
                <a:lnTo>
                  <a:pt x="4827024" y="1245413"/>
                </a:lnTo>
                <a:lnTo>
                  <a:pt x="4813072" y="1401090"/>
                </a:lnTo>
                <a:lnTo>
                  <a:pt x="4800970" y="1554023"/>
                </a:lnTo>
                <a:lnTo>
                  <a:pt x="4788867" y="1709014"/>
                </a:lnTo>
                <a:lnTo>
                  <a:pt x="4778782" y="1861947"/>
                </a:lnTo>
                <a:lnTo>
                  <a:pt x="4770882" y="2014881"/>
                </a:lnTo>
                <a:lnTo>
                  <a:pt x="4762645" y="2167128"/>
                </a:lnTo>
                <a:lnTo>
                  <a:pt x="4755754" y="2318004"/>
                </a:lnTo>
                <a:lnTo>
                  <a:pt x="4750879" y="2467509"/>
                </a:lnTo>
                <a:lnTo>
                  <a:pt x="4746677" y="2617013"/>
                </a:lnTo>
                <a:lnTo>
                  <a:pt x="4742643" y="2765146"/>
                </a:lnTo>
                <a:lnTo>
                  <a:pt x="4740794" y="2911221"/>
                </a:lnTo>
                <a:lnTo>
                  <a:pt x="4738777" y="3057297"/>
                </a:lnTo>
                <a:lnTo>
                  <a:pt x="4737768" y="3201315"/>
                </a:lnTo>
                <a:lnTo>
                  <a:pt x="4738777" y="3343961"/>
                </a:lnTo>
                <a:lnTo>
                  <a:pt x="4738777" y="3485236"/>
                </a:lnTo>
                <a:lnTo>
                  <a:pt x="4740794" y="3625139"/>
                </a:lnTo>
                <a:lnTo>
                  <a:pt x="4743819" y="3762299"/>
                </a:lnTo>
                <a:lnTo>
                  <a:pt x="4746677" y="3898087"/>
                </a:lnTo>
                <a:lnTo>
                  <a:pt x="4749871" y="4031133"/>
                </a:lnTo>
                <a:lnTo>
                  <a:pt x="4754745" y="4163492"/>
                </a:lnTo>
                <a:lnTo>
                  <a:pt x="4759956" y="4293793"/>
                </a:lnTo>
                <a:lnTo>
                  <a:pt x="4764662" y="4421352"/>
                </a:lnTo>
                <a:lnTo>
                  <a:pt x="4777942" y="4670298"/>
                </a:lnTo>
                <a:lnTo>
                  <a:pt x="4792061" y="4908956"/>
                </a:lnTo>
                <a:lnTo>
                  <a:pt x="4806853" y="5138013"/>
                </a:lnTo>
                <a:lnTo>
                  <a:pt x="4823158" y="5354726"/>
                </a:lnTo>
                <a:lnTo>
                  <a:pt x="4840135" y="5561838"/>
                </a:lnTo>
                <a:lnTo>
                  <a:pt x="4858456" y="5753862"/>
                </a:lnTo>
                <a:lnTo>
                  <a:pt x="4876442" y="5934227"/>
                </a:lnTo>
                <a:lnTo>
                  <a:pt x="4894427" y="6100191"/>
                </a:lnTo>
                <a:lnTo>
                  <a:pt x="4911404" y="6252438"/>
                </a:lnTo>
                <a:lnTo>
                  <a:pt x="4927541" y="6387541"/>
                </a:lnTo>
                <a:lnTo>
                  <a:pt x="4942837" y="6509613"/>
                </a:lnTo>
                <a:lnTo>
                  <a:pt x="4955612" y="6612483"/>
                </a:lnTo>
                <a:lnTo>
                  <a:pt x="4967714" y="6698894"/>
                </a:lnTo>
                <a:lnTo>
                  <a:pt x="4985028" y="6817538"/>
                </a:lnTo>
                <a:lnTo>
                  <a:pt x="4990911" y="6858000"/>
                </a:lnTo>
                <a:lnTo>
                  <a:pt x="4085557" y="6858000"/>
                </a:lnTo>
                <a:lnTo>
                  <a:pt x="4085557" y="6858001"/>
                </a:lnTo>
                <a:lnTo>
                  <a:pt x="0" y="6858001"/>
                </a:lnTo>
                <a:lnTo>
                  <a:pt x="0" y="1"/>
                </a:lnTo>
                <a:lnTo>
                  <a:pt x="3646196" y="1"/>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8ADAB9C8-EB37-4914-A699-C716FC8FE4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Θέση ημερομηνίας 3">
            <a:extLst>
              <a:ext uri="{FF2B5EF4-FFF2-40B4-BE49-F238E27FC236}">
                <a16:creationId xmlns:a16="http://schemas.microsoft.com/office/drawing/2014/main" id="{4F60E343-9D50-4A2C-A6E6-A2CF35ED203D}"/>
              </a:ext>
            </a:extLst>
          </p:cNvPr>
          <p:cNvSpPr>
            <a:spLocks noGrp="1"/>
          </p:cNvSpPr>
          <p:nvPr>
            <p:ph type="dt" sz="half" idx="10"/>
          </p:nvPr>
        </p:nvSpPr>
        <p:spPr>
          <a:xfrm>
            <a:off x="2072902" y="6355080"/>
            <a:ext cx="2103120" cy="304799"/>
          </a:xfrm>
        </p:spPr>
        <p:txBody>
          <a:bodyPr anchor="ctr">
            <a:normAutofit/>
          </a:bodyPr>
          <a:lstStyle/>
          <a:p>
            <a:pPr algn="r">
              <a:spcAft>
                <a:spcPts val="600"/>
              </a:spcAft>
            </a:pPr>
            <a:fld id="{5D179434-7293-40E0-98A7-69F3C10321FD}" type="datetime1">
              <a:rPr lang="el-GR">
                <a:solidFill>
                  <a:schemeClr val="bg1">
                    <a:alpha val="60000"/>
                  </a:schemeClr>
                </a:solidFill>
              </a:rPr>
              <a:pPr algn="r">
                <a:spcAft>
                  <a:spcPts val="600"/>
                </a:spcAft>
              </a:pPr>
              <a:t>13/12/2022</a:t>
            </a:fld>
            <a:endParaRPr lang="en-US">
              <a:solidFill>
                <a:schemeClr val="bg1">
                  <a:alpha val="60000"/>
                </a:schemeClr>
              </a:solidFill>
            </a:endParaRPr>
          </a:p>
        </p:txBody>
      </p:sp>
      <p:sp>
        <p:nvSpPr>
          <p:cNvPr id="5" name="Τίτλος 4">
            <a:extLst>
              <a:ext uri="{FF2B5EF4-FFF2-40B4-BE49-F238E27FC236}">
                <a16:creationId xmlns:a16="http://schemas.microsoft.com/office/drawing/2014/main" id="{A807A9E2-CB02-4292-8DF8-355F9373DF83}"/>
              </a:ext>
            </a:extLst>
          </p:cNvPr>
          <p:cNvSpPr>
            <a:spLocks noGrp="1"/>
          </p:cNvSpPr>
          <p:nvPr>
            <p:ph type="title"/>
          </p:nvPr>
        </p:nvSpPr>
        <p:spPr>
          <a:xfrm>
            <a:off x="653143" y="1645920"/>
            <a:ext cx="3522879" cy="4470821"/>
          </a:xfrm>
        </p:spPr>
        <p:txBody>
          <a:bodyPr>
            <a:normAutofit/>
          </a:bodyPr>
          <a:lstStyle/>
          <a:p>
            <a:pPr algn="r"/>
            <a:r>
              <a:rPr lang="el-GR">
                <a:solidFill>
                  <a:schemeClr val="bg2"/>
                </a:solidFill>
              </a:rPr>
              <a:t>ΣΗΜΑΝΤΙΚΕΣ ΕΦΕΥΡΕΣΕΙΣ ΣΤΗ ΓΕΩΡΓΙΚΗ ΤΕΧΝΟΛΟΓΙΑ</a:t>
            </a:r>
          </a:p>
        </p:txBody>
      </p:sp>
      <p:sp>
        <p:nvSpPr>
          <p:cNvPr id="6" name="Θέση περιεχομένου 5">
            <a:extLst>
              <a:ext uri="{FF2B5EF4-FFF2-40B4-BE49-F238E27FC236}">
                <a16:creationId xmlns:a16="http://schemas.microsoft.com/office/drawing/2014/main" id="{DEF3816F-815B-4672-BE09-FF40784F77DD}"/>
              </a:ext>
            </a:extLst>
          </p:cNvPr>
          <p:cNvSpPr>
            <a:spLocks noGrp="1"/>
          </p:cNvSpPr>
          <p:nvPr>
            <p:ph idx="1"/>
          </p:nvPr>
        </p:nvSpPr>
        <p:spPr>
          <a:xfrm>
            <a:off x="5204109" y="1645920"/>
            <a:ext cx="6269434" cy="4470821"/>
          </a:xfrm>
        </p:spPr>
        <p:txBody>
          <a:bodyPr>
            <a:normAutofit/>
          </a:bodyPr>
          <a:lstStyle/>
          <a:p>
            <a:pPr>
              <a:lnSpc>
                <a:spcPct val="90000"/>
              </a:lnSpc>
            </a:pPr>
            <a:r>
              <a:rPr lang="el-GR"/>
              <a:t>Με την ανάπτυξη των μηχανών εσωτερικής καύσης στα τέλη του 19</a:t>
            </a:r>
            <a:r>
              <a:rPr lang="el-GR" baseline="30000"/>
              <a:t>ου</a:t>
            </a:r>
            <a:r>
              <a:rPr lang="el-GR"/>
              <a:t> αιώνα ξεκίνησε   η γρήγορη ανάπτυξη της γεωργίας με  την κατασκευή  :</a:t>
            </a:r>
          </a:p>
          <a:p>
            <a:pPr>
              <a:lnSpc>
                <a:spcPct val="90000"/>
              </a:lnSpc>
            </a:pPr>
            <a:r>
              <a:rPr lang="el-GR"/>
              <a:t>ειδικών οχημάτων για  την μεταφορά  των γεωργικών προϊόντων</a:t>
            </a:r>
          </a:p>
          <a:p>
            <a:pPr>
              <a:lnSpc>
                <a:spcPct val="90000"/>
              </a:lnSpc>
            </a:pPr>
            <a:r>
              <a:rPr lang="el-GR"/>
              <a:t>Των πρώτων αγροτικών ελκυστήρων-τρακτέρ</a:t>
            </a:r>
          </a:p>
          <a:p>
            <a:pPr>
              <a:lnSpc>
                <a:spcPct val="90000"/>
              </a:lnSpc>
            </a:pPr>
            <a:r>
              <a:rPr lang="el-GR"/>
              <a:t>Εξελιγμένων εργαλείων για  τις ανάγκες του γεωργού</a:t>
            </a:r>
          </a:p>
          <a:p>
            <a:pPr>
              <a:lnSpc>
                <a:spcPct val="90000"/>
              </a:lnSpc>
            </a:pPr>
            <a:r>
              <a:rPr lang="el-GR"/>
              <a:t>Εξελιγμένων μηχανών για  την σπορά,για το όργωμα,για  την συλλογή των γεωργικών προϊόντων ,για  την λίπανση </a:t>
            </a:r>
          </a:p>
          <a:p>
            <a:pPr>
              <a:lnSpc>
                <a:spcPct val="90000"/>
              </a:lnSpc>
            </a:pPr>
            <a:r>
              <a:rPr lang="el-GR"/>
              <a:t>κ.τ.λ.</a:t>
            </a:r>
          </a:p>
        </p:txBody>
      </p:sp>
    </p:spTree>
    <p:extLst>
      <p:ext uri="{BB962C8B-B14F-4D97-AF65-F5344CB8AC3E}">
        <p14:creationId xmlns:p14="http://schemas.microsoft.com/office/powerpoint/2010/main" val="39325632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D741A402-EC43-4E61-BE98-43EC70E2AE23}"/>
              </a:ext>
            </a:extLst>
          </p:cNvPr>
          <p:cNvSpPr>
            <a:spLocks noGrp="1"/>
          </p:cNvSpPr>
          <p:nvPr>
            <p:ph type="title"/>
          </p:nvPr>
        </p:nvSpPr>
        <p:spPr/>
        <p:txBody>
          <a:bodyPr/>
          <a:lstStyle/>
          <a:p>
            <a:r>
              <a:rPr lang="el-GR" dirty="0"/>
              <a:t>ΕΛΚΥΣΤΗΡΑΣ-ΤΡΑΚΤΕΡ</a:t>
            </a:r>
          </a:p>
        </p:txBody>
      </p:sp>
      <p:sp>
        <p:nvSpPr>
          <p:cNvPr id="6" name="Θέση κειμένου 5">
            <a:extLst>
              <a:ext uri="{FF2B5EF4-FFF2-40B4-BE49-F238E27FC236}">
                <a16:creationId xmlns:a16="http://schemas.microsoft.com/office/drawing/2014/main" id="{14C86572-84E0-438C-95DD-0F77E0C165EA}"/>
              </a:ext>
            </a:extLst>
          </p:cNvPr>
          <p:cNvSpPr>
            <a:spLocks noGrp="1"/>
          </p:cNvSpPr>
          <p:nvPr>
            <p:ph type="body" idx="1"/>
          </p:nvPr>
        </p:nvSpPr>
        <p:spPr/>
        <p:txBody>
          <a:bodyPr/>
          <a:lstStyle/>
          <a:p>
            <a:r>
              <a:rPr lang="el-GR" dirty="0"/>
              <a:t>1917</a:t>
            </a:r>
          </a:p>
        </p:txBody>
      </p:sp>
      <p:pic>
        <p:nvPicPr>
          <p:cNvPr id="10" name="Θέση περιεχομένου 9">
            <a:extLst>
              <a:ext uri="{FF2B5EF4-FFF2-40B4-BE49-F238E27FC236}">
                <a16:creationId xmlns:a16="http://schemas.microsoft.com/office/drawing/2014/main" id="{CA75F484-060E-478D-BF5F-FA5C9B3A5A57}"/>
              </a:ext>
            </a:extLst>
          </p:cNvPr>
          <p:cNvPicPr>
            <a:picLocks noGrp="1" noChangeAspect="1"/>
          </p:cNvPicPr>
          <p:nvPr>
            <p:ph sz="half" idx="2"/>
          </p:nvPr>
        </p:nvPicPr>
        <p:blipFill>
          <a:blip r:embed="rId2"/>
          <a:stretch>
            <a:fillRect/>
          </a:stretch>
        </p:blipFill>
        <p:spPr>
          <a:xfrm>
            <a:off x="847724" y="2695292"/>
            <a:ext cx="4563191" cy="3744203"/>
          </a:xfrm>
          <a:prstGeom prst="rect">
            <a:avLst/>
          </a:prstGeom>
        </p:spPr>
      </p:pic>
      <p:sp>
        <p:nvSpPr>
          <p:cNvPr id="8" name="Θέση κειμένου 7">
            <a:extLst>
              <a:ext uri="{FF2B5EF4-FFF2-40B4-BE49-F238E27FC236}">
                <a16:creationId xmlns:a16="http://schemas.microsoft.com/office/drawing/2014/main" id="{054F5E36-D8AA-4197-84EB-28E949DE0FBF}"/>
              </a:ext>
            </a:extLst>
          </p:cNvPr>
          <p:cNvSpPr>
            <a:spLocks noGrp="1"/>
          </p:cNvSpPr>
          <p:nvPr>
            <p:ph type="body" sz="quarter" idx="3"/>
          </p:nvPr>
        </p:nvSpPr>
        <p:spPr/>
        <p:txBody>
          <a:bodyPr/>
          <a:lstStyle/>
          <a:p>
            <a:r>
              <a:rPr lang="el-GR" dirty="0"/>
              <a:t>ΣΗΜΕΡΑ</a:t>
            </a:r>
          </a:p>
        </p:txBody>
      </p:sp>
      <p:pic>
        <p:nvPicPr>
          <p:cNvPr id="11" name="Θέση περιεχομένου 10">
            <a:extLst>
              <a:ext uri="{FF2B5EF4-FFF2-40B4-BE49-F238E27FC236}">
                <a16:creationId xmlns:a16="http://schemas.microsoft.com/office/drawing/2014/main" id="{0A17BA80-4041-4B97-830D-EA8FA356FB10}"/>
              </a:ext>
            </a:extLst>
          </p:cNvPr>
          <p:cNvPicPr>
            <a:picLocks noGrp="1" noChangeAspect="1"/>
          </p:cNvPicPr>
          <p:nvPr>
            <p:ph sz="quarter" idx="4"/>
          </p:nvPr>
        </p:nvPicPr>
        <p:blipFill>
          <a:blip r:embed="rId3"/>
          <a:stretch>
            <a:fillRect/>
          </a:stretch>
        </p:blipFill>
        <p:spPr>
          <a:xfrm>
            <a:off x="5585069" y="2695292"/>
            <a:ext cx="5354152" cy="3744203"/>
          </a:xfrm>
          <a:prstGeom prst="rect">
            <a:avLst/>
          </a:prstGeom>
        </p:spPr>
      </p:pic>
      <p:sp>
        <p:nvSpPr>
          <p:cNvPr id="4" name="Θέση ημερομηνίας 3">
            <a:extLst>
              <a:ext uri="{FF2B5EF4-FFF2-40B4-BE49-F238E27FC236}">
                <a16:creationId xmlns:a16="http://schemas.microsoft.com/office/drawing/2014/main" id="{11BAA6B0-2BF4-4775-8CD3-BAE10E50C8FB}"/>
              </a:ext>
            </a:extLst>
          </p:cNvPr>
          <p:cNvSpPr>
            <a:spLocks noGrp="1"/>
          </p:cNvSpPr>
          <p:nvPr>
            <p:ph type="dt" sz="half" idx="10"/>
          </p:nvPr>
        </p:nvSpPr>
        <p:spPr/>
        <p:txBody>
          <a:bodyPr/>
          <a:lstStyle/>
          <a:p>
            <a:fld id="{5D179434-7293-40E0-98A7-69F3C10321FD}" type="datetime1">
              <a:rPr lang="el-GR" smtClean="0"/>
              <a:t>13/12/2022</a:t>
            </a:fld>
            <a:endParaRPr lang="en-US"/>
          </a:p>
        </p:txBody>
      </p:sp>
    </p:spTree>
    <p:extLst>
      <p:ext uri="{BB962C8B-B14F-4D97-AF65-F5344CB8AC3E}">
        <p14:creationId xmlns:p14="http://schemas.microsoft.com/office/powerpoint/2010/main" val="37501388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3E965AF0-DC1B-4DE6-AE07-70BBE96BFBBD}"/>
              </a:ext>
            </a:extLst>
          </p:cNvPr>
          <p:cNvSpPr>
            <a:spLocks noGrp="1"/>
          </p:cNvSpPr>
          <p:nvPr>
            <p:ph type="title"/>
          </p:nvPr>
        </p:nvSpPr>
        <p:spPr/>
        <p:txBody>
          <a:bodyPr/>
          <a:lstStyle/>
          <a:p>
            <a:r>
              <a:rPr lang="el-GR" dirty="0"/>
              <a:t>ΑΡΟΤΡΟ-ΑΛΕΤΡΙ ΓΙΑ ΟΡΓΩΜΑ</a:t>
            </a:r>
          </a:p>
        </p:txBody>
      </p:sp>
      <p:sp>
        <p:nvSpPr>
          <p:cNvPr id="6" name="Θέση κειμένου 5">
            <a:extLst>
              <a:ext uri="{FF2B5EF4-FFF2-40B4-BE49-F238E27FC236}">
                <a16:creationId xmlns:a16="http://schemas.microsoft.com/office/drawing/2014/main" id="{CABB1846-2391-451B-8259-BE6C4B521898}"/>
              </a:ext>
            </a:extLst>
          </p:cNvPr>
          <p:cNvSpPr>
            <a:spLocks noGrp="1"/>
          </p:cNvSpPr>
          <p:nvPr>
            <p:ph type="body" idx="1"/>
          </p:nvPr>
        </p:nvSpPr>
        <p:spPr/>
        <p:txBody>
          <a:bodyPr/>
          <a:lstStyle/>
          <a:p>
            <a:r>
              <a:rPr lang="el-GR" dirty="0"/>
              <a:t>1920</a:t>
            </a:r>
          </a:p>
        </p:txBody>
      </p:sp>
      <p:pic>
        <p:nvPicPr>
          <p:cNvPr id="10" name="Θέση περιεχομένου 9">
            <a:extLst>
              <a:ext uri="{FF2B5EF4-FFF2-40B4-BE49-F238E27FC236}">
                <a16:creationId xmlns:a16="http://schemas.microsoft.com/office/drawing/2014/main" id="{17356104-8D0D-48FC-AB5D-657BDCFFC06F}"/>
              </a:ext>
            </a:extLst>
          </p:cNvPr>
          <p:cNvPicPr>
            <a:picLocks noGrp="1" noChangeAspect="1"/>
          </p:cNvPicPr>
          <p:nvPr>
            <p:ph sz="half" idx="2"/>
          </p:nvPr>
        </p:nvPicPr>
        <p:blipFill>
          <a:blip r:embed="rId2"/>
          <a:stretch>
            <a:fillRect/>
          </a:stretch>
        </p:blipFill>
        <p:spPr>
          <a:xfrm>
            <a:off x="771526" y="2341562"/>
            <a:ext cx="4525182" cy="3914776"/>
          </a:xfrm>
          <a:prstGeom prst="rect">
            <a:avLst/>
          </a:prstGeom>
        </p:spPr>
      </p:pic>
      <p:sp>
        <p:nvSpPr>
          <p:cNvPr id="8" name="Θέση κειμένου 7">
            <a:extLst>
              <a:ext uri="{FF2B5EF4-FFF2-40B4-BE49-F238E27FC236}">
                <a16:creationId xmlns:a16="http://schemas.microsoft.com/office/drawing/2014/main" id="{0C3231FE-E807-4B35-B496-730937504E01}"/>
              </a:ext>
            </a:extLst>
          </p:cNvPr>
          <p:cNvSpPr>
            <a:spLocks noGrp="1"/>
          </p:cNvSpPr>
          <p:nvPr>
            <p:ph type="body" sz="quarter" idx="3"/>
          </p:nvPr>
        </p:nvSpPr>
        <p:spPr/>
        <p:txBody>
          <a:bodyPr/>
          <a:lstStyle/>
          <a:p>
            <a:r>
              <a:rPr lang="el-GR" dirty="0"/>
              <a:t>2022</a:t>
            </a:r>
          </a:p>
        </p:txBody>
      </p:sp>
      <p:pic>
        <p:nvPicPr>
          <p:cNvPr id="11" name="Θέση περιεχομένου 10">
            <a:extLst>
              <a:ext uri="{FF2B5EF4-FFF2-40B4-BE49-F238E27FC236}">
                <a16:creationId xmlns:a16="http://schemas.microsoft.com/office/drawing/2014/main" id="{47A3B043-9BBA-4A18-88D7-80B1DF470AA6}"/>
              </a:ext>
            </a:extLst>
          </p:cNvPr>
          <p:cNvPicPr>
            <a:picLocks noGrp="1" noChangeAspect="1"/>
          </p:cNvPicPr>
          <p:nvPr>
            <p:ph sz="quarter" idx="4"/>
          </p:nvPr>
        </p:nvPicPr>
        <p:blipFill>
          <a:blip r:embed="rId3"/>
          <a:stretch>
            <a:fillRect/>
          </a:stretch>
        </p:blipFill>
        <p:spPr>
          <a:xfrm>
            <a:off x="5685486" y="2438401"/>
            <a:ext cx="5573063" cy="3777676"/>
          </a:xfrm>
          <a:prstGeom prst="rect">
            <a:avLst/>
          </a:prstGeom>
        </p:spPr>
      </p:pic>
      <p:sp>
        <p:nvSpPr>
          <p:cNvPr id="4" name="Θέση ημερομηνίας 3">
            <a:extLst>
              <a:ext uri="{FF2B5EF4-FFF2-40B4-BE49-F238E27FC236}">
                <a16:creationId xmlns:a16="http://schemas.microsoft.com/office/drawing/2014/main" id="{A0B7C10E-5FF3-4D35-B132-AC4F6EDF59F2}"/>
              </a:ext>
            </a:extLst>
          </p:cNvPr>
          <p:cNvSpPr>
            <a:spLocks noGrp="1"/>
          </p:cNvSpPr>
          <p:nvPr>
            <p:ph type="dt" sz="half" idx="10"/>
          </p:nvPr>
        </p:nvSpPr>
        <p:spPr/>
        <p:txBody>
          <a:bodyPr/>
          <a:lstStyle/>
          <a:p>
            <a:fld id="{5D179434-7293-40E0-98A7-69F3C10321FD}" type="datetime1">
              <a:rPr lang="el-GR" smtClean="0"/>
              <a:t>13/12/2022</a:t>
            </a:fld>
            <a:endParaRPr lang="en-US"/>
          </a:p>
        </p:txBody>
      </p:sp>
    </p:spTree>
    <p:extLst>
      <p:ext uri="{BB962C8B-B14F-4D97-AF65-F5344CB8AC3E}">
        <p14:creationId xmlns:p14="http://schemas.microsoft.com/office/powerpoint/2010/main" val="33233387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A9417335-E3D4-49CD-904A-B043101CDCF8}"/>
              </a:ext>
            </a:extLst>
          </p:cNvPr>
          <p:cNvSpPr>
            <a:spLocks noGrp="1"/>
          </p:cNvSpPr>
          <p:nvPr>
            <p:ph type="title"/>
          </p:nvPr>
        </p:nvSpPr>
        <p:spPr/>
        <p:txBody>
          <a:bodyPr/>
          <a:lstStyle/>
          <a:p>
            <a:r>
              <a:rPr lang="el-GR" dirty="0"/>
              <a:t>ΟΡΓΩΜΑ </a:t>
            </a:r>
          </a:p>
        </p:txBody>
      </p:sp>
      <p:sp>
        <p:nvSpPr>
          <p:cNvPr id="6" name="Θέση κειμένου 5">
            <a:extLst>
              <a:ext uri="{FF2B5EF4-FFF2-40B4-BE49-F238E27FC236}">
                <a16:creationId xmlns:a16="http://schemas.microsoft.com/office/drawing/2014/main" id="{55CF290F-AD50-4F15-8399-DDAE111140B5}"/>
              </a:ext>
            </a:extLst>
          </p:cNvPr>
          <p:cNvSpPr>
            <a:spLocks noGrp="1"/>
          </p:cNvSpPr>
          <p:nvPr>
            <p:ph type="body" idx="1"/>
          </p:nvPr>
        </p:nvSpPr>
        <p:spPr/>
        <p:txBody>
          <a:bodyPr/>
          <a:lstStyle/>
          <a:p>
            <a:r>
              <a:rPr lang="el-GR" dirty="0"/>
              <a:t>1950</a:t>
            </a:r>
          </a:p>
        </p:txBody>
      </p:sp>
      <p:sp>
        <p:nvSpPr>
          <p:cNvPr id="8" name="Θέση κειμένου 7">
            <a:extLst>
              <a:ext uri="{FF2B5EF4-FFF2-40B4-BE49-F238E27FC236}">
                <a16:creationId xmlns:a16="http://schemas.microsoft.com/office/drawing/2014/main" id="{4EA1D9BA-7175-48EB-8AFD-E5CC934B133F}"/>
              </a:ext>
            </a:extLst>
          </p:cNvPr>
          <p:cNvSpPr>
            <a:spLocks noGrp="1"/>
          </p:cNvSpPr>
          <p:nvPr>
            <p:ph type="body" sz="quarter" idx="3"/>
          </p:nvPr>
        </p:nvSpPr>
        <p:spPr/>
        <p:txBody>
          <a:bodyPr/>
          <a:lstStyle/>
          <a:p>
            <a:r>
              <a:rPr lang="el-GR" dirty="0"/>
              <a:t>ΣΗΜΕΡΑ</a:t>
            </a:r>
          </a:p>
        </p:txBody>
      </p:sp>
      <p:pic>
        <p:nvPicPr>
          <p:cNvPr id="14" name="Θέση περιεχομένου 13">
            <a:extLst>
              <a:ext uri="{FF2B5EF4-FFF2-40B4-BE49-F238E27FC236}">
                <a16:creationId xmlns:a16="http://schemas.microsoft.com/office/drawing/2014/main" id="{1808F6CD-3EC1-4D0D-AE9B-283AA5C0D753}"/>
              </a:ext>
            </a:extLst>
          </p:cNvPr>
          <p:cNvPicPr>
            <a:picLocks noGrp="1" noChangeAspect="1"/>
          </p:cNvPicPr>
          <p:nvPr>
            <p:ph sz="quarter" idx="4"/>
          </p:nvPr>
        </p:nvPicPr>
        <p:blipFill>
          <a:blip r:embed="rId2"/>
          <a:stretch>
            <a:fillRect/>
          </a:stretch>
        </p:blipFill>
        <p:spPr>
          <a:xfrm>
            <a:off x="5607810" y="2628900"/>
            <a:ext cx="5839545" cy="3776382"/>
          </a:xfrm>
          <a:prstGeom prst="rect">
            <a:avLst/>
          </a:prstGeom>
        </p:spPr>
      </p:pic>
      <p:sp>
        <p:nvSpPr>
          <p:cNvPr id="4" name="Θέση ημερομηνίας 3">
            <a:extLst>
              <a:ext uri="{FF2B5EF4-FFF2-40B4-BE49-F238E27FC236}">
                <a16:creationId xmlns:a16="http://schemas.microsoft.com/office/drawing/2014/main" id="{6879C8E9-133C-4FBD-B82E-00B67E79FA67}"/>
              </a:ext>
            </a:extLst>
          </p:cNvPr>
          <p:cNvSpPr>
            <a:spLocks noGrp="1"/>
          </p:cNvSpPr>
          <p:nvPr>
            <p:ph type="dt" sz="half" idx="10"/>
          </p:nvPr>
        </p:nvSpPr>
        <p:spPr/>
        <p:txBody>
          <a:bodyPr/>
          <a:lstStyle/>
          <a:p>
            <a:fld id="{5D179434-7293-40E0-98A7-69F3C10321FD}" type="datetime1">
              <a:rPr lang="el-GR" smtClean="0"/>
              <a:t>13/12/2022</a:t>
            </a:fld>
            <a:endParaRPr lang="en-US"/>
          </a:p>
        </p:txBody>
      </p:sp>
      <p:pic>
        <p:nvPicPr>
          <p:cNvPr id="17" name="Θέση περιεχομένου 16">
            <a:extLst>
              <a:ext uri="{FF2B5EF4-FFF2-40B4-BE49-F238E27FC236}">
                <a16:creationId xmlns:a16="http://schemas.microsoft.com/office/drawing/2014/main" id="{692F966C-991A-4377-98C6-EDD3F2384929}"/>
              </a:ext>
            </a:extLst>
          </p:cNvPr>
          <p:cNvPicPr>
            <a:picLocks noGrp="1" noChangeAspect="1"/>
          </p:cNvPicPr>
          <p:nvPr>
            <p:ph sz="half" idx="2"/>
          </p:nvPr>
        </p:nvPicPr>
        <p:blipFill>
          <a:blip r:embed="rId3"/>
          <a:stretch>
            <a:fillRect/>
          </a:stretch>
        </p:blipFill>
        <p:spPr>
          <a:xfrm>
            <a:off x="744645" y="2628900"/>
            <a:ext cx="4617930" cy="3776382"/>
          </a:xfrm>
          <a:prstGeom prst="rect">
            <a:avLst/>
          </a:prstGeom>
        </p:spPr>
      </p:pic>
    </p:spTree>
    <p:extLst>
      <p:ext uri="{BB962C8B-B14F-4D97-AF65-F5344CB8AC3E}">
        <p14:creationId xmlns:p14="http://schemas.microsoft.com/office/powerpoint/2010/main" val="28834756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496CD79-5840-454E-8A5D-75286DA38893}"/>
              </a:ext>
            </a:extLst>
          </p:cNvPr>
          <p:cNvSpPr>
            <a:spLocks noGrp="1"/>
          </p:cNvSpPr>
          <p:nvPr>
            <p:ph type="title"/>
          </p:nvPr>
        </p:nvSpPr>
        <p:spPr/>
        <p:txBody>
          <a:bodyPr/>
          <a:lstStyle/>
          <a:p>
            <a:r>
              <a:rPr lang="el-GR" dirty="0"/>
              <a:t>ΣΠΟΡΑ </a:t>
            </a:r>
          </a:p>
        </p:txBody>
      </p:sp>
      <p:sp>
        <p:nvSpPr>
          <p:cNvPr id="5" name="Θέση κειμένου 4">
            <a:extLst>
              <a:ext uri="{FF2B5EF4-FFF2-40B4-BE49-F238E27FC236}">
                <a16:creationId xmlns:a16="http://schemas.microsoft.com/office/drawing/2014/main" id="{D5859442-4551-4416-8BCE-960694DD636E}"/>
              </a:ext>
            </a:extLst>
          </p:cNvPr>
          <p:cNvSpPr>
            <a:spLocks noGrp="1"/>
          </p:cNvSpPr>
          <p:nvPr>
            <p:ph type="body" idx="1"/>
          </p:nvPr>
        </p:nvSpPr>
        <p:spPr/>
        <p:txBody>
          <a:bodyPr/>
          <a:lstStyle/>
          <a:p>
            <a:r>
              <a:rPr lang="el-GR" dirty="0"/>
              <a:t>ΚΑΠΝΟΥ 1950</a:t>
            </a:r>
          </a:p>
        </p:txBody>
      </p:sp>
      <p:sp>
        <p:nvSpPr>
          <p:cNvPr id="7" name="Θέση κειμένου 6">
            <a:extLst>
              <a:ext uri="{FF2B5EF4-FFF2-40B4-BE49-F238E27FC236}">
                <a16:creationId xmlns:a16="http://schemas.microsoft.com/office/drawing/2014/main" id="{720E1CA0-4884-429F-B9E9-E1918C69120C}"/>
              </a:ext>
            </a:extLst>
          </p:cNvPr>
          <p:cNvSpPr>
            <a:spLocks noGrp="1"/>
          </p:cNvSpPr>
          <p:nvPr>
            <p:ph type="body" sz="quarter" idx="3"/>
          </p:nvPr>
        </p:nvSpPr>
        <p:spPr/>
        <p:txBody>
          <a:bodyPr/>
          <a:lstStyle/>
          <a:p>
            <a:r>
              <a:rPr lang="el-GR" dirty="0"/>
              <a:t> ΔΗΜΗΤΡΙΑΚΩΝ ΣΗΜΕΡΑ</a:t>
            </a:r>
          </a:p>
        </p:txBody>
      </p:sp>
      <p:sp>
        <p:nvSpPr>
          <p:cNvPr id="4" name="Θέση ημερομηνίας 3">
            <a:extLst>
              <a:ext uri="{FF2B5EF4-FFF2-40B4-BE49-F238E27FC236}">
                <a16:creationId xmlns:a16="http://schemas.microsoft.com/office/drawing/2014/main" id="{22EE2F3C-1FA7-47AF-9CC7-880DAF9053BE}"/>
              </a:ext>
            </a:extLst>
          </p:cNvPr>
          <p:cNvSpPr>
            <a:spLocks noGrp="1"/>
          </p:cNvSpPr>
          <p:nvPr>
            <p:ph type="dt" sz="half" idx="10"/>
          </p:nvPr>
        </p:nvSpPr>
        <p:spPr/>
        <p:txBody>
          <a:bodyPr/>
          <a:lstStyle/>
          <a:p>
            <a:fld id="{5D179434-7293-40E0-98A7-69F3C10321FD}" type="datetime1">
              <a:rPr lang="el-GR" smtClean="0"/>
              <a:t>13/12/2022</a:t>
            </a:fld>
            <a:endParaRPr lang="en-US"/>
          </a:p>
        </p:txBody>
      </p:sp>
      <p:pic>
        <p:nvPicPr>
          <p:cNvPr id="12" name="Θέση περιεχομένου 11">
            <a:extLst>
              <a:ext uri="{FF2B5EF4-FFF2-40B4-BE49-F238E27FC236}">
                <a16:creationId xmlns:a16="http://schemas.microsoft.com/office/drawing/2014/main" id="{E25F94F9-7FE9-4B9E-BBB2-43FC4E85DF07}"/>
              </a:ext>
            </a:extLst>
          </p:cNvPr>
          <p:cNvPicPr>
            <a:picLocks noGrp="1" noChangeAspect="1"/>
          </p:cNvPicPr>
          <p:nvPr>
            <p:ph sz="half" idx="2"/>
          </p:nvPr>
        </p:nvPicPr>
        <p:blipFill>
          <a:blip r:embed="rId2"/>
          <a:stretch>
            <a:fillRect/>
          </a:stretch>
        </p:blipFill>
        <p:spPr>
          <a:xfrm>
            <a:off x="513208" y="2733676"/>
            <a:ext cx="4858892" cy="3419474"/>
          </a:xfrm>
          <a:prstGeom prst="rect">
            <a:avLst/>
          </a:prstGeom>
        </p:spPr>
      </p:pic>
      <p:pic>
        <p:nvPicPr>
          <p:cNvPr id="1026" name="Picture 2" descr="Ο… νόμος του σκληρού επικρατεί στις προθέσεις σποράς σιτηρών">
            <a:extLst>
              <a:ext uri="{FF2B5EF4-FFF2-40B4-BE49-F238E27FC236}">
                <a16:creationId xmlns:a16="http://schemas.microsoft.com/office/drawing/2014/main" id="{B6B8D303-3FBD-4472-8E58-E6A523C65E0F}"/>
              </a:ext>
            </a:extLst>
          </p:cNvPr>
          <p:cNvPicPr>
            <a:picLocks noGrp="1" noChangeAspect="1" noChangeArrowheads="1"/>
          </p:cNvPicPr>
          <p:nvPr>
            <p:ph sz="quarter" idx="4"/>
          </p:nvPr>
        </p:nvPicPr>
        <p:blipFill>
          <a:blip r:embed="rId3">
            <a:extLst>
              <a:ext uri="{28A0092B-C50C-407E-A947-70E740481C1C}">
                <a14:useLocalDpi xmlns:a14="http://schemas.microsoft.com/office/drawing/2010/main" val="0"/>
              </a:ext>
            </a:extLst>
          </a:blip>
          <a:srcRect/>
          <a:stretch>
            <a:fillRect/>
          </a:stretch>
        </p:blipFill>
        <p:spPr bwMode="auto">
          <a:xfrm>
            <a:off x="5811163" y="2533014"/>
            <a:ext cx="5456912" cy="37236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08486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BAB3EB10-4DCD-465A-A866-A9F45CDA2C5B}"/>
              </a:ext>
            </a:extLst>
          </p:cNvPr>
          <p:cNvSpPr>
            <a:spLocks noGrp="1"/>
          </p:cNvSpPr>
          <p:nvPr>
            <p:ph type="title"/>
          </p:nvPr>
        </p:nvSpPr>
        <p:spPr/>
        <p:txBody>
          <a:bodyPr/>
          <a:lstStyle/>
          <a:p>
            <a:r>
              <a:rPr lang="el-GR" dirty="0"/>
              <a:t>ΣΥΛΛΟΓΗ ΔΗΜΗΤΡΙΑΚΩΝ </a:t>
            </a:r>
          </a:p>
        </p:txBody>
      </p:sp>
      <p:sp>
        <p:nvSpPr>
          <p:cNvPr id="6" name="Θέση κειμένου 5">
            <a:extLst>
              <a:ext uri="{FF2B5EF4-FFF2-40B4-BE49-F238E27FC236}">
                <a16:creationId xmlns:a16="http://schemas.microsoft.com/office/drawing/2014/main" id="{5427A0A4-2B77-4AE1-8B87-73523B678BDD}"/>
              </a:ext>
            </a:extLst>
          </p:cNvPr>
          <p:cNvSpPr>
            <a:spLocks noGrp="1"/>
          </p:cNvSpPr>
          <p:nvPr>
            <p:ph type="body" idx="1"/>
          </p:nvPr>
        </p:nvSpPr>
        <p:spPr/>
        <p:txBody>
          <a:bodyPr/>
          <a:lstStyle/>
          <a:p>
            <a:r>
              <a:rPr lang="el-GR" dirty="0"/>
              <a:t>1950</a:t>
            </a:r>
          </a:p>
        </p:txBody>
      </p:sp>
      <p:pic>
        <p:nvPicPr>
          <p:cNvPr id="10" name="Θέση περιεχομένου 9">
            <a:extLst>
              <a:ext uri="{FF2B5EF4-FFF2-40B4-BE49-F238E27FC236}">
                <a16:creationId xmlns:a16="http://schemas.microsoft.com/office/drawing/2014/main" id="{DE2DAFED-A9A0-40AE-9FB5-CE9D86224711}"/>
              </a:ext>
            </a:extLst>
          </p:cNvPr>
          <p:cNvPicPr>
            <a:picLocks noGrp="1" noChangeAspect="1"/>
          </p:cNvPicPr>
          <p:nvPr>
            <p:ph sz="half" idx="2"/>
          </p:nvPr>
        </p:nvPicPr>
        <p:blipFill>
          <a:blip r:embed="rId2"/>
          <a:stretch>
            <a:fillRect/>
          </a:stretch>
        </p:blipFill>
        <p:spPr>
          <a:xfrm>
            <a:off x="857251" y="2610580"/>
            <a:ext cx="4497636" cy="3645757"/>
          </a:xfrm>
          <a:prstGeom prst="rect">
            <a:avLst/>
          </a:prstGeom>
        </p:spPr>
      </p:pic>
      <p:sp>
        <p:nvSpPr>
          <p:cNvPr id="8" name="Θέση κειμένου 7">
            <a:extLst>
              <a:ext uri="{FF2B5EF4-FFF2-40B4-BE49-F238E27FC236}">
                <a16:creationId xmlns:a16="http://schemas.microsoft.com/office/drawing/2014/main" id="{2A04F52C-DD3B-4960-A537-93EFEE21A038}"/>
              </a:ext>
            </a:extLst>
          </p:cNvPr>
          <p:cNvSpPr>
            <a:spLocks noGrp="1"/>
          </p:cNvSpPr>
          <p:nvPr>
            <p:ph type="body" sz="quarter" idx="3"/>
          </p:nvPr>
        </p:nvSpPr>
        <p:spPr/>
        <p:txBody>
          <a:bodyPr/>
          <a:lstStyle/>
          <a:p>
            <a:r>
              <a:rPr lang="el-GR" dirty="0"/>
              <a:t>ΣΗΜΕΡΑ</a:t>
            </a:r>
          </a:p>
        </p:txBody>
      </p:sp>
      <p:pic>
        <p:nvPicPr>
          <p:cNvPr id="11" name="Θέση περιεχομένου 10">
            <a:extLst>
              <a:ext uri="{FF2B5EF4-FFF2-40B4-BE49-F238E27FC236}">
                <a16:creationId xmlns:a16="http://schemas.microsoft.com/office/drawing/2014/main" id="{C787EC1B-65FE-4F48-B8F9-AD320E2A32BB}"/>
              </a:ext>
            </a:extLst>
          </p:cNvPr>
          <p:cNvPicPr>
            <a:picLocks noGrp="1" noChangeAspect="1"/>
          </p:cNvPicPr>
          <p:nvPr>
            <p:ph sz="quarter" idx="4"/>
          </p:nvPr>
        </p:nvPicPr>
        <p:blipFill>
          <a:blip r:embed="rId3"/>
          <a:stretch>
            <a:fillRect/>
          </a:stretch>
        </p:blipFill>
        <p:spPr>
          <a:xfrm>
            <a:off x="5499651" y="2610579"/>
            <a:ext cx="5444615" cy="3645757"/>
          </a:xfrm>
          <a:prstGeom prst="rect">
            <a:avLst/>
          </a:prstGeom>
        </p:spPr>
      </p:pic>
      <p:sp>
        <p:nvSpPr>
          <p:cNvPr id="4" name="Θέση ημερομηνίας 3">
            <a:extLst>
              <a:ext uri="{FF2B5EF4-FFF2-40B4-BE49-F238E27FC236}">
                <a16:creationId xmlns:a16="http://schemas.microsoft.com/office/drawing/2014/main" id="{70FDEC06-C5EF-44F4-9616-8667C98218FA}"/>
              </a:ext>
            </a:extLst>
          </p:cNvPr>
          <p:cNvSpPr>
            <a:spLocks noGrp="1"/>
          </p:cNvSpPr>
          <p:nvPr>
            <p:ph type="dt" sz="half" idx="10"/>
          </p:nvPr>
        </p:nvSpPr>
        <p:spPr/>
        <p:txBody>
          <a:bodyPr/>
          <a:lstStyle/>
          <a:p>
            <a:fld id="{5D179434-7293-40E0-98A7-69F3C10321FD}" type="datetime1">
              <a:rPr lang="el-GR" smtClean="0"/>
              <a:t>13/12/2022</a:t>
            </a:fld>
            <a:endParaRPr lang="en-US"/>
          </a:p>
        </p:txBody>
      </p:sp>
    </p:spTree>
    <p:extLst>
      <p:ext uri="{BB962C8B-B14F-4D97-AF65-F5344CB8AC3E}">
        <p14:creationId xmlns:p14="http://schemas.microsoft.com/office/powerpoint/2010/main" val="31311089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41BF7AD5-BA50-40EA-A09F-639D50DF2EC2}"/>
              </a:ext>
            </a:extLst>
          </p:cNvPr>
          <p:cNvSpPr>
            <a:spLocks noGrp="1"/>
          </p:cNvSpPr>
          <p:nvPr>
            <p:ph type="title"/>
          </p:nvPr>
        </p:nvSpPr>
        <p:spPr/>
        <p:txBody>
          <a:bodyPr/>
          <a:lstStyle/>
          <a:p>
            <a:r>
              <a:rPr lang="el-GR" dirty="0"/>
              <a:t>ΜΕΤΑΦΟΡΑ ΓΕΩΡΓΙΚΏΝ ΠΡΟΪΟΝΤΩΝ</a:t>
            </a:r>
          </a:p>
        </p:txBody>
      </p:sp>
      <p:sp>
        <p:nvSpPr>
          <p:cNvPr id="6" name="Θέση κειμένου 5">
            <a:extLst>
              <a:ext uri="{FF2B5EF4-FFF2-40B4-BE49-F238E27FC236}">
                <a16:creationId xmlns:a16="http://schemas.microsoft.com/office/drawing/2014/main" id="{DF03E3E5-6560-4368-A204-028950B234E6}"/>
              </a:ext>
            </a:extLst>
          </p:cNvPr>
          <p:cNvSpPr>
            <a:spLocks noGrp="1"/>
          </p:cNvSpPr>
          <p:nvPr>
            <p:ph type="body" idx="1"/>
          </p:nvPr>
        </p:nvSpPr>
        <p:spPr/>
        <p:txBody>
          <a:bodyPr/>
          <a:lstStyle/>
          <a:p>
            <a:r>
              <a:rPr lang="el-GR" dirty="0"/>
              <a:t> ΕΛΛΑΔΑ 1950</a:t>
            </a:r>
          </a:p>
        </p:txBody>
      </p:sp>
      <p:pic>
        <p:nvPicPr>
          <p:cNvPr id="10" name="Θέση περιεχομένου 9">
            <a:extLst>
              <a:ext uri="{FF2B5EF4-FFF2-40B4-BE49-F238E27FC236}">
                <a16:creationId xmlns:a16="http://schemas.microsoft.com/office/drawing/2014/main" id="{1EFEAACB-2169-4862-88A9-5DBED16959AB}"/>
              </a:ext>
            </a:extLst>
          </p:cNvPr>
          <p:cNvPicPr>
            <a:picLocks noGrp="1" noChangeAspect="1"/>
          </p:cNvPicPr>
          <p:nvPr>
            <p:ph sz="half" idx="2"/>
          </p:nvPr>
        </p:nvPicPr>
        <p:blipFill>
          <a:blip r:embed="rId2"/>
          <a:stretch>
            <a:fillRect/>
          </a:stretch>
        </p:blipFill>
        <p:spPr>
          <a:xfrm>
            <a:off x="746449" y="2471866"/>
            <a:ext cx="4734598" cy="3784471"/>
          </a:xfrm>
          <a:prstGeom prst="rect">
            <a:avLst/>
          </a:prstGeom>
        </p:spPr>
      </p:pic>
      <p:sp>
        <p:nvSpPr>
          <p:cNvPr id="8" name="Θέση κειμένου 7">
            <a:extLst>
              <a:ext uri="{FF2B5EF4-FFF2-40B4-BE49-F238E27FC236}">
                <a16:creationId xmlns:a16="http://schemas.microsoft.com/office/drawing/2014/main" id="{FFBB4E68-F156-4608-A365-87F841404180}"/>
              </a:ext>
            </a:extLst>
          </p:cNvPr>
          <p:cNvSpPr>
            <a:spLocks noGrp="1"/>
          </p:cNvSpPr>
          <p:nvPr>
            <p:ph type="body" sz="quarter" idx="3"/>
          </p:nvPr>
        </p:nvSpPr>
        <p:spPr/>
        <p:txBody>
          <a:bodyPr/>
          <a:lstStyle/>
          <a:p>
            <a:r>
              <a:rPr lang="el-GR" dirty="0"/>
              <a:t>ΑΜΕΡΙΚΗ 2022</a:t>
            </a:r>
          </a:p>
        </p:txBody>
      </p:sp>
      <p:pic>
        <p:nvPicPr>
          <p:cNvPr id="11" name="Θέση περιεχομένου 10">
            <a:extLst>
              <a:ext uri="{FF2B5EF4-FFF2-40B4-BE49-F238E27FC236}">
                <a16:creationId xmlns:a16="http://schemas.microsoft.com/office/drawing/2014/main" id="{698E168E-17D2-460E-93F3-2BCCD3D9EBFD}"/>
              </a:ext>
            </a:extLst>
          </p:cNvPr>
          <p:cNvPicPr>
            <a:picLocks noGrp="1" noChangeAspect="1"/>
          </p:cNvPicPr>
          <p:nvPr>
            <p:ph sz="quarter" idx="4"/>
          </p:nvPr>
        </p:nvPicPr>
        <p:blipFill>
          <a:blip r:embed="rId3"/>
          <a:stretch>
            <a:fillRect/>
          </a:stretch>
        </p:blipFill>
        <p:spPr>
          <a:xfrm>
            <a:off x="5842743" y="2533015"/>
            <a:ext cx="5424724" cy="3723322"/>
          </a:xfrm>
          <a:prstGeom prst="rect">
            <a:avLst/>
          </a:prstGeom>
        </p:spPr>
      </p:pic>
      <p:sp>
        <p:nvSpPr>
          <p:cNvPr id="4" name="Θέση ημερομηνίας 3">
            <a:extLst>
              <a:ext uri="{FF2B5EF4-FFF2-40B4-BE49-F238E27FC236}">
                <a16:creationId xmlns:a16="http://schemas.microsoft.com/office/drawing/2014/main" id="{4784C761-9738-44F9-8F02-BF9B0316A1FE}"/>
              </a:ext>
            </a:extLst>
          </p:cNvPr>
          <p:cNvSpPr>
            <a:spLocks noGrp="1"/>
          </p:cNvSpPr>
          <p:nvPr>
            <p:ph type="dt" sz="half" idx="10"/>
          </p:nvPr>
        </p:nvSpPr>
        <p:spPr/>
        <p:txBody>
          <a:bodyPr/>
          <a:lstStyle/>
          <a:p>
            <a:fld id="{5D179434-7293-40E0-98A7-69F3C10321FD}" type="datetime1">
              <a:rPr lang="el-GR" smtClean="0"/>
              <a:t>13/12/2022</a:t>
            </a:fld>
            <a:endParaRPr lang="en-US"/>
          </a:p>
        </p:txBody>
      </p:sp>
    </p:spTree>
    <p:extLst>
      <p:ext uri="{BB962C8B-B14F-4D97-AF65-F5344CB8AC3E}">
        <p14:creationId xmlns:p14="http://schemas.microsoft.com/office/powerpoint/2010/main" val="25252572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55304D5-080C-4972-B1CB-2FE817347B6E}"/>
              </a:ext>
            </a:extLst>
          </p:cNvPr>
          <p:cNvSpPr>
            <a:spLocks noGrp="1"/>
          </p:cNvSpPr>
          <p:nvPr>
            <p:ph type="title"/>
          </p:nvPr>
        </p:nvSpPr>
        <p:spPr/>
        <p:txBody>
          <a:bodyPr/>
          <a:lstStyle/>
          <a:p>
            <a:r>
              <a:rPr lang="el-GR" dirty="0"/>
              <a:t>ΤΙ ΕΊΝΑΙ ΓΕΩΡΓΙΚΗ ΤΕΧΝΟΛΟΓΙΑ</a:t>
            </a:r>
          </a:p>
        </p:txBody>
      </p:sp>
      <p:sp>
        <p:nvSpPr>
          <p:cNvPr id="3" name="Θέση περιεχομένου 2">
            <a:extLst>
              <a:ext uri="{FF2B5EF4-FFF2-40B4-BE49-F238E27FC236}">
                <a16:creationId xmlns:a16="http://schemas.microsoft.com/office/drawing/2014/main" id="{99E700AC-15AD-493D-9DE0-C8F21B9499CD}"/>
              </a:ext>
            </a:extLst>
          </p:cNvPr>
          <p:cNvSpPr>
            <a:spLocks noGrp="1"/>
          </p:cNvSpPr>
          <p:nvPr>
            <p:ph idx="1"/>
          </p:nvPr>
        </p:nvSpPr>
        <p:spPr>
          <a:xfrm>
            <a:off x="1103312" y="1194318"/>
            <a:ext cx="8946541" cy="5054081"/>
          </a:xfrm>
        </p:spPr>
        <p:txBody>
          <a:bodyPr>
            <a:noAutofit/>
          </a:bodyPr>
          <a:lstStyle/>
          <a:p>
            <a:r>
              <a:rPr lang="el-GR" sz="2800" b="0" i="0" dirty="0">
                <a:effectLst/>
                <a:latin typeface="Verdana" panose="020B0604030504040204" pitchFamily="34" charset="0"/>
              </a:rPr>
              <a:t>Γεωργική τεχνολογία είναι η τεχνολογία που χρησιμοποιείται για την ανάπτυξη της αγροτικής οικονομίας. Μπορεί να περιλαμβάνει την εφε</a:t>
            </a:r>
            <a:r>
              <a:rPr lang="el-GR" sz="2800" dirty="0">
                <a:latin typeface="Verdana" panose="020B0604030504040204" pitchFamily="34" charset="0"/>
              </a:rPr>
              <a:t>ύρεση νέων</a:t>
            </a:r>
            <a:r>
              <a:rPr lang="el-GR" sz="2800" b="0" i="0" dirty="0">
                <a:effectLst/>
                <a:latin typeface="Verdana" panose="020B0604030504040204" pitchFamily="34" charset="0"/>
              </a:rPr>
              <a:t> αγροτικών </a:t>
            </a:r>
            <a:r>
              <a:rPr lang="el-GR" sz="2800" b="0" i="0" dirty="0" err="1">
                <a:effectLst/>
                <a:latin typeface="Verdana" panose="020B0604030504040204" pitchFamily="34" charset="0"/>
              </a:rPr>
              <a:t>εργαλείων,μηχανών,μεταφορικών</a:t>
            </a:r>
            <a:r>
              <a:rPr lang="el-GR" sz="2800" b="0" i="0" dirty="0">
                <a:effectLst/>
                <a:latin typeface="Verdana" panose="020B0604030504040204" pitchFamily="34" charset="0"/>
              </a:rPr>
              <a:t> μέσων, ή την βελτίωση αυτών που χρησιμοποιούνται. Επίσης μπορεί να αναφέρεται στην παραγωγή νέων λιπασμάτων, </a:t>
            </a:r>
            <a:r>
              <a:rPr lang="el-GR" sz="2800" b="0" i="0" dirty="0" err="1">
                <a:effectLst/>
                <a:latin typeface="Verdana" panose="020B0604030504040204" pitchFamily="34" charset="0"/>
              </a:rPr>
              <a:t>φυτοφαρμάκων,νέων</a:t>
            </a:r>
            <a:r>
              <a:rPr lang="el-GR" sz="2800" b="0" i="0" dirty="0">
                <a:effectLst/>
                <a:latin typeface="Verdana" panose="020B0604030504040204" pitchFamily="34" charset="0"/>
              </a:rPr>
              <a:t> μεθόδων καλλιέργειας ή και νέων ειδών φυτών(βιοτεχνολογία).</a:t>
            </a:r>
            <a:br>
              <a:rPr lang="el-GR" sz="2800" dirty="0"/>
            </a:br>
            <a:br>
              <a:rPr lang="el-GR" sz="2800" dirty="0"/>
            </a:br>
            <a:endParaRPr lang="el-GR" sz="2800" dirty="0"/>
          </a:p>
        </p:txBody>
      </p:sp>
      <p:sp>
        <p:nvSpPr>
          <p:cNvPr id="4" name="Θέση ημερομηνίας 3">
            <a:extLst>
              <a:ext uri="{FF2B5EF4-FFF2-40B4-BE49-F238E27FC236}">
                <a16:creationId xmlns:a16="http://schemas.microsoft.com/office/drawing/2014/main" id="{326BD88D-108C-419E-BA61-C39849164638}"/>
              </a:ext>
            </a:extLst>
          </p:cNvPr>
          <p:cNvSpPr>
            <a:spLocks noGrp="1"/>
          </p:cNvSpPr>
          <p:nvPr>
            <p:ph type="dt" sz="half" idx="10"/>
          </p:nvPr>
        </p:nvSpPr>
        <p:spPr/>
        <p:txBody>
          <a:bodyPr/>
          <a:lstStyle/>
          <a:p>
            <a:fld id="{5D179434-7293-40E0-98A7-69F3C10321FD}" type="datetime1">
              <a:rPr lang="el-GR" smtClean="0"/>
              <a:t>13/12/2022</a:t>
            </a:fld>
            <a:endParaRPr lang="en-US"/>
          </a:p>
        </p:txBody>
      </p:sp>
    </p:spTree>
    <p:extLst>
      <p:ext uri="{BB962C8B-B14F-4D97-AF65-F5344CB8AC3E}">
        <p14:creationId xmlns:p14="http://schemas.microsoft.com/office/powerpoint/2010/main" val="8613496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Τίτλος 7">
            <a:extLst>
              <a:ext uri="{FF2B5EF4-FFF2-40B4-BE49-F238E27FC236}">
                <a16:creationId xmlns:a16="http://schemas.microsoft.com/office/drawing/2014/main" id="{E5E3B29A-DE22-4CC2-A49A-1FE65C651C6D}"/>
              </a:ext>
            </a:extLst>
          </p:cNvPr>
          <p:cNvSpPr>
            <a:spLocks noGrp="1"/>
          </p:cNvSpPr>
          <p:nvPr>
            <p:ph type="title"/>
          </p:nvPr>
        </p:nvSpPr>
        <p:spPr/>
        <p:txBody>
          <a:bodyPr/>
          <a:lstStyle/>
          <a:p>
            <a:r>
              <a:rPr lang="el-GR" dirty="0"/>
              <a:t>ΚΑΤΑΠΟΛΕΜΗΣΗ ΑΣΘΕΝΕΙΩΝ</a:t>
            </a:r>
          </a:p>
        </p:txBody>
      </p:sp>
      <p:sp>
        <p:nvSpPr>
          <p:cNvPr id="9" name="Θέση κειμένου 8">
            <a:extLst>
              <a:ext uri="{FF2B5EF4-FFF2-40B4-BE49-F238E27FC236}">
                <a16:creationId xmlns:a16="http://schemas.microsoft.com/office/drawing/2014/main" id="{5FC90529-709A-4423-9BEA-E5729D3A3CC7}"/>
              </a:ext>
            </a:extLst>
          </p:cNvPr>
          <p:cNvSpPr>
            <a:spLocks noGrp="1"/>
          </p:cNvSpPr>
          <p:nvPr>
            <p:ph type="body" idx="1"/>
          </p:nvPr>
        </p:nvSpPr>
        <p:spPr/>
        <p:txBody>
          <a:bodyPr/>
          <a:lstStyle/>
          <a:p>
            <a:r>
              <a:rPr lang="el-GR" dirty="0"/>
              <a:t>1950</a:t>
            </a:r>
          </a:p>
        </p:txBody>
      </p:sp>
      <p:pic>
        <p:nvPicPr>
          <p:cNvPr id="13" name="Θέση περιεχομένου 12">
            <a:extLst>
              <a:ext uri="{FF2B5EF4-FFF2-40B4-BE49-F238E27FC236}">
                <a16:creationId xmlns:a16="http://schemas.microsoft.com/office/drawing/2014/main" id="{037E32FF-9D1D-4695-902B-4B22ED0758B9}"/>
              </a:ext>
            </a:extLst>
          </p:cNvPr>
          <p:cNvPicPr>
            <a:picLocks noGrp="1" noChangeAspect="1"/>
          </p:cNvPicPr>
          <p:nvPr>
            <p:ph sz="half" idx="2"/>
          </p:nvPr>
        </p:nvPicPr>
        <p:blipFill>
          <a:blip r:embed="rId2"/>
          <a:stretch>
            <a:fillRect/>
          </a:stretch>
        </p:blipFill>
        <p:spPr>
          <a:xfrm>
            <a:off x="836150" y="2780522"/>
            <a:ext cx="3789031" cy="3475816"/>
          </a:xfrm>
          <a:prstGeom prst="rect">
            <a:avLst/>
          </a:prstGeom>
        </p:spPr>
      </p:pic>
      <p:sp>
        <p:nvSpPr>
          <p:cNvPr id="11" name="Θέση κειμένου 10">
            <a:extLst>
              <a:ext uri="{FF2B5EF4-FFF2-40B4-BE49-F238E27FC236}">
                <a16:creationId xmlns:a16="http://schemas.microsoft.com/office/drawing/2014/main" id="{17A6CD92-150C-4AD2-9BD7-E59BBBB561FE}"/>
              </a:ext>
            </a:extLst>
          </p:cNvPr>
          <p:cNvSpPr>
            <a:spLocks noGrp="1"/>
          </p:cNvSpPr>
          <p:nvPr>
            <p:ph type="body" sz="quarter" idx="3"/>
          </p:nvPr>
        </p:nvSpPr>
        <p:spPr/>
        <p:txBody>
          <a:bodyPr/>
          <a:lstStyle/>
          <a:p>
            <a:r>
              <a:rPr lang="el-GR" dirty="0"/>
              <a:t>ΣΗΜΕΡΑ ΜΕ </a:t>
            </a:r>
            <a:r>
              <a:rPr lang="en-US" dirty="0"/>
              <a:t>DRONES</a:t>
            </a:r>
            <a:endParaRPr lang="el-GR" dirty="0"/>
          </a:p>
        </p:txBody>
      </p:sp>
      <p:pic>
        <p:nvPicPr>
          <p:cNvPr id="14" name="Θέση περιεχομένου 13">
            <a:extLst>
              <a:ext uri="{FF2B5EF4-FFF2-40B4-BE49-F238E27FC236}">
                <a16:creationId xmlns:a16="http://schemas.microsoft.com/office/drawing/2014/main" id="{23AF7526-2B69-4EF3-9881-FD6ABD08BAAD}"/>
              </a:ext>
            </a:extLst>
          </p:cNvPr>
          <p:cNvPicPr>
            <a:picLocks noGrp="1" noChangeAspect="1"/>
          </p:cNvPicPr>
          <p:nvPr>
            <p:ph sz="quarter" idx="4"/>
          </p:nvPr>
        </p:nvPicPr>
        <p:blipFill>
          <a:blip r:embed="rId3"/>
          <a:stretch>
            <a:fillRect/>
          </a:stretch>
        </p:blipFill>
        <p:spPr>
          <a:xfrm>
            <a:off x="5484188" y="2780522"/>
            <a:ext cx="5014351" cy="3398003"/>
          </a:xfrm>
          <a:prstGeom prst="rect">
            <a:avLst/>
          </a:prstGeom>
        </p:spPr>
      </p:pic>
      <p:sp>
        <p:nvSpPr>
          <p:cNvPr id="7" name="Θέση ημερομηνίας 6">
            <a:extLst>
              <a:ext uri="{FF2B5EF4-FFF2-40B4-BE49-F238E27FC236}">
                <a16:creationId xmlns:a16="http://schemas.microsoft.com/office/drawing/2014/main" id="{69029C5D-9783-4498-88E1-75062CEB462C}"/>
              </a:ext>
            </a:extLst>
          </p:cNvPr>
          <p:cNvSpPr>
            <a:spLocks noGrp="1"/>
          </p:cNvSpPr>
          <p:nvPr>
            <p:ph type="dt" sz="half" idx="10"/>
          </p:nvPr>
        </p:nvSpPr>
        <p:spPr/>
        <p:txBody>
          <a:bodyPr/>
          <a:lstStyle/>
          <a:p>
            <a:fld id="{EC5CC67F-1D3F-482B-B40D-B9513136EE0E}" type="datetime1">
              <a:rPr lang="el-GR" smtClean="0"/>
              <a:t>13/12/2022</a:t>
            </a:fld>
            <a:endParaRPr lang="en-US"/>
          </a:p>
        </p:txBody>
      </p:sp>
    </p:spTree>
    <p:extLst>
      <p:ext uri="{BB962C8B-B14F-4D97-AF65-F5344CB8AC3E}">
        <p14:creationId xmlns:p14="http://schemas.microsoft.com/office/powerpoint/2010/main" val="38938305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17EA570-8B9C-47B0-8B1D-0E391BBC0690}"/>
              </a:ext>
            </a:extLst>
          </p:cNvPr>
          <p:cNvSpPr>
            <a:spLocks noGrp="1"/>
          </p:cNvSpPr>
          <p:nvPr>
            <p:ph type="title"/>
          </p:nvPr>
        </p:nvSpPr>
        <p:spPr/>
        <p:txBody>
          <a:bodyPr/>
          <a:lstStyle/>
          <a:p>
            <a:r>
              <a:rPr lang="el-GR" dirty="0"/>
              <a:t>ΡΟΜΠΟΤ ΓΙΑ ΑΓΡΟΤΕΣ</a:t>
            </a:r>
          </a:p>
        </p:txBody>
      </p:sp>
      <p:pic>
        <p:nvPicPr>
          <p:cNvPr id="14" name="Θέση περιεχομένου 13">
            <a:extLst>
              <a:ext uri="{FF2B5EF4-FFF2-40B4-BE49-F238E27FC236}">
                <a16:creationId xmlns:a16="http://schemas.microsoft.com/office/drawing/2014/main" id="{BD41FA20-5B64-46A3-B009-4B0BB3739795}"/>
              </a:ext>
            </a:extLst>
          </p:cNvPr>
          <p:cNvPicPr>
            <a:picLocks noGrp="1" noChangeAspect="1"/>
          </p:cNvPicPr>
          <p:nvPr>
            <p:ph sz="half" idx="2"/>
          </p:nvPr>
        </p:nvPicPr>
        <p:blipFill>
          <a:blip r:embed="rId2"/>
          <a:stretch>
            <a:fillRect/>
          </a:stretch>
        </p:blipFill>
        <p:spPr>
          <a:xfrm>
            <a:off x="6096000" y="1853248"/>
            <a:ext cx="5076825" cy="4552034"/>
          </a:xfrm>
          <a:prstGeom prst="rect">
            <a:avLst/>
          </a:prstGeom>
        </p:spPr>
      </p:pic>
      <p:sp>
        <p:nvSpPr>
          <p:cNvPr id="7" name="Θέση ημερομηνίας 6">
            <a:extLst>
              <a:ext uri="{FF2B5EF4-FFF2-40B4-BE49-F238E27FC236}">
                <a16:creationId xmlns:a16="http://schemas.microsoft.com/office/drawing/2014/main" id="{39E597A5-78BD-4B54-8021-9FB0BF63E745}"/>
              </a:ext>
            </a:extLst>
          </p:cNvPr>
          <p:cNvSpPr>
            <a:spLocks noGrp="1"/>
          </p:cNvSpPr>
          <p:nvPr>
            <p:ph type="dt" sz="half" idx="10"/>
          </p:nvPr>
        </p:nvSpPr>
        <p:spPr/>
        <p:txBody>
          <a:bodyPr/>
          <a:lstStyle/>
          <a:p>
            <a:fld id="{EC5CC67F-1D3F-482B-B40D-B9513136EE0E}" type="datetime1">
              <a:rPr lang="el-GR" smtClean="0"/>
              <a:t>13/12/2022</a:t>
            </a:fld>
            <a:endParaRPr lang="en-US"/>
          </a:p>
        </p:txBody>
      </p:sp>
      <p:pic>
        <p:nvPicPr>
          <p:cNvPr id="13" name="Θέση περιεχομένου 12">
            <a:extLst>
              <a:ext uri="{FF2B5EF4-FFF2-40B4-BE49-F238E27FC236}">
                <a16:creationId xmlns:a16="http://schemas.microsoft.com/office/drawing/2014/main" id="{8DA0FF12-D8A8-4131-AECB-D8E7F4CCE8A6}"/>
              </a:ext>
            </a:extLst>
          </p:cNvPr>
          <p:cNvPicPr>
            <a:picLocks noGrp="1" noChangeAspect="1"/>
          </p:cNvPicPr>
          <p:nvPr>
            <p:ph sz="half" idx="1"/>
          </p:nvPr>
        </p:nvPicPr>
        <p:blipFill>
          <a:blip r:embed="rId3"/>
          <a:stretch>
            <a:fillRect/>
          </a:stretch>
        </p:blipFill>
        <p:spPr>
          <a:xfrm>
            <a:off x="836651" y="1853248"/>
            <a:ext cx="4490585" cy="4552034"/>
          </a:xfrm>
          <a:prstGeom prst="rect">
            <a:avLst/>
          </a:prstGeom>
        </p:spPr>
      </p:pic>
    </p:spTree>
    <p:extLst>
      <p:ext uri="{BB962C8B-B14F-4D97-AF65-F5344CB8AC3E}">
        <p14:creationId xmlns:p14="http://schemas.microsoft.com/office/powerpoint/2010/main" val="16059440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Τίτλος 7">
            <a:extLst>
              <a:ext uri="{FF2B5EF4-FFF2-40B4-BE49-F238E27FC236}">
                <a16:creationId xmlns:a16="http://schemas.microsoft.com/office/drawing/2014/main" id="{13640D76-67E9-4E2C-BBFB-05CA65A390E9}"/>
              </a:ext>
            </a:extLst>
          </p:cNvPr>
          <p:cNvSpPr>
            <a:spLocks noGrp="1"/>
          </p:cNvSpPr>
          <p:nvPr>
            <p:ph type="title"/>
          </p:nvPr>
        </p:nvSpPr>
        <p:spPr/>
        <p:txBody>
          <a:bodyPr/>
          <a:lstStyle/>
          <a:p>
            <a:r>
              <a:rPr lang="el-GR" dirty="0"/>
              <a:t>ΣΟΥΠΕΡ ΑΓΡΟΤΙΚΑ ΜΗΧΑΝΗΜΑΤΑ</a:t>
            </a:r>
          </a:p>
        </p:txBody>
      </p:sp>
      <p:pic>
        <p:nvPicPr>
          <p:cNvPr id="12" name="Θέση περιεχομένου 11">
            <a:extLst>
              <a:ext uri="{FF2B5EF4-FFF2-40B4-BE49-F238E27FC236}">
                <a16:creationId xmlns:a16="http://schemas.microsoft.com/office/drawing/2014/main" id="{D29FF912-E6FD-4C27-902D-6AADEE9D8A69}"/>
              </a:ext>
            </a:extLst>
          </p:cNvPr>
          <p:cNvPicPr>
            <a:picLocks noGrp="1" noChangeAspect="1"/>
          </p:cNvPicPr>
          <p:nvPr>
            <p:ph sz="half" idx="1"/>
          </p:nvPr>
        </p:nvPicPr>
        <p:blipFill>
          <a:blip r:embed="rId2"/>
          <a:stretch>
            <a:fillRect/>
          </a:stretch>
        </p:blipFill>
        <p:spPr>
          <a:xfrm>
            <a:off x="229677" y="2056091"/>
            <a:ext cx="5094798" cy="4200245"/>
          </a:xfrm>
          <a:prstGeom prst="rect">
            <a:avLst/>
          </a:prstGeom>
        </p:spPr>
      </p:pic>
      <p:pic>
        <p:nvPicPr>
          <p:cNvPr id="13" name="Θέση περιεχομένου 12">
            <a:extLst>
              <a:ext uri="{FF2B5EF4-FFF2-40B4-BE49-F238E27FC236}">
                <a16:creationId xmlns:a16="http://schemas.microsoft.com/office/drawing/2014/main" id="{2D028C35-27EC-488D-AA70-187659F3CBD6}"/>
              </a:ext>
            </a:extLst>
          </p:cNvPr>
          <p:cNvPicPr>
            <a:picLocks noGrp="1" noChangeAspect="1"/>
          </p:cNvPicPr>
          <p:nvPr>
            <p:ph sz="half" idx="2"/>
          </p:nvPr>
        </p:nvPicPr>
        <p:blipFill>
          <a:blip r:embed="rId3"/>
          <a:stretch>
            <a:fillRect/>
          </a:stretch>
        </p:blipFill>
        <p:spPr>
          <a:xfrm>
            <a:off x="5714632" y="2097011"/>
            <a:ext cx="5498281" cy="4118404"/>
          </a:xfrm>
          <a:prstGeom prst="rect">
            <a:avLst/>
          </a:prstGeom>
        </p:spPr>
      </p:pic>
      <p:sp>
        <p:nvSpPr>
          <p:cNvPr id="7" name="Θέση ημερομηνίας 6">
            <a:extLst>
              <a:ext uri="{FF2B5EF4-FFF2-40B4-BE49-F238E27FC236}">
                <a16:creationId xmlns:a16="http://schemas.microsoft.com/office/drawing/2014/main" id="{5E91FE66-95A8-454D-99E0-D259476EA0C3}"/>
              </a:ext>
            </a:extLst>
          </p:cNvPr>
          <p:cNvSpPr>
            <a:spLocks noGrp="1"/>
          </p:cNvSpPr>
          <p:nvPr>
            <p:ph type="dt" sz="half" idx="10"/>
          </p:nvPr>
        </p:nvSpPr>
        <p:spPr/>
        <p:txBody>
          <a:bodyPr/>
          <a:lstStyle/>
          <a:p>
            <a:fld id="{EC5CC67F-1D3F-482B-B40D-B9513136EE0E}" type="datetime1">
              <a:rPr lang="el-GR" smtClean="0"/>
              <a:t>13/12/2022</a:t>
            </a:fld>
            <a:endParaRPr lang="en-US"/>
          </a:p>
        </p:txBody>
      </p:sp>
    </p:spTree>
    <p:extLst>
      <p:ext uri="{BB962C8B-B14F-4D97-AF65-F5344CB8AC3E}">
        <p14:creationId xmlns:p14="http://schemas.microsoft.com/office/powerpoint/2010/main" val="31525571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5F655D8-DB72-4EC9-B847-94A72D101B56}"/>
              </a:ext>
            </a:extLst>
          </p:cNvPr>
          <p:cNvSpPr>
            <a:spLocks noGrp="1"/>
          </p:cNvSpPr>
          <p:nvPr>
            <p:ph type="title"/>
          </p:nvPr>
        </p:nvSpPr>
        <p:spPr/>
        <p:txBody>
          <a:bodyPr/>
          <a:lstStyle/>
          <a:p>
            <a:r>
              <a:rPr lang="el-GR" dirty="0"/>
              <a:t>ΠΡΑΣΙΝΗ  ΒΙΟΤΕΧΝΟΛΟΓΙΑ</a:t>
            </a:r>
          </a:p>
        </p:txBody>
      </p:sp>
      <p:sp>
        <p:nvSpPr>
          <p:cNvPr id="3" name="Θέση περιεχομένου 2">
            <a:extLst>
              <a:ext uri="{FF2B5EF4-FFF2-40B4-BE49-F238E27FC236}">
                <a16:creationId xmlns:a16="http://schemas.microsoft.com/office/drawing/2014/main" id="{3347E327-7FE2-4CE6-957C-515966372C2F}"/>
              </a:ext>
            </a:extLst>
          </p:cNvPr>
          <p:cNvSpPr>
            <a:spLocks noGrp="1"/>
          </p:cNvSpPr>
          <p:nvPr>
            <p:ph sz="half" idx="1"/>
          </p:nvPr>
        </p:nvSpPr>
        <p:spPr>
          <a:xfrm>
            <a:off x="177282" y="1447801"/>
            <a:ext cx="6904653" cy="5027644"/>
          </a:xfrm>
        </p:spPr>
        <p:txBody>
          <a:bodyPr>
            <a:normAutofit/>
          </a:bodyPr>
          <a:lstStyle/>
          <a:p>
            <a:r>
              <a:rPr lang="el-GR" dirty="0"/>
              <a:t>Η βιοτεχνολογία στη γεωπονία εστιάζει στην διαχείριση του γενετικού υλικού για την δημιουργία φυτών(ΓΤΟ) που φέρουν επιθυμητά χαρακτηριστικά, ξεπερνώντας τις συμβατικές χρονοβόρες και προβληματικές μεθόδους βελτίωσης μιας ποικιλίας φυτού. </a:t>
            </a:r>
          </a:p>
          <a:p>
            <a:r>
              <a:rPr lang="el-GR" dirty="0"/>
              <a:t>Αποτέλεσμα είναι να δημιουργηθούν φυτά ανθεκτικά σε διάφορες ασθένειες και καταπονήσεις, πιο παραγωγικά, με λιγότερες απαιτήσεις σε νερό και φυτά "πράσινα εργοστάσια" παραγωγής μιας πληθώρας φυσικών προϊόντων για φαρμακευτικά σκευάσματα και πρώτης ύλης για ενέργεια.</a:t>
            </a:r>
          </a:p>
          <a:p>
            <a:r>
              <a:rPr lang="el-GR" dirty="0"/>
              <a:t> Τέλος η γεωπονική βιοτεχνολογία στοχεύει στη χρήση τεχνικών ελεγχόμενου </a:t>
            </a:r>
            <a:r>
              <a:rPr lang="el-GR" dirty="0" err="1"/>
              <a:t>μικροπολλαπλασιασμού</a:t>
            </a:r>
            <a:r>
              <a:rPr lang="el-GR" dirty="0"/>
              <a:t> φυτών απαλλαγμένα από ιούς και στη δημιουργία φυτοφαρμάκων φιλικότερα στο περιβάλλον.</a:t>
            </a:r>
          </a:p>
        </p:txBody>
      </p:sp>
      <p:pic>
        <p:nvPicPr>
          <p:cNvPr id="6" name="Θέση περιεχομένου 5">
            <a:extLst>
              <a:ext uri="{FF2B5EF4-FFF2-40B4-BE49-F238E27FC236}">
                <a16:creationId xmlns:a16="http://schemas.microsoft.com/office/drawing/2014/main" id="{A8EF3F1D-2149-4383-97D0-77387815FDB1}"/>
              </a:ext>
            </a:extLst>
          </p:cNvPr>
          <p:cNvPicPr>
            <a:picLocks noGrp="1" noChangeAspect="1"/>
          </p:cNvPicPr>
          <p:nvPr>
            <p:ph sz="half" idx="2"/>
          </p:nvPr>
        </p:nvPicPr>
        <p:blipFill>
          <a:blip r:embed="rId2"/>
          <a:stretch>
            <a:fillRect/>
          </a:stretch>
        </p:blipFill>
        <p:spPr>
          <a:xfrm>
            <a:off x="7458075" y="2314575"/>
            <a:ext cx="3747989" cy="3790949"/>
          </a:xfrm>
          <a:prstGeom prst="rect">
            <a:avLst/>
          </a:prstGeom>
        </p:spPr>
      </p:pic>
      <p:sp>
        <p:nvSpPr>
          <p:cNvPr id="5" name="Θέση ημερομηνίας 4">
            <a:extLst>
              <a:ext uri="{FF2B5EF4-FFF2-40B4-BE49-F238E27FC236}">
                <a16:creationId xmlns:a16="http://schemas.microsoft.com/office/drawing/2014/main" id="{64A9A691-9AAF-4C73-8523-451A9DB5D1BE}"/>
              </a:ext>
            </a:extLst>
          </p:cNvPr>
          <p:cNvSpPr>
            <a:spLocks noGrp="1"/>
          </p:cNvSpPr>
          <p:nvPr>
            <p:ph type="dt" sz="half" idx="10"/>
          </p:nvPr>
        </p:nvSpPr>
        <p:spPr/>
        <p:txBody>
          <a:bodyPr/>
          <a:lstStyle/>
          <a:p>
            <a:fld id="{020C962E-969A-49B6-9474-121940DF033D}" type="datetime1">
              <a:rPr lang="el-GR" smtClean="0"/>
              <a:t>13/12/2022</a:t>
            </a:fld>
            <a:endParaRPr lang="en-US"/>
          </a:p>
        </p:txBody>
      </p:sp>
    </p:spTree>
    <p:extLst>
      <p:ext uri="{BB962C8B-B14F-4D97-AF65-F5344CB8AC3E}">
        <p14:creationId xmlns:p14="http://schemas.microsoft.com/office/powerpoint/2010/main" val="24732416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6781A18-C851-45A2-B96F-45117F1024AB}"/>
              </a:ext>
            </a:extLst>
          </p:cNvPr>
          <p:cNvSpPr>
            <a:spLocks noGrp="1"/>
          </p:cNvSpPr>
          <p:nvPr>
            <p:ph type="title"/>
          </p:nvPr>
        </p:nvSpPr>
        <p:spPr/>
        <p:txBody>
          <a:bodyPr/>
          <a:lstStyle/>
          <a:p>
            <a:r>
              <a:rPr lang="el-GR" dirty="0"/>
              <a:t>ΣΥΜΠΕΡΑΣΜΑΤΑ</a:t>
            </a:r>
          </a:p>
        </p:txBody>
      </p:sp>
      <p:sp>
        <p:nvSpPr>
          <p:cNvPr id="6" name="Θέση περιεχομένου 5">
            <a:extLst>
              <a:ext uri="{FF2B5EF4-FFF2-40B4-BE49-F238E27FC236}">
                <a16:creationId xmlns:a16="http://schemas.microsoft.com/office/drawing/2014/main" id="{4BC0D95E-6C47-4D7D-8D1C-FE50B9AB4138}"/>
              </a:ext>
            </a:extLst>
          </p:cNvPr>
          <p:cNvSpPr>
            <a:spLocks noGrp="1"/>
          </p:cNvSpPr>
          <p:nvPr>
            <p:ph idx="1"/>
          </p:nvPr>
        </p:nvSpPr>
        <p:spPr/>
        <p:txBody>
          <a:bodyPr>
            <a:normAutofit/>
          </a:bodyPr>
          <a:lstStyle/>
          <a:p>
            <a:r>
              <a:rPr lang="el-GR" dirty="0"/>
              <a:t>Οι εξελίξεις στην τεχνητή νοημοσύνη, το Internet  και άλλες ψηφιακές τεχνολογίες αξιοποιούνται πλέον στην αγροτική παραγωγή, καθώς παρέχουν λύσεις για την αντιμετώπιση σειράς προκλήσεων :</a:t>
            </a:r>
          </a:p>
          <a:p>
            <a:r>
              <a:rPr lang="el-GR" dirty="0"/>
              <a:t>όπως η έλλειψη εργατικού δυναμικού, </a:t>
            </a:r>
          </a:p>
          <a:p>
            <a:r>
              <a:rPr lang="el-GR" dirty="0"/>
              <a:t>η ακρίβεια πρόβλεψης, </a:t>
            </a:r>
          </a:p>
          <a:p>
            <a:r>
              <a:rPr lang="el-GR" dirty="0"/>
              <a:t>η μείωση της σπατάλης κτλ.</a:t>
            </a:r>
          </a:p>
          <a:p>
            <a:endParaRPr lang="el-GR" dirty="0"/>
          </a:p>
          <a:p>
            <a:r>
              <a:rPr lang="el-GR" dirty="0"/>
              <a:t>Ενδεικτικά, η χρήση συστημάτων γεωργίας ακριβείας, ρομποτικής και </a:t>
            </a:r>
            <a:r>
              <a:rPr lang="el-GR" dirty="0" err="1"/>
              <a:t>drones</a:t>
            </a:r>
            <a:r>
              <a:rPr lang="el-GR" dirty="0"/>
              <a:t> αυξάνει την παραγωγή και βελτιστοποιεί τη χρήση των πόρων, ενώ ταυτόχρονα μειώνει τη σπατάλη και εξασφαλίζει την ιχνηλασιμότητα και την ποιότητα των τροφίμων.</a:t>
            </a:r>
          </a:p>
        </p:txBody>
      </p:sp>
      <p:sp>
        <p:nvSpPr>
          <p:cNvPr id="5" name="Θέση ημερομηνίας 4">
            <a:extLst>
              <a:ext uri="{FF2B5EF4-FFF2-40B4-BE49-F238E27FC236}">
                <a16:creationId xmlns:a16="http://schemas.microsoft.com/office/drawing/2014/main" id="{E9C2A882-B962-44CD-9924-FC9A61523FE8}"/>
              </a:ext>
            </a:extLst>
          </p:cNvPr>
          <p:cNvSpPr>
            <a:spLocks noGrp="1"/>
          </p:cNvSpPr>
          <p:nvPr>
            <p:ph type="dt" sz="half" idx="10"/>
          </p:nvPr>
        </p:nvSpPr>
        <p:spPr/>
        <p:txBody>
          <a:bodyPr/>
          <a:lstStyle/>
          <a:p>
            <a:fld id="{020C962E-969A-49B6-9474-121940DF033D}" type="datetime1">
              <a:rPr lang="el-GR" smtClean="0"/>
              <a:t>13/12/2022</a:t>
            </a:fld>
            <a:endParaRPr lang="en-US"/>
          </a:p>
        </p:txBody>
      </p:sp>
    </p:spTree>
    <p:extLst>
      <p:ext uri="{BB962C8B-B14F-4D97-AF65-F5344CB8AC3E}">
        <p14:creationId xmlns:p14="http://schemas.microsoft.com/office/powerpoint/2010/main" val="42655464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41B68C77-138E-4BF7-A276-BD0C78A4219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3" name="Picture 12">
            <a:extLst>
              <a:ext uri="{FF2B5EF4-FFF2-40B4-BE49-F238E27FC236}">
                <a16:creationId xmlns:a16="http://schemas.microsoft.com/office/drawing/2014/main" id="{7C268552-D473-46ED-B1B8-422042C4DEF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5" name="Oval 14">
            <a:extLst>
              <a:ext uri="{FF2B5EF4-FFF2-40B4-BE49-F238E27FC236}">
                <a16:creationId xmlns:a16="http://schemas.microsoft.com/office/drawing/2014/main" id="{4AC0CD9D-7610-4620-93B4-798CCD9AB5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7" name="Picture 16">
            <a:extLst>
              <a:ext uri="{FF2B5EF4-FFF2-40B4-BE49-F238E27FC236}">
                <a16:creationId xmlns:a16="http://schemas.microsoft.com/office/drawing/2014/main" id="{B9238B3E-24AA-439A-B527-6C5DF6D7214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9" name="Picture 18">
            <a:extLst>
              <a:ext uri="{FF2B5EF4-FFF2-40B4-BE49-F238E27FC236}">
                <a16:creationId xmlns:a16="http://schemas.microsoft.com/office/drawing/2014/main" id="{69F01145-BEA3-4CBF-AA21-10077B948CA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21" name="Rectangle 20">
            <a:extLst>
              <a:ext uri="{FF2B5EF4-FFF2-40B4-BE49-F238E27FC236}">
                <a16:creationId xmlns:a16="http://schemas.microsoft.com/office/drawing/2014/main" id="{DE4D62F9-188E-4530-84C2-24BDEE4BEB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3" name="Rectangle 22">
            <a:extLst>
              <a:ext uri="{FF2B5EF4-FFF2-40B4-BE49-F238E27FC236}">
                <a16:creationId xmlns:a16="http://schemas.microsoft.com/office/drawing/2014/main" id="{757B325C-3E35-45CF-9D07-3BCB281F3B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EAB2EB16-0236-4017-9EE9-7192F785811C}"/>
              </a:ext>
            </a:extLst>
          </p:cNvPr>
          <p:cNvSpPr>
            <a:spLocks noGrp="1"/>
          </p:cNvSpPr>
          <p:nvPr>
            <p:ph type="title"/>
          </p:nvPr>
        </p:nvSpPr>
        <p:spPr>
          <a:xfrm>
            <a:off x="8191925" y="1325880"/>
            <a:ext cx="3352375" cy="3066507"/>
          </a:xfrm>
        </p:spPr>
        <p:txBody>
          <a:bodyPr vert="horz" lIns="91440" tIns="45720" rIns="91440" bIns="45720" rtlCol="0" anchor="b">
            <a:normAutofit/>
          </a:bodyPr>
          <a:lstStyle/>
          <a:p>
            <a:r>
              <a:rPr lang="en-US" sz="2200" b="0" i="0" kern="1200">
                <a:solidFill>
                  <a:srgbClr val="EBEBEB"/>
                </a:solidFill>
                <a:latin typeface="+mj-lt"/>
                <a:ea typeface="+mj-ea"/>
                <a:cs typeface="+mj-cs"/>
              </a:rPr>
              <a:t>www.mytexnologia.gr</a:t>
            </a:r>
          </a:p>
        </p:txBody>
      </p:sp>
      <p:sp>
        <p:nvSpPr>
          <p:cNvPr id="25" name="Freeform 36">
            <a:extLst>
              <a:ext uri="{FF2B5EF4-FFF2-40B4-BE49-F238E27FC236}">
                <a16:creationId xmlns:a16="http://schemas.microsoft.com/office/drawing/2014/main" id="{C24BEC42-AFF3-40D1-93A2-A27A42E1E2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463681"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useBgFill="1">
        <p:nvSpPr>
          <p:cNvPr id="27" name="Freeform: Shape 26">
            <a:extLst>
              <a:ext uri="{FF2B5EF4-FFF2-40B4-BE49-F238E27FC236}">
                <a16:creationId xmlns:a16="http://schemas.microsoft.com/office/drawing/2014/main" id="{608F427C-1EC9-4280-9367-F2B3AA063E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809954" cy="6858000"/>
          </a:xfrm>
          <a:custGeom>
            <a:avLst/>
            <a:gdLst>
              <a:gd name="connsiteX0" fmla="*/ 6465239 w 7809954"/>
              <a:gd name="connsiteY0" fmla="*/ 0 h 6858000"/>
              <a:gd name="connsiteX1" fmla="*/ 7808777 w 7809954"/>
              <a:gd name="connsiteY1" fmla="*/ 0 h 6858000"/>
              <a:gd name="connsiteX2" fmla="*/ 7783732 w 7809954"/>
              <a:gd name="connsiteY2" fmla="*/ 155676 h 6858000"/>
              <a:gd name="connsiteX3" fmla="*/ 7759863 w 7809954"/>
              <a:gd name="connsiteY3" fmla="*/ 310667 h 6858000"/>
              <a:gd name="connsiteX4" fmla="*/ 7736499 w 7809954"/>
              <a:gd name="connsiteY4" fmla="*/ 466344 h 6858000"/>
              <a:gd name="connsiteX5" fmla="*/ 7716496 w 7809954"/>
              <a:gd name="connsiteY5" fmla="*/ 622706 h 6858000"/>
              <a:gd name="connsiteX6" fmla="*/ 7696325 w 7809954"/>
              <a:gd name="connsiteY6" fmla="*/ 778383 h 6858000"/>
              <a:gd name="connsiteX7" fmla="*/ 7677499 w 7809954"/>
              <a:gd name="connsiteY7" fmla="*/ 934745 h 6858000"/>
              <a:gd name="connsiteX8" fmla="*/ 7661363 w 7809954"/>
              <a:gd name="connsiteY8" fmla="*/ 1089050 h 6858000"/>
              <a:gd name="connsiteX9" fmla="*/ 7646067 w 7809954"/>
              <a:gd name="connsiteY9" fmla="*/ 1245413 h 6858000"/>
              <a:gd name="connsiteX10" fmla="*/ 7632115 w 7809954"/>
              <a:gd name="connsiteY10" fmla="*/ 1401089 h 6858000"/>
              <a:gd name="connsiteX11" fmla="*/ 7620013 w 7809954"/>
              <a:gd name="connsiteY11" fmla="*/ 1554023 h 6858000"/>
              <a:gd name="connsiteX12" fmla="*/ 7607910 w 7809954"/>
              <a:gd name="connsiteY12" fmla="*/ 1709013 h 6858000"/>
              <a:gd name="connsiteX13" fmla="*/ 7597825 w 7809954"/>
              <a:gd name="connsiteY13" fmla="*/ 1861947 h 6858000"/>
              <a:gd name="connsiteX14" fmla="*/ 7589925 w 7809954"/>
              <a:gd name="connsiteY14" fmla="*/ 2014880 h 6858000"/>
              <a:gd name="connsiteX15" fmla="*/ 7581688 w 7809954"/>
              <a:gd name="connsiteY15" fmla="*/ 2167128 h 6858000"/>
              <a:gd name="connsiteX16" fmla="*/ 7574797 w 7809954"/>
              <a:gd name="connsiteY16" fmla="*/ 2318004 h 6858000"/>
              <a:gd name="connsiteX17" fmla="*/ 7569922 w 7809954"/>
              <a:gd name="connsiteY17" fmla="*/ 2467508 h 6858000"/>
              <a:gd name="connsiteX18" fmla="*/ 7565720 w 7809954"/>
              <a:gd name="connsiteY18" fmla="*/ 2617013 h 6858000"/>
              <a:gd name="connsiteX19" fmla="*/ 7561686 w 7809954"/>
              <a:gd name="connsiteY19" fmla="*/ 2765145 h 6858000"/>
              <a:gd name="connsiteX20" fmla="*/ 7559837 w 7809954"/>
              <a:gd name="connsiteY20" fmla="*/ 2911221 h 6858000"/>
              <a:gd name="connsiteX21" fmla="*/ 7557820 w 7809954"/>
              <a:gd name="connsiteY21" fmla="*/ 3057296 h 6858000"/>
              <a:gd name="connsiteX22" fmla="*/ 7556811 w 7809954"/>
              <a:gd name="connsiteY22" fmla="*/ 3201314 h 6858000"/>
              <a:gd name="connsiteX23" fmla="*/ 7557820 w 7809954"/>
              <a:gd name="connsiteY23" fmla="*/ 3343960 h 6858000"/>
              <a:gd name="connsiteX24" fmla="*/ 7557820 w 7809954"/>
              <a:gd name="connsiteY24" fmla="*/ 3485235 h 6858000"/>
              <a:gd name="connsiteX25" fmla="*/ 7559837 w 7809954"/>
              <a:gd name="connsiteY25" fmla="*/ 3625138 h 6858000"/>
              <a:gd name="connsiteX26" fmla="*/ 7562862 w 7809954"/>
              <a:gd name="connsiteY26" fmla="*/ 3762298 h 6858000"/>
              <a:gd name="connsiteX27" fmla="*/ 7565720 w 7809954"/>
              <a:gd name="connsiteY27" fmla="*/ 3898087 h 6858000"/>
              <a:gd name="connsiteX28" fmla="*/ 7568914 w 7809954"/>
              <a:gd name="connsiteY28" fmla="*/ 4031132 h 6858000"/>
              <a:gd name="connsiteX29" fmla="*/ 7573788 w 7809954"/>
              <a:gd name="connsiteY29" fmla="*/ 4163491 h 6858000"/>
              <a:gd name="connsiteX30" fmla="*/ 7578999 w 7809954"/>
              <a:gd name="connsiteY30" fmla="*/ 4293793 h 6858000"/>
              <a:gd name="connsiteX31" fmla="*/ 7583705 w 7809954"/>
              <a:gd name="connsiteY31" fmla="*/ 4421352 h 6858000"/>
              <a:gd name="connsiteX32" fmla="*/ 7596985 w 7809954"/>
              <a:gd name="connsiteY32" fmla="*/ 4670298 h 6858000"/>
              <a:gd name="connsiteX33" fmla="*/ 7611104 w 7809954"/>
              <a:gd name="connsiteY33" fmla="*/ 4908956 h 6858000"/>
              <a:gd name="connsiteX34" fmla="*/ 7625896 w 7809954"/>
              <a:gd name="connsiteY34" fmla="*/ 5138013 h 6858000"/>
              <a:gd name="connsiteX35" fmla="*/ 7642201 w 7809954"/>
              <a:gd name="connsiteY35" fmla="*/ 5354726 h 6858000"/>
              <a:gd name="connsiteX36" fmla="*/ 7659178 w 7809954"/>
              <a:gd name="connsiteY36" fmla="*/ 5561838 h 6858000"/>
              <a:gd name="connsiteX37" fmla="*/ 7677499 w 7809954"/>
              <a:gd name="connsiteY37" fmla="*/ 5753862 h 6858000"/>
              <a:gd name="connsiteX38" fmla="*/ 7695485 w 7809954"/>
              <a:gd name="connsiteY38" fmla="*/ 5934227 h 6858000"/>
              <a:gd name="connsiteX39" fmla="*/ 7713470 w 7809954"/>
              <a:gd name="connsiteY39" fmla="*/ 6100191 h 6858000"/>
              <a:gd name="connsiteX40" fmla="*/ 7730447 w 7809954"/>
              <a:gd name="connsiteY40" fmla="*/ 6252438 h 6858000"/>
              <a:gd name="connsiteX41" fmla="*/ 7746584 w 7809954"/>
              <a:gd name="connsiteY41" fmla="*/ 6387541 h 6858000"/>
              <a:gd name="connsiteX42" fmla="*/ 7761880 w 7809954"/>
              <a:gd name="connsiteY42" fmla="*/ 6509613 h 6858000"/>
              <a:gd name="connsiteX43" fmla="*/ 7774655 w 7809954"/>
              <a:gd name="connsiteY43" fmla="*/ 6612483 h 6858000"/>
              <a:gd name="connsiteX44" fmla="*/ 7786757 w 7809954"/>
              <a:gd name="connsiteY44" fmla="*/ 6698894 h 6858000"/>
              <a:gd name="connsiteX45" fmla="*/ 7804071 w 7809954"/>
              <a:gd name="connsiteY45" fmla="*/ 6817538 h 6858000"/>
              <a:gd name="connsiteX46" fmla="*/ 7809954 w 7809954"/>
              <a:gd name="connsiteY46" fmla="*/ 6858000 h 6858000"/>
              <a:gd name="connsiteX47" fmla="*/ 7157124 w 7809954"/>
              <a:gd name="connsiteY47" fmla="*/ 6858000 h 6858000"/>
              <a:gd name="connsiteX48" fmla="*/ 7157124 w 7809954"/>
              <a:gd name="connsiteY48" fmla="*/ 6858000 h 6858000"/>
              <a:gd name="connsiteX49" fmla="*/ 0 w 7809954"/>
              <a:gd name="connsiteY49" fmla="*/ 6858000 h 6858000"/>
              <a:gd name="connsiteX50" fmla="*/ 0 w 7809954"/>
              <a:gd name="connsiteY50" fmla="*/ 0 h 6858000"/>
              <a:gd name="connsiteX51" fmla="*/ 6465239 w 7809954"/>
              <a:gd name="connsiteY5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809954" h="6858000">
                <a:moveTo>
                  <a:pt x="6465239" y="0"/>
                </a:moveTo>
                <a:lnTo>
                  <a:pt x="7808777" y="0"/>
                </a:lnTo>
                <a:lnTo>
                  <a:pt x="7783732" y="155676"/>
                </a:lnTo>
                <a:lnTo>
                  <a:pt x="7759863" y="310667"/>
                </a:lnTo>
                <a:lnTo>
                  <a:pt x="7736499" y="466344"/>
                </a:lnTo>
                <a:lnTo>
                  <a:pt x="7716496" y="622706"/>
                </a:lnTo>
                <a:lnTo>
                  <a:pt x="7696325" y="778383"/>
                </a:lnTo>
                <a:lnTo>
                  <a:pt x="7677499" y="934745"/>
                </a:lnTo>
                <a:lnTo>
                  <a:pt x="7661363" y="1089050"/>
                </a:lnTo>
                <a:lnTo>
                  <a:pt x="7646067" y="1245413"/>
                </a:lnTo>
                <a:lnTo>
                  <a:pt x="7632115" y="1401089"/>
                </a:lnTo>
                <a:lnTo>
                  <a:pt x="7620013" y="1554023"/>
                </a:lnTo>
                <a:lnTo>
                  <a:pt x="7607910" y="1709013"/>
                </a:lnTo>
                <a:lnTo>
                  <a:pt x="7597825" y="1861947"/>
                </a:lnTo>
                <a:lnTo>
                  <a:pt x="7589925" y="2014880"/>
                </a:lnTo>
                <a:lnTo>
                  <a:pt x="7581688" y="2167128"/>
                </a:lnTo>
                <a:lnTo>
                  <a:pt x="7574797" y="2318004"/>
                </a:lnTo>
                <a:lnTo>
                  <a:pt x="7569922" y="2467508"/>
                </a:lnTo>
                <a:lnTo>
                  <a:pt x="7565720" y="2617013"/>
                </a:lnTo>
                <a:lnTo>
                  <a:pt x="7561686" y="2765145"/>
                </a:lnTo>
                <a:lnTo>
                  <a:pt x="7559837" y="2911221"/>
                </a:lnTo>
                <a:lnTo>
                  <a:pt x="7557820" y="3057296"/>
                </a:lnTo>
                <a:lnTo>
                  <a:pt x="7556811" y="3201314"/>
                </a:lnTo>
                <a:lnTo>
                  <a:pt x="7557820" y="3343960"/>
                </a:lnTo>
                <a:lnTo>
                  <a:pt x="7557820" y="3485235"/>
                </a:lnTo>
                <a:lnTo>
                  <a:pt x="7559837" y="3625138"/>
                </a:lnTo>
                <a:lnTo>
                  <a:pt x="7562862" y="3762298"/>
                </a:lnTo>
                <a:lnTo>
                  <a:pt x="7565720" y="3898087"/>
                </a:lnTo>
                <a:lnTo>
                  <a:pt x="7568914" y="4031132"/>
                </a:lnTo>
                <a:lnTo>
                  <a:pt x="7573788" y="4163491"/>
                </a:lnTo>
                <a:lnTo>
                  <a:pt x="7578999" y="4293793"/>
                </a:lnTo>
                <a:lnTo>
                  <a:pt x="7583705" y="4421352"/>
                </a:lnTo>
                <a:lnTo>
                  <a:pt x="7596985" y="4670298"/>
                </a:lnTo>
                <a:lnTo>
                  <a:pt x="7611104" y="4908956"/>
                </a:lnTo>
                <a:lnTo>
                  <a:pt x="7625896" y="5138013"/>
                </a:lnTo>
                <a:lnTo>
                  <a:pt x="7642201" y="5354726"/>
                </a:lnTo>
                <a:lnTo>
                  <a:pt x="7659178" y="5561838"/>
                </a:lnTo>
                <a:lnTo>
                  <a:pt x="7677499" y="5753862"/>
                </a:lnTo>
                <a:lnTo>
                  <a:pt x="7695485" y="5934227"/>
                </a:lnTo>
                <a:lnTo>
                  <a:pt x="7713470" y="6100191"/>
                </a:lnTo>
                <a:lnTo>
                  <a:pt x="7730447" y="6252438"/>
                </a:lnTo>
                <a:lnTo>
                  <a:pt x="7746584" y="6387541"/>
                </a:lnTo>
                <a:lnTo>
                  <a:pt x="7761880" y="6509613"/>
                </a:lnTo>
                <a:lnTo>
                  <a:pt x="7774655" y="6612483"/>
                </a:lnTo>
                <a:lnTo>
                  <a:pt x="7786757" y="6698894"/>
                </a:lnTo>
                <a:lnTo>
                  <a:pt x="7804071" y="6817538"/>
                </a:lnTo>
                <a:lnTo>
                  <a:pt x="7809954" y="6858000"/>
                </a:lnTo>
                <a:lnTo>
                  <a:pt x="7157124" y="6858000"/>
                </a:lnTo>
                <a:lnTo>
                  <a:pt x="7157124" y="6858000"/>
                </a:lnTo>
                <a:lnTo>
                  <a:pt x="0" y="6858000"/>
                </a:lnTo>
                <a:lnTo>
                  <a:pt x="0" y="0"/>
                </a:lnTo>
                <a:lnTo>
                  <a:pt x="6465239"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Rectangle 28">
            <a:extLst>
              <a:ext uri="{FF2B5EF4-FFF2-40B4-BE49-F238E27FC236}">
                <a16:creationId xmlns:a16="http://schemas.microsoft.com/office/drawing/2014/main" id="{F98810A7-E114-447A-A7D6-69B27CFB56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6" name="Θέση περιεχομένου 5">
            <a:extLst>
              <a:ext uri="{FF2B5EF4-FFF2-40B4-BE49-F238E27FC236}">
                <a16:creationId xmlns:a16="http://schemas.microsoft.com/office/drawing/2014/main" id="{049172D5-6DD0-47D3-B744-C7DC6D7AA584}"/>
              </a:ext>
            </a:extLst>
          </p:cNvPr>
          <p:cNvPicPr>
            <a:picLocks noGrp="1" noChangeAspect="1"/>
          </p:cNvPicPr>
          <p:nvPr>
            <p:ph idx="1"/>
          </p:nvPr>
        </p:nvPicPr>
        <p:blipFill rotWithShape="1">
          <a:blip r:embed="rId6">
            <a:extLst>
              <a:ext uri="{28A0092B-C50C-407E-A947-70E740481C1C}">
                <a14:useLocalDpi xmlns:a14="http://schemas.microsoft.com/office/drawing/2010/main" val="0"/>
              </a:ext>
            </a:extLst>
          </a:blip>
          <a:srcRect b="23017"/>
          <a:stretch/>
        </p:blipFill>
        <p:spPr>
          <a:xfrm>
            <a:off x="643854" y="891275"/>
            <a:ext cx="6270662" cy="5074984"/>
          </a:xfrm>
          <a:prstGeom prst="rect">
            <a:avLst/>
          </a:prstGeom>
          <a:effectLst/>
        </p:spPr>
      </p:pic>
      <p:sp>
        <p:nvSpPr>
          <p:cNvPr id="4" name="Θέση ημερομηνίας 3">
            <a:extLst>
              <a:ext uri="{FF2B5EF4-FFF2-40B4-BE49-F238E27FC236}">
                <a16:creationId xmlns:a16="http://schemas.microsoft.com/office/drawing/2014/main" id="{B314258E-6C2B-4F20-B16D-2B228CFD0704}"/>
              </a:ext>
            </a:extLst>
          </p:cNvPr>
          <p:cNvSpPr>
            <a:spLocks noGrp="1"/>
          </p:cNvSpPr>
          <p:nvPr>
            <p:ph type="dt" sz="half" idx="10"/>
          </p:nvPr>
        </p:nvSpPr>
        <p:spPr>
          <a:xfrm>
            <a:off x="9254068" y="6355080"/>
            <a:ext cx="2290232" cy="304799"/>
          </a:xfrm>
        </p:spPr>
        <p:txBody>
          <a:bodyPr vert="horz" lIns="91440" tIns="45720" rIns="91440" bIns="45720" rtlCol="0" anchor="t">
            <a:normAutofit/>
          </a:bodyPr>
          <a:lstStyle/>
          <a:p>
            <a:pPr algn="r" defTabSz="914400">
              <a:spcAft>
                <a:spcPts val="600"/>
              </a:spcAft>
            </a:pPr>
            <a:fld id="{5D179434-7293-40E0-98A7-69F3C10321FD}" type="datetime1">
              <a:rPr lang="en-US">
                <a:solidFill>
                  <a:srgbClr val="FFFFFF">
                    <a:alpha val="60000"/>
                  </a:srgbClr>
                </a:solidFill>
              </a:rPr>
              <a:pPr algn="r" defTabSz="914400">
                <a:spcAft>
                  <a:spcPts val="600"/>
                </a:spcAft>
              </a:pPr>
              <a:t>12/13/2022</a:t>
            </a:fld>
            <a:endParaRPr lang="en-US">
              <a:solidFill>
                <a:srgbClr val="FFFFFF">
                  <a:alpha val="60000"/>
                </a:srgbClr>
              </a:solidFill>
            </a:endParaRPr>
          </a:p>
        </p:txBody>
      </p:sp>
    </p:spTree>
    <p:extLst>
      <p:ext uri="{BB962C8B-B14F-4D97-AF65-F5344CB8AC3E}">
        <p14:creationId xmlns:p14="http://schemas.microsoft.com/office/powerpoint/2010/main" val="2382566841"/>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186CE0A-50AA-41C5-995F-E4BEC7B0657E}"/>
              </a:ext>
            </a:extLst>
          </p:cNvPr>
          <p:cNvSpPr>
            <a:spLocks noGrp="1"/>
          </p:cNvSpPr>
          <p:nvPr>
            <p:ph type="title"/>
          </p:nvPr>
        </p:nvSpPr>
        <p:spPr/>
        <p:txBody>
          <a:bodyPr/>
          <a:lstStyle/>
          <a:p>
            <a:r>
              <a:rPr lang="el-GR" dirty="0"/>
              <a:t>Στόχοι της γεωργικής τεχνολογίας</a:t>
            </a:r>
          </a:p>
        </p:txBody>
      </p:sp>
      <p:sp>
        <p:nvSpPr>
          <p:cNvPr id="3" name="Θέση περιεχομένου 2">
            <a:extLst>
              <a:ext uri="{FF2B5EF4-FFF2-40B4-BE49-F238E27FC236}">
                <a16:creationId xmlns:a16="http://schemas.microsoft.com/office/drawing/2014/main" id="{9DAEFB7C-0A41-44D2-BC64-CC5DEBA724A3}"/>
              </a:ext>
            </a:extLst>
          </p:cNvPr>
          <p:cNvSpPr>
            <a:spLocks noGrp="1"/>
          </p:cNvSpPr>
          <p:nvPr>
            <p:ph idx="1"/>
          </p:nvPr>
        </p:nvSpPr>
        <p:spPr>
          <a:xfrm>
            <a:off x="1451579" y="1101012"/>
            <a:ext cx="9603275" cy="5467739"/>
          </a:xfrm>
        </p:spPr>
        <p:txBody>
          <a:bodyPr>
            <a:noAutofit/>
          </a:bodyPr>
          <a:lstStyle/>
          <a:p>
            <a:r>
              <a:rPr lang="el-GR" sz="2400" dirty="0"/>
              <a:t>Κύριοι στόχοι της  γεωργικής τεχνολογίας είναι :</a:t>
            </a:r>
          </a:p>
          <a:p>
            <a:r>
              <a:rPr lang="el-GR" sz="2400" dirty="0"/>
              <a:t>Η διευκόλυνση  των γεωργικών εργασιών</a:t>
            </a:r>
          </a:p>
          <a:p>
            <a:r>
              <a:rPr lang="el-GR" sz="2400" dirty="0"/>
              <a:t>η αύξηση της παραγωγής και</a:t>
            </a:r>
          </a:p>
          <a:p>
            <a:r>
              <a:rPr lang="el-GR" sz="2400" dirty="0"/>
              <a:t> η μείωση του κόστους καλλιέργειας.</a:t>
            </a:r>
          </a:p>
          <a:p>
            <a:endParaRPr lang="el-GR" sz="2400" dirty="0"/>
          </a:p>
          <a:p>
            <a:r>
              <a:rPr lang="el-GR" sz="2400" dirty="0"/>
              <a:t>Οι χώρες που είναι οικονομικά ανεπτυγμένες, δίνουν έμφαση στην ανάπτυξη γεωργικής τεχνολογίας. Ο λόγος είναι ότι οι χώρες αυτές αντιλαμβάνονται τη σημασία της ανάπτυξης της αγροτικής οικονομίας και της αύξησης της παραγωγής.</a:t>
            </a:r>
          </a:p>
          <a:p>
            <a:r>
              <a:rPr lang="el-GR" sz="2400" dirty="0"/>
              <a:t>Από την άλλη πλευρά οι χώρες που δεν δίνουν έμφαση στη γεωργική τεχνολογία μένουν πίσω σε παραγωγή αλλά και στον ανταγωνισμό.</a:t>
            </a:r>
          </a:p>
        </p:txBody>
      </p:sp>
      <p:sp>
        <p:nvSpPr>
          <p:cNvPr id="4" name="Θέση ημερομηνίας 3">
            <a:extLst>
              <a:ext uri="{FF2B5EF4-FFF2-40B4-BE49-F238E27FC236}">
                <a16:creationId xmlns:a16="http://schemas.microsoft.com/office/drawing/2014/main" id="{1F91517F-4FCD-49AB-B953-4BB220437465}"/>
              </a:ext>
            </a:extLst>
          </p:cNvPr>
          <p:cNvSpPr>
            <a:spLocks noGrp="1"/>
          </p:cNvSpPr>
          <p:nvPr>
            <p:ph type="dt" sz="half" idx="10"/>
          </p:nvPr>
        </p:nvSpPr>
        <p:spPr/>
        <p:txBody>
          <a:bodyPr/>
          <a:lstStyle/>
          <a:p>
            <a:fld id="{5D179434-7293-40E0-98A7-69F3C10321FD}" type="datetime1">
              <a:rPr lang="el-GR" smtClean="0"/>
              <a:t>13/12/2022</a:t>
            </a:fld>
            <a:endParaRPr lang="en-US"/>
          </a:p>
        </p:txBody>
      </p:sp>
    </p:spTree>
    <p:extLst>
      <p:ext uri="{BB962C8B-B14F-4D97-AF65-F5344CB8AC3E}">
        <p14:creationId xmlns:p14="http://schemas.microsoft.com/office/powerpoint/2010/main" val="2667349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FAEC096-A60C-462B-87D5-E7E63F8B9FD9}"/>
              </a:ext>
            </a:extLst>
          </p:cNvPr>
          <p:cNvSpPr>
            <a:spLocks noGrp="1"/>
          </p:cNvSpPr>
          <p:nvPr>
            <p:ph type="title"/>
          </p:nvPr>
        </p:nvSpPr>
        <p:spPr/>
        <p:txBody>
          <a:bodyPr/>
          <a:lstStyle/>
          <a:p>
            <a:r>
              <a:rPr lang="el-GR" dirty="0"/>
              <a:t>Ιστορική εξέλιξη της γεωργικής τεχνολογίας</a:t>
            </a:r>
          </a:p>
        </p:txBody>
      </p:sp>
      <p:sp>
        <p:nvSpPr>
          <p:cNvPr id="3" name="Θέση περιεχομένου 2">
            <a:extLst>
              <a:ext uri="{FF2B5EF4-FFF2-40B4-BE49-F238E27FC236}">
                <a16:creationId xmlns:a16="http://schemas.microsoft.com/office/drawing/2014/main" id="{F2C211F8-CF03-4926-BAAF-098F71F03F77}"/>
              </a:ext>
            </a:extLst>
          </p:cNvPr>
          <p:cNvSpPr>
            <a:spLocks noGrp="1"/>
          </p:cNvSpPr>
          <p:nvPr>
            <p:ph idx="1"/>
          </p:nvPr>
        </p:nvSpPr>
        <p:spPr>
          <a:xfrm>
            <a:off x="1451579" y="1651518"/>
            <a:ext cx="9603275" cy="4401963"/>
          </a:xfrm>
        </p:spPr>
        <p:txBody>
          <a:bodyPr>
            <a:normAutofit lnSpcReduction="10000"/>
          </a:bodyPr>
          <a:lstStyle/>
          <a:p>
            <a:endParaRPr lang="el-GR" dirty="0"/>
          </a:p>
          <a:p>
            <a:r>
              <a:rPr lang="el-GR" sz="2400" dirty="0"/>
              <a:t>Η γεωργική τεχνολογία  άρχισε να αναπτύσσεται παράλληλα  με  την υπόλοιπη  τεχνολογία ,προσαρμόζοντας τα εργαλεία, τις μηχανές ή τα μεταφορικά μέσα στις καθημερινές ανάγκες του γεωργού.</a:t>
            </a:r>
          </a:p>
          <a:p>
            <a:r>
              <a:rPr lang="el-GR" sz="2400" dirty="0"/>
              <a:t>Πολλές φορές κάποια εφεύρεση  ξεκίνησε από κάποιο γεωργό και επεκτάθηκε   σε άλλους τομείς της  παραγωγής με μικρές μετατροπές .</a:t>
            </a:r>
          </a:p>
          <a:p>
            <a:r>
              <a:rPr lang="el-GR" sz="2400" dirty="0"/>
              <a:t>Η γεωργική τεχνολογία  αναπτύχθηκε  στις περιοχές που αναπτύχθηκαν οι πρώτοι πολιτισμοί ,</a:t>
            </a:r>
            <a:r>
              <a:rPr lang="el-GR" sz="2400" dirty="0" err="1"/>
              <a:t>Μεσοποταμία,Αίγυπτος,Αρχαία</a:t>
            </a:r>
            <a:r>
              <a:rPr lang="el-GR" sz="2400" dirty="0"/>
              <a:t> </a:t>
            </a:r>
            <a:r>
              <a:rPr lang="el-GR" sz="2400" dirty="0" err="1"/>
              <a:t>Ελλάδα,Περιοχή</a:t>
            </a:r>
            <a:r>
              <a:rPr lang="el-GR" sz="2400" dirty="0"/>
              <a:t> της Ινδίας </a:t>
            </a:r>
            <a:r>
              <a:rPr lang="el-GR" sz="2400" dirty="0" err="1"/>
              <a:t>κτλ</a:t>
            </a:r>
            <a:endParaRPr lang="el-GR" sz="2400" dirty="0"/>
          </a:p>
        </p:txBody>
      </p:sp>
      <p:sp>
        <p:nvSpPr>
          <p:cNvPr id="4" name="Θέση ημερομηνίας 3">
            <a:extLst>
              <a:ext uri="{FF2B5EF4-FFF2-40B4-BE49-F238E27FC236}">
                <a16:creationId xmlns:a16="http://schemas.microsoft.com/office/drawing/2014/main" id="{099E3FAE-5044-42B4-A574-D390667EE301}"/>
              </a:ext>
            </a:extLst>
          </p:cNvPr>
          <p:cNvSpPr>
            <a:spLocks noGrp="1"/>
          </p:cNvSpPr>
          <p:nvPr>
            <p:ph type="dt" sz="half" idx="10"/>
          </p:nvPr>
        </p:nvSpPr>
        <p:spPr/>
        <p:txBody>
          <a:bodyPr/>
          <a:lstStyle/>
          <a:p>
            <a:fld id="{5D179434-7293-40E0-98A7-69F3C10321FD}" type="datetime1">
              <a:rPr lang="el-GR" smtClean="0"/>
              <a:t>13/12/2022</a:t>
            </a:fld>
            <a:endParaRPr lang="en-US"/>
          </a:p>
        </p:txBody>
      </p:sp>
    </p:spTree>
    <p:extLst>
      <p:ext uri="{BB962C8B-B14F-4D97-AF65-F5344CB8AC3E}">
        <p14:creationId xmlns:p14="http://schemas.microsoft.com/office/powerpoint/2010/main" val="42043280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F249ABA-5F1A-4E97-9AD4-BED2C544418F}"/>
              </a:ext>
            </a:extLst>
          </p:cNvPr>
          <p:cNvSpPr>
            <a:spLocks noGrp="1"/>
          </p:cNvSpPr>
          <p:nvPr>
            <p:ph type="title"/>
          </p:nvPr>
        </p:nvSpPr>
        <p:spPr>
          <a:xfrm>
            <a:off x="6585199" y="967167"/>
            <a:ext cx="4753711" cy="4499178"/>
          </a:xfrm>
        </p:spPr>
        <p:txBody>
          <a:bodyPr vert="horz" lIns="91440" tIns="45720" rIns="91440" bIns="0" rtlCol="0" anchor="b">
            <a:normAutofit/>
          </a:bodyPr>
          <a:lstStyle/>
          <a:p>
            <a:r>
              <a:rPr lang="el-GR" sz="4100" dirty="0"/>
              <a:t>Από την </a:t>
            </a:r>
            <a:r>
              <a:rPr lang="en-US" sz="4100" dirty="0" err="1"/>
              <a:t>Αρχ</a:t>
            </a:r>
            <a:r>
              <a:rPr lang="en-US" sz="4100" dirty="0"/>
              <a:t>α</a:t>
            </a:r>
            <a:r>
              <a:rPr lang="el-GR" sz="4100" dirty="0"/>
              <a:t>ί</a:t>
            </a:r>
            <a:r>
              <a:rPr lang="en-US" sz="4100" dirty="0"/>
              <a:t>α  επ</a:t>
            </a:r>
            <a:r>
              <a:rPr lang="en-US" sz="4100" dirty="0" err="1"/>
              <a:t>οχ</a:t>
            </a:r>
            <a:r>
              <a:rPr lang="el-GR" sz="4100" dirty="0"/>
              <a:t>ή </a:t>
            </a:r>
            <a:r>
              <a:rPr lang="en-US" sz="4100" dirty="0"/>
              <a:t> </a:t>
            </a:r>
            <a:r>
              <a:rPr lang="el-GR" sz="4100" dirty="0"/>
              <a:t>έως</a:t>
            </a:r>
            <a:r>
              <a:rPr lang="en-US" sz="4100" dirty="0"/>
              <a:t>  </a:t>
            </a:r>
            <a:r>
              <a:rPr lang="el-GR" sz="4100" dirty="0"/>
              <a:t>Α</a:t>
            </a:r>
            <a:r>
              <a:rPr lang="en-US" sz="4100" dirty="0"/>
              <a:t>΄</a:t>
            </a:r>
            <a:r>
              <a:rPr lang="el-GR" sz="4100" dirty="0"/>
              <a:t>Β</a:t>
            </a:r>
            <a:r>
              <a:rPr lang="en-US" sz="4100" dirty="0" err="1"/>
              <a:t>ιομηχ</a:t>
            </a:r>
            <a:r>
              <a:rPr lang="en-US" sz="4100" dirty="0"/>
              <a:t>ανικ</a:t>
            </a:r>
            <a:r>
              <a:rPr lang="el-GR" sz="4100" dirty="0"/>
              <a:t>ή</a:t>
            </a:r>
            <a:r>
              <a:rPr lang="en-US" sz="4100" dirty="0"/>
              <a:t> </a:t>
            </a:r>
            <a:r>
              <a:rPr lang="el-GR" sz="4100" dirty="0"/>
              <a:t>Ε</a:t>
            </a:r>
            <a:r>
              <a:rPr lang="en-US" sz="4100" dirty="0"/>
              <a:t>παν</a:t>
            </a:r>
            <a:r>
              <a:rPr lang="el-GR" sz="4100" dirty="0"/>
              <a:t>ά</a:t>
            </a:r>
            <a:r>
              <a:rPr lang="en-US" sz="4100" dirty="0" err="1"/>
              <a:t>στ</a:t>
            </a:r>
            <a:r>
              <a:rPr lang="en-US" sz="4100" dirty="0"/>
              <a:t>αση</a:t>
            </a:r>
          </a:p>
        </p:txBody>
      </p:sp>
      <p:pic>
        <p:nvPicPr>
          <p:cNvPr id="5" name="Θέση περιεχομένου 4">
            <a:extLst>
              <a:ext uri="{FF2B5EF4-FFF2-40B4-BE49-F238E27FC236}">
                <a16:creationId xmlns:a16="http://schemas.microsoft.com/office/drawing/2014/main" id="{35580EB8-3327-452F-A58F-D3CAF02F3D37}"/>
              </a:ext>
            </a:extLst>
          </p:cNvPr>
          <p:cNvPicPr>
            <a:picLocks noGrp="1" noChangeAspect="1"/>
          </p:cNvPicPr>
          <p:nvPr>
            <p:ph idx="1"/>
          </p:nvPr>
        </p:nvPicPr>
        <p:blipFill>
          <a:blip r:embed="rId2"/>
          <a:stretch>
            <a:fillRect/>
          </a:stretch>
        </p:blipFill>
        <p:spPr>
          <a:xfrm>
            <a:off x="1233394" y="805583"/>
            <a:ext cx="4753711" cy="4660762"/>
          </a:xfrm>
          <a:prstGeom prst="rect">
            <a:avLst/>
          </a:prstGeom>
        </p:spPr>
      </p:pic>
      <p:sp>
        <p:nvSpPr>
          <p:cNvPr id="4" name="Θέση ημερομηνίας 3">
            <a:extLst>
              <a:ext uri="{FF2B5EF4-FFF2-40B4-BE49-F238E27FC236}">
                <a16:creationId xmlns:a16="http://schemas.microsoft.com/office/drawing/2014/main" id="{692BB491-F447-4654-9B78-105822743FA6}"/>
              </a:ext>
            </a:extLst>
          </p:cNvPr>
          <p:cNvSpPr>
            <a:spLocks noGrp="1"/>
          </p:cNvSpPr>
          <p:nvPr>
            <p:ph type="dt" sz="half" idx="10"/>
          </p:nvPr>
        </p:nvSpPr>
        <p:spPr>
          <a:xfrm>
            <a:off x="6588412" y="5485654"/>
            <a:ext cx="4130352" cy="309201"/>
          </a:xfrm>
        </p:spPr>
        <p:txBody>
          <a:bodyPr vert="horz" lIns="91440" tIns="45720" rIns="91440" bIns="45720" rtlCol="0" anchor="ctr">
            <a:normAutofit/>
          </a:bodyPr>
          <a:lstStyle/>
          <a:p>
            <a:pPr algn="l">
              <a:spcAft>
                <a:spcPts val="600"/>
              </a:spcAft>
            </a:pPr>
            <a:fld id="{5D179434-7293-40E0-98A7-69F3C10321FD}" type="datetime1">
              <a:rPr lang="el-GR" smtClean="0"/>
              <a:pPr algn="l">
                <a:spcAft>
                  <a:spcPts val="600"/>
                </a:spcAft>
              </a:pPr>
              <a:t>13/12/2022</a:t>
            </a:fld>
            <a:endParaRPr lang="en-US"/>
          </a:p>
        </p:txBody>
      </p:sp>
    </p:spTree>
    <p:extLst>
      <p:ext uri="{BB962C8B-B14F-4D97-AF65-F5344CB8AC3E}">
        <p14:creationId xmlns:p14="http://schemas.microsoft.com/office/powerpoint/2010/main" val="19822462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B7D131D-00C7-4B54-BB52-F2FFF0589512}"/>
              </a:ext>
            </a:extLst>
          </p:cNvPr>
          <p:cNvSpPr>
            <a:spLocks noGrp="1"/>
          </p:cNvSpPr>
          <p:nvPr>
            <p:ph type="title"/>
          </p:nvPr>
        </p:nvSpPr>
        <p:spPr>
          <a:xfrm>
            <a:off x="1451580" y="804520"/>
            <a:ext cx="5550355" cy="1049235"/>
          </a:xfrm>
        </p:spPr>
        <p:txBody>
          <a:bodyPr vert="horz" lIns="91440" tIns="45720" rIns="91440" bIns="45720" rtlCol="0" anchor="t">
            <a:normAutofit fontScale="90000"/>
          </a:bodyPr>
          <a:lstStyle/>
          <a:p>
            <a:r>
              <a:rPr lang="en-US" sz="3000" dirty="0" err="1"/>
              <a:t>Υλικ</a:t>
            </a:r>
            <a:r>
              <a:rPr lang="el-GR" sz="3000" dirty="0"/>
              <a:t>ά</a:t>
            </a:r>
            <a:r>
              <a:rPr lang="en-US" sz="3000" dirty="0"/>
              <a:t> κατα</a:t>
            </a:r>
            <a:r>
              <a:rPr lang="en-US" sz="3000" dirty="0" err="1"/>
              <a:t>σκευ</a:t>
            </a:r>
            <a:r>
              <a:rPr lang="el-GR" sz="3000" dirty="0" err="1"/>
              <a:t>ής</a:t>
            </a:r>
            <a:r>
              <a:rPr lang="en-US" sz="3000" dirty="0"/>
              <a:t> </a:t>
            </a:r>
            <a:r>
              <a:rPr lang="en-US" sz="3000" dirty="0" err="1"/>
              <a:t>των</a:t>
            </a:r>
            <a:r>
              <a:rPr lang="en-US" sz="3000" dirty="0"/>
              <a:t> πρ</a:t>
            </a:r>
            <a:r>
              <a:rPr lang="el-GR" sz="3000" dirty="0"/>
              <a:t>ώ</a:t>
            </a:r>
            <a:r>
              <a:rPr lang="en-US" sz="3000" dirty="0" err="1"/>
              <a:t>των</a:t>
            </a:r>
            <a:r>
              <a:rPr lang="en-US" sz="3000" dirty="0"/>
              <a:t> </a:t>
            </a:r>
            <a:r>
              <a:rPr lang="en-US" sz="3000" dirty="0" err="1"/>
              <a:t>γεωργικ</a:t>
            </a:r>
            <a:r>
              <a:rPr lang="el-GR" sz="3000" dirty="0"/>
              <a:t>ώ</a:t>
            </a:r>
            <a:r>
              <a:rPr lang="en-US" sz="3000" dirty="0"/>
              <a:t>ν </a:t>
            </a:r>
            <a:r>
              <a:rPr lang="en-US" sz="3000" dirty="0" err="1"/>
              <a:t>εργ</a:t>
            </a:r>
            <a:r>
              <a:rPr lang="en-US" sz="3000" dirty="0"/>
              <a:t>αλε</a:t>
            </a:r>
            <a:r>
              <a:rPr lang="el-GR" sz="3000" dirty="0"/>
              <a:t>ί</a:t>
            </a:r>
            <a:r>
              <a:rPr lang="en-US" sz="3000" dirty="0" err="1"/>
              <a:t>ων</a:t>
            </a:r>
            <a:endParaRPr lang="en-US" sz="3000" dirty="0"/>
          </a:p>
        </p:txBody>
      </p:sp>
      <p:sp>
        <p:nvSpPr>
          <p:cNvPr id="3" name="Θέση περιεχομένου 2">
            <a:extLst>
              <a:ext uri="{FF2B5EF4-FFF2-40B4-BE49-F238E27FC236}">
                <a16:creationId xmlns:a16="http://schemas.microsoft.com/office/drawing/2014/main" id="{2689A863-E4E4-4A98-BA37-41C36D3A37B1}"/>
              </a:ext>
            </a:extLst>
          </p:cNvPr>
          <p:cNvSpPr>
            <a:spLocks noGrp="1"/>
          </p:cNvSpPr>
          <p:nvPr>
            <p:ph sz="half" idx="1"/>
          </p:nvPr>
        </p:nvSpPr>
        <p:spPr>
          <a:xfrm>
            <a:off x="1451580" y="2015732"/>
            <a:ext cx="5550355" cy="4394399"/>
          </a:xfrm>
        </p:spPr>
        <p:txBody>
          <a:bodyPr vert="horz" lIns="91440" tIns="45720" rIns="91440" bIns="45720" rtlCol="0" anchor="t">
            <a:noAutofit/>
          </a:bodyPr>
          <a:lstStyle/>
          <a:p>
            <a:r>
              <a:rPr lang="en-US" sz="2800" dirty="0"/>
              <a:t>Τα </a:t>
            </a:r>
            <a:r>
              <a:rPr lang="en-US" sz="2800" dirty="0" err="1"/>
              <a:t>υλικά</a:t>
            </a:r>
            <a:r>
              <a:rPr lang="en-US" sz="2800" dirty="0"/>
              <a:t> π</a:t>
            </a:r>
            <a:r>
              <a:rPr lang="en-US" sz="2800" dirty="0" err="1"/>
              <a:t>ου</a:t>
            </a:r>
            <a:r>
              <a:rPr lang="en-US" sz="2800" dirty="0"/>
              <a:t> </a:t>
            </a:r>
            <a:r>
              <a:rPr lang="en-US" sz="2800" dirty="0" err="1"/>
              <a:t>χρησιμο</a:t>
            </a:r>
            <a:r>
              <a:rPr lang="en-US" sz="2800" dirty="0"/>
              <a:t>ποίησε ο πρωτόγονος για να κατασκευάσει γεωργικά εργαλεία ήταν :</a:t>
            </a:r>
          </a:p>
          <a:p>
            <a:r>
              <a:rPr lang="en-US" sz="2800" dirty="0" err="1"/>
              <a:t>Ξύλο</a:t>
            </a:r>
            <a:endParaRPr lang="en-US" sz="2800" dirty="0"/>
          </a:p>
          <a:p>
            <a:r>
              <a:rPr lang="en-US" sz="2800" dirty="0" err="1"/>
              <a:t>Πέτρ</a:t>
            </a:r>
            <a:r>
              <a:rPr lang="en-US" sz="2800" dirty="0"/>
              <a:t>α</a:t>
            </a:r>
          </a:p>
          <a:p>
            <a:r>
              <a:rPr lang="en-US" sz="2800" dirty="0" err="1"/>
              <a:t>Κόκκ</a:t>
            </a:r>
            <a:r>
              <a:rPr lang="en-US" sz="2800" dirty="0"/>
              <a:t>αλα ζώων</a:t>
            </a:r>
          </a:p>
        </p:txBody>
      </p:sp>
      <p:pic>
        <p:nvPicPr>
          <p:cNvPr id="6" name="Θέση περιεχομένου 5">
            <a:extLst>
              <a:ext uri="{FF2B5EF4-FFF2-40B4-BE49-F238E27FC236}">
                <a16:creationId xmlns:a16="http://schemas.microsoft.com/office/drawing/2014/main" id="{6171A5EE-D640-4EBE-8F97-CBCB7D47C6D5}"/>
              </a:ext>
            </a:extLst>
          </p:cNvPr>
          <p:cNvPicPr>
            <a:picLocks noGrp="1" noChangeAspect="1"/>
          </p:cNvPicPr>
          <p:nvPr>
            <p:ph sz="half" idx="2"/>
          </p:nvPr>
        </p:nvPicPr>
        <p:blipFill>
          <a:blip r:embed="rId2"/>
          <a:stretch>
            <a:fillRect/>
          </a:stretch>
        </p:blipFill>
        <p:spPr>
          <a:xfrm>
            <a:off x="8116373" y="1599217"/>
            <a:ext cx="2799103" cy="2900427"/>
          </a:xfrm>
          <a:prstGeom prst="rect">
            <a:avLst/>
          </a:prstGeom>
        </p:spPr>
      </p:pic>
      <p:sp>
        <p:nvSpPr>
          <p:cNvPr id="4" name="Θέση ημερομηνίας 3">
            <a:extLst>
              <a:ext uri="{FF2B5EF4-FFF2-40B4-BE49-F238E27FC236}">
                <a16:creationId xmlns:a16="http://schemas.microsoft.com/office/drawing/2014/main" id="{DC771E7F-F593-46CA-B000-ACCDE167D4DC}"/>
              </a:ext>
            </a:extLst>
          </p:cNvPr>
          <p:cNvSpPr>
            <a:spLocks noGrp="1"/>
          </p:cNvSpPr>
          <p:nvPr>
            <p:ph type="dt" sz="half" idx="10"/>
          </p:nvPr>
        </p:nvSpPr>
        <p:spPr>
          <a:xfrm>
            <a:off x="1451580" y="5477468"/>
            <a:ext cx="5550355" cy="309201"/>
          </a:xfrm>
        </p:spPr>
        <p:txBody>
          <a:bodyPr vert="horz" lIns="91440" tIns="45720" rIns="91440" bIns="45720" rtlCol="0" anchor="ctr">
            <a:normAutofit/>
          </a:bodyPr>
          <a:lstStyle/>
          <a:p>
            <a:pPr algn="l">
              <a:spcAft>
                <a:spcPts val="600"/>
              </a:spcAft>
            </a:pPr>
            <a:fld id="{5D179434-7293-40E0-98A7-69F3C10321FD}" type="datetime1">
              <a:rPr lang="el-GR" smtClean="0"/>
              <a:pPr algn="l">
                <a:spcAft>
                  <a:spcPts val="600"/>
                </a:spcAft>
              </a:pPr>
              <a:t>13/12/2022</a:t>
            </a:fld>
            <a:endParaRPr lang="en-US"/>
          </a:p>
        </p:txBody>
      </p:sp>
    </p:spTree>
    <p:extLst>
      <p:ext uri="{BB962C8B-B14F-4D97-AF65-F5344CB8AC3E}">
        <p14:creationId xmlns:p14="http://schemas.microsoft.com/office/powerpoint/2010/main" val="10555579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B24D9C0-CB8C-4D73-94C3-44345A682899}"/>
              </a:ext>
            </a:extLst>
          </p:cNvPr>
          <p:cNvSpPr>
            <a:spLocks noGrp="1"/>
          </p:cNvSpPr>
          <p:nvPr>
            <p:ph type="title"/>
          </p:nvPr>
        </p:nvSpPr>
        <p:spPr>
          <a:xfrm>
            <a:off x="1451580" y="804520"/>
            <a:ext cx="3530157" cy="1049235"/>
          </a:xfrm>
        </p:spPr>
        <p:txBody>
          <a:bodyPr vert="horz" lIns="91440" tIns="45720" rIns="91440" bIns="45720" rtlCol="0" anchor="t">
            <a:normAutofit fontScale="90000"/>
          </a:bodyPr>
          <a:lstStyle/>
          <a:p>
            <a:r>
              <a:rPr lang="en-US" sz="3000" dirty="0" err="1"/>
              <a:t>Πρ</a:t>
            </a:r>
            <a:r>
              <a:rPr lang="el-GR" sz="3000" dirty="0"/>
              <a:t>ώ</a:t>
            </a:r>
            <a:r>
              <a:rPr lang="en-US" sz="3000" dirty="0" err="1"/>
              <a:t>ιμ</a:t>
            </a:r>
            <a:r>
              <a:rPr lang="en-US" sz="3000" dirty="0"/>
              <a:t>α Μεταλλικ</a:t>
            </a:r>
            <a:r>
              <a:rPr lang="el-GR" sz="3000" dirty="0"/>
              <a:t>ά</a:t>
            </a:r>
            <a:r>
              <a:rPr lang="en-US" sz="3000" dirty="0"/>
              <a:t> </a:t>
            </a:r>
            <a:r>
              <a:rPr lang="en-US" sz="3000" dirty="0" err="1"/>
              <a:t>εργ</a:t>
            </a:r>
            <a:r>
              <a:rPr lang="en-US" sz="3000" dirty="0"/>
              <a:t>αλε</a:t>
            </a:r>
            <a:r>
              <a:rPr lang="el-GR" sz="3000" dirty="0"/>
              <a:t>ί</a:t>
            </a:r>
            <a:r>
              <a:rPr lang="en-US" sz="3000" dirty="0"/>
              <a:t>α </a:t>
            </a:r>
          </a:p>
        </p:txBody>
      </p:sp>
      <p:sp>
        <p:nvSpPr>
          <p:cNvPr id="3" name="Θέση περιεχομένου 2">
            <a:extLst>
              <a:ext uri="{FF2B5EF4-FFF2-40B4-BE49-F238E27FC236}">
                <a16:creationId xmlns:a16="http://schemas.microsoft.com/office/drawing/2014/main" id="{773B95F2-0EF0-4436-8F2F-43296F6E03CE}"/>
              </a:ext>
            </a:extLst>
          </p:cNvPr>
          <p:cNvSpPr>
            <a:spLocks noGrp="1"/>
          </p:cNvSpPr>
          <p:nvPr>
            <p:ph sz="half" idx="1"/>
          </p:nvPr>
        </p:nvSpPr>
        <p:spPr>
          <a:xfrm>
            <a:off x="1451581" y="2015732"/>
            <a:ext cx="4277415" cy="4422390"/>
          </a:xfrm>
        </p:spPr>
        <p:txBody>
          <a:bodyPr vert="horz" lIns="91440" tIns="45720" rIns="91440" bIns="45720" rtlCol="0" anchor="t">
            <a:normAutofit/>
          </a:bodyPr>
          <a:lstStyle/>
          <a:p>
            <a:r>
              <a:rPr lang="en-US" sz="2400" dirty="0" err="1"/>
              <a:t>Με</a:t>
            </a:r>
            <a:r>
              <a:rPr lang="en-US" sz="2400" dirty="0"/>
              <a:t> </a:t>
            </a:r>
            <a:r>
              <a:rPr lang="en-US" sz="2400" dirty="0" err="1"/>
              <a:t>την</a:t>
            </a:r>
            <a:r>
              <a:rPr lang="en-US" sz="2400" dirty="0"/>
              <a:t> ανα</a:t>
            </a:r>
            <a:r>
              <a:rPr lang="en-US" sz="2400" dirty="0" err="1"/>
              <a:t>κάλυψη</a:t>
            </a:r>
            <a:r>
              <a:rPr lang="en-US" sz="2400" dirty="0"/>
              <a:t> </a:t>
            </a:r>
            <a:r>
              <a:rPr lang="en-US" sz="2400" dirty="0" err="1"/>
              <a:t>της</a:t>
            </a:r>
            <a:r>
              <a:rPr lang="en-US" sz="2400" dirty="0"/>
              <a:t> επ</a:t>
            </a:r>
            <a:r>
              <a:rPr lang="en-US" sz="2400" dirty="0" err="1"/>
              <a:t>εξεργ</a:t>
            </a:r>
            <a:r>
              <a:rPr lang="en-US" sz="2400" dirty="0"/>
              <a:t>ασίας των μετάλλων  κατασκευάστηκαν εργαλεία από:</a:t>
            </a:r>
          </a:p>
          <a:p>
            <a:r>
              <a:rPr lang="en-US" sz="2400" dirty="0" err="1"/>
              <a:t>Σίδηρο</a:t>
            </a:r>
            <a:endParaRPr lang="en-US" sz="2400" dirty="0"/>
          </a:p>
          <a:p>
            <a:r>
              <a:rPr lang="en-US" sz="2400" dirty="0"/>
              <a:t>Χα</a:t>
            </a:r>
            <a:r>
              <a:rPr lang="en-US" sz="2400" dirty="0" err="1"/>
              <a:t>λκό</a:t>
            </a:r>
            <a:r>
              <a:rPr lang="en-US" sz="2400" dirty="0"/>
              <a:t> και </a:t>
            </a:r>
            <a:r>
              <a:rPr lang="en-US" sz="2400" dirty="0" err="1"/>
              <a:t>κράμ</a:t>
            </a:r>
            <a:r>
              <a:rPr lang="en-US" sz="2400" dirty="0"/>
              <a:t>ατα αυτού ,όπως</a:t>
            </a:r>
            <a:r>
              <a:rPr lang="el-GR" sz="2400" dirty="0"/>
              <a:t> ο </a:t>
            </a:r>
            <a:r>
              <a:rPr lang="en-US" sz="2400" dirty="0"/>
              <a:t> </a:t>
            </a:r>
            <a:r>
              <a:rPr lang="el-GR" sz="2400" dirty="0"/>
              <a:t>ο</a:t>
            </a:r>
            <a:r>
              <a:rPr lang="en-US" sz="2400" dirty="0" err="1"/>
              <a:t>ρείχ</a:t>
            </a:r>
            <a:r>
              <a:rPr lang="en-US" sz="2400" dirty="0"/>
              <a:t>αλκος</a:t>
            </a:r>
            <a:r>
              <a:rPr lang="el-GR" sz="2400" dirty="0"/>
              <a:t>, και  μπρούντζος</a:t>
            </a:r>
            <a:endParaRPr lang="en-US" sz="2400" dirty="0"/>
          </a:p>
        </p:txBody>
      </p:sp>
      <p:pic>
        <p:nvPicPr>
          <p:cNvPr id="6" name="Θέση περιεχομένου 5">
            <a:extLst>
              <a:ext uri="{FF2B5EF4-FFF2-40B4-BE49-F238E27FC236}">
                <a16:creationId xmlns:a16="http://schemas.microsoft.com/office/drawing/2014/main" id="{5BC53BFC-E1C4-4C0F-8C54-A3AB55829F43}"/>
              </a:ext>
            </a:extLst>
          </p:cNvPr>
          <p:cNvPicPr>
            <a:picLocks noGrp="1" noChangeAspect="1"/>
          </p:cNvPicPr>
          <p:nvPr>
            <p:ph sz="half" idx="2"/>
          </p:nvPr>
        </p:nvPicPr>
        <p:blipFill rotWithShape="1">
          <a:blip r:embed="rId2"/>
          <a:srcRect r="9774" b="1"/>
          <a:stretch/>
        </p:blipFill>
        <p:spPr>
          <a:xfrm>
            <a:off x="6093926" y="1116345"/>
            <a:ext cx="4821551" cy="3866172"/>
          </a:xfrm>
          <a:prstGeom prst="rect">
            <a:avLst/>
          </a:prstGeom>
        </p:spPr>
      </p:pic>
      <p:sp>
        <p:nvSpPr>
          <p:cNvPr id="5" name="Θέση ημερομηνίας 4">
            <a:extLst>
              <a:ext uri="{FF2B5EF4-FFF2-40B4-BE49-F238E27FC236}">
                <a16:creationId xmlns:a16="http://schemas.microsoft.com/office/drawing/2014/main" id="{D9945C68-5B6D-4ABB-98CA-95A19BA2677E}"/>
              </a:ext>
            </a:extLst>
          </p:cNvPr>
          <p:cNvSpPr>
            <a:spLocks noGrp="1"/>
          </p:cNvSpPr>
          <p:nvPr>
            <p:ph type="dt" sz="half" idx="10"/>
          </p:nvPr>
        </p:nvSpPr>
        <p:spPr>
          <a:xfrm>
            <a:off x="1451581" y="5477468"/>
            <a:ext cx="3526523" cy="309201"/>
          </a:xfrm>
        </p:spPr>
        <p:txBody>
          <a:bodyPr vert="horz" lIns="91440" tIns="45720" rIns="91440" bIns="45720" rtlCol="0" anchor="ctr">
            <a:normAutofit/>
          </a:bodyPr>
          <a:lstStyle/>
          <a:p>
            <a:pPr algn="l">
              <a:spcAft>
                <a:spcPts val="600"/>
              </a:spcAft>
            </a:pPr>
            <a:fld id="{020C962E-969A-49B6-9474-121940DF033D}" type="datetime1">
              <a:rPr lang="el-GR" smtClean="0"/>
              <a:pPr algn="l">
                <a:spcAft>
                  <a:spcPts val="600"/>
                </a:spcAft>
              </a:pPr>
              <a:t>13/12/2022</a:t>
            </a:fld>
            <a:endParaRPr lang="en-US"/>
          </a:p>
        </p:txBody>
      </p:sp>
    </p:spTree>
    <p:extLst>
      <p:ext uri="{BB962C8B-B14F-4D97-AF65-F5344CB8AC3E}">
        <p14:creationId xmlns:p14="http://schemas.microsoft.com/office/powerpoint/2010/main" val="35641263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3113D9E-7DA7-4153-87D2-102176988178}"/>
              </a:ext>
            </a:extLst>
          </p:cNvPr>
          <p:cNvSpPr>
            <a:spLocks noGrp="1"/>
          </p:cNvSpPr>
          <p:nvPr>
            <p:ph type="title"/>
          </p:nvPr>
        </p:nvSpPr>
        <p:spPr>
          <a:xfrm>
            <a:off x="6204858" y="522514"/>
            <a:ext cx="5327780" cy="1331241"/>
          </a:xfrm>
        </p:spPr>
        <p:txBody>
          <a:bodyPr vert="horz" lIns="91440" tIns="45720" rIns="91440" bIns="45720" rtlCol="0" anchor="t">
            <a:normAutofit fontScale="90000"/>
          </a:bodyPr>
          <a:lstStyle/>
          <a:p>
            <a:r>
              <a:rPr lang="en-US" dirty="0" err="1"/>
              <a:t>Πρ</a:t>
            </a:r>
            <a:r>
              <a:rPr lang="el-GR" dirty="0"/>
              <a:t>ώ</a:t>
            </a:r>
            <a:r>
              <a:rPr lang="en-US" dirty="0" err="1"/>
              <a:t>τε</a:t>
            </a:r>
            <a:r>
              <a:rPr lang="el-GR" dirty="0"/>
              <a:t>ς</a:t>
            </a:r>
            <a:r>
              <a:rPr lang="en-US" dirty="0"/>
              <a:t>  </a:t>
            </a:r>
            <a:r>
              <a:rPr lang="en-US" dirty="0" err="1"/>
              <a:t>γεωργικ</a:t>
            </a:r>
            <a:r>
              <a:rPr lang="el-GR" dirty="0" err="1"/>
              <a:t>ές</a:t>
            </a:r>
            <a:r>
              <a:rPr lang="en-US" dirty="0"/>
              <a:t> </a:t>
            </a:r>
            <a:r>
              <a:rPr lang="en-US" dirty="0" err="1"/>
              <a:t>μηχ</a:t>
            </a:r>
            <a:r>
              <a:rPr lang="en-US" dirty="0"/>
              <a:t>αν</a:t>
            </a:r>
            <a:r>
              <a:rPr lang="el-GR" dirty="0" err="1"/>
              <a:t>ές</a:t>
            </a:r>
            <a:endParaRPr lang="en-US" dirty="0"/>
          </a:p>
        </p:txBody>
      </p:sp>
      <p:sp>
        <p:nvSpPr>
          <p:cNvPr id="3" name="Θέση περιεχομένου 2">
            <a:extLst>
              <a:ext uri="{FF2B5EF4-FFF2-40B4-BE49-F238E27FC236}">
                <a16:creationId xmlns:a16="http://schemas.microsoft.com/office/drawing/2014/main" id="{02E20123-083A-4269-A33A-7FCA8AA664E9}"/>
              </a:ext>
            </a:extLst>
          </p:cNvPr>
          <p:cNvSpPr>
            <a:spLocks noGrp="1"/>
          </p:cNvSpPr>
          <p:nvPr>
            <p:ph sz="half" idx="1"/>
          </p:nvPr>
        </p:nvSpPr>
        <p:spPr>
          <a:xfrm>
            <a:off x="6419461" y="2015732"/>
            <a:ext cx="5327780" cy="4487705"/>
          </a:xfrm>
        </p:spPr>
        <p:txBody>
          <a:bodyPr vert="horz" lIns="91440" tIns="45720" rIns="91440" bIns="45720" rtlCol="0" anchor="t">
            <a:normAutofit/>
          </a:bodyPr>
          <a:lstStyle/>
          <a:p>
            <a:pPr>
              <a:lnSpc>
                <a:spcPct val="110000"/>
              </a:lnSpc>
            </a:pPr>
            <a:r>
              <a:rPr lang="en-US" sz="2000" dirty="0" err="1"/>
              <a:t>Οι</a:t>
            </a:r>
            <a:r>
              <a:rPr lang="en-US" sz="2000" dirty="0"/>
              <a:t> π</a:t>
            </a:r>
            <a:r>
              <a:rPr lang="en-US" sz="2000" dirty="0" err="1"/>
              <a:t>ρώτες</a:t>
            </a:r>
            <a:r>
              <a:rPr lang="en-US" sz="2000" dirty="0"/>
              <a:t> </a:t>
            </a:r>
            <a:r>
              <a:rPr lang="en-US" sz="2000" dirty="0" err="1"/>
              <a:t>γεωργικές</a:t>
            </a:r>
            <a:r>
              <a:rPr lang="en-US" sz="2000" dirty="0"/>
              <a:t> </a:t>
            </a:r>
            <a:r>
              <a:rPr lang="en-US" sz="2000" dirty="0" err="1"/>
              <a:t>μηχ</a:t>
            </a:r>
            <a:r>
              <a:rPr lang="en-US" sz="2000" dirty="0"/>
              <a:t>ανές ήταν :</a:t>
            </a:r>
            <a:endParaRPr lang="el-GR" sz="2000" dirty="0"/>
          </a:p>
          <a:p>
            <a:pPr>
              <a:lnSpc>
                <a:spcPct val="110000"/>
              </a:lnSpc>
            </a:pPr>
            <a:r>
              <a:rPr lang="el-GR" sz="2000" dirty="0"/>
              <a:t>Σφήνα </a:t>
            </a:r>
            <a:r>
              <a:rPr lang="el-GR" sz="2000" dirty="0" err="1"/>
              <a:t>πχ.το</a:t>
            </a:r>
            <a:r>
              <a:rPr lang="el-GR" sz="2000" dirty="0"/>
              <a:t> αλέτρι-άροτρο</a:t>
            </a:r>
            <a:endParaRPr lang="en-US" sz="2000" dirty="0"/>
          </a:p>
          <a:p>
            <a:pPr>
              <a:lnSpc>
                <a:spcPct val="110000"/>
              </a:lnSpc>
            </a:pPr>
            <a:r>
              <a:rPr lang="en-US" sz="2000" dirty="0"/>
              <a:t>Ο </a:t>
            </a:r>
            <a:r>
              <a:rPr lang="en-US" sz="2000" dirty="0" err="1"/>
              <a:t>τροχός</a:t>
            </a:r>
            <a:r>
              <a:rPr lang="en-US" sz="2000" dirty="0"/>
              <a:t> π.</a:t>
            </a:r>
            <a:r>
              <a:rPr lang="en-US" sz="2000" dirty="0" err="1"/>
              <a:t>χ.μυλό</a:t>
            </a:r>
            <a:r>
              <a:rPr lang="en-US" sz="2000" dirty="0"/>
              <a:t>πετρα</a:t>
            </a:r>
          </a:p>
          <a:p>
            <a:pPr>
              <a:lnSpc>
                <a:spcPct val="110000"/>
              </a:lnSpc>
            </a:pPr>
            <a:r>
              <a:rPr lang="en-US" sz="2000" dirty="0" err="1"/>
              <a:t>Οι</a:t>
            </a:r>
            <a:r>
              <a:rPr lang="en-US" sz="2000" dirty="0"/>
              <a:t> </a:t>
            </a:r>
            <a:r>
              <a:rPr lang="en-US" sz="2000" dirty="0" err="1"/>
              <a:t>μοχλοί</a:t>
            </a:r>
            <a:r>
              <a:rPr lang="en-US" sz="2000" dirty="0"/>
              <a:t> π.χ. </a:t>
            </a:r>
            <a:r>
              <a:rPr lang="en-US" sz="2000" dirty="0" err="1"/>
              <a:t>χειρομοχλός</a:t>
            </a:r>
            <a:endParaRPr lang="en-US" sz="2000" dirty="0"/>
          </a:p>
          <a:p>
            <a:pPr>
              <a:lnSpc>
                <a:spcPct val="110000"/>
              </a:lnSpc>
            </a:pPr>
            <a:r>
              <a:rPr lang="en-US" sz="2000" dirty="0" err="1"/>
              <a:t>Το</a:t>
            </a:r>
            <a:r>
              <a:rPr lang="en-US" sz="2000" dirty="0"/>
              <a:t> βα</a:t>
            </a:r>
            <a:r>
              <a:rPr lang="en-US" sz="2000" dirty="0" err="1"/>
              <a:t>ρούλκο</a:t>
            </a:r>
            <a:r>
              <a:rPr lang="en-US" sz="2000" dirty="0"/>
              <a:t> </a:t>
            </a:r>
            <a:r>
              <a:rPr lang="en-US" sz="2000" dirty="0" err="1"/>
              <a:t>στο</a:t>
            </a:r>
            <a:r>
              <a:rPr lang="en-US" sz="2000" dirty="0"/>
              <a:t> π</a:t>
            </a:r>
            <a:r>
              <a:rPr lang="en-US" sz="2000" dirty="0" err="1"/>
              <a:t>ηγάδι</a:t>
            </a:r>
            <a:endParaRPr lang="en-US" sz="2000" dirty="0"/>
          </a:p>
          <a:p>
            <a:pPr>
              <a:lnSpc>
                <a:spcPct val="110000"/>
              </a:lnSpc>
            </a:pPr>
            <a:r>
              <a:rPr lang="en-US" sz="2000" dirty="0"/>
              <a:t>Η α</a:t>
            </a:r>
            <a:r>
              <a:rPr lang="en-US" sz="2000" dirty="0" err="1"/>
              <a:t>ντλί</a:t>
            </a:r>
            <a:r>
              <a:rPr lang="en-US" sz="2000" dirty="0"/>
              <a:t>α του Αρχιμήδη-βίδα για την άντληση νερού</a:t>
            </a:r>
          </a:p>
          <a:p>
            <a:pPr>
              <a:lnSpc>
                <a:spcPct val="110000"/>
              </a:lnSpc>
            </a:pPr>
            <a:r>
              <a:rPr lang="en-US" sz="2000" dirty="0" err="1"/>
              <a:t>Πηγή</a:t>
            </a:r>
            <a:r>
              <a:rPr lang="en-US" sz="2000" dirty="0"/>
              <a:t> </a:t>
            </a:r>
            <a:r>
              <a:rPr lang="en-US" sz="2000" dirty="0" err="1"/>
              <a:t>ενέργει</a:t>
            </a:r>
            <a:r>
              <a:rPr lang="en-US" sz="2000" dirty="0"/>
              <a:t>ας για αυτές τις μηχανές ήταν η μυϊκή ενέργεια του ανθρώπου και των ζώων</a:t>
            </a:r>
          </a:p>
          <a:p>
            <a:pPr>
              <a:lnSpc>
                <a:spcPct val="110000"/>
              </a:lnSpc>
            </a:pPr>
            <a:endParaRPr lang="en-US" sz="1600" dirty="0"/>
          </a:p>
        </p:txBody>
      </p:sp>
      <p:pic>
        <p:nvPicPr>
          <p:cNvPr id="14" name="Θέση περιεχομένου 13">
            <a:extLst>
              <a:ext uri="{FF2B5EF4-FFF2-40B4-BE49-F238E27FC236}">
                <a16:creationId xmlns:a16="http://schemas.microsoft.com/office/drawing/2014/main" id="{FBB8838B-BB61-423A-B94C-CB658477F8BE}"/>
              </a:ext>
            </a:extLst>
          </p:cNvPr>
          <p:cNvPicPr>
            <a:picLocks noGrp="1" noChangeAspect="1"/>
          </p:cNvPicPr>
          <p:nvPr>
            <p:ph sz="half" idx="2"/>
          </p:nvPr>
        </p:nvPicPr>
        <p:blipFill rotWithShape="1">
          <a:blip r:embed="rId2"/>
          <a:srcRect l="10656" r="14461" b="-1"/>
          <a:stretch/>
        </p:blipFill>
        <p:spPr>
          <a:xfrm>
            <a:off x="1271223" y="1116345"/>
            <a:ext cx="4825148" cy="3866172"/>
          </a:xfrm>
          <a:prstGeom prst="rect">
            <a:avLst/>
          </a:prstGeom>
        </p:spPr>
      </p:pic>
      <p:sp>
        <p:nvSpPr>
          <p:cNvPr id="5" name="Θέση ημερομηνίας 4">
            <a:extLst>
              <a:ext uri="{FF2B5EF4-FFF2-40B4-BE49-F238E27FC236}">
                <a16:creationId xmlns:a16="http://schemas.microsoft.com/office/drawing/2014/main" id="{928A8047-40EB-493E-BBEA-0F62089B75D4}"/>
              </a:ext>
            </a:extLst>
          </p:cNvPr>
          <p:cNvSpPr>
            <a:spLocks noGrp="1"/>
          </p:cNvSpPr>
          <p:nvPr>
            <p:ph type="dt" sz="half" idx="10"/>
          </p:nvPr>
        </p:nvSpPr>
        <p:spPr>
          <a:xfrm>
            <a:off x="7218029" y="5477468"/>
            <a:ext cx="3520368" cy="309201"/>
          </a:xfrm>
        </p:spPr>
        <p:txBody>
          <a:bodyPr vert="horz" lIns="91440" tIns="45720" rIns="91440" bIns="45720" rtlCol="0" anchor="ctr">
            <a:normAutofit/>
          </a:bodyPr>
          <a:lstStyle/>
          <a:p>
            <a:pPr algn="l">
              <a:spcAft>
                <a:spcPts val="600"/>
              </a:spcAft>
            </a:pPr>
            <a:fld id="{020C962E-969A-49B6-9474-121940DF033D}" type="datetime1">
              <a:rPr lang="el-GR" smtClean="0"/>
              <a:pPr algn="l">
                <a:spcAft>
                  <a:spcPts val="600"/>
                </a:spcAft>
              </a:pPr>
              <a:t>13/12/2022</a:t>
            </a:fld>
            <a:endParaRPr lang="en-US"/>
          </a:p>
        </p:txBody>
      </p:sp>
    </p:spTree>
    <p:extLst>
      <p:ext uri="{BB962C8B-B14F-4D97-AF65-F5344CB8AC3E}">
        <p14:creationId xmlns:p14="http://schemas.microsoft.com/office/powerpoint/2010/main" val="9419916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FBDB496-5F32-4793-91B2-D9750E3100DF}"/>
              </a:ext>
            </a:extLst>
          </p:cNvPr>
          <p:cNvSpPr>
            <a:spLocks noGrp="1"/>
          </p:cNvSpPr>
          <p:nvPr>
            <p:ph type="title"/>
          </p:nvPr>
        </p:nvSpPr>
        <p:spPr/>
        <p:txBody>
          <a:bodyPr/>
          <a:lstStyle/>
          <a:p>
            <a:r>
              <a:rPr lang="el-GR" dirty="0"/>
              <a:t>Μηχανές που κινούνται με την αιολική και υδροδυναμική ενέργεια</a:t>
            </a:r>
          </a:p>
        </p:txBody>
      </p:sp>
      <p:sp>
        <p:nvSpPr>
          <p:cNvPr id="7" name="Θέση κειμένου 6">
            <a:extLst>
              <a:ext uri="{FF2B5EF4-FFF2-40B4-BE49-F238E27FC236}">
                <a16:creationId xmlns:a16="http://schemas.microsoft.com/office/drawing/2014/main" id="{0D27AF21-EFB4-436E-AD71-8E5F1126FB1F}"/>
              </a:ext>
            </a:extLst>
          </p:cNvPr>
          <p:cNvSpPr>
            <a:spLocks noGrp="1"/>
          </p:cNvSpPr>
          <p:nvPr>
            <p:ph type="body" idx="1"/>
          </p:nvPr>
        </p:nvSpPr>
        <p:spPr>
          <a:xfrm>
            <a:off x="1447191" y="2019549"/>
            <a:ext cx="4645152" cy="380751"/>
          </a:xfrm>
        </p:spPr>
        <p:txBody>
          <a:bodyPr>
            <a:normAutofit fontScale="92500" lnSpcReduction="20000"/>
          </a:bodyPr>
          <a:lstStyle/>
          <a:p>
            <a:r>
              <a:rPr lang="el-GR" dirty="0"/>
              <a:t>ανεμόμυλος</a:t>
            </a:r>
          </a:p>
        </p:txBody>
      </p:sp>
      <p:pic>
        <p:nvPicPr>
          <p:cNvPr id="6" name="Θέση περιεχομένου 5">
            <a:extLst>
              <a:ext uri="{FF2B5EF4-FFF2-40B4-BE49-F238E27FC236}">
                <a16:creationId xmlns:a16="http://schemas.microsoft.com/office/drawing/2014/main" id="{EA5DF4EA-0892-450E-B467-5610C3EB21FF}"/>
              </a:ext>
            </a:extLst>
          </p:cNvPr>
          <p:cNvPicPr>
            <a:picLocks noGrp="1" noChangeAspect="1"/>
          </p:cNvPicPr>
          <p:nvPr>
            <p:ph sz="half" idx="2"/>
          </p:nvPr>
        </p:nvPicPr>
        <p:blipFill>
          <a:blip r:embed="rId2"/>
          <a:stretch>
            <a:fillRect/>
          </a:stretch>
        </p:blipFill>
        <p:spPr>
          <a:xfrm>
            <a:off x="1028701" y="2400300"/>
            <a:ext cx="4218892" cy="3409950"/>
          </a:xfrm>
          <a:prstGeom prst="rect">
            <a:avLst/>
          </a:prstGeom>
        </p:spPr>
      </p:pic>
      <p:sp>
        <p:nvSpPr>
          <p:cNvPr id="8" name="Θέση κειμένου 7">
            <a:extLst>
              <a:ext uri="{FF2B5EF4-FFF2-40B4-BE49-F238E27FC236}">
                <a16:creationId xmlns:a16="http://schemas.microsoft.com/office/drawing/2014/main" id="{C7C47A1E-03D7-41C9-B4C4-ECAFB6DD6CB0}"/>
              </a:ext>
            </a:extLst>
          </p:cNvPr>
          <p:cNvSpPr>
            <a:spLocks noGrp="1"/>
          </p:cNvSpPr>
          <p:nvPr>
            <p:ph type="body" sz="quarter" idx="3"/>
          </p:nvPr>
        </p:nvSpPr>
        <p:spPr>
          <a:xfrm>
            <a:off x="6412362" y="2023003"/>
            <a:ext cx="4645152" cy="377297"/>
          </a:xfrm>
        </p:spPr>
        <p:txBody>
          <a:bodyPr>
            <a:normAutofit fontScale="92500" lnSpcReduction="20000"/>
          </a:bodyPr>
          <a:lstStyle/>
          <a:p>
            <a:r>
              <a:rPr lang="el-GR" dirty="0"/>
              <a:t>νερόμυλος</a:t>
            </a:r>
          </a:p>
        </p:txBody>
      </p:sp>
      <p:pic>
        <p:nvPicPr>
          <p:cNvPr id="13" name="Θέση περιεχομένου 12">
            <a:extLst>
              <a:ext uri="{FF2B5EF4-FFF2-40B4-BE49-F238E27FC236}">
                <a16:creationId xmlns:a16="http://schemas.microsoft.com/office/drawing/2014/main" id="{78B25022-BB83-43FA-878A-1642AEAC7548}"/>
              </a:ext>
            </a:extLst>
          </p:cNvPr>
          <p:cNvPicPr>
            <a:picLocks noGrp="1" noChangeAspect="1"/>
          </p:cNvPicPr>
          <p:nvPr>
            <p:ph sz="quarter" idx="4"/>
          </p:nvPr>
        </p:nvPicPr>
        <p:blipFill>
          <a:blip r:embed="rId3"/>
          <a:stretch>
            <a:fillRect/>
          </a:stretch>
        </p:blipFill>
        <p:spPr>
          <a:xfrm>
            <a:off x="6496050" y="2400301"/>
            <a:ext cx="4029075" cy="3409950"/>
          </a:xfrm>
          <a:prstGeom prst="rect">
            <a:avLst/>
          </a:prstGeom>
        </p:spPr>
      </p:pic>
      <p:sp>
        <p:nvSpPr>
          <p:cNvPr id="5" name="Θέση ημερομηνίας 4">
            <a:extLst>
              <a:ext uri="{FF2B5EF4-FFF2-40B4-BE49-F238E27FC236}">
                <a16:creationId xmlns:a16="http://schemas.microsoft.com/office/drawing/2014/main" id="{29BF46A4-0227-4576-95AC-1B343CAA8C4A}"/>
              </a:ext>
            </a:extLst>
          </p:cNvPr>
          <p:cNvSpPr>
            <a:spLocks noGrp="1"/>
          </p:cNvSpPr>
          <p:nvPr>
            <p:ph type="dt" sz="half" idx="10"/>
          </p:nvPr>
        </p:nvSpPr>
        <p:spPr/>
        <p:txBody>
          <a:bodyPr/>
          <a:lstStyle/>
          <a:p>
            <a:fld id="{020C962E-969A-49B6-9474-121940DF033D}" type="datetime1">
              <a:rPr lang="el-GR" smtClean="0"/>
              <a:t>13/12/2022</a:t>
            </a:fld>
            <a:endParaRPr lang="en-US"/>
          </a:p>
        </p:txBody>
      </p:sp>
    </p:spTree>
    <p:extLst>
      <p:ext uri="{BB962C8B-B14F-4D97-AF65-F5344CB8AC3E}">
        <p14:creationId xmlns:p14="http://schemas.microsoft.com/office/powerpoint/2010/main" val="320163810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Ιόν">
  <a:themeElements>
    <a:clrScheme name="Κυλιόμενο μήνυμα">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Ιόν">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Ιόν">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175</TotalTime>
  <Words>805</Words>
  <Application>Microsoft Office PowerPoint</Application>
  <PresentationFormat>Ευρεία οθόνη</PresentationFormat>
  <Paragraphs>117</Paragraphs>
  <Slides>25</Slides>
  <Notes>0</Notes>
  <HiddenSlides>0</HiddenSlides>
  <MMClips>0</MMClips>
  <ScaleCrop>false</ScaleCrop>
  <HeadingPairs>
    <vt:vector size="6" baseType="variant">
      <vt:variant>
        <vt:lpstr>Γραμματοσειρές που χρησιμοποιούνται</vt:lpstr>
      </vt:variant>
      <vt:variant>
        <vt:i4>5</vt:i4>
      </vt:variant>
      <vt:variant>
        <vt:lpstr>Θέμα</vt:lpstr>
      </vt:variant>
      <vt:variant>
        <vt:i4>1</vt:i4>
      </vt:variant>
      <vt:variant>
        <vt:lpstr>Τίτλοι διαφανειών</vt:lpstr>
      </vt:variant>
      <vt:variant>
        <vt:i4>25</vt:i4>
      </vt:variant>
    </vt:vector>
  </HeadingPairs>
  <TitlesOfParts>
    <vt:vector size="31" baseType="lpstr">
      <vt:lpstr>Arial</vt:lpstr>
      <vt:lpstr>Calibri</vt:lpstr>
      <vt:lpstr>Century Gothic</vt:lpstr>
      <vt:lpstr>Verdana</vt:lpstr>
      <vt:lpstr>Wingdings 3</vt:lpstr>
      <vt:lpstr>Ιόν</vt:lpstr>
      <vt:lpstr>ΓΕΩΡΓΙΚΗ ΤΕΧΝΟΛΟΓΙΑ</vt:lpstr>
      <vt:lpstr>ΤΙ ΕΊΝΑΙ ΓΕΩΡΓΙΚΗ ΤΕΧΝΟΛΟΓΙΑ</vt:lpstr>
      <vt:lpstr>Στόχοι της γεωργικής τεχνολογίας</vt:lpstr>
      <vt:lpstr>Ιστορική εξέλιξη της γεωργικής τεχνολογίας</vt:lpstr>
      <vt:lpstr>Από την Αρχαία  εποχή  έως  Α΄Βιομηχανική Επανάσταση</vt:lpstr>
      <vt:lpstr>Υλικά κατασκευής των πρώτων γεωργικών εργαλείων</vt:lpstr>
      <vt:lpstr>Πρώιμα Μεταλλικά εργαλεία </vt:lpstr>
      <vt:lpstr>Πρώτες  γεωργικές μηχανές</vt:lpstr>
      <vt:lpstr>Μηχανές που κινούνται με την αιολική και υδροδυναμική ενέργεια</vt:lpstr>
      <vt:lpstr>Πρώτα γεωργικά μεταφορικά μέσα</vt:lpstr>
      <vt:lpstr>Γεωργική τεχνολογία μετά την  Α΄ βιομηχανική επανάσταση</vt:lpstr>
      <vt:lpstr>ΤΙ ΚΑΙΝΟΥΡΓΙΟ ΕΦΕΡΑΝ ΟΙ ΒΙΟΜΗΧΑΝΙΚΕΣ ΕΠΑΝΑΣΤΑΣΕΙΣ ΓΙΑ ΤΗΝ ΓΕΩΡΓΙΚΗ ΤΕΧΝΟΛΟΓΙΑ</vt:lpstr>
      <vt:lpstr>ΣΗΜΑΝΤΙΚΕΣ ΕΦΕΥΡΕΣΕΙΣ ΣΤΗ ΓΕΩΡΓΙΚΗ ΤΕΧΝΟΛΟΓΙΑ</vt:lpstr>
      <vt:lpstr>ΕΛΚΥΣΤΗΡΑΣ-ΤΡΑΚΤΕΡ</vt:lpstr>
      <vt:lpstr>ΑΡΟΤΡΟ-ΑΛΕΤΡΙ ΓΙΑ ΟΡΓΩΜΑ</vt:lpstr>
      <vt:lpstr>ΟΡΓΩΜΑ </vt:lpstr>
      <vt:lpstr>ΣΠΟΡΑ </vt:lpstr>
      <vt:lpstr>ΣΥΛΛΟΓΗ ΔΗΜΗΤΡΙΑΚΩΝ </vt:lpstr>
      <vt:lpstr>ΜΕΤΑΦΟΡΑ ΓΕΩΡΓΙΚΏΝ ΠΡΟΪΟΝΤΩΝ</vt:lpstr>
      <vt:lpstr>ΚΑΤΑΠΟΛΕΜΗΣΗ ΑΣΘΕΝΕΙΩΝ</vt:lpstr>
      <vt:lpstr>ΡΟΜΠΟΤ ΓΙΑ ΑΓΡΟΤΕΣ</vt:lpstr>
      <vt:lpstr>ΣΟΥΠΕΡ ΑΓΡΟΤΙΚΑ ΜΗΧΑΝΗΜΑΤΑ</vt:lpstr>
      <vt:lpstr>ΠΡΑΣΙΝΗ  ΒΙΟΤΕΧΝΟΛΟΓΙΑ</vt:lpstr>
      <vt:lpstr>ΣΥΜΠΕΡΑΣΜΑΤΑ</vt:lpstr>
      <vt:lpstr>www.mytexnologia.gr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ΓΕΩΡΓΙΚΗ ΤΕΧΝΟΛΟΓΙΑ</dc:title>
  <dc:creator>mytexnologia@gmail.com</dc:creator>
  <cp:lastModifiedBy>mytexnologia@gmail.com</cp:lastModifiedBy>
  <cp:revision>26</cp:revision>
  <dcterms:created xsi:type="dcterms:W3CDTF">2022-12-09T17:54:44Z</dcterms:created>
  <dcterms:modified xsi:type="dcterms:W3CDTF">2022-12-13T15:29:30Z</dcterms:modified>
</cp:coreProperties>
</file>