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5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orgos karaferis" initials="gk" lastIdx="1" clrIdx="0">
    <p:extLst>
      <p:ext uri="{19B8F6BF-5375-455C-9EA6-DF929625EA0E}">
        <p15:presenceInfo xmlns:p15="http://schemas.microsoft.com/office/powerpoint/2012/main" userId="9553165e9525263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F67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F28499-FB1B-45C6-9DED-A34C7F8E4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70286B6-353D-47EE-9832-C69C56063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B16FCC6-F3A4-403D-89E5-E8FECC10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141E59C-6993-45E6-8887-66F10D640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729C21E-4D8F-4DDD-BFDE-6C5D98BAF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588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9E2882-3154-427F-B261-B8730586B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10FF588-AA15-42C0-BDA7-F93730C9DD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A3C610F-17A6-4CDA-BE4F-1D846BA5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4D0D096-14B4-4548-BD94-D841D5AF1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D532314-E1ED-4489-97FC-4FD83D9B9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0478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A0FB1783-DF17-4EA4-B048-1C927DB304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26C2813-CC9B-43E0-AC89-51C632EF8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181B19-221F-4A04-B84E-F7783806A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7549B79-113E-44D8-9F85-720ABB00C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3C8CA2D-FAC1-4CB0-AD20-32D97C3FD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773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4FBE70-C3EB-4C94-8919-FBA345C7F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9F661ED-1C5E-4C04-9840-C2F99C430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9EDE1E8-598A-4ACF-A311-9E60B6272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9223B25-AEF1-46B6-81FF-A842DD5CF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C1F98FC-D734-461B-B2FE-CE86C103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6712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912420-9385-4168-AB68-6EC26807C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E6C914E-E465-465F-9A26-4DBD6D9D4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8D86799-1626-42C8-9FE4-4B7A1AF85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E197314-3F4B-419C-A848-5AD909BB5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BB5D27F-1EA2-4D1D-9060-E70CEB10A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040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85D097-54E1-4835-8970-880C5340A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16AD41-749F-4440-9577-67D096139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BCF51E8-0E6D-46E0-8362-E68DE9D17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56D6BC8-DB10-402F-A681-33A4038C9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AF4E146-16E2-4801-9153-DF995959D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80011CC-98BC-4CDA-91BB-6B83E77FB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117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EDB6C6-3FCD-4340-9A7D-8A041E93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9D18023-CA92-4E8A-B951-6A357A8CA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C8658EE-5F9F-4A55-B81B-70F990E3A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32BDD7B-5D8C-4B89-9DC7-07165CBF0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85B4F0E-0BAA-4353-8CDC-C1BCCB8B3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7D59915-235D-4791-9BAE-02AC9E2D0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3F0E19BD-8070-43EC-860F-73E4D1FF5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41C2B4A-9279-4AB7-A79F-CAA9E952F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486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EEF447-2877-4B34-9CD9-FCF1A1F4D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6069398-51D7-431A-A335-4DEC0365D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C023633-C6B1-49A3-A080-B652F881D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CA9A4CB-BB2F-464F-9760-AE9EA4B4B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8857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0D35AA0-7A0E-4BA1-91D5-01A5870A2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42A4A1BD-937C-49A4-857F-59E53A55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161D971-FAB2-48A5-9569-ECCF713CC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503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D56D1E-F54A-430C-83B0-C3FB724B0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44AE112-E524-4C63-8E0E-CE71D3A90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0C056FB-D191-42F2-9C56-1BB278DDC3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5ACE4B1-A087-4104-A63E-1EC9895E6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E2EB104-0F89-4957-A634-837882701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6BBBAE1-1436-47E6-A111-FD3C53D9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9573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D2268D-6128-4305-8C2E-EACD3A734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1C535D7-8CFA-4997-B2E1-1CA21CB5D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7E6F82B-1397-4D13-B670-029EC95ED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FBE1421-EC9A-459E-8A07-66514A1A4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78C7-C297-4FDE-B628-7A5DB3D1EF27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4E5B60F-9AE5-4C41-BA85-5544667E6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C938FB5-ECAE-4B0C-82A5-B31CBAB37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5881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061C26EF-3C9F-4D45-A219-0F1314BB2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D64B092-6E3C-44E6-84B6-16CD268C0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135EA6C-4825-49E4-9B0F-8A94FB6E7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878C7-C297-4FDE-B628-7A5DB3D1EF27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F0CC515-3418-49B6-914E-6DAD2A2256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327F302-0222-4AC0-87A7-58E94A7AB9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9D999-84FA-4BF7-ACDF-E5A8922863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392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9CB294-D7D1-4FE1-A958-0380206E2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4730" y="983630"/>
            <a:ext cx="9144000" cy="1593436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Σχετική θέση δύο ευθειών στο επίπεδο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FD81429-2DA9-4227-8DC8-C5EBB0DBCC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Παράλληλες, τεμνόμενες , ταυτιζόμενες ευθείες </a:t>
            </a:r>
          </a:p>
        </p:txBody>
      </p:sp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44520"/>
            <a:ext cx="11999843" cy="6768959"/>
            <a:chOff x="96078" y="44520"/>
            <a:chExt cx="11999843" cy="6768959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 </a:t>
                </a: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44520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ΜΑΝΙΑΚΩΝ ΚΑΣΤΟΡΙΑΣ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35179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1268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DA99A4C-F241-488C-A44F-5BCB58448A20}"/>
              </a:ext>
            </a:extLst>
          </p:cNvPr>
          <p:cNvSpPr txBox="1"/>
          <p:nvPr/>
        </p:nvSpPr>
        <p:spPr>
          <a:xfrm>
            <a:off x="1497496" y="494275"/>
            <a:ext cx="4916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Δραστηριότητα 4</a:t>
            </a:r>
            <a:r>
              <a:rPr lang="el-GR" sz="3600" baseline="30000" dirty="0">
                <a:solidFill>
                  <a:schemeClr val="accent1">
                    <a:lumMod val="75000"/>
                  </a:schemeClr>
                </a:solidFill>
              </a:rPr>
              <a:t>η</a:t>
            </a:r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 : </a:t>
            </a:r>
          </a:p>
        </p:txBody>
      </p:sp>
      <p:cxnSp>
        <p:nvCxnSpPr>
          <p:cNvPr id="6" name="Ευθεία γραμμή σύνδεσης 5">
            <a:extLst>
              <a:ext uri="{FF2B5EF4-FFF2-40B4-BE49-F238E27FC236}">
                <a16:creationId xmlns:a16="http://schemas.microsoft.com/office/drawing/2014/main" id="{07CDF205-F99F-4A9A-A3AD-540FB73FDC19}"/>
              </a:ext>
            </a:extLst>
          </p:cNvPr>
          <p:cNvCxnSpPr>
            <a:cxnSpLocks/>
          </p:cNvCxnSpPr>
          <p:nvPr/>
        </p:nvCxnSpPr>
        <p:spPr>
          <a:xfrm flipH="1">
            <a:off x="1063016" y="3429000"/>
            <a:ext cx="9312812" cy="0"/>
          </a:xfrm>
          <a:prstGeom prst="line">
            <a:avLst/>
          </a:prstGeom>
          <a:ln w="44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F051A77-5663-4067-81BD-037CBE01F626}"/>
              </a:ext>
            </a:extLst>
          </p:cNvPr>
          <p:cNvSpPr txBox="1"/>
          <p:nvPr/>
        </p:nvSpPr>
        <p:spPr>
          <a:xfrm>
            <a:off x="10451621" y="2965169"/>
            <a:ext cx="394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solidFill>
                  <a:schemeClr val="accent1"/>
                </a:solidFill>
              </a:rPr>
              <a:t>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B72A422-D304-4C3F-BD7A-96FDC606E8C1}"/>
                  </a:ext>
                </a:extLst>
              </p:cNvPr>
              <p:cNvSpPr txBox="1"/>
              <p:nvPr/>
            </p:nvSpPr>
            <p:spPr>
              <a:xfrm>
                <a:off x="309423" y="3727930"/>
                <a:ext cx="11835619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3200" dirty="0"/>
                  <a:t>Οι δύο που </a:t>
                </a:r>
                <a:r>
                  <a:rPr lang="el-GR" sz="3200" dirty="0">
                    <a:solidFill>
                      <a:schemeClr val="accent1">
                        <a:lumMod val="75000"/>
                      </a:schemeClr>
                    </a:solidFill>
                  </a:rPr>
                  <a:t>είναι κάθετες στην ίδια ευθεία</a:t>
                </a:r>
                <a:r>
                  <a:rPr lang="el-GR" sz="3200" dirty="0"/>
                  <a:t>  είναι μεταξύ τους </a:t>
                </a:r>
                <a:r>
                  <a:rPr lang="el-GR" sz="3200" b="1" dirty="0">
                    <a:solidFill>
                      <a:schemeClr val="accent1"/>
                    </a:solidFill>
                  </a:rPr>
                  <a:t>παράλληλες</a:t>
                </a:r>
                <a:r>
                  <a:rPr lang="el-GR" sz="3200" b="1" dirty="0"/>
                  <a:t> </a:t>
                </a:r>
                <a:r>
                  <a:rPr lang="el-GR" sz="3200" dirty="0"/>
                  <a:t> δηλαδή  αν ε</a:t>
                </a:r>
                <a14:m>
                  <m:oMath xmlns:m="http://schemas.openxmlformats.org/officeDocument/2006/math">
                    <m: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l-GR" sz="3200" dirty="0"/>
                  <a:t>ζ και δ</a:t>
                </a:r>
                <a:r>
                  <a:rPr lang="el-GR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l-GR" sz="3200" dirty="0"/>
                  <a:t>ζ τότε  ε</a:t>
                </a:r>
                <a14:m>
                  <m:oMath xmlns:m="http://schemas.openxmlformats.org/officeDocument/2006/math">
                    <m: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∥</m:t>
                    </m:r>
                  </m:oMath>
                </a14:m>
                <a:r>
                  <a:rPr lang="el-GR" sz="3200" dirty="0"/>
                  <a:t>δ.</a:t>
                </a:r>
                <a:endParaRPr lang="en-US" sz="3200" dirty="0"/>
              </a:p>
              <a:p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Η ευθεία δ είναι η μοναδική παράλληλη προς την ε που διέρχεται από το σημείο Α αφού από σημείο εκτός ευθείας μία μόνο κάθετη μπορούμε να φέρουμε.</a:t>
                </a:r>
                <a:endParaRPr lang="el-GR" sz="32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B72A422-D304-4C3F-BD7A-96FDC606E8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423" y="3727930"/>
                <a:ext cx="11835619" cy="2554545"/>
              </a:xfrm>
              <a:prstGeom prst="rect">
                <a:avLst/>
              </a:prstGeom>
              <a:blipFill>
                <a:blip r:embed="rId6"/>
                <a:stretch>
                  <a:fillRect l="-1340" t="-3103" b="-69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Οβάλ 16">
            <a:extLst>
              <a:ext uri="{FF2B5EF4-FFF2-40B4-BE49-F238E27FC236}">
                <a16:creationId xmlns:a16="http://schemas.microsoft.com/office/drawing/2014/main" id="{E7AEED24-EC06-4594-BC01-FDC912CCF94D}"/>
              </a:ext>
            </a:extLst>
          </p:cNvPr>
          <p:cNvSpPr/>
          <p:nvPr/>
        </p:nvSpPr>
        <p:spPr>
          <a:xfrm>
            <a:off x="6124657" y="1824166"/>
            <a:ext cx="205153" cy="2196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0347D8E-CC94-44E5-B0EB-571D0E1803CB}"/>
              </a:ext>
            </a:extLst>
          </p:cNvPr>
          <p:cNvSpPr txBox="1"/>
          <p:nvPr/>
        </p:nvSpPr>
        <p:spPr>
          <a:xfrm>
            <a:off x="6345828" y="1200892"/>
            <a:ext cx="311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Α</a:t>
            </a:r>
          </a:p>
        </p:txBody>
      </p:sp>
      <p:cxnSp>
        <p:nvCxnSpPr>
          <p:cNvPr id="20" name="Ευθεία γραμμή σύνδεσης 19">
            <a:extLst>
              <a:ext uri="{FF2B5EF4-FFF2-40B4-BE49-F238E27FC236}">
                <a16:creationId xmlns:a16="http://schemas.microsoft.com/office/drawing/2014/main" id="{2E6ADD4C-3937-4DA7-B665-EB9945375682}"/>
              </a:ext>
            </a:extLst>
          </p:cNvPr>
          <p:cNvCxnSpPr>
            <a:cxnSpLocks/>
          </p:cNvCxnSpPr>
          <p:nvPr/>
        </p:nvCxnSpPr>
        <p:spPr>
          <a:xfrm flipV="1">
            <a:off x="6227233" y="752442"/>
            <a:ext cx="0" cy="3663498"/>
          </a:xfrm>
          <a:prstGeom prst="line">
            <a:avLst/>
          </a:prstGeom>
          <a:ln w="444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EE07C9C-7E79-480A-B9D3-12E8A9CA86BD}"/>
              </a:ext>
            </a:extLst>
          </p:cNvPr>
          <p:cNvSpPr txBox="1"/>
          <p:nvPr/>
        </p:nvSpPr>
        <p:spPr>
          <a:xfrm>
            <a:off x="6267960" y="531060"/>
            <a:ext cx="394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solidFill>
                  <a:srgbClr val="FF0000"/>
                </a:solidFill>
              </a:rPr>
              <a:t>ζ</a:t>
            </a:r>
          </a:p>
        </p:txBody>
      </p:sp>
      <p:cxnSp>
        <p:nvCxnSpPr>
          <p:cNvPr id="23" name="Ευθεία γραμμή σύνδεσης 22">
            <a:extLst>
              <a:ext uri="{FF2B5EF4-FFF2-40B4-BE49-F238E27FC236}">
                <a16:creationId xmlns:a16="http://schemas.microsoft.com/office/drawing/2014/main" id="{A039FB5B-3EFD-425A-9AEE-DD8D08845745}"/>
              </a:ext>
            </a:extLst>
          </p:cNvPr>
          <p:cNvCxnSpPr>
            <a:cxnSpLocks/>
          </p:cNvCxnSpPr>
          <p:nvPr/>
        </p:nvCxnSpPr>
        <p:spPr>
          <a:xfrm flipH="1">
            <a:off x="1043608" y="1934007"/>
            <a:ext cx="9312812" cy="0"/>
          </a:xfrm>
          <a:prstGeom prst="line">
            <a:avLst/>
          </a:prstGeom>
          <a:ln w="444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6AF5F7D-8A43-4A9E-838C-C214BCD7D0D0}"/>
              </a:ext>
            </a:extLst>
          </p:cNvPr>
          <p:cNvSpPr txBox="1"/>
          <p:nvPr/>
        </p:nvSpPr>
        <p:spPr>
          <a:xfrm>
            <a:off x="9981067" y="1342797"/>
            <a:ext cx="394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solidFill>
                  <a:srgbClr val="00B050"/>
                </a:solidFill>
              </a:rPr>
              <a:t>δ</a:t>
            </a:r>
          </a:p>
        </p:txBody>
      </p:sp>
    </p:spTree>
    <p:extLst>
      <p:ext uri="{BB962C8B-B14F-4D97-AF65-F5344CB8AC3E}">
        <p14:creationId xmlns:p14="http://schemas.microsoft.com/office/powerpoint/2010/main" val="1673808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/>
      <p:bldP spid="17" grpId="0" animBg="1"/>
      <p:bldP spid="19" grpId="0"/>
      <p:bldP spid="22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1268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DA99A4C-F241-488C-A44F-5BCB58448A20}"/>
              </a:ext>
            </a:extLst>
          </p:cNvPr>
          <p:cNvSpPr txBox="1"/>
          <p:nvPr/>
        </p:nvSpPr>
        <p:spPr>
          <a:xfrm>
            <a:off x="1538277" y="465670"/>
            <a:ext cx="6116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Θυμόμαστε- Μαθαίνουμε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B72A422-D304-4C3F-BD7A-96FDC606E8C1}"/>
                  </a:ext>
                </a:extLst>
              </p:cNvPr>
              <p:cNvSpPr txBox="1"/>
              <p:nvPr/>
            </p:nvSpPr>
            <p:spPr>
              <a:xfrm>
                <a:off x="396646" y="1003440"/>
                <a:ext cx="11666145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Δύο</a:t>
                </a:r>
                <a:r>
                  <a:rPr lang="el-GR" sz="3200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ευθείες του ίδιου επιπέδου λέγονται </a:t>
                </a:r>
                <a:r>
                  <a:rPr lang="el-GR" sz="3200" b="1" dirty="0">
                    <a:solidFill>
                      <a:schemeClr val="accent1">
                        <a:lumMod val="75000"/>
                      </a:schemeClr>
                    </a:solidFill>
                  </a:rPr>
                  <a:t>παράλληλες</a:t>
                </a:r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, αν δεν έχουν κανένα κοινό σημείο όσο κι αν προεκταθούν.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Δύο ευθείες του ίδιου επιπέδου που έχουν ένα κοινό σημείο ονομάζονται </a:t>
                </a:r>
                <a:r>
                  <a:rPr lang="el-GR" sz="3200" b="1" dirty="0">
                    <a:solidFill>
                      <a:schemeClr val="accent1">
                        <a:lumMod val="75000"/>
                      </a:schemeClr>
                    </a:solidFill>
                  </a:rPr>
                  <a:t>τεμνόμενες </a:t>
                </a:r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και το κοινό τους σημείο λέγεται </a:t>
                </a:r>
                <a:r>
                  <a:rPr lang="el-GR" sz="3200" b="1" dirty="0">
                    <a:solidFill>
                      <a:schemeClr val="accent1">
                        <a:lumMod val="75000"/>
                      </a:schemeClr>
                    </a:solidFill>
                  </a:rPr>
                  <a:t>σημείο τομής</a:t>
                </a:r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των δύο ευθειών.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Δύο ευθείες που βρίσκονται στο ίδιο επίπεδο ή θα είναι παράλληλες ή θα τέμνονται. 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Δύο παράλληλες ευθείες ε και δ συμβολίζονται ε </a:t>
                </a:r>
                <a14:m>
                  <m:oMath xmlns:m="http://schemas.openxmlformats.org/officeDocument/2006/math">
                    <m:r>
                      <a:rPr lang="el-GR" sz="320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∥</m:t>
                    </m:r>
                  </m:oMath>
                </a14:m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δ.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Δύο ευθύγραμμα τμήματα που βρίσκονται πάνω σε δύο </a:t>
                </a:r>
                <a:r>
                  <a:rPr lang="el-GR" sz="32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παράλ-ληλες</a:t>
                </a:r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ευθείες θα λέγονται παράλληλα ευθύγραμμα τμήματα.</a:t>
                </a: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B72A422-D304-4C3F-BD7A-96FDC606E8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46" y="1003440"/>
                <a:ext cx="11666145" cy="5016758"/>
              </a:xfrm>
              <a:prstGeom prst="rect">
                <a:avLst/>
              </a:prstGeom>
              <a:blipFill>
                <a:blip r:embed="rId6"/>
                <a:stretch>
                  <a:fillRect l="-1202" t="-1580" r="-1045" b="-30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9142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1268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DA99A4C-F241-488C-A44F-5BCB58448A20}"/>
              </a:ext>
            </a:extLst>
          </p:cNvPr>
          <p:cNvSpPr txBox="1"/>
          <p:nvPr/>
        </p:nvSpPr>
        <p:spPr>
          <a:xfrm>
            <a:off x="1538277" y="598771"/>
            <a:ext cx="6116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Θυμόμαστε- Μαθαίνουμε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B72A422-D304-4C3F-BD7A-96FDC606E8C1}"/>
                  </a:ext>
                </a:extLst>
              </p:cNvPr>
              <p:cNvSpPr txBox="1"/>
              <p:nvPr/>
            </p:nvSpPr>
            <p:spPr>
              <a:xfrm>
                <a:off x="396646" y="1245102"/>
                <a:ext cx="11666145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Από ένα σημείο του επιπέδου διέρχονται άπειρες ευθείες.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Από δύο σημεία του επιπέδου διέρχεται μία μόνο ευθεία. 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Από ένα σημείο εκτός μίας ευθείας διέρχεται μία μόνο κάθετη ευθεία προς αυτή.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Από ένα σημείο εκτός μίας ευθείας διέρχεται μία μόνο παράλληλη ευθεία προς αυτή.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Δύο ευθείες του επιπέδου που είναι κάθετες στην ίδια ευθεία είναι μεταξύ τους παράλληλες (</a:t>
                </a:r>
                <a:r>
                  <a:rPr lang="el-GR" sz="3200" dirty="0"/>
                  <a:t>δηλαδή  αν ε</a:t>
                </a:r>
                <a14:m>
                  <m:oMath xmlns:m="http://schemas.openxmlformats.org/officeDocument/2006/math">
                    <m: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l-GR" sz="3200" dirty="0"/>
                  <a:t>ζ και δ</a:t>
                </a:r>
                <a:r>
                  <a:rPr lang="el-GR" sz="3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l-GR" sz="3200" dirty="0"/>
                  <a:t>ζ τότε  ε</a:t>
                </a:r>
                <a14:m>
                  <m:oMath xmlns:m="http://schemas.openxmlformats.org/officeDocument/2006/math">
                    <m: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∥</m:t>
                    </m:r>
                  </m:oMath>
                </a14:m>
                <a:r>
                  <a:rPr lang="el-GR" sz="3200" dirty="0"/>
                  <a:t>δ)</a:t>
                </a:r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B72A422-D304-4C3F-BD7A-96FDC606E8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46" y="1245102"/>
                <a:ext cx="11666145" cy="4524315"/>
              </a:xfrm>
              <a:prstGeom prst="rect">
                <a:avLst/>
              </a:prstGeom>
              <a:blipFill>
                <a:blip r:embed="rId6"/>
                <a:stretch>
                  <a:fillRect l="-1202" t="-1752" b="-363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7654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1268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DA99A4C-F241-488C-A44F-5BCB58448A20}"/>
              </a:ext>
            </a:extLst>
          </p:cNvPr>
          <p:cNvSpPr txBox="1"/>
          <p:nvPr/>
        </p:nvSpPr>
        <p:spPr>
          <a:xfrm>
            <a:off x="1497496" y="958920"/>
            <a:ext cx="1603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Στόχοι: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730FCC-2465-4569-8DD7-6E3B5191364E}"/>
              </a:ext>
            </a:extLst>
          </p:cNvPr>
          <p:cNvSpPr txBox="1"/>
          <p:nvPr/>
        </p:nvSpPr>
        <p:spPr>
          <a:xfrm>
            <a:off x="1298712" y="1783453"/>
            <a:ext cx="988280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800" dirty="0"/>
              <a:t>Γνωρίζουν πότε δύο ευθείες είναι παράλληλες και πως συμβολίζονται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800" dirty="0"/>
              <a:t>Γνωρίζουν πότε δύο ευθείες τέμνονται και πως συμβολίζονται, και να βρίσκουν το σημείο τομής τους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800" dirty="0"/>
              <a:t>Γνωρίζουν πότε δύο ευθείες συμπίπτουν ή ταυτίζονται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800" dirty="0"/>
              <a:t>Γνωρίζουν ότι από ένα σημείο εκτός ευθείας διέρχεται μία μόνο παράλληλη ευθεία (όπως και μία μόνο κάθετη) και μαθαίνουν να τη σχεδιάζουν.</a:t>
            </a:r>
          </a:p>
        </p:txBody>
      </p:sp>
    </p:spTree>
    <p:extLst>
      <p:ext uri="{BB962C8B-B14F-4D97-AF65-F5344CB8AC3E}">
        <p14:creationId xmlns:p14="http://schemas.microsoft.com/office/powerpoint/2010/main" val="318543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1268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DA99A4C-F241-488C-A44F-5BCB58448A20}"/>
              </a:ext>
            </a:extLst>
          </p:cNvPr>
          <p:cNvSpPr txBox="1"/>
          <p:nvPr/>
        </p:nvSpPr>
        <p:spPr>
          <a:xfrm>
            <a:off x="1497496" y="958920"/>
            <a:ext cx="4916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Δραστηριότητα 1</a:t>
            </a:r>
            <a:r>
              <a:rPr lang="el-GR" sz="3600" baseline="30000" dirty="0">
                <a:solidFill>
                  <a:schemeClr val="accent1">
                    <a:lumMod val="75000"/>
                  </a:schemeClr>
                </a:solidFill>
              </a:rPr>
              <a:t>η</a:t>
            </a:r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 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B21180-607D-4164-ABEA-2092A8E1445A}"/>
              </a:ext>
            </a:extLst>
          </p:cNvPr>
          <p:cNvSpPr txBox="1"/>
          <p:nvPr/>
        </p:nvSpPr>
        <p:spPr>
          <a:xfrm>
            <a:off x="1391477" y="1746970"/>
            <a:ext cx="87729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    Πάρτε το χάρακά σας, τοποθετήστε τον στο τετράδιό σας και χαράξτε μία γραμμή από την πάνω μεριά του και μία από την κάτω.</a:t>
            </a:r>
          </a:p>
          <a:p>
            <a:r>
              <a:rPr lang="el-GR" sz="3200" dirty="0"/>
              <a:t>Μπορείτε να βρείτε αν έχουν κοινά σημεία οι δύο ευθείες; </a:t>
            </a:r>
          </a:p>
          <a:p>
            <a:r>
              <a:rPr lang="el-GR" sz="3200" dirty="0"/>
              <a:t>Αν τις προεκτείνετε αρκετά ( και έξω από το χαρτί σας) νομίζετε ότι θα τέμνονται;</a:t>
            </a:r>
          </a:p>
          <a:p>
            <a:r>
              <a:rPr lang="el-GR" sz="3200" dirty="0"/>
              <a:t>Πώς λέγονται οι δύο ευθείες που χαράξατε;  </a:t>
            </a:r>
          </a:p>
          <a:p>
            <a:endParaRPr lang="el-GR" sz="3200" dirty="0"/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713387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1268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DA99A4C-F241-488C-A44F-5BCB58448A20}"/>
              </a:ext>
            </a:extLst>
          </p:cNvPr>
          <p:cNvSpPr txBox="1"/>
          <p:nvPr/>
        </p:nvSpPr>
        <p:spPr>
          <a:xfrm>
            <a:off x="1497496" y="958920"/>
            <a:ext cx="4916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Δραστηριότητα 1</a:t>
            </a:r>
            <a:r>
              <a:rPr lang="el-GR" sz="3600" baseline="30000" dirty="0">
                <a:solidFill>
                  <a:schemeClr val="accent1">
                    <a:lumMod val="75000"/>
                  </a:schemeClr>
                </a:solidFill>
              </a:rPr>
              <a:t>η</a:t>
            </a:r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 : </a:t>
            </a:r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4D589842-8155-41D2-8DF6-2D505539F84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3608" y="2359454"/>
            <a:ext cx="9860561" cy="966465"/>
          </a:xfrm>
          <a:prstGeom prst="rect">
            <a:avLst/>
          </a:prstGeom>
        </p:spPr>
      </p:pic>
      <p:cxnSp>
        <p:nvCxnSpPr>
          <p:cNvPr id="4" name="Ευθεία γραμμή σύνδεσης 3">
            <a:extLst>
              <a:ext uri="{FF2B5EF4-FFF2-40B4-BE49-F238E27FC236}">
                <a16:creationId xmlns:a16="http://schemas.microsoft.com/office/drawing/2014/main" id="{CA2DC778-B331-4D9C-92A5-249A0E85E4BF}"/>
              </a:ext>
            </a:extLst>
          </p:cNvPr>
          <p:cNvCxnSpPr/>
          <p:nvPr/>
        </p:nvCxnSpPr>
        <p:spPr>
          <a:xfrm>
            <a:off x="1043608" y="2359831"/>
            <a:ext cx="9863402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>
            <a:extLst>
              <a:ext uri="{FF2B5EF4-FFF2-40B4-BE49-F238E27FC236}">
                <a16:creationId xmlns:a16="http://schemas.microsoft.com/office/drawing/2014/main" id="{F3FF5EE2-F009-4649-8C5E-37B58F00C81C}"/>
              </a:ext>
            </a:extLst>
          </p:cNvPr>
          <p:cNvCxnSpPr/>
          <p:nvPr/>
        </p:nvCxnSpPr>
        <p:spPr>
          <a:xfrm>
            <a:off x="1043608" y="3326296"/>
            <a:ext cx="9863402" cy="0"/>
          </a:xfrm>
          <a:prstGeom prst="line">
            <a:avLst/>
          </a:prstGeom>
          <a:ln w="317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EDE50D9-06FB-4016-A5BA-D2C100491289}"/>
              </a:ext>
            </a:extLst>
          </p:cNvPr>
          <p:cNvSpPr txBox="1"/>
          <p:nvPr/>
        </p:nvSpPr>
        <p:spPr>
          <a:xfrm>
            <a:off x="10566017" y="3261083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/>
              <a:t>δ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A87BA2-1DB1-4AFA-A2B7-01BF0578F71A}"/>
              </a:ext>
            </a:extLst>
          </p:cNvPr>
          <p:cNvSpPr txBox="1"/>
          <p:nvPr/>
        </p:nvSpPr>
        <p:spPr>
          <a:xfrm>
            <a:off x="10720901" y="1854483"/>
            <a:ext cx="372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/>
              <a:t>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1B8E858-3371-49E5-9F4B-026E290F007D}"/>
                  </a:ext>
                </a:extLst>
              </p:cNvPr>
              <p:cNvSpPr txBox="1"/>
              <p:nvPr/>
            </p:nvSpPr>
            <p:spPr>
              <a:xfrm>
                <a:off x="379828" y="3722764"/>
                <a:ext cx="11479237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3200" dirty="0"/>
                  <a:t>Οι δύο παραπάνω ευθείες δεν τέμνονται στο επίπεδο όσο και αν τις προεκτείνουμε, δηλαδή</a:t>
                </a:r>
                <a:r>
                  <a:rPr lang="el-GR" sz="3200" b="1" dirty="0">
                    <a:solidFill>
                      <a:schemeClr val="accent1">
                        <a:lumMod val="75000"/>
                      </a:schemeClr>
                    </a:solidFill>
                  </a:rPr>
                  <a:t> δεν έχουν κανένα κοινό σημείο. </a:t>
                </a:r>
              </a:p>
              <a:p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Δύο τέτοιες ευθείες λέγονται παράλληλες και συμβολίζονται : ε</a:t>
                </a:r>
                <a14:m>
                  <m:oMath xmlns:m="http://schemas.openxmlformats.org/officeDocument/2006/math">
                    <m:r>
                      <a:rPr lang="el-GR" sz="320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∥</m:t>
                    </m:r>
                  </m:oMath>
                </a14:m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δ. </a:t>
                </a:r>
                <a:endParaRPr lang="el-GR" sz="32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1B8E858-3371-49E5-9F4B-026E290F00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28" y="3722764"/>
                <a:ext cx="11479237" cy="1569660"/>
              </a:xfrm>
              <a:prstGeom prst="rect">
                <a:avLst/>
              </a:prstGeom>
              <a:blipFill>
                <a:blip r:embed="rId7"/>
                <a:stretch>
                  <a:fillRect l="-1328" t="-5058" r="-2124" b="-1245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998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1268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DA99A4C-F241-488C-A44F-5BCB58448A20}"/>
              </a:ext>
            </a:extLst>
          </p:cNvPr>
          <p:cNvSpPr txBox="1"/>
          <p:nvPr/>
        </p:nvSpPr>
        <p:spPr>
          <a:xfrm>
            <a:off x="1497496" y="958920"/>
            <a:ext cx="4916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Δραστηριότητα 2</a:t>
            </a:r>
            <a:r>
              <a:rPr lang="el-GR" sz="3600" baseline="30000" dirty="0">
                <a:solidFill>
                  <a:schemeClr val="accent1">
                    <a:lumMod val="75000"/>
                  </a:schemeClr>
                </a:solidFill>
              </a:rPr>
              <a:t>η</a:t>
            </a:r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 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B21180-607D-4164-ABEA-2092A8E1445A}"/>
              </a:ext>
            </a:extLst>
          </p:cNvPr>
          <p:cNvSpPr txBox="1"/>
          <p:nvPr/>
        </p:nvSpPr>
        <p:spPr>
          <a:xfrm>
            <a:off x="1391477" y="1746970"/>
            <a:ext cx="87729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    Πάρτε το χάρακά σας, τοποθετήστε τον στο τετράδιό σας και χαράξτε μία γραμμή από την πάνω μεριά του. Περιστρέψτε λίγο το χάρακα και χαράξτε μια δεύτερη γραμμή.</a:t>
            </a:r>
          </a:p>
          <a:p>
            <a:r>
              <a:rPr lang="el-GR" sz="3200" dirty="0"/>
              <a:t>Μπορείτε να βρείτε αν έχουν κοινά σημεία οι δύο ευθείες; </a:t>
            </a:r>
          </a:p>
          <a:p>
            <a:r>
              <a:rPr lang="el-GR" sz="3200" dirty="0"/>
              <a:t>Πόσα κοινά σημεία έχουν; </a:t>
            </a:r>
          </a:p>
          <a:p>
            <a:r>
              <a:rPr lang="el-GR" sz="3200" dirty="0"/>
              <a:t>Πώς λέγονται οι δύο ευθείες που χαράξατε;  </a:t>
            </a:r>
          </a:p>
          <a:p>
            <a:endParaRPr lang="el-GR" sz="3200" dirty="0"/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499287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1268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DA99A4C-F241-488C-A44F-5BCB58448A20}"/>
              </a:ext>
            </a:extLst>
          </p:cNvPr>
          <p:cNvSpPr txBox="1"/>
          <p:nvPr/>
        </p:nvSpPr>
        <p:spPr>
          <a:xfrm>
            <a:off x="1497496" y="958920"/>
            <a:ext cx="4916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Δραστηριότητα 2</a:t>
            </a:r>
            <a:r>
              <a:rPr lang="el-GR" sz="3600" baseline="30000" dirty="0">
                <a:solidFill>
                  <a:schemeClr val="accent1">
                    <a:lumMod val="75000"/>
                  </a:schemeClr>
                </a:solidFill>
              </a:rPr>
              <a:t>η</a:t>
            </a:r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 : </a:t>
            </a:r>
          </a:p>
        </p:txBody>
      </p:sp>
      <p:cxnSp>
        <p:nvCxnSpPr>
          <p:cNvPr id="6" name="Ευθεία γραμμή σύνδεσης 5">
            <a:extLst>
              <a:ext uri="{FF2B5EF4-FFF2-40B4-BE49-F238E27FC236}">
                <a16:creationId xmlns:a16="http://schemas.microsoft.com/office/drawing/2014/main" id="{07CDF205-F99F-4A9A-A3AD-540FB73FDC19}"/>
              </a:ext>
            </a:extLst>
          </p:cNvPr>
          <p:cNvCxnSpPr>
            <a:cxnSpLocks/>
          </p:cNvCxnSpPr>
          <p:nvPr/>
        </p:nvCxnSpPr>
        <p:spPr>
          <a:xfrm flipH="1">
            <a:off x="1280160" y="2359454"/>
            <a:ext cx="9312812" cy="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F051A77-5663-4067-81BD-037CBE01F626}"/>
              </a:ext>
            </a:extLst>
          </p:cNvPr>
          <p:cNvSpPr txBox="1"/>
          <p:nvPr/>
        </p:nvSpPr>
        <p:spPr>
          <a:xfrm>
            <a:off x="10243930" y="1871003"/>
            <a:ext cx="394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ε</a:t>
            </a:r>
          </a:p>
        </p:txBody>
      </p:sp>
      <p:cxnSp>
        <p:nvCxnSpPr>
          <p:cNvPr id="23" name="Ευθεία γραμμή σύνδεσης 22">
            <a:extLst>
              <a:ext uri="{FF2B5EF4-FFF2-40B4-BE49-F238E27FC236}">
                <a16:creationId xmlns:a16="http://schemas.microsoft.com/office/drawing/2014/main" id="{245AA90D-0639-4422-8C19-A420C46D0153}"/>
              </a:ext>
            </a:extLst>
          </p:cNvPr>
          <p:cNvCxnSpPr/>
          <p:nvPr/>
        </p:nvCxnSpPr>
        <p:spPr>
          <a:xfrm flipV="1">
            <a:off x="1043608" y="619125"/>
            <a:ext cx="8696740" cy="3992632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EFCFB76-6ACB-417A-A9A1-54F489AA1B55}"/>
              </a:ext>
            </a:extLst>
          </p:cNvPr>
          <p:cNvSpPr txBox="1"/>
          <p:nvPr/>
        </p:nvSpPr>
        <p:spPr>
          <a:xfrm>
            <a:off x="9597377" y="550441"/>
            <a:ext cx="394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δ</a:t>
            </a:r>
          </a:p>
        </p:txBody>
      </p:sp>
      <p:sp>
        <p:nvSpPr>
          <p:cNvPr id="45" name="Οβάλ 44">
            <a:extLst>
              <a:ext uri="{FF2B5EF4-FFF2-40B4-BE49-F238E27FC236}">
                <a16:creationId xmlns:a16="http://schemas.microsoft.com/office/drawing/2014/main" id="{4008D112-E48D-46D7-915B-F71CE30E6C99}"/>
              </a:ext>
            </a:extLst>
          </p:cNvPr>
          <p:cNvSpPr/>
          <p:nvPr/>
        </p:nvSpPr>
        <p:spPr>
          <a:xfrm>
            <a:off x="5833989" y="2249612"/>
            <a:ext cx="205153" cy="2196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2A2391F-786C-47EC-8EB2-FFD104E8D4BA}"/>
              </a:ext>
            </a:extLst>
          </p:cNvPr>
          <p:cNvSpPr txBox="1"/>
          <p:nvPr/>
        </p:nvSpPr>
        <p:spPr>
          <a:xfrm>
            <a:off x="5779349" y="2439131"/>
            <a:ext cx="394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B72A422-D304-4C3F-BD7A-96FDC606E8C1}"/>
                  </a:ext>
                </a:extLst>
              </p:cNvPr>
              <p:cNvSpPr txBox="1"/>
              <p:nvPr/>
            </p:nvSpPr>
            <p:spPr>
              <a:xfrm>
                <a:off x="680524" y="4204029"/>
                <a:ext cx="11479237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3200" dirty="0"/>
                  <a:t>Οι δύο παραπάνω ευθείες </a:t>
                </a:r>
                <a:r>
                  <a:rPr lang="el-GR" sz="3200" b="1" dirty="0">
                    <a:solidFill>
                      <a:schemeClr val="accent1">
                        <a:lumMod val="75000"/>
                      </a:schemeClr>
                    </a:solidFill>
                  </a:rPr>
                  <a:t>έχουν ένα κοινό σημείο</a:t>
                </a:r>
                <a:r>
                  <a:rPr lang="el-GR" sz="3200" dirty="0"/>
                  <a:t> δηλαδή  τέμνονται στο επίπεδο. </a:t>
                </a:r>
                <a:endParaRPr lang="en-US" sz="3200" dirty="0"/>
              </a:p>
              <a:p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Δύο τέτοιες ευθείες λέγονται τεμνόμενες και συμβολίζονται ε</a:t>
                </a:r>
                <a14:m>
                  <m:oMath xmlns:m="http://schemas.openxmlformats.org/officeDocument/2006/math">
                    <m:r>
                      <a:rPr lang="el-GR" sz="320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∦</m:t>
                    </m:r>
                  </m:oMath>
                </a14:m>
                <a:r>
                  <a:rPr lang="el-GR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δ.</a:t>
                </a:r>
                <a:endParaRPr lang="el-GR" sz="32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2B72A422-D304-4C3F-BD7A-96FDC606E8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524" y="4204029"/>
                <a:ext cx="11479237" cy="1569660"/>
              </a:xfrm>
              <a:prstGeom prst="rect">
                <a:avLst/>
              </a:prstGeom>
              <a:blipFill>
                <a:blip r:embed="rId6"/>
                <a:stretch>
                  <a:fillRect l="-1381" t="-5058" b="-1245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Φυσαλίδα ομιλίας: Ορθογώνιο 1">
            <a:extLst>
              <a:ext uri="{FF2B5EF4-FFF2-40B4-BE49-F238E27FC236}">
                <a16:creationId xmlns:a16="http://schemas.microsoft.com/office/drawing/2014/main" id="{3A0ADA81-9C0B-4C27-97A2-2C447FBCE0AF}"/>
              </a:ext>
            </a:extLst>
          </p:cNvPr>
          <p:cNvSpPr/>
          <p:nvPr/>
        </p:nvSpPr>
        <p:spPr>
          <a:xfrm>
            <a:off x="6414052" y="3096073"/>
            <a:ext cx="2533000" cy="612648"/>
          </a:xfrm>
          <a:prstGeom prst="wedgeRectCallout">
            <a:avLst>
              <a:gd name="adj1" fmla="val -61376"/>
              <a:gd name="adj2" fmla="val -14875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dirty="0"/>
              <a:t>Σημείο τομής </a:t>
            </a:r>
          </a:p>
        </p:txBody>
      </p:sp>
    </p:spTree>
    <p:extLst>
      <p:ext uri="{BB962C8B-B14F-4D97-AF65-F5344CB8AC3E}">
        <p14:creationId xmlns:p14="http://schemas.microsoft.com/office/powerpoint/2010/main" val="121429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/>
      <p:bldP spid="24" grpId="0"/>
      <p:bldP spid="45" grpId="0" animBg="1"/>
      <p:bldP spid="46" grpId="0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1268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DA99A4C-F241-488C-A44F-5BCB58448A20}"/>
              </a:ext>
            </a:extLst>
          </p:cNvPr>
          <p:cNvSpPr txBox="1"/>
          <p:nvPr/>
        </p:nvSpPr>
        <p:spPr>
          <a:xfrm>
            <a:off x="1497496" y="958920"/>
            <a:ext cx="4916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Δραστηριότητα 3</a:t>
            </a:r>
            <a:r>
              <a:rPr lang="el-GR" sz="3600" baseline="30000" dirty="0">
                <a:solidFill>
                  <a:schemeClr val="accent1">
                    <a:lumMod val="75000"/>
                  </a:schemeClr>
                </a:solidFill>
              </a:rPr>
              <a:t>η</a:t>
            </a:r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 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B21180-607D-4164-ABEA-2092A8E1445A}"/>
              </a:ext>
            </a:extLst>
          </p:cNvPr>
          <p:cNvSpPr txBox="1"/>
          <p:nvPr/>
        </p:nvSpPr>
        <p:spPr>
          <a:xfrm>
            <a:off x="1391477" y="1746970"/>
            <a:ext cx="87729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    Πάρτε το χάρακά σας, τοποθετήστε τον στο τετράδιό σας και χαράξτε μία γραμμή .</a:t>
            </a:r>
          </a:p>
          <a:p>
            <a:r>
              <a:rPr lang="el-GR" sz="3200" dirty="0"/>
              <a:t>Μπορείτε να χαράξετε μια ευθεία που να έχει δύο κοινά σημεία με αυτή που μόλις χαράξατε; </a:t>
            </a:r>
          </a:p>
          <a:p>
            <a:r>
              <a:rPr lang="el-GR" sz="3200" dirty="0"/>
              <a:t>Πόσα κοινά σημεία έχουν στην πραγματικότητα; </a:t>
            </a:r>
          </a:p>
          <a:p>
            <a:r>
              <a:rPr lang="el-GR" sz="3200" dirty="0"/>
              <a:t>Τι σχέση έχουν οι δύο ευθείες που χάραξες ;  </a:t>
            </a:r>
          </a:p>
          <a:p>
            <a:endParaRPr lang="el-GR" sz="3200" dirty="0"/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94076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1268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DA99A4C-F241-488C-A44F-5BCB58448A20}"/>
              </a:ext>
            </a:extLst>
          </p:cNvPr>
          <p:cNvSpPr txBox="1"/>
          <p:nvPr/>
        </p:nvSpPr>
        <p:spPr>
          <a:xfrm>
            <a:off x="1497496" y="958920"/>
            <a:ext cx="4916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Δραστηριότητα 3</a:t>
            </a:r>
            <a:r>
              <a:rPr lang="el-GR" sz="3600" baseline="30000" dirty="0">
                <a:solidFill>
                  <a:schemeClr val="accent1">
                    <a:lumMod val="75000"/>
                  </a:schemeClr>
                </a:solidFill>
              </a:rPr>
              <a:t>η</a:t>
            </a:r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 : </a:t>
            </a:r>
          </a:p>
        </p:txBody>
      </p:sp>
      <p:cxnSp>
        <p:nvCxnSpPr>
          <p:cNvPr id="6" name="Ευθεία γραμμή σύνδεσης 5">
            <a:extLst>
              <a:ext uri="{FF2B5EF4-FFF2-40B4-BE49-F238E27FC236}">
                <a16:creationId xmlns:a16="http://schemas.microsoft.com/office/drawing/2014/main" id="{07CDF205-F99F-4A9A-A3AD-540FB73FDC19}"/>
              </a:ext>
            </a:extLst>
          </p:cNvPr>
          <p:cNvCxnSpPr>
            <a:cxnSpLocks/>
          </p:cNvCxnSpPr>
          <p:nvPr/>
        </p:nvCxnSpPr>
        <p:spPr>
          <a:xfrm flipH="1">
            <a:off x="1280160" y="2359454"/>
            <a:ext cx="9312812" cy="0"/>
          </a:xfrm>
          <a:prstGeom prst="line">
            <a:avLst/>
          </a:prstGeom>
          <a:ln w="44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F051A77-5663-4067-81BD-037CBE01F626}"/>
              </a:ext>
            </a:extLst>
          </p:cNvPr>
          <p:cNvSpPr txBox="1"/>
          <p:nvPr/>
        </p:nvSpPr>
        <p:spPr>
          <a:xfrm>
            <a:off x="10338734" y="2250141"/>
            <a:ext cx="394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solidFill>
                  <a:schemeClr val="accent1"/>
                </a:solidFill>
              </a:rPr>
              <a:t>ε</a:t>
            </a:r>
          </a:p>
        </p:txBody>
      </p:sp>
      <p:sp>
        <p:nvSpPr>
          <p:cNvPr id="45" name="Οβάλ 44">
            <a:extLst>
              <a:ext uri="{FF2B5EF4-FFF2-40B4-BE49-F238E27FC236}">
                <a16:creationId xmlns:a16="http://schemas.microsoft.com/office/drawing/2014/main" id="{4008D112-E48D-46D7-915B-F71CE30E6C99}"/>
              </a:ext>
            </a:extLst>
          </p:cNvPr>
          <p:cNvSpPr/>
          <p:nvPr/>
        </p:nvSpPr>
        <p:spPr>
          <a:xfrm>
            <a:off x="7613795" y="2243570"/>
            <a:ext cx="205153" cy="2196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B72A422-D304-4C3F-BD7A-96FDC606E8C1}"/>
              </a:ext>
            </a:extLst>
          </p:cNvPr>
          <p:cNvSpPr txBox="1"/>
          <p:nvPr/>
        </p:nvSpPr>
        <p:spPr>
          <a:xfrm>
            <a:off x="583554" y="3121075"/>
            <a:ext cx="1147923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Οι δύο παραπάνω ευθείες που </a:t>
            </a:r>
            <a:r>
              <a:rPr lang="el-GR" sz="3200" b="1" dirty="0">
                <a:solidFill>
                  <a:schemeClr val="accent1">
                    <a:lumMod val="75000"/>
                  </a:schemeClr>
                </a:solidFill>
              </a:rPr>
              <a:t>έχουν δύο κοινά σημεία</a:t>
            </a:r>
            <a:r>
              <a:rPr lang="el-GR" sz="3200" dirty="0"/>
              <a:t> </a:t>
            </a:r>
            <a:r>
              <a:rPr lang="el-GR" sz="3200" dirty="0">
                <a:solidFill>
                  <a:schemeClr val="accent1"/>
                </a:solidFill>
              </a:rPr>
              <a:t>ταυτίζονται</a:t>
            </a:r>
            <a:r>
              <a:rPr lang="el-GR" sz="3200" dirty="0"/>
              <a:t> ή </a:t>
            </a:r>
            <a:r>
              <a:rPr lang="el-GR" sz="3200" dirty="0">
                <a:solidFill>
                  <a:schemeClr val="accent1"/>
                </a:solidFill>
              </a:rPr>
              <a:t>συμπίπτουν</a:t>
            </a:r>
            <a:r>
              <a:rPr lang="el-GR" sz="3200" dirty="0"/>
              <a:t>  (συμβολίζεται ε </a:t>
            </a:r>
            <a:r>
              <a:rPr lang="el-GR" sz="3200" dirty="0">
                <a:sym typeface="Symbol" panose="05050102010706020507" pitchFamily="18" charset="2"/>
              </a:rPr>
              <a:t> δ) </a:t>
            </a:r>
            <a:r>
              <a:rPr lang="el-GR" sz="3200" dirty="0"/>
              <a:t>δηλαδή έχουν όλα τα σημεία τους ίδια.</a:t>
            </a:r>
            <a:endParaRPr lang="en-US" sz="3200" dirty="0"/>
          </a:p>
          <a:p>
            <a:r>
              <a:rPr lang="el-GR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Είναι στην πραγματικότητα η ίδια ευθεία αφού από δύο διαφορετικά σημεία διέρχεται μία μόνο ευθεία </a:t>
            </a:r>
            <a:endParaRPr lang="el-G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Οβάλ 16">
            <a:extLst>
              <a:ext uri="{FF2B5EF4-FFF2-40B4-BE49-F238E27FC236}">
                <a16:creationId xmlns:a16="http://schemas.microsoft.com/office/drawing/2014/main" id="{E7AEED24-EC06-4594-BC01-FDC912CCF94D}"/>
              </a:ext>
            </a:extLst>
          </p:cNvPr>
          <p:cNvSpPr/>
          <p:nvPr/>
        </p:nvSpPr>
        <p:spPr>
          <a:xfrm>
            <a:off x="3441399" y="2247489"/>
            <a:ext cx="205153" cy="2196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9811772-60C0-49CC-B757-E268F3C8C3C9}"/>
              </a:ext>
            </a:extLst>
          </p:cNvPr>
          <p:cNvSpPr txBox="1"/>
          <p:nvPr/>
        </p:nvSpPr>
        <p:spPr>
          <a:xfrm>
            <a:off x="7518990" y="2383645"/>
            <a:ext cx="394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Β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0347D8E-CC94-44E5-B0EB-571D0E1803CB}"/>
              </a:ext>
            </a:extLst>
          </p:cNvPr>
          <p:cNvSpPr txBox="1"/>
          <p:nvPr/>
        </p:nvSpPr>
        <p:spPr>
          <a:xfrm>
            <a:off x="3370043" y="2466593"/>
            <a:ext cx="311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Α</a:t>
            </a:r>
          </a:p>
        </p:txBody>
      </p:sp>
      <p:cxnSp>
        <p:nvCxnSpPr>
          <p:cNvPr id="20" name="Ευθεία γραμμή σύνδεσης 19">
            <a:extLst>
              <a:ext uri="{FF2B5EF4-FFF2-40B4-BE49-F238E27FC236}">
                <a16:creationId xmlns:a16="http://schemas.microsoft.com/office/drawing/2014/main" id="{2E6ADD4C-3937-4DA7-B665-EB9945375682}"/>
              </a:ext>
            </a:extLst>
          </p:cNvPr>
          <p:cNvCxnSpPr>
            <a:cxnSpLocks/>
          </p:cNvCxnSpPr>
          <p:nvPr/>
        </p:nvCxnSpPr>
        <p:spPr>
          <a:xfrm flipH="1">
            <a:off x="1128498" y="2325275"/>
            <a:ext cx="9312812" cy="0"/>
          </a:xfrm>
          <a:prstGeom prst="line">
            <a:avLst/>
          </a:prstGeom>
          <a:ln w="444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EE07C9C-7E79-480A-B9D3-12E8A9CA86BD}"/>
              </a:ext>
            </a:extLst>
          </p:cNvPr>
          <p:cNvSpPr txBox="1"/>
          <p:nvPr/>
        </p:nvSpPr>
        <p:spPr>
          <a:xfrm>
            <a:off x="1063016" y="1729413"/>
            <a:ext cx="394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solidFill>
                  <a:srgbClr val="FF0000"/>
                </a:solidFill>
              </a:rPr>
              <a:t>δ</a:t>
            </a:r>
          </a:p>
        </p:txBody>
      </p:sp>
    </p:spTree>
    <p:extLst>
      <p:ext uri="{BB962C8B-B14F-4D97-AF65-F5344CB8AC3E}">
        <p14:creationId xmlns:p14="http://schemas.microsoft.com/office/powerpoint/2010/main" val="255798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/>
      <p:bldP spid="45" grpId="0" animBg="1"/>
      <p:bldP spid="17" grpId="0" animBg="1"/>
      <p:bldP spid="18" grpId="0"/>
      <p:bldP spid="19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Ομάδα 12">
            <a:extLst>
              <a:ext uri="{FF2B5EF4-FFF2-40B4-BE49-F238E27FC236}">
                <a16:creationId xmlns:a16="http://schemas.microsoft.com/office/drawing/2014/main" id="{8952AFEC-C181-405D-85BE-AEA940EAF463}"/>
              </a:ext>
            </a:extLst>
          </p:cNvPr>
          <p:cNvGrpSpPr/>
          <p:nvPr/>
        </p:nvGrpSpPr>
        <p:grpSpPr>
          <a:xfrm>
            <a:off x="96078" y="31268"/>
            <a:ext cx="11999843" cy="6782211"/>
            <a:chOff x="96078" y="31268"/>
            <a:chExt cx="11999843" cy="6782211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BAEABAFB-713D-40EA-ADD4-1BFD1C63D9D2}"/>
                </a:ext>
              </a:extLst>
            </p:cNvPr>
            <p:cNvGrpSpPr/>
            <p:nvPr/>
          </p:nvGrpSpPr>
          <p:grpSpPr>
            <a:xfrm>
              <a:off x="96078" y="44520"/>
              <a:ext cx="11999843" cy="6768959"/>
              <a:chOff x="79513" y="-1517"/>
              <a:chExt cx="11999843" cy="6768959"/>
            </a:xfrm>
          </p:grpSpPr>
          <p:sp>
            <p:nvSpPr>
              <p:cNvPr id="9" name="Ορθογώνιο: Στρογγύλεμα διαγώνιων γωνιών 8">
                <a:extLst>
                  <a:ext uri="{FF2B5EF4-FFF2-40B4-BE49-F238E27FC236}">
                    <a16:creationId xmlns:a16="http://schemas.microsoft.com/office/drawing/2014/main" id="{91C81E29-3F1E-428A-B31A-457E985C85B6}"/>
                  </a:ext>
                </a:extLst>
              </p:cNvPr>
              <p:cNvSpPr/>
              <p:nvPr/>
            </p:nvSpPr>
            <p:spPr>
              <a:xfrm>
                <a:off x="79513" y="6188765"/>
                <a:ext cx="11966713" cy="578677"/>
              </a:xfrm>
              <a:prstGeom prst="round2Diag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accent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Γεώργιος Ε. </a:t>
                </a:r>
                <a:r>
                  <a:rPr lang="el-GR" sz="2800" dirty="0" err="1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Καραφέρης</a:t>
                </a:r>
                <a:r>
                  <a:rPr lang="el-GR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Μαθηματικός</a:t>
                </a:r>
                <a:r>
                  <a:rPr lang="en-US" sz="2800" dirty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sz="2800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" name="Ομάδα 9">
                <a:extLst>
                  <a:ext uri="{FF2B5EF4-FFF2-40B4-BE49-F238E27FC236}">
                    <a16:creationId xmlns:a16="http://schemas.microsoft.com/office/drawing/2014/main" id="{01BECEA9-F0AD-4410-81E4-597CC85A0769}"/>
                  </a:ext>
                </a:extLst>
              </p:cNvPr>
              <p:cNvGrpSpPr/>
              <p:nvPr/>
            </p:nvGrpSpPr>
            <p:grpSpPr>
              <a:xfrm>
                <a:off x="112643" y="-1517"/>
                <a:ext cx="11966713" cy="1031805"/>
                <a:chOff x="79513" y="90558"/>
                <a:chExt cx="11966713" cy="1031805"/>
              </a:xfrm>
            </p:grpSpPr>
            <p:pic>
              <p:nvPicPr>
                <p:cNvPr id="7" name="Γραφικό 6" descr="Διαφήμιση">
                  <a:extLst>
                    <a:ext uri="{FF2B5EF4-FFF2-40B4-BE49-F238E27FC236}">
                      <a16:creationId xmlns:a16="http://schemas.microsoft.com/office/drawing/2014/main" id="{CA85E633-D164-4AAF-825B-B460012574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131826" y="90558"/>
                  <a:ext cx="914400" cy="914400"/>
                </a:xfrm>
                <a:prstGeom prst="rect">
                  <a:avLst/>
                </a:prstGeom>
                <a:effectLst>
                  <a:reflection blurRad="6350" stA="50000" endA="295" endPos="92000" dist="101600" dir="5400000" sy="-100000" algn="bl" rotWithShape="0"/>
                </a:effectLst>
              </p:spPr>
            </p:pic>
            <p:pic>
              <p:nvPicPr>
                <p:cNvPr id="5" name="Γραφικό 4" descr="Αίθουσα">
                  <a:extLst>
                    <a:ext uri="{FF2B5EF4-FFF2-40B4-BE49-F238E27FC236}">
                      <a16:creationId xmlns:a16="http://schemas.microsoft.com/office/drawing/2014/main" id="{35B44DF8-F41F-46B8-B7A1-DDB0BA0324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13" y="207963"/>
                  <a:ext cx="914400" cy="914400"/>
                </a:xfrm>
                <a:prstGeom prst="rect">
                  <a:avLst/>
                </a:prstGeom>
                <a:effectLst>
                  <a:reflection blurRad="6350" stA="50000" endA="300" endPos="90000" dist="50800" dir="5400000" sy="-100000" algn="bl" rotWithShape="0"/>
                </a:effectLst>
              </p:spPr>
            </p:pic>
          </p:grpSp>
        </p:grpSp>
        <p:sp>
          <p:nvSpPr>
            <p:cNvPr id="12" name="Ορθογώνιο: Στρογγύλεμα γωνιών 11">
              <a:extLst>
                <a:ext uri="{FF2B5EF4-FFF2-40B4-BE49-F238E27FC236}">
                  <a16:creationId xmlns:a16="http://schemas.microsoft.com/office/drawing/2014/main" id="{F9E063FD-7538-4313-A7AE-708AB4E8C907}"/>
                </a:ext>
              </a:extLst>
            </p:cNvPr>
            <p:cNvSpPr/>
            <p:nvPr/>
          </p:nvSpPr>
          <p:spPr>
            <a:xfrm>
              <a:off x="1709530" y="31268"/>
              <a:ext cx="8534400" cy="36816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400" dirty="0">
                  <a:solidFill>
                    <a:srgbClr val="0000CC"/>
                  </a:solidFill>
                </a:rPr>
                <a:t>ΗΜΕΡΗΣΙΟ ΓΥΜΝΑΣΙΟ </a:t>
              </a:r>
              <a:r>
                <a:rPr kumimoji="0" lang="el-G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ΜΑΝΙΑΚΩΝ</a:t>
              </a:r>
              <a:r>
                <a:rPr lang="el-GR" sz="2400" dirty="0">
                  <a:solidFill>
                    <a:srgbClr val="0000CC"/>
                  </a:solidFill>
                </a:rPr>
                <a:t> ΚΑΣΤΟΡΙΑΣ 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DA99A4C-F241-488C-A44F-5BCB58448A20}"/>
              </a:ext>
            </a:extLst>
          </p:cNvPr>
          <p:cNvSpPr txBox="1"/>
          <p:nvPr/>
        </p:nvSpPr>
        <p:spPr>
          <a:xfrm>
            <a:off x="1497496" y="958920"/>
            <a:ext cx="4916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Δραστηριότητα 4</a:t>
            </a:r>
            <a:r>
              <a:rPr lang="el-GR" sz="3600" baseline="30000" dirty="0">
                <a:solidFill>
                  <a:schemeClr val="accent1">
                    <a:lumMod val="75000"/>
                  </a:schemeClr>
                </a:solidFill>
              </a:rPr>
              <a:t>η</a:t>
            </a:r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 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B21180-607D-4164-ABEA-2092A8E1445A}"/>
              </a:ext>
            </a:extLst>
          </p:cNvPr>
          <p:cNvSpPr txBox="1"/>
          <p:nvPr/>
        </p:nvSpPr>
        <p:spPr>
          <a:xfrm>
            <a:off x="1391477" y="1605251"/>
            <a:ext cx="1055199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Κατασκευάστε με το χάρακα ευθεία ε. </a:t>
            </a:r>
          </a:p>
          <a:p>
            <a:r>
              <a:rPr lang="el-GR" sz="3200" dirty="0"/>
              <a:t>Πάρτε ένα σημείο Α εκτός της ευθείας ε.</a:t>
            </a:r>
          </a:p>
          <a:p>
            <a:r>
              <a:rPr lang="el-GR" sz="3200" dirty="0"/>
              <a:t>Κατασκευάστε με τη βοήθεια του γνώμονα (ορθογώνιο τρίγωνο) ευθεία ζ που διέρχεται από το σημείο Α και είναι κάθετη στην ε.</a:t>
            </a:r>
          </a:p>
          <a:p>
            <a:r>
              <a:rPr lang="el-GR" sz="3200" dirty="0"/>
              <a:t>Κατασκευάστε με τη βοήθεια του γνώμονα ευθεία δ που διέρχεται από το Α και είναι κάθετη στην ζ.</a:t>
            </a:r>
          </a:p>
          <a:p>
            <a:r>
              <a:rPr lang="el-GR" sz="3200" dirty="0"/>
              <a:t>Τι σχέση έχουν οι δύο ευθείες ε και δ  που χάραξες ;  </a:t>
            </a:r>
          </a:p>
        </p:txBody>
      </p:sp>
    </p:spTree>
    <p:extLst>
      <p:ext uri="{BB962C8B-B14F-4D97-AF65-F5344CB8AC3E}">
        <p14:creationId xmlns:p14="http://schemas.microsoft.com/office/powerpoint/2010/main" val="99528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2069</TotalTime>
  <Words>786</Words>
  <Application>Microsoft Office PowerPoint</Application>
  <PresentationFormat>Ευρεία οθόνη</PresentationFormat>
  <Paragraphs>90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Wingdings</vt:lpstr>
      <vt:lpstr>Θέμα του Office</vt:lpstr>
      <vt:lpstr>Σχετική θέση δύο ευθειών στο επίπεδο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giorgos karaferis</dc:creator>
  <cp:lastModifiedBy>giorgos karaferis</cp:lastModifiedBy>
  <cp:revision>206</cp:revision>
  <dcterms:created xsi:type="dcterms:W3CDTF">2020-11-07T07:56:11Z</dcterms:created>
  <dcterms:modified xsi:type="dcterms:W3CDTF">2021-01-11T21:02:13Z</dcterms:modified>
</cp:coreProperties>
</file>