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iorgos karaferis" initials="gk" lastIdx="1" clrIdx="0">
    <p:extLst>
      <p:ext uri="{19B8F6BF-5375-455C-9EA6-DF929625EA0E}">
        <p15:presenceInfo xmlns:p15="http://schemas.microsoft.com/office/powerpoint/2012/main" userId="9553165e95252633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BFF67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5" d="100"/>
          <a:sy n="85" d="100"/>
        </p:scale>
        <p:origin x="774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7F28499-FB1B-45C6-9DED-A34C7F8E42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170286B6-353D-47EE-9832-C69C560635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1B16FCC6-F3A4-403D-89E5-E8FECC10E1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878C7-C297-4FDE-B628-7A5DB3D1EF27}" type="datetimeFigureOut">
              <a:rPr lang="el-GR" smtClean="0"/>
              <a:t>10/11/2020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6141E59C-6993-45E6-8887-66F10D640A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F729C21E-4D8F-4DDD-BFDE-6C5D98BAF4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9D999-84FA-4BF7-ACDF-E5A8922863C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158821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A9E2882-3154-427F-B261-B8730586B0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810FF588-AA15-42C0-BDA7-F93730C9DD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FA3C610F-17A6-4CDA-BE4F-1D846BA5B5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878C7-C297-4FDE-B628-7A5DB3D1EF27}" type="datetimeFigureOut">
              <a:rPr lang="el-GR" smtClean="0"/>
              <a:t>10/11/2020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A4D0D096-14B4-4548-BD94-D841D5AF1C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4D532314-E1ED-4489-97FC-4FD83D9B97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9D999-84FA-4BF7-ACDF-E5A8922863C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704782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A0FB1783-DF17-4EA4-B048-1C927DB304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B26C2813-CC9B-43E0-AC89-51C632EF88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E9181B19-221F-4A04-B84E-F7783806A6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878C7-C297-4FDE-B628-7A5DB3D1EF27}" type="datetimeFigureOut">
              <a:rPr lang="el-GR" smtClean="0"/>
              <a:t>10/11/2020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A7549B79-113E-44D8-9F85-720ABB00C8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53C8CA2D-FAC1-4CB0-AD20-32D97C3FDA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9D999-84FA-4BF7-ACDF-E5A8922863C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777367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24FBE70-C3EB-4C94-8919-FBA345C7F5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99F661ED-1C5E-4C04-9840-C2F99C4309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39EDE1E8-598A-4ACF-A311-9E60B62724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878C7-C297-4FDE-B628-7A5DB3D1EF27}" type="datetimeFigureOut">
              <a:rPr lang="el-GR" smtClean="0"/>
              <a:t>10/11/2020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B9223B25-AEF1-46B6-81FF-A842DD5CF7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5C1F98FC-D734-461B-B2FE-CE86C103C5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9D999-84FA-4BF7-ACDF-E5A8922863C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867121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3912420-9385-4168-AB68-6EC26807CB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FE6C914E-E465-465F-9A26-4DBD6D9D4B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28D86799-1626-42C8-9FE4-4B7A1AF85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878C7-C297-4FDE-B628-7A5DB3D1EF27}" type="datetimeFigureOut">
              <a:rPr lang="el-GR" smtClean="0"/>
              <a:t>10/11/2020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3E197314-3F4B-419C-A848-5AD909BB50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8BB5D27F-1EA2-4D1D-9060-E70CEB10A5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9D999-84FA-4BF7-ACDF-E5A8922863C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104086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985D097-54E1-4835-8970-880C5340AE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1116AD41-749F-4440-9577-67D096139F6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FBCF51E8-0E6D-46E0-8362-E68DE9D170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F56D6BC8-DB10-402F-A681-33A4038C92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878C7-C297-4FDE-B628-7A5DB3D1EF27}" type="datetimeFigureOut">
              <a:rPr lang="el-GR" smtClean="0"/>
              <a:t>10/11/2020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DAF4E146-16E2-4801-9153-DF995959D6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B80011CC-98BC-4CDA-91BB-6B83E77FBC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9D999-84FA-4BF7-ACDF-E5A8922863C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911774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3EDB6C6-3FCD-4340-9A7D-8A041E93E2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C9D18023-CA92-4E8A-B951-6A357A8CA2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5C8658EE-5F9F-4A55-B81B-70F990E3A5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D32BDD7B-5D8C-4B89-9DC7-07165CBF04B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B85B4F0E-0BAA-4353-8CDC-C1BCCB8B318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17D59915-235D-4791-9BAE-02AC9E2D03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878C7-C297-4FDE-B628-7A5DB3D1EF27}" type="datetimeFigureOut">
              <a:rPr lang="el-GR" smtClean="0"/>
              <a:t>10/11/2020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3F0E19BD-8070-43EC-860F-73E4D1FF58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141C2B4A-9279-4AB7-A79F-CAA9E952F7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9D999-84FA-4BF7-ACDF-E5A8922863C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948609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AEEF447-2877-4B34-9CD9-FCF1A1F4D4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46069398-51D7-431A-A335-4DEC0365D9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878C7-C297-4FDE-B628-7A5DB3D1EF27}" type="datetimeFigureOut">
              <a:rPr lang="el-GR" smtClean="0"/>
              <a:t>10/11/2020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7C023633-C6B1-49A3-A080-B652F881DB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DCA9A4CB-BB2F-464F-9760-AE9EA4B4B9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9D999-84FA-4BF7-ACDF-E5A8922863C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988577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D0D35AA0-7A0E-4BA1-91D5-01A5870A21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878C7-C297-4FDE-B628-7A5DB3D1EF27}" type="datetimeFigureOut">
              <a:rPr lang="el-GR" smtClean="0"/>
              <a:t>10/11/2020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42A4A1BD-937C-49A4-857F-59E53A556F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8161D971-FAB2-48A5-9569-ECCF713CCA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9D999-84FA-4BF7-ACDF-E5A8922863C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850384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AD56D1E-F54A-430C-83B0-C3FB724B0E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E44AE112-E524-4C63-8E0E-CE71D3A900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D0C056FB-D191-42F2-9C56-1BB278DDC3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95ACE4B1-A087-4104-A63E-1EC9895E6C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878C7-C297-4FDE-B628-7A5DB3D1EF27}" type="datetimeFigureOut">
              <a:rPr lang="el-GR" smtClean="0"/>
              <a:t>10/11/2020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7E2EB104-0F89-4957-A634-837882701A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26BBBAE1-1436-47E6-A111-FD3C53D9C4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9D999-84FA-4BF7-ACDF-E5A8922863C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895734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2D2268D-6128-4305-8C2E-EACD3A7344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41C535D7-8CFA-4997-B2E1-1CA21CB5DB6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67E6F82B-1397-4D13-B670-029EC95EDD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0FBE1421-EC9A-459E-8A07-66514A1A43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878C7-C297-4FDE-B628-7A5DB3D1EF27}" type="datetimeFigureOut">
              <a:rPr lang="el-GR" smtClean="0"/>
              <a:t>10/11/2020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94E5B60F-9AE5-4C41-BA85-5544667E6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4C938FB5-ECAE-4B0C-82A5-B31CBAB37D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9D999-84FA-4BF7-ACDF-E5A8922863C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158817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061C26EF-3C9F-4D45-A219-0F1314BB2A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AD64B092-6E3C-44E6-84B6-16CD268C0B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D135EA6C-4825-49E4-9B0F-8A94FB6E7D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E878C7-C297-4FDE-B628-7A5DB3D1EF27}" type="datetimeFigureOut">
              <a:rPr lang="el-GR" smtClean="0"/>
              <a:t>10/11/2020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DF0CC515-3418-49B6-914E-6DAD2A22568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5327F302-0222-4AC0-87A7-58E94A7AB90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19D999-84FA-4BF7-ACDF-E5A8922863C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039277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svg"/><Relationship Id="rId3" Type="http://schemas.openxmlformats.org/officeDocument/2006/relationships/image" Target="../media/image17.png"/><Relationship Id="rId7" Type="http://schemas.openxmlformats.org/officeDocument/2006/relationships/image" Target="../media/image3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svg"/><Relationship Id="rId5" Type="http://schemas.openxmlformats.org/officeDocument/2006/relationships/image" Target="../media/image1.png"/><Relationship Id="rId4" Type="http://schemas.openxmlformats.org/officeDocument/2006/relationships/image" Target="../media/image1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0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9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1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4" Type="http://schemas.openxmlformats.org/officeDocument/2006/relationships/image" Target="../media/image2.sv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4" Type="http://schemas.openxmlformats.org/officeDocument/2006/relationships/image" Target="../media/image2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1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2.svg"/><Relationship Id="rId7" Type="http://schemas.openxmlformats.org/officeDocument/2006/relationships/image" Target="../media/image1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79CB294-D7D1-4FE1-A958-0380206E2B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04730" y="983630"/>
            <a:ext cx="9144000" cy="1593436"/>
          </a:xfrm>
        </p:spPr>
        <p:txBody>
          <a:bodyPr/>
          <a:lstStyle/>
          <a:p>
            <a:r>
              <a:rPr lang="el-GR" b="1" dirty="0">
                <a:solidFill>
                  <a:schemeClr val="accent1">
                    <a:lumMod val="75000"/>
                  </a:schemeClr>
                </a:solidFill>
              </a:rPr>
              <a:t>Γωνίες 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5FD81429-2DA9-4227-8DC8-C5EBB0DBCC2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l-GR" sz="4000" dirty="0"/>
              <a:t>Εφεξής και διαδοχικές γωνίες- Άθροισμα γωνιών</a:t>
            </a:r>
          </a:p>
        </p:txBody>
      </p:sp>
      <p:grpSp>
        <p:nvGrpSpPr>
          <p:cNvPr id="13" name="Ομάδα 12">
            <a:extLst>
              <a:ext uri="{FF2B5EF4-FFF2-40B4-BE49-F238E27FC236}">
                <a16:creationId xmlns:a16="http://schemas.microsoft.com/office/drawing/2014/main" id="{8952AFEC-C181-405D-85BE-AEA940EAF463}"/>
              </a:ext>
            </a:extLst>
          </p:cNvPr>
          <p:cNvGrpSpPr/>
          <p:nvPr/>
        </p:nvGrpSpPr>
        <p:grpSpPr>
          <a:xfrm>
            <a:off x="96078" y="44520"/>
            <a:ext cx="11999843" cy="6768959"/>
            <a:chOff x="96078" y="44520"/>
            <a:chExt cx="11999843" cy="6768959"/>
          </a:xfrm>
        </p:grpSpPr>
        <p:grpSp>
          <p:nvGrpSpPr>
            <p:cNvPr id="11" name="Ομάδα 10">
              <a:extLst>
                <a:ext uri="{FF2B5EF4-FFF2-40B4-BE49-F238E27FC236}">
                  <a16:creationId xmlns:a16="http://schemas.microsoft.com/office/drawing/2014/main" id="{BAEABAFB-713D-40EA-ADD4-1BFD1C63D9D2}"/>
                </a:ext>
              </a:extLst>
            </p:cNvPr>
            <p:cNvGrpSpPr/>
            <p:nvPr/>
          </p:nvGrpSpPr>
          <p:grpSpPr>
            <a:xfrm>
              <a:off x="96078" y="44520"/>
              <a:ext cx="11999843" cy="6768959"/>
              <a:chOff x="79513" y="-1517"/>
              <a:chExt cx="11999843" cy="6768959"/>
            </a:xfrm>
          </p:grpSpPr>
          <p:sp>
            <p:nvSpPr>
              <p:cNvPr id="9" name="Ορθογώνιο: Στρογγύλεμα διαγώνιων γωνιών 8">
                <a:extLst>
                  <a:ext uri="{FF2B5EF4-FFF2-40B4-BE49-F238E27FC236}">
                    <a16:creationId xmlns:a16="http://schemas.microsoft.com/office/drawing/2014/main" id="{91C81E29-3F1E-428A-B31A-457E985C85B6}"/>
                  </a:ext>
                </a:extLst>
              </p:cNvPr>
              <p:cNvSpPr/>
              <p:nvPr/>
            </p:nvSpPr>
            <p:spPr>
              <a:xfrm>
                <a:off x="79513" y="6188765"/>
                <a:ext cx="11966713" cy="578677"/>
              </a:xfrm>
              <a:prstGeom prst="round2Diag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38100">
                <a:solidFill>
                  <a:schemeClr val="accent1">
                    <a:lumMod val="50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 w="114300" prst="hardEdg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l-GR" sz="2800" dirty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Γεώργιος Ε. </a:t>
                </a:r>
                <a:r>
                  <a:rPr lang="el-GR" sz="2800" dirty="0" err="1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Καραφέρης</a:t>
                </a:r>
                <a:r>
                  <a:rPr lang="el-GR" sz="2800" dirty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– Μαθηματικός </a:t>
                </a:r>
              </a:p>
            </p:txBody>
          </p:sp>
          <p:grpSp>
            <p:nvGrpSpPr>
              <p:cNvPr id="10" name="Ομάδα 9">
                <a:extLst>
                  <a:ext uri="{FF2B5EF4-FFF2-40B4-BE49-F238E27FC236}">
                    <a16:creationId xmlns:a16="http://schemas.microsoft.com/office/drawing/2014/main" id="{01BECEA9-F0AD-4410-81E4-597CC85A0769}"/>
                  </a:ext>
                </a:extLst>
              </p:cNvPr>
              <p:cNvGrpSpPr/>
              <p:nvPr/>
            </p:nvGrpSpPr>
            <p:grpSpPr>
              <a:xfrm>
                <a:off x="112643" y="-1517"/>
                <a:ext cx="11966713" cy="1031805"/>
                <a:chOff x="79513" y="90558"/>
                <a:chExt cx="11966713" cy="1031805"/>
              </a:xfrm>
            </p:grpSpPr>
            <p:pic>
              <p:nvPicPr>
                <p:cNvPr id="7" name="Γραφικό 6" descr="Διαφήμιση">
                  <a:extLst>
                    <a:ext uri="{FF2B5EF4-FFF2-40B4-BE49-F238E27FC236}">
                      <a16:creationId xmlns:a16="http://schemas.microsoft.com/office/drawing/2014/main" id="{CA85E633-D164-4AAF-825B-B4600125742F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1131826" y="90558"/>
                  <a:ext cx="914400" cy="914400"/>
                </a:xfrm>
                <a:prstGeom prst="rect">
                  <a:avLst/>
                </a:prstGeom>
                <a:effectLst>
                  <a:reflection blurRad="6350" stA="50000" endA="295" endPos="92000" dist="101600" dir="5400000" sy="-100000" algn="bl" rotWithShape="0"/>
                </a:effectLst>
              </p:spPr>
            </p:pic>
            <p:pic>
              <p:nvPicPr>
                <p:cNvPr id="5" name="Γραφικό 4" descr="Αίθουσα">
                  <a:extLst>
                    <a:ext uri="{FF2B5EF4-FFF2-40B4-BE49-F238E27FC236}">
                      <a16:creationId xmlns:a16="http://schemas.microsoft.com/office/drawing/2014/main" id="{35B44DF8-F41F-46B8-B7A1-DDB0BA0324C1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5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79513" y="207963"/>
                  <a:ext cx="914400" cy="914400"/>
                </a:xfrm>
                <a:prstGeom prst="rect">
                  <a:avLst/>
                </a:prstGeom>
                <a:effectLst>
                  <a:reflection blurRad="6350" stA="50000" endA="300" endPos="90000" dist="50800" dir="5400000" sy="-100000" algn="bl" rotWithShape="0"/>
                </a:effectLst>
              </p:spPr>
            </p:pic>
          </p:grpSp>
        </p:grpSp>
        <p:sp>
          <p:nvSpPr>
            <p:cNvPr id="12" name="Ορθογώνιο: Στρογγύλεμα γωνιών 11">
              <a:extLst>
                <a:ext uri="{FF2B5EF4-FFF2-40B4-BE49-F238E27FC236}">
                  <a16:creationId xmlns:a16="http://schemas.microsoft.com/office/drawing/2014/main" id="{F9E063FD-7538-4313-A7AE-708AB4E8C907}"/>
                </a:ext>
              </a:extLst>
            </p:cNvPr>
            <p:cNvSpPr/>
            <p:nvPr/>
          </p:nvSpPr>
          <p:spPr>
            <a:xfrm>
              <a:off x="1709530" y="44520"/>
              <a:ext cx="8534400" cy="368162"/>
            </a:xfrm>
            <a:prstGeom prst="round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l-GR" sz="2400" dirty="0">
                  <a:solidFill>
                    <a:srgbClr val="0000CC"/>
                  </a:solidFill>
                </a:rPr>
                <a:t>ΗΜΕΡΗΣΙΟ ΓΥΜΝΑΣΙΟ ΜΑΝΙΑΚΩΝ ΚΑΣΤΟΡΙΑΣ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3351793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Εικόνα 3">
            <a:extLst>
              <a:ext uri="{FF2B5EF4-FFF2-40B4-BE49-F238E27FC236}">
                <a16:creationId xmlns:a16="http://schemas.microsoft.com/office/drawing/2014/main" id="{090849B4-7F33-4965-BBD2-FAC4F4823F5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4306"/>
          <a:stretch/>
        </p:blipFill>
        <p:spPr>
          <a:xfrm>
            <a:off x="4086578" y="2540079"/>
            <a:ext cx="4059066" cy="3701349"/>
          </a:xfrm>
          <a:prstGeom prst="rect">
            <a:avLst/>
          </a:prstGeom>
        </p:spPr>
      </p:pic>
      <p:pic>
        <p:nvPicPr>
          <p:cNvPr id="3" name="Εικόνα 2">
            <a:extLst>
              <a:ext uri="{FF2B5EF4-FFF2-40B4-BE49-F238E27FC236}">
                <a16:creationId xmlns:a16="http://schemas.microsoft.com/office/drawing/2014/main" id="{86C57700-61D6-488E-BEDB-C9FD1F9B86B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8656" y="2090626"/>
            <a:ext cx="3357922" cy="4209568"/>
          </a:xfrm>
          <a:prstGeom prst="rect">
            <a:avLst/>
          </a:prstGeom>
        </p:spPr>
      </p:pic>
      <p:pic>
        <p:nvPicPr>
          <p:cNvPr id="6" name="Εικόνα 5">
            <a:extLst>
              <a:ext uri="{FF2B5EF4-FFF2-40B4-BE49-F238E27FC236}">
                <a16:creationId xmlns:a16="http://schemas.microsoft.com/office/drawing/2014/main" id="{BD703351-4217-4978-8E4D-C810760C3DF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12514" y="2592073"/>
            <a:ext cx="3950277" cy="3331863"/>
          </a:xfrm>
          <a:prstGeom prst="rect">
            <a:avLst/>
          </a:prstGeom>
        </p:spPr>
      </p:pic>
      <p:sp>
        <p:nvSpPr>
          <p:cNvPr id="2" name="Τίτλος 1">
            <a:extLst>
              <a:ext uri="{FF2B5EF4-FFF2-40B4-BE49-F238E27FC236}">
                <a16:creationId xmlns:a16="http://schemas.microsoft.com/office/drawing/2014/main" id="{C79CB294-D7D1-4FE1-A958-0380206E2B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03143" y="537024"/>
            <a:ext cx="4908505" cy="696260"/>
          </a:xfrm>
        </p:spPr>
        <p:txBody>
          <a:bodyPr>
            <a:normAutofit fontScale="90000"/>
          </a:bodyPr>
          <a:lstStyle/>
          <a:p>
            <a:pPr algn="l"/>
            <a:r>
              <a:rPr lang="el-GR" sz="3600" b="1" dirty="0">
                <a:solidFill>
                  <a:schemeClr val="accent1">
                    <a:lumMod val="75000"/>
                  </a:schemeClr>
                </a:solidFill>
              </a:rPr>
              <a:t>Παραδείγματα -Εφαρμογές:</a:t>
            </a:r>
          </a:p>
        </p:txBody>
      </p:sp>
      <p:grpSp>
        <p:nvGrpSpPr>
          <p:cNvPr id="13" name="Ομάδα 12">
            <a:extLst>
              <a:ext uri="{FF2B5EF4-FFF2-40B4-BE49-F238E27FC236}">
                <a16:creationId xmlns:a16="http://schemas.microsoft.com/office/drawing/2014/main" id="{8952AFEC-C181-405D-85BE-AEA940EAF463}"/>
              </a:ext>
            </a:extLst>
          </p:cNvPr>
          <p:cNvGrpSpPr/>
          <p:nvPr/>
        </p:nvGrpSpPr>
        <p:grpSpPr>
          <a:xfrm>
            <a:off x="96078" y="37894"/>
            <a:ext cx="11999843" cy="6782211"/>
            <a:chOff x="96078" y="31268"/>
            <a:chExt cx="11999843" cy="6782211"/>
          </a:xfrm>
        </p:grpSpPr>
        <p:grpSp>
          <p:nvGrpSpPr>
            <p:cNvPr id="11" name="Ομάδα 10">
              <a:extLst>
                <a:ext uri="{FF2B5EF4-FFF2-40B4-BE49-F238E27FC236}">
                  <a16:creationId xmlns:a16="http://schemas.microsoft.com/office/drawing/2014/main" id="{BAEABAFB-713D-40EA-ADD4-1BFD1C63D9D2}"/>
                </a:ext>
              </a:extLst>
            </p:cNvPr>
            <p:cNvGrpSpPr/>
            <p:nvPr/>
          </p:nvGrpSpPr>
          <p:grpSpPr>
            <a:xfrm>
              <a:off x="96078" y="44520"/>
              <a:ext cx="11999843" cy="6768959"/>
              <a:chOff x="79513" y="-1517"/>
              <a:chExt cx="11999843" cy="6768959"/>
            </a:xfrm>
          </p:grpSpPr>
          <p:sp>
            <p:nvSpPr>
              <p:cNvPr id="9" name="Ορθογώνιο: Στρογγύλεμα διαγώνιων γωνιών 8">
                <a:extLst>
                  <a:ext uri="{FF2B5EF4-FFF2-40B4-BE49-F238E27FC236}">
                    <a16:creationId xmlns:a16="http://schemas.microsoft.com/office/drawing/2014/main" id="{91C81E29-3F1E-428A-B31A-457E985C85B6}"/>
                  </a:ext>
                </a:extLst>
              </p:cNvPr>
              <p:cNvSpPr/>
              <p:nvPr/>
            </p:nvSpPr>
            <p:spPr>
              <a:xfrm>
                <a:off x="79513" y="6188765"/>
                <a:ext cx="11966713" cy="578677"/>
              </a:xfrm>
              <a:prstGeom prst="round2Diag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38100">
                <a:solidFill>
                  <a:schemeClr val="accent1">
                    <a:lumMod val="50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 w="114300" prst="hardEdg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l-GR" sz="2800" dirty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Γεώργιος Ε. </a:t>
                </a:r>
                <a:r>
                  <a:rPr lang="el-GR" sz="2800" dirty="0" err="1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Καραφέρης</a:t>
                </a:r>
                <a:r>
                  <a:rPr lang="el-GR" sz="2800" dirty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– Μαθηματικός</a:t>
                </a:r>
                <a:r>
                  <a:rPr lang="en-US" sz="2800" dirty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el-GR" sz="2800" dirty="0">
                  <a:solidFill>
                    <a:schemeClr val="accent5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grpSp>
            <p:nvGrpSpPr>
              <p:cNvPr id="10" name="Ομάδα 9">
                <a:extLst>
                  <a:ext uri="{FF2B5EF4-FFF2-40B4-BE49-F238E27FC236}">
                    <a16:creationId xmlns:a16="http://schemas.microsoft.com/office/drawing/2014/main" id="{01BECEA9-F0AD-4410-81E4-597CC85A0769}"/>
                  </a:ext>
                </a:extLst>
              </p:cNvPr>
              <p:cNvGrpSpPr/>
              <p:nvPr/>
            </p:nvGrpSpPr>
            <p:grpSpPr>
              <a:xfrm>
                <a:off x="112643" y="-1517"/>
                <a:ext cx="11966713" cy="1031805"/>
                <a:chOff x="79513" y="90558"/>
                <a:chExt cx="11966713" cy="1031805"/>
              </a:xfrm>
            </p:grpSpPr>
            <p:pic>
              <p:nvPicPr>
                <p:cNvPr id="7" name="Γραφικό 6" descr="Διαφήμιση">
                  <a:extLst>
                    <a:ext uri="{FF2B5EF4-FFF2-40B4-BE49-F238E27FC236}">
                      <a16:creationId xmlns:a16="http://schemas.microsoft.com/office/drawing/2014/main" id="{CA85E633-D164-4AAF-825B-B4600125742F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5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6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1131826" y="90558"/>
                  <a:ext cx="914400" cy="914400"/>
                </a:xfrm>
                <a:prstGeom prst="rect">
                  <a:avLst/>
                </a:prstGeom>
                <a:effectLst>
                  <a:reflection blurRad="6350" stA="50000" endA="295" endPos="92000" dist="101600" dir="5400000" sy="-100000" algn="bl" rotWithShape="0"/>
                </a:effectLst>
              </p:spPr>
            </p:pic>
            <p:pic>
              <p:nvPicPr>
                <p:cNvPr id="5" name="Γραφικό 4" descr="Αίθουσα">
                  <a:extLst>
                    <a:ext uri="{FF2B5EF4-FFF2-40B4-BE49-F238E27FC236}">
                      <a16:creationId xmlns:a16="http://schemas.microsoft.com/office/drawing/2014/main" id="{35B44DF8-F41F-46B8-B7A1-DDB0BA0324C1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7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8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79513" y="207963"/>
                  <a:ext cx="914400" cy="914400"/>
                </a:xfrm>
                <a:prstGeom prst="rect">
                  <a:avLst/>
                </a:prstGeom>
                <a:effectLst>
                  <a:reflection blurRad="6350" stA="50000" endA="300" endPos="90000" dist="50800" dir="5400000" sy="-100000" algn="bl" rotWithShape="0"/>
                </a:effectLst>
              </p:spPr>
            </p:pic>
          </p:grpSp>
        </p:grpSp>
        <p:sp>
          <p:nvSpPr>
            <p:cNvPr id="12" name="Ορθογώνιο: Στρογγύλεμα γωνιών 11">
              <a:extLst>
                <a:ext uri="{FF2B5EF4-FFF2-40B4-BE49-F238E27FC236}">
                  <a16:creationId xmlns:a16="http://schemas.microsoft.com/office/drawing/2014/main" id="{F9E063FD-7538-4313-A7AE-708AB4E8C907}"/>
                </a:ext>
              </a:extLst>
            </p:cNvPr>
            <p:cNvSpPr/>
            <p:nvPr/>
          </p:nvSpPr>
          <p:spPr>
            <a:xfrm>
              <a:off x="1709530" y="31268"/>
              <a:ext cx="8534400" cy="368162"/>
            </a:xfrm>
            <a:prstGeom prst="round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l-GR" sz="2400" dirty="0">
                  <a:solidFill>
                    <a:srgbClr val="0000CC"/>
                  </a:solidFill>
                </a:rPr>
                <a:t>ΗΜΕΡΗΣΙΟ ΓΥΜΝΑΣΙΟ </a:t>
              </a:r>
              <a:r>
                <a:rPr kumimoji="0" lang="el-GR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CC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ΜΑΝΙΑΚΩΝ</a:t>
              </a:r>
              <a:r>
                <a:rPr lang="el-GR" sz="2400" dirty="0">
                  <a:solidFill>
                    <a:srgbClr val="0000CC"/>
                  </a:solidFill>
                </a:rPr>
                <a:t> ΚΑΣΤΟΡΙΑΣ </a:t>
              </a:r>
            </a:p>
          </p:txBody>
        </p:sp>
      </p:grpSp>
      <p:sp>
        <p:nvSpPr>
          <p:cNvPr id="15" name="TextBox 14">
            <a:extLst>
              <a:ext uri="{FF2B5EF4-FFF2-40B4-BE49-F238E27FC236}">
                <a16:creationId xmlns:a16="http://schemas.microsoft.com/office/drawing/2014/main" id="{8E84BBDE-16C1-42AD-8826-0379338A54F5}"/>
              </a:ext>
            </a:extLst>
          </p:cNvPr>
          <p:cNvSpPr txBox="1"/>
          <p:nvPr/>
        </p:nvSpPr>
        <p:spPr>
          <a:xfrm>
            <a:off x="1241776" y="1620291"/>
            <a:ext cx="993974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sz="3200" dirty="0"/>
              <a:t>Να βρεθεί η γωνία, που είναι άθροισμα δύο γωνιών.</a:t>
            </a:r>
          </a:p>
        </p:txBody>
      </p:sp>
      <p:sp>
        <p:nvSpPr>
          <p:cNvPr id="26" name="Τίτλος 1">
            <a:extLst>
              <a:ext uri="{FF2B5EF4-FFF2-40B4-BE49-F238E27FC236}">
                <a16:creationId xmlns:a16="http://schemas.microsoft.com/office/drawing/2014/main" id="{A6312D40-9CAB-4B8C-A372-729C032D0AC5}"/>
              </a:ext>
            </a:extLst>
          </p:cNvPr>
          <p:cNvSpPr txBox="1">
            <a:spLocks/>
          </p:cNvSpPr>
          <p:nvPr/>
        </p:nvSpPr>
        <p:spPr>
          <a:xfrm>
            <a:off x="1255949" y="1032758"/>
            <a:ext cx="5002892" cy="627875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l-GR" sz="3600" b="1" dirty="0">
                <a:solidFill>
                  <a:schemeClr val="accent1">
                    <a:lumMod val="75000"/>
                  </a:schemeClr>
                </a:solidFill>
              </a:rPr>
              <a:t>Παράδειγμα 2:</a:t>
            </a:r>
          </a:p>
        </p:txBody>
      </p:sp>
    </p:spTree>
    <p:extLst>
      <p:ext uri="{BB962C8B-B14F-4D97-AF65-F5344CB8AC3E}">
        <p14:creationId xmlns:p14="http://schemas.microsoft.com/office/powerpoint/2010/main" val="3072291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5" grpId="0"/>
      <p:bldP spid="2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79CB294-D7D1-4FE1-A958-0380206E2B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03143" y="537024"/>
            <a:ext cx="4908505" cy="696260"/>
          </a:xfrm>
        </p:spPr>
        <p:txBody>
          <a:bodyPr>
            <a:normAutofit fontScale="90000"/>
          </a:bodyPr>
          <a:lstStyle/>
          <a:p>
            <a:pPr algn="l"/>
            <a:r>
              <a:rPr lang="el-GR" sz="3600" b="1" dirty="0">
                <a:solidFill>
                  <a:schemeClr val="accent1">
                    <a:lumMod val="75000"/>
                  </a:schemeClr>
                </a:solidFill>
              </a:rPr>
              <a:t>Παραδείγματα -Εφαρμογές:</a:t>
            </a:r>
          </a:p>
        </p:txBody>
      </p:sp>
      <p:grpSp>
        <p:nvGrpSpPr>
          <p:cNvPr id="13" name="Ομάδα 12">
            <a:extLst>
              <a:ext uri="{FF2B5EF4-FFF2-40B4-BE49-F238E27FC236}">
                <a16:creationId xmlns:a16="http://schemas.microsoft.com/office/drawing/2014/main" id="{8952AFEC-C181-405D-85BE-AEA940EAF463}"/>
              </a:ext>
            </a:extLst>
          </p:cNvPr>
          <p:cNvGrpSpPr/>
          <p:nvPr/>
        </p:nvGrpSpPr>
        <p:grpSpPr>
          <a:xfrm>
            <a:off x="96078" y="37894"/>
            <a:ext cx="11999843" cy="6782211"/>
            <a:chOff x="96078" y="31268"/>
            <a:chExt cx="11999843" cy="6782211"/>
          </a:xfrm>
        </p:grpSpPr>
        <p:grpSp>
          <p:nvGrpSpPr>
            <p:cNvPr id="11" name="Ομάδα 10">
              <a:extLst>
                <a:ext uri="{FF2B5EF4-FFF2-40B4-BE49-F238E27FC236}">
                  <a16:creationId xmlns:a16="http://schemas.microsoft.com/office/drawing/2014/main" id="{BAEABAFB-713D-40EA-ADD4-1BFD1C63D9D2}"/>
                </a:ext>
              </a:extLst>
            </p:cNvPr>
            <p:cNvGrpSpPr/>
            <p:nvPr/>
          </p:nvGrpSpPr>
          <p:grpSpPr>
            <a:xfrm>
              <a:off x="96078" y="44520"/>
              <a:ext cx="11999843" cy="6768959"/>
              <a:chOff x="79513" y="-1517"/>
              <a:chExt cx="11999843" cy="6768959"/>
            </a:xfrm>
          </p:grpSpPr>
          <p:sp>
            <p:nvSpPr>
              <p:cNvPr id="9" name="Ορθογώνιο: Στρογγύλεμα διαγώνιων γωνιών 8">
                <a:extLst>
                  <a:ext uri="{FF2B5EF4-FFF2-40B4-BE49-F238E27FC236}">
                    <a16:creationId xmlns:a16="http://schemas.microsoft.com/office/drawing/2014/main" id="{91C81E29-3F1E-428A-B31A-457E985C85B6}"/>
                  </a:ext>
                </a:extLst>
              </p:cNvPr>
              <p:cNvSpPr/>
              <p:nvPr/>
            </p:nvSpPr>
            <p:spPr>
              <a:xfrm>
                <a:off x="79513" y="6188765"/>
                <a:ext cx="11966713" cy="578677"/>
              </a:xfrm>
              <a:prstGeom prst="round2Diag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38100">
                <a:solidFill>
                  <a:schemeClr val="accent1">
                    <a:lumMod val="50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 w="114300" prst="hardEdg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l-GR" sz="2800" dirty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Γεώργιος Ε. </a:t>
                </a:r>
                <a:r>
                  <a:rPr lang="el-GR" sz="2800" dirty="0" err="1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Καραφέρης</a:t>
                </a:r>
                <a:r>
                  <a:rPr lang="el-GR" sz="2800" dirty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– Μαθηματικός</a:t>
                </a:r>
                <a:r>
                  <a:rPr lang="en-US" sz="2800" dirty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el-GR" sz="2800" dirty="0">
                  <a:solidFill>
                    <a:schemeClr val="accent5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grpSp>
            <p:nvGrpSpPr>
              <p:cNvPr id="10" name="Ομάδα 9">
                <a:extLst>
                  <a:ext uri="{FF2B5EF4-FFF2-40B4-BE49-F238E27FC236}">
                    <a16:creationId xmlns:a16="http://schemas.microsoft.com/office/drawing/2014/main" id="{01BECEA9-F0AD-4410-81E4-597CC85A0769}"/>
                  </a:ext>
                </a:extLst>
              </p:cNvPr>
              <p:cNvGrpSpPr/>
              <p:nvPr/>
            </p:nvGrpSpPr>
            <p:grpSpPr>
              <a:xfrm>
                <a:off x="112643" y="-1517"/>
                <a:ext cx="11966713" cy="1031805"/>
                <a:chOff x="79513" y="90558"/>
                <a:chExt cx="11966713" cy="1031805"/>
              </a:xfrm>
            </p:grpSpPr>
            <p:pic>
              <p:nvPicPr>
                <p:cNvPr id="7" name="Γραφικό 6" descr="Διαφήμιση">
                  <a:extLst>
                    <a:ext uri="{FF2B5EF4-FFF2-40B4-BE49-F238E27FC236}">
                      <a16:creationId xmlns:a16="http://schemas.microsoft.com/office/drawing/2014/main" id="{CA85E633-D164-4AAF-825B-B4600125742F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1131826" y="90558"/>
                  <a:ext cx="914400" cy="914400"/>
                </a:xfrm>
                <a:prstGeom prst="rect">
                  <a:avLst/>
                </a:prstGeom>
                <a:effectLst>
                  <a:reflection blurRad="6350" stA="50000" endA="295" endPos="92000" dist="101600" dir="5400000" sy="-100000" algn="bl" rotWithShape="0"/>
                </a:effectLst>
              </p:spPr>
            </p:pic>
            <p:pic>
              <p:nvPicPr>
                <p:cNvPr id="5" name="Γραφικό 4" descr="Αίθουσα">
                  <a:extLst>
                    <a:ext uri="{FF2B5EF4-FFF2-40B4-BE49-F238E27FC236}">
                      <a16:creationId xmlns:a16="http://schemas.microsoft.com/office/drawing/2014/main" id="{35B44DF8-F41F-46B8-B7A1-DDB0BA0324C1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5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79513" y="207963"/>
                  <a:ext cx="914400" cy="914400"/>
                </a:xfrm>
                <a:prstGeom prst="rect">
                  <a:avLst/>
                </a:prstGeom>
                <a:effectLst>
                  <a:reflection blurRad="6350" stA="50000" endA="300" endPos="90000" dist="50800" dir="5400000" sy="-100000" algn="bl" rotWithShape="0"/>
                </a:effectLst>
              </p:spPr>
            </p:pic>
          </p:grpSp>
        </p:grpSp>
        <p:sp>
          <p:nvSpPr>
            <p:cNvPr id="12" name="Ορθογώνιο: Στρογγύλεμα γωνιών 11">
              <a:extLst>
                <a:ext uri="{FF2B5EF4-FFF2-40B4-BE49-F238E27FC236}">
                  <a16:creationId xmlns:a16="http://schemas.microsoft.com/office/drawing/2014/main" id="{F9E063FD-7538-4313-A7AE-708AB4E8C907}"/>
                </a:ext>
              </a:extLst>
            </p:cNvPr>
            <p:cNvSpPr/>
            <p:nvPr/>
          </p:nvSpPr>
          <p:spPr>
            <a:xfrm>
              <a:off x="1709530" y="31268"/>
              <a:ext cx="8534400" cy="368162"/>
            </a:xfrm>
            <a:prstGeom prst="round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l-GR" sz="2400" dirty="0">
                  <a:solidFill>
                    <a:srgbClr val="0000CC"/>
                  </a:solidFill>
                </a:rPr>
                <a:t>ΗΜΕΡΗΣΙΟ ΓΥΜΝΑΣΙΟ </a:t>
              </a:r>
              <a:r>
                <a:rPr kumimoji="0" lang="el-GR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CC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ΜΑΝΙΑΚΩΝ</a:t>
              </a:r>
              <a:r>
                <a:rPr lang="el-GR" sz="2400" dirty="0">
                  <a:solidFill>
                    <a:srgbClr val="0000CC"/>
                  </a:solidFill>
                </a:rPr>
                <a:t> ΚΑΣΤΟΡΙΑΣ </a:t>
              </a:r>
            </a:p>
          </p:txBody>
        </p:sp>
      </p:grpSp>
      <p:sp>
        <p:nvSpPr>
          <p:cNvPr id="15" name="TextBox 14">
            <a:extLst>
              <a:ext uri="{FF2B5EF4-FFF2-40B4-BE49-F238E27FC236}">
                <a16:creationId xmlns:a16="http://schemas.microsoft.com/office/drawing/2014/main" id="{8E84BBDE-16C1-42AD-8826-0379338A54F5}"/>
              </a:ext>
            </a:extLst>
          </p:cNvPr>
          <p:cNvSpPr txBox="1"/>
          <p:nvPr/>
        </p:nvSpPr>
        <p:spPr>
          <a:xfrm>
            <a:off x="1241776" y="1620291"/>
            <a:ext cx="993974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sz="3200" dirty="0"/>
              <a:t>Να βρεθεί η γωνία, που είναι άθροισμα δύο γωνιών.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79FF856D-26E0-4A02-9B9B-0EAFF54DC2EB}"/>
                  </a:ext>
                </a:extLst>
              </p:cNvPr>
              <p:cNvSpPr txBox="1"/>
              <p:nvPr/>
            </p:nvSpPr>
            <p:spPr>
              <a:xfrm>
                <a:off x="1106188" y="2259167"/>
                <a:ext cx="10532533" cy="366299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l-GR" sz="3200" dirty="0"/>
                  <a:t>Με  το  διαφανές  χαρτί,  όπως  κάναμε  και  προηγουμένως,  φέρνουμε  τις  δύο  γωνίες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l-GR" sz="32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m:rPr>
                            <m:nor/>
                          </m:rPr>
                          <a:rPr lang="el-GR" sz="3200" dirty="0"/>
                          <m:t>ΑΟΒ</m:t>
                        </m:r>
                      </m:e>
                    </m:acc>
                  </m:oMath>
                </a14:m>
                <a:r>
                  <a:rPr lang="el-GR" sz="3200" dirty="0"/>
                  <a:t> και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l-GR" sz="32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m:rPr>
                            <m:nor/>
                          </m:rPr>
                          <a:rPr lang="el-GR" sz="3200" dirty="0"/>
                          <m:t>ΓΚΔ</m:t>
                        </m:r>
                      </m:e>
                    </m:acc>
                  </m:oMath>
                </a14:m>
                <a:r>
                  <a:rPr lang="el-GR" sz="3200" dirty="0"/>
                  <a:t> σε θέση τέτοια, ώστε να γίνουν εφεξής. Τότε οι μη κοινές πλευρές ΟΑ και  ΟΔ  σχηματίζουν  μια  νέα  γωνία  την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l-GR" sz="32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m:rPr>
                            <m:nor/>
                          </m:rPr>
                          <a:rPr lang="el-GR" sz="3200" dirty="0"/>
                          <m:t>ΑΟΔ</m:t>
                        </m:r>
                      </m:e>
                    </m:acc>
                  </m:oMath>
                </a14:m>
                <a:r>
                  <a:rPr lang="el-GR" sz="3200" dirty="0"/>
                  <a:t> ,  για  την  οποία διαπιστώνουμε,  με  το μοιρογνωμόνιο, ότι έχει μέτρο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l-GR" sz="32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m:rPr>
                            <m:nor/>
                          </m:rPr>
                          <a:rPr lang="el-GR" sz="3200" dirty="0"/>
                          <m:t>α</m:t>
                        </m:r>
                      </m:e>
                    </m:acc>
                  </m:oMath>
                </a14:m>
                <a:r>
                  <a:rPr lang="el-GR" sz="3200" dirty="0"/>
                  <a:t> +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l-GR" sz="32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m:rPr>
                            <m:nor/>
                          </m:rPr>
                          <a:rPr lang="el-GR" sz="3200" dirty="0"/>
                          <m:t>β</m:t>
                        </m:r>
                      </m:e>
                    </m:acc>
                  </m:oMath>
                </a14:m>
                <a:r>
                  <a:rPr lang="el-GR" sz="3200" dirty="0"/>
                  <a:t>  , δηλαδή είναι το άθροισμα των μέτρων (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l-GR" sz="32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m:rPr>
                            <m:nor/>
                          </m:rPr>
                          <a:rPr lang="el-GR" sz="3200" dirty="0"/>
                          <m:t>α</m:t>
                        </m:r>
                      </m:e>
                    </m:acc>
                  </m:oMath>
                </a14:m>
                <a:r>
                  <a:rPr lang="el-GR" sz="3200" dirty="0"/>
                  <a:t>  και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l-GR" sz="32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m:rPr>
                            <m:nor/>
                          </m:rPr>
                          <a:rPr lang="el-GR" sz="3200" dirty="0"/>
                          <m:t>β</m:t>
                        </m:r>
                      </m:e>
                    </m:acc>
                  </m:oMath>
                </a14:m>
                <a:r>
                  <a:rPr lang="el-GR" sz="3200" dirty="0"/>
                  <a:t>  ) των δύο γωνιών.</a:t>
                </a:r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79FF856D-26E0-4A02-9B9B-0EAFF54DC2E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6188" y="2259167"/>
                <a:ext cx="10532533" cy="3662990"/>
              </a:xfrm>
              <a:prstGeom prst="rect">
                <a:avLst/>
              </a:prstGeom>
              <a:blipFill>
                <a:blip r:embed="rId6"/>
                <a:stretch>
                  <a:fillRect l="-1447" t="-2167" r="-694" b="-266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Τίτλος 1">
            <a:extLst>
              <a:ext uri="{FF2B5EF4-FFF2-40B4-BE49-F238E27FC236}">
                <a16:creationId xmlns:a16="http://schemas.microsoft.com/office/drawing/2014/main" id="{A6312D40-9CAB-4B8C-A372-729C032D0AC5}"/>
              </a:ext>
            </a:extLst>
          </p:cNvPr>
          <p:cNvSpPr txBox="1">
            <a:spLocks/>
          </p:cNvSpPr>
          <p:nvPr/>
        </p:nvSpPr>
        <p:spPr>
          <a:xfrm>
            <a:off x="1255949" y="1032758"/>
            <a:ext cx="5002892" cy="627875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l-GR" sz="3600" b="1" dirty="0">
                <a:solidFill>
                  <a:schemeClr val="accent1">
                    <a:lumMod val="75000"/>
                  </a:schemeClr>
                </a:solidFill>
              </a:rPr>
              <a:t>Παράδειγμα 2:</a:t>
            </a:r>
          </a:p>
        </p:txBody>
      </p:sp>
    </p:spTree>
    <p:extLst>
      <p:ext uri="{BB962C8B-B14F-4D97-AF65-F5344CB8AC3E}">
        <p14:creationId xmlns:p14="http://schemas.microsoft.com/office/powerpoint/2010/main" val="318884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5" grpId="0"/>
      <p:bldP spid="21" grpId="0"/>
      <p:bldP spid="2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79CB294-D7D1-4FE1-A958-0380206E2B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03143" y="537024"/>
            <a:ext cx="4908505" cy="696260"/>
          </a:xfrm>
        </p:spPr>
        <p:txBody>
          <a:bodyPr>
            <a:normAutofit fontScale="90000"/>
          </a:bodyPr>
          <a:lstStyle/>
          <a:p>
            <a:pPr algn="l"/>
            <a:r>
              <a:rPr lang="el-GR" sz="3600" b="1" dirty="0">
                <a:solidFill>
                  <a:schemeClr val="accent1">
                    <a:lumMod val="75000"/>
                  </a:schemeClr>
                </a:solidFill>
              </a:rPr>
              <a:t>Παραδείγματα -Εφαρμογές:</a:t>
            </a:r>
          </a:p>
        </p:txBody>
      </p:sp>
      <p:grpSp>
        <p:nvGrpSpPr>
          <p:cNvPr id="13" name="Ομάδα 12">
            <a:extLst>
              <a:ext uri="{FF2B5EF4-FFF2-40B4-BE49-F238E27FC236}">
                <a16:creationId xmlns:a16="http://schemas.microsoft.com/office/drawing/2014/main" id="{8952AFEC-C181-405D-85BE-AEA940EAF463}"/>
              </a:ext>
            </a:extLst>
          </p:cNvPr>
          <p:cNvGrpSpPr/>
          <p:nvPr/>
        </p:nvGrpSpPr>
        <p:grpSpPr>
          <a:xfrm>
            <a:off x="96078" y="37894"/>
            <a:ext cx="11999843" cy="6782211"/>
            <a:chOff x="96078" y="31268"/>
            <a:chExt cx="11999843" cy="6782211"/>
          </a:xfrm>
        </p:grpSpPr>
        <p:grpSp>
          <p:nvGrpSpPr>
            <p:cNvPr id="11" name="Ομάδα 10">
              <a:extLst>
                <a:ext uri="{FF2B5EF4-FFF2-40B4-BE49-F238E27FC236}">
                  <a16:creationId xmlns:a16="http://schemas.microsoft.com/office/drawing/2014/main" id="{BAEABAFB-713D-40EA-ADD4-1BFD1C63D9D2}"/>
                </a:ext>
              </a:extLst>
            </p:cNvPr>
            <p:cNvGrpSpPr/>
            <p:nvPr/>
          </p:nvGrpSpPr>
          <p:grpSpPr>
            <a:xfrm>
              <a:off x="96078" y="44520"/>
              <a:ext cx="11999843" cy="6768959"/>
              <a:chOff x="79513" y="-1517"/>
              <a:chExt cx="11999843" cy="6768959"/>
            </a:xfrm>
          </p:grpSpPr>
          <p:sp>
            <p:nvSpPr>
              <p:cNvPr id="9" name="Ορθογώνιο: Στρογγύλεμα διαγώνιων γωνιών 8">
                <a:extLst>
                  <a:ext uri="{FF2B5EF4-FFF2-40B4-BE49-F238E27FC236}">
                    <a16:creationId xmlns:a16="http://schemas.microsoft.com/office/drawing/2014/main" id="{91C81E29-3F1E-428A-B31A-457E985C85B6}"/>
                  </a:ext>
                </a:extLst>
              </p:cNvPr>
              <p:cNvSpPr/>
              <p:nvPr/>
            </p:nvSpPr>
            <p:spPr>
              <a:xfrm>
                <a:off x="79513" y="6188765"/>
                <a:ext cx="11966713" cy="578677"/>
              </a:xfrm>
              <a:prstGeom prst="round2Diag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38100">
                <a:solidFill>
                  <a:schemeClr val="accent1">
                    <a:lumMod val="50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 w="114300" prst="hardEdg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l-GR" sz="2800" dirty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Γεώργιος Ε. </a:t>
                </a:r>
                <a:r>
                  <a:rPr lang="el-GR" sz="2800" dirty="0" err="1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Καραφέρης</a:t>
                </a:r>
                <a:r>
                  <a:rPr lang="el-GR" sz="2800" dirty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– Μαθηματικός</a:t>
                </a:r>
                <a:r>
                  <a:rPr lang="en-US" sz="2800" dirty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el-GR" sz="2800" dirty="0">
                  <a:solidFill>
                    <a:schemeClr val="accent5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grpSp>
            <p:nvGrpSpPr>
              <p:cNvPr id="10" name="Ομάδα 9">
                <a:extLst>
                  <a:ext uri="{FF2B5EF4-FFF2-40B4-BE49-F238E27FC236}">
                    <a16:creationId xmlns:a16="http://schemas.microsoft.com/office/drawing/2014/main" id="{01BECEA9-F0AD-4410-81E4-597CC85A0769}"/>
                  </a:ext>
                </a:extLst>
              </p:cNvPr>
              <p:cNvGrpSpPr/>
              <p:nvPr/>
            </p:nvGrpSpPr>
            <p:grpSpPr>
              <a:xfrm>
                <a:off x="112643" y="-1517"/>
                <a:ext cx="11966713" cy="1031805"/>
                <a:chOff x="79513" y="90558"/>
                <a:chExt cx="11966713" cy="1031805"/>
              </a:xfrm>
            </p:grpSpPr>
            <p:pic>
              <p:nvPicPr>
                <p:cNvPr id="7" name="Γραφικό 6" descr="Διαφήμιση">
                  <a:extLst>
                    <a:ext uri="{FF2B5EF4-FFF2-40B4-BE49-F238E27FC236}">
                      <a16:creationId xmlns:a16="http://schemas.microsoft.com/office/drawing/2014/main" id="{CA85E633-D164-4AAF-825B-B4600125742F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1131826" y="90558"/>
                  <a:ext cx="914400" cy="914400"/>
                </a:xfrm>
                <a:prstGeom prst="rect">
                  <a:avLst/>
                </a:prstGeom>
                <a:effectLst>
                  <a:reflection blurRad="6350" stA="50000" endA="295" endPos="92000" dist="101600" dir="5400000" sy="-100000" algn="bl" rotWithShape="0"/>
                </a:effectLst>
              </p:spPr>
            </p:pic>
            <p:pic>
              <p:nvPicPr>
                <p:cNvPr id="5" name="Γραφικό 4" descr="Αίθουσα">
                  <a:extLst>
                    <a:ext uri="{FF2B5EF4-FFF2-40B4-BE49-F238E27FC236}">
                      <a16:creationId xmlns:a16="http://schemas.microsoft.com/office/drawing/2014/main" id="{35B44DF8-F41F-46B8-B7A1-DDB0BA0324C1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5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79513" y="207963"/>
                  <a:ext cx="914400" cy="914400"/>
                </a:xfrm>
                <a:prstGeom prst="rect">
                  <a:avLst/>
                </a:prstGeom>
                <a:effectLst>
                  <a:reflection blurRad="6350" stA="50000" endA="300" endPos="90000" dist="50800" dir="5400000" sy="-100000" algn="bl" rotWithShape="0"/>
                </a:effectLst>
              </p:spPr>
            </p:pic>
          </p:grpSp>
        </p:grpSp>
        <p:sp>
          <p:nvSpPr>
            <p:cNvPr id="12" name="Ορθογώνιο: Στρογγύλεμα γωνιών 11">
              <a:extLst>
                <a:ext uri="{FF2B5EF4-FFF2-40B4-BE49-F238E27FC236}">
                  <a16:creationId xmlns:a16="http://schemas.microsoft.com/office/drawing/2014/main" id="{F9E063FD-7538-4313-A7AE-708AB4E8C907}"/>
                </a:ext>
              </a:extLst>
            </p:cNvPr>
            <p:cNvSpPr/>
            <p:nvPr/>
          </p:nvSpPr>
          <p:spPr>
            <a:xfrm>
              <a:off x="1709530" y="31268"/>
              <a:ext cx="8534400" cy="368162"/>
            </a:xfrm>
            <a:prstGeom prst="round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l-GR" sz="2400" dirty="0">
                  <a:solidFill>
                    <a:srgbClr val="0000CC"/>
                  </a:solidFill>
                </a:rPr>
                <a:t>ΗΜΕΡΗΣΙΟ ΓΥΜΝΑΣΙΟ </a:t>
              </a:r>
              <a:r>
                <a:rPr kumimoji="0" lang="el-GR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CC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ΜΑΝΙΑΚΩΝ</a:t>
              </a:r>
              <a:r>
                <a:rPr lang="el-GR" sz="2400" dirty="0">
                  <a:solidFill>
                    <a:srgbClr val="0000CC"/>
                  </a:solidFill>
                </a:rPr>
                <a:t> ΚΑΣΤΟΡΙΑΣ </a:t>
              </a:r>
            </a:p>
          </p:txBody>
        </p:sp>
      </p:grpSp>
      <p:sp>
        <p:nvSpPr>
          <p:cNvPr id="15" name="TextBox 14">
            <a:extLst>
              <a:ext uri="{FF2B5EF4-FFF2-40B4-BE49-F238E27FC236}">
                <a16:creationId xmlns:a16="http://schemas.microsoft.com/office/drawing/2014/main" id="{8E84BBDE-16C1-42AD-8826-0379338A54F5}"/>
              </a:ext>
            </a:extLst>
          </p:cNvPr>
          <p:cNvSpPr txBox="1"/>
          <p:nvPr/>
        </p:nvSpPr>
        <p:spPr>
          <a:xfrm>
            <a:off x="1241776" y="1620291"/>
            <a:ext cx="993974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sz="3200" dirty="0"/>
              <a:t>Να βρεθεί το άθροισμα δύο γωνιών με μέτρα 50° και 82°</a:t>
            </a:r>
          </a:p>
        </p:txBody>
      </p:sp>
      <p:sp>
        <p:nvSpPr>
          <p:cNvPr id="26" name="Τίτλος 1">
            <a:extLst>
              <a:ext uri="{FF2B5EF4-FFF2-40B4-BE49-F238E27FC236}">
                <a16:creationId xmlns:a16="http://schemas.microsoft.com/office/drawing/2014/main" id="{A6312D40-9CAB-4B8C-A372-729C032D0AC5}"/>
              </a:ext>
            </a:extLst>
          </p:cNvPr>
          <p:cNvSpPr txBox="1">
            <a:spLocks/>
          </p:cNvSpPr>
          <p:nvPr/>
        </p:nvSpPr>
        <p:spPr>
          <a:xfrm>
            <a:off x="1255949" y="1032758"/>
            <a:ext cx="5002892" cy="627875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l-GR" sz="3600" b="1" dirty="0">
                <a:solidFill>
                  <a:schemeClr val="accent1">
                    <a:lumMod val="75000"/>
                  </a:schemeClr>
                </a:solidFill>
              </a:rPr>
              <a:t>Παράδειγμα 3: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0F3CAC7A-2710-44FB-BE9F-E3EE87157671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3310"/>
          <a:stretch/>
        </p:blipFill>
        <p:spPr>
          <a:xfrm>
            <a:off x="96078" y="2109070"/>
            <a:ext cx="8256298" cy="37161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72893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5" grpId="0"/>
      <p:bldP spid="2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79CB294-D7D1-4FE1-A958-0380206E2B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03143" y="537024"/>
            <a:ext cx="4908505" cy="696260"/>
          </a:xfrm>
        </p:spPr>
        <p:txBody>
          <a:bodyPr>
            <a:normAutofit fontScale="90000"/>
          </a:bodyPr>
          <a:lstStyle/>
          <a:p>
            <a:pPr algn="l"/>
            <a:r>
              <a:rPr lang="el-GR" sz="3600" b="1" dirty="0">
                <a:solidFill>
                  <a:schemeClr val="accent1">
                    <a:lumMod val="75000"/>
                  </a:schemeClr>
                </a:solidFill>
              </a:rPr>
              <a:t>Παραδείγματα -Εφαρμογές:</a:t>
            </a:r>
          </a:p>
        </p:txBody>
      </p:sp>
      <p:grpSp>
        <p:nvGrpSpPr>
          <p:cNvPr id="13" name="Ομάδα 12">
            <a:extLst>
              <a:ext uri="{FF2B5EF4-FFF2-40B4-BE49-F238E27FC236}">
                <a16:creationId xmlns:a16="http://schemas.microsoft.com/office/drawing/2014/main" id="{8952AFEC-C181-405D-85BE-AEA940EAF463}"/>
              </a:ext>
            </a:extLst>
          </p:cNvPr>
          <p:cNvGrpSpPr/>
          <p:nvPr/>
        </p:nvGrpSpPr>
        <p:grpSpPr>
          <a:xfrm>
            <a:off x="96078" y="37894"/>
            <a:ext cx="11999843" cy="6782211"/>
            <a:chOff x="96078" y="31268"/>
            <a:chExt cx="11999843" cy="6782211"/>
          </a:xfrm>
        </p:grpSpPr>
        <p:grpSp>
          <p:nvGrpSpPr>
            <p:cNvPr id="11" name="Ομάδα 10">
              <a:extLst>
                <a:ext uri="{FF2B5EF4-FFF2-40B4-BE49-F238E27FC236}">
                  <a16:creationId xmlns:a16="http://schemas.microsoft.com/office/drawing/2014/main" id="{BAEABAFB-713D-40EA-ADD4-1BFD1C63D9D2}"/>
                </a:ext>
              </a:extLst>
            </p:cNvPr>
            <p:cNvGrpSpPr/>
            <p:nvPr/>
          </p:nvGrpSpPr>
          <p:grpSpPr>
            <a:xfrm>
              <a:off x="96078" y="44520"/>
              <a:ext cx="11999843" cy="6768959"/>
              <a:chOff x="79513" y="-1517"/>
              <a:chExt cx="11999843" cy="6768959"/>
            </a:xfrm>
          </p:grpSpPr>
          <p:sp>
            <p:nvSpPr>
              <p:cNvPr id="9" name="Ορθογώνιο: Στρογγύλεμα διαγώνιων γωνιών 8">
                <a:extLst>
                  <a:ext uri="{FF2B5EF4-FFF2-40B4-BE49-F238E27FC236}">
                    <a16:creationId xmlns:a16="http://schemas.microsoft.com/office/drawing/2014/main" id="{91C81E29-3F1E-428A-B31A-457E985C85B6}"/>
                  </a:ext>
                </a:extLst>
              </p:cNvPr>
              <p:cNvSpPr/>
              <p:nvPr/>
            </p:nvSpPr>
            <p:spPr>
              <a:xfrm>
                <a:off x="79513" y="6188765"/>
                <a:ext cx="11966713" cy="578677"/>
              </a:xfrm>
              <a:prstGeom prst="round2Diag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38100">
                <a:solidFill>
                  <a:schemeClr val="accent1">
                    <a:lumMod val="50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 w="114300" prst="hardEdg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l-GR" sz="2800" dirty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Γεώργιος Ε. </a:t>
                </a:r>
                <a:r>
                  <a:rPr lang="el-GR" sz="2800" dirty="0" err="1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Καραφέρης</a:t>
                </a:r>
                <a:r>
                  <a:rPr lang="el-GR" sz="2800" dirty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– Μαθηματικός</a:t>
                </a:r>
                <a:r>
                  <a:rPr lang="en-US" sz="2800" dirty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el-GR" sz="2800" dirty="0">
                  <a:solidFill>
                    <a:schemeClr val="accent5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grpSp>
            <p:nvGrpSpPr>
              <p:cNvPr id="10" name="Ομάδα 9">
                <a:extLst>
                  <a:ext uri="{FF2B5EF4-FFF2-40B4-BE49-F238E27FC236}">
                    <a16:creationId xmlns:a16="http://schemas.microsoft.com/office/drawing/2014/main" id="{01BECEA9-F0AD-4410-81E4-597CC85A0769}"/>
                  </a:ext>
                </a:extLst>
              </p:cNvPr>
              <p:cNvGrpSpPr/>
              <p:nvPr/>
            </p:nvGrpSpPr>
            <p:grpSpPr>
              <a:xfrm>
                <a:off x="112643" y="-1517"/>
                <a:ext cx="11966713" cy="1031805"/>
                <a:chOff x="79513" y="90558"/>
                <a:chExt cx="11966713" cy="1031805"/>
              </a:xfrm>
            </p:grpSpPr>
            <p:pic>
              <p:nvPicPr>
                <p:cNvPr id="7" name="Γραφικό 6" descr="Διαφήμιση">
                  <a:extLst>
                    <a:ext uri="{FF2B5EF4-FFF2-40B4-BE49-F238E27FC236}">
                      <a16:creationId xmlns:a16="http://schemas.microsoft.com/office/drawing/2014/main" id="{CA85E633-D164-4AAF-825B-B4600125742F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1131826" y="90558"/>
                  <a:ext cx="914400" cy="914400"/>
                </a:xfrm>
                <a:prstGeom prst="rect">
                  <a:avLst/>
                </a:prstGeom>
                <a:effectLst>
                  <a:reflection blurRad="6350" stA="50000" endA="295" endPos="92000" dist="101600" dir="5400000" sy="-100000" algn="bl" rotWithShape="0"/>
                </a:effectLst>
              </p:spPr>
            </p:pic>
            <p:pic>
              <p:nvPicPr>
                <p:cNvPr id="5" name="Γραφικό 4" descr="Αίθουσα">
                  <a:extLst>
                    <a:ext uri="{FF2B5EF4-FFF2-40B4-BE49-F238E27FC236}">
                      <a16:creationId xmlns:a16="http://schemas.microsoft.com/office/drawing/2014/main" id="{35B44DF8-F41F-46B8-B7A1-DDB0BA0324C1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5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79513" y="207963"/>
                  <a:ext cx="914400" cy="914400"/>
                </a:xfrm>
                <a:prstGeom prst="rect">
                  <a:avLst/>
                </a:prstGeom>
                <a:effectLst>
                  <a:reflection blurRad="6350" stA="50000" endA="300" endPos="90000" dist="50800" dir="5400000" sy="-100000" algn="bl" rotWithShape="0"/>
                </a:effectLst>
              </p:spPr>
            </p:pic>
          </p:grpSp>
        </p:grpSp>
        <p:sp>
          <p:nvSpPr>
            <p:cNvPr id="12" name="Ορθογώνιο: Στρογγύλεμα γωνιών 11">
              <a:extLst>
                <a:ext uri="{FF2B5EF4-FFF2-40B4-BE49-F238E27FC236}">
                  <a16:creationId xmlns:a16="http://schemas.microsoft.com/office/drawing/2014/main" id="{F9E063FD-7538-4313-A7AE-708AB4E8C907}"/>
                </a:ext>
              </a:extLst>
            </p:cNvPr>
            <p:cNvSpPr/>
            <p:nvPr/>
          </p:nvSpPr>
          <p:spPr>
            <a:xfrm>
              <a:off x="1709530" y="31268"/>
              <a:ext cx="8534400" cy="368162"/>
            </a:xfrm>
            <a:prstGeom prst="round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l-GR" sz="2400" dirty="0">
                  <a:solidFill>
                    <a:srgbClr val="0000CC"/>
                  </a:solidFill>
                </a:rPr>
                <a:t>ΗΜΕΡΗΣΙΟ ΓΥΜΝΑΣΙΟ </a:t>
              </a:r>
              <a:r>
                <a:rPr kumimoji="0" lang="el-GR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CC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ΜΑΝΙΑΚΩΝ</a:t>
              </a:r>
              <a:r>
                <a:rPr lang="el-GR" sz="2400" dirty="0">
                  <a:solidFill>
                    <a:srgbClr val="0000CC"/>
                  </a:solidFill>
                </a:rPr>
                <a:t> ΚΑΣΤΟΡΙΑΣ </a:t>
              </a:r>
            </a:p>
          </p:txBody>
        </p:sp>
      </p:grpSp>
      <p:pic>
        <p:nvPicPr>
          <p:cNvPr id="3" name="Εικόνα 2">
            <a:extLst>
              <a:ext uri="{FF2B5EF4-FFF2-40B4-BE49-F238E27FC236}">
                <a16:creationId xmlns:a16="http://schemas.microsoft.com/office/drawing/2014/main" id="{C945B47F-83E7-4857-B9B5-153FEB952D9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941726" y="1448008"/>
            <a:ext cx="6965208" cy="33797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8518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Εικόνα 3">
            <a:extLst>
              <a:ext uri="{FF2B5EF4-FFF2-40B4-BE49-F238E27FC236}">
                <a16:creationId xmlns:a16="http://schemas.microsoft.com/office/drawing/2014/main" id="{0DE57138-0C65-4D09-84B6-F1864ACE07D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9137" t="11472" r="9137"/>
          <a:stretch/>
        </p:blipFill>
        <p:spPr>
          <a:xfrm>
            <a:off x="1595946" y="2963288"/>
            <a:ext cx="4656688" cy="3278140"/>
          </a:xfrm>
          <a:prstGeom prst="rect">
            <a:avLst/>
          </a:prstGeom>
        </p:spPr>
      </p:pic>
      <p:sp>
        <p:nvSpPr>
          <p:cNvPr id="2" name="Τίτλος 1">
            <a:extLst>
              <a:ext uri="{FF2B5EF4-FFF2-40B4-BE49-F238E27FC236}">
                <a16:creationId xmlns:a16="http://schemas.microsoft.com/office/drawing/2014/main" id="{C79CB294-D7D1-4FE1-A958-0380206E2B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03143" y="537024"/>
            <a:ext cx="4908505" cy="696260"/>
          </a:xfrm>
        </p:spPr>
        <p:txBody>
          <a:bodyPr>
            <a:normAutofit fontScale="90000"/>
          </a:bodyPr>
          <a:lstStyle/>
          <a:p>
            <a:pPr algn="l"/>
            <a:r>
              <a:rPr lang="el-GR" sz="3600" b="1" dirty="0">
                <a:solidFill>
                  <a:schemeClr val="accent1">
                    <a:lumMod val="75000"/>
                  </a:schemeClr>
                </a:solidFill>
              </a:rPr>
              <a:t>Παραδείγματα -Εφαρμογές:</a:t>
            </a:r>
          </a:p>
        </p:txBody>
      </p:sp>
      <p:grpSp>
        <p:nvGrpSpPr>
          <p:cNvPr id="13" name="Ομάδα 12">
            <a:extLst>
              <a:ext uri="{FF2B5EF4-FFF2-40B4-BE49-F238E27FC236}">
                <a16:creationId xmlns:a16="http://schemas.microsoft.com/office/drawing/2014/main" id="{8952AFEC-C181-405D-85BE-AEA940EAF463}"/>
              </a:ext>
            </a:extLst>
          </p:cNvPr>
          <p:cNvGrpSpPr/>
          <p:nvPr/>
        </p:nvGrpSpPr>
        <p:grpSpPr>
          <a:xfrm>
            <a:off x="96078" y="37894"/>
            <a:ext cx="11999843" cy="6782211"/>
            <a:chOff x="96078" y="31268"/>
            <a:chExt cx="11999843" cy="6782211"/>
          </a:xfrm>
        </p:grpSpPr>
        <p:grpSp>
          <p:nvGrpSpPr>
            <p:cNvPr id="11" name="Ομάδα 10">
              <a:extLst>
                <a:ext uri="{FF2B5EF4-FFF2-40B4-BE49-F238E27FC236}">
                  <a16:creationId xmlns:a16="http://schemas.microsoft.com/office/drawing/2014/main" id="{BAEABAFB-713D-40EA-ADD4-1BFD1C63D9D2}"/>
                </a:ext>
              </a:extLst>
            </p:cNvPr>
            <p:cNvGrpSpPr/>
            <p:nvPr/>
          </p:nvGrpSpPr>
          <p:grpSpPr>
            <a:xfrm>
              <a:off x="96078" y="44520"/>
              <a:ext cx="11999843" cy="6768959"/>
              <a:chOff x="79513" y="-1517"/>
              <a:chExt cx="11999843" cy="6768959"/>
            </a:xfrm>
          </p:grpSpPr>
          <p:sp>
            <p:nvSpPr>
              <p:cNvPr id="9" name="Ορθογώνιο: Στρογγύλεμα διαγώνιων γωνιών 8">
                <a:extLst>
                  <a:ext uri="{FF2B5EF4-FFF2-40B4-BE49-F238E27FC236}">
                    <a16:creationId xmlns:a16="http://schemas.microsoft.com/office/drawing/2014/main" id="{91C81E29-3F1E-428A-B31A-457E985C85B6}"/>
                  </a:ext>
                </a:extLst>
              </p:cNvPr>
              <p:cNvSpPr/>
              <p:nvPr/>
            </p:nvSpPr>
            <p:spPr>
              <a:xfrm>
                <a:off x="79513" y="6188765"/>
                <a:ext cx="11966713" cy="578677"/>
              </a:xfrm>
              <a:prstGeom prst="round2Diag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38100">
                <a:solidFill>
                  <a:schemeClr val="accent1">
                    <a:lumMod val="50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 w="114300" prst="hardEdg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l-GR" sz="2800" dirty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Γεώργιος Ε. </a:t>
                </a:r>
                <a:r>
                  <a:rPr lang="el-GR" sz="2800" dirty="0" err="1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Καραφέρης</a:t>
                </a:r>
                <a:r>
                  <a:rPr lang="el-GR" sz="2800" dirty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– Μαθηματικός</a:t>
                </a:r>
                <a:r>
                  <a:rPr lang="en-US" sz="2800" dirty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el-GR" sz="2800" dirty="0">
                  <a:solidFill>
                    <a:schemeClr val="accent5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grpSp>
            <p:nvGrpSpPr>
              <p:cNvPr id="10" name="Ομάδα 9">
                <a:extLst>
                  <a:ext uri="{FF2B5EF4-FFF2-40B4-BE49-F238E27FC236}">
                    <a16:creationId xmlns:a16="http://schemas.microsoft.com/office/drawing/2014/main" id="{01BECEA9-F0AD-4410-81E4-597CC85A0769}"/>
                  </a:ext>
                </a:extLst>
              </p:cNvPr>
              <p:cNvGrpSpPr/>
              <p:nvPr/>
            </p:nvGrpSpPr>
            <p:grpSpPr>
              <a:xfrm>
                <a:off x="112643" y="-1517"/>
                <a:ext cx="11966713" cy="1031805"/>
                <a:chOff x="79513" y="90558"/>
                <a:chExt cx="11966713" cy="1031805"/>
              </a:xfrm>
            </p:grpSpPr>
            <p:pic>
              <p:nvPicPr>
                <p:cNvPr id="7" name="Γραφικό 6" descr="Διαφήμιση">
                  <a:extLst>
                    <a:ext uri="{FF2B5EF4-FFF2-40B4-BE49-F238E27FC236}">
                      <a16:creationId xmlns:a16="http://schemas.microsoft.com/office/drawing/2014/main" id="{CA85E633-D164-4AAF-825B-B4600125742F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1131826" y="90558"/>
                  <a:ext cx="914400" cy="914400"/>
                </a:xfrm>
                <a:prstGeom prst="rect">
                  <a:avLst/>
                </a:prstGeom>
                <a:effectLst>
                  <a:reflection blurRad="6350" stA="50000" endA="295" endPos="92000" dist="101600" dir="5400000" sy="-100000" algn="bl" rotWithShape="0"/>
                </a:effectLst>
              </p:spPr>
            </p:pic>
            <p:pic>
              <p:nvPicPr>
                <p:cNvPr id="5" name="Γραφικό 4" descr="Αίθουσα">
                  <a:extLst>
                    <a:ext uri="{FF2B5EF4-FFF2-40B4-BE49-F238E27FC236}">
                      <a16:creationId xmlns:a16="http://schemas.microsoft.com/office/drawing/2014/main" id="{35B44DF8-F41F-46B8-B7A1-DDB0BA0324C1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5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6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79513" y="207963"/>
                  <a:ext cx="914400" cy="914400"/>
                </a:xfrm>
                <a:prstGeom prst="rect">
                  <a:avLst/>
                </a:prstGeom>
                <a:effectLst>
                  <a:reflection blurRad="6350" stA="50000" endA="300" endPos="90000" dist="50800" dir="5400000" sy="-100000" algn="bl" rotWithShape="0"/>
                </a:effectLst>
              </p:spPr>
            </p:pic>
          </p:grpSp>
        </p:grpSp>
        <p:sp>
          <p:nvSpPr>
            <p:cNvPr id="12" name="Ορθογώνιο: Στρογγύλεμα γωνιών 11">
              <a:extLst>
                <a:ext uri="{FF2B5EF4-FFF2-40B4-BE49-F238E27FC236}">
                  <a16:creationId xmlns:a16="http://schemas.microsoft.com/office/drawing/2014/main" id="{F9E063FD-7538-4313-A7AE-708AB4E8C907}"/>
                </a:ext>
              </a:extLst>
            </p:cNvPr>
            <p:cNvSpPr/>
            <p:nvPr/>
          </p:nvSpPr>
          <p:spPr>
            <a:xfrm>
              <a:off x="1709530" y="31268"/>
              <a:ext cx="8534400" cy="368162"/>
            </a:xfrm>
            <a:prstGeom prst="round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l-GR" sz="2400" dirty="0">
                  <a:solidFill>
                    <a:srgbClr val="0000CC"/>
                  </a:solidFill>
                </a:rPr>
                <a:t>ΗΜΕΡΗΣΙΟ ΓΥΜΝΑΣΙΟ </a:t>
              </a:r>
              <a:r>
                <a:rPr kumimoji="0" lang="el-GR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CC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ΜΑΝΙΑΚΩΝ</a:t>
              </a:r>
              <a:r>
                <a:rPr lang="el-GR" sz="2400" dirty="0">
                  <a:solidFill>
                    <a:srgbClr val="0000CC"/>
                  </a:solidFill>
                </a:rPr>
                <a:t> ΚΑΣΤΟΡΙΑΣ </a:t>
              </a:r>
            </a:p>
          </p:txBody>
        </p:sp>
      </p:grpSp>
      <p:sp>
        <p:nvSpPr>
          <p:cNvPr id="15" name="TextBox 14">
            <a:extLst>
              <a:ext uri="{FF2B5EF4-FFF2-40B4-BE49-F238E27FC236}">
                <a16:creationId xmlns:a16="http://schemas.microsoft.com/office/drawing/2014/main" id="{8E84BBDE-16C1-42AD-8826-0379338A54F5}"/>
              </a:ext>
            </a:extLst>
          </p:cNvPr>
          <p:cNvSpPr txBox="1"/>
          <p:nvPr/>
        </p:nvSpPr>
        <p:spPr>
          <a:xfrm>
            <a:off x="331641" y="1660633"/>
            <a:ext cx="11528718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sz="3200" i="1" dirty="0"/>
              <a:t>Δίνεται ευθεία </a:t>
            </a:r>
            <a:r>
              <a:rPr lang="el-GR" sz="3200" i="1" dirty="0" err="1"/>
              <a:t>x</a:t>
            </a:r>
            <a:r>
              <a:rPr lang="el-GR" sz="3200" dirty="0" err="1"/>
              <a:t>΄</a:t>
            </a:r>
            <a:r>
              <a:rPr lang="el-GR" sz="3200" i="1" dirty="0" err="1"/>
              <a:t>x</a:t>
            </a:r>
            <a:r>
              <a:rPr lang="el-GR" sz="3200" i="1" dirty="0"/>
              <a:t>. Από ένα σημείο Ο της ευθείας φέρνουμε προς το ίδιο μέρος της, δύο </a:t>
            </a:r>
            <a:r>
              <a:rPr lang="el-GR" sz="3200" i="1" dirty="0" err="1"/>
              <a:t>ημιευθείες</a:t>
            </a:r>
            <a:r>
              <a:rPr lang="el-GR" sz="3200" i="1" dirty="0"/>
              <a:t> </a:t>
            </a:r>
            <a:r>
              <a:rPr lang="el-GR" sz="3200" i="1" dirty="0" err="1"/>
              <a:t>Οy</a:t>
            </a:r>
            <a:r>
              <a:rPr lang="el-GR" sz="3200" i="1" dirty="0"/>
              <a:t> και </a:t>
            </a:r>
            <a:r>
              <a:rPr lang="el-GR" sz="3200" i="1" dirty="0" err="1"/>
              <a:t>Οz</a:t>
            </a:r>
            <a:r>
              <a:rPr lang="el-GR" sz="3200" i="1" dirty="0"/>
              <a:t>. Να βρεθεί το άθροισμα των τριών γωνιών, που σχηματίζονται, όπως φαίνεται στο σχήμα.</a:t>
            </a:r>
          </a:p>
        </p:txBody>
      </p:sp>
      <p:sp>
        <p:nvSpPr>
          <p:cNvPr id="26" name="Τίτλος 1">
            <a:extLst>
              <a:ext uri="{FF2B5EF4-FFF2-40B4-BE49-F238E27FC236}">
                <a16:creationId xmlns:a16="http://schemas.microsoft.com/office/drawing/2014/main" id="{A6312D40-9CAB-4B8C-A372-729C032D0AC5}"/>
              </a:ext>
            </a:extLst>
          </p:cNvPr>
          <p:cNvSpPr txBox="1">
            <a:spLocks/>
          </p:cNvSpPr>
          <p:nvPr/>
        </p:nvSpPr>
        <p:spPr>
          <a:xfrm>
            <a:off x="1255949" y="1032758"/>
            <a:ext cx="5002892" cy="627875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l-GR" sz="3600" b="1" dirty="0">
                <a:solidFill>
                  <a:schemeClr val="accent1">
                    <a:lumMod val="75000"/>
                  </a:schemeClr>
                </a:solidFill>
              </a:rPr>
              <a:t>Παράδειγμα 4:</a:t>
            </a:r>
          </a:p>
        </p:txBody>
      </p:sp>
    </p:spTree>
    <p:extLst>
      <p:ext uri="{BB962C8B-B14F-4D97-AF65-F5344CB8AC3E}">
        <p14:creationId xmlns:p14="http://schemas.microsoft.com/office/powerpoint/2010/main" val="775274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5" grpId="0"/>
      <p:bldP spid="2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Εικόνα 2">
            <a:extLst>
              <a:ext uri="{FF2B5EF4-FFF2-40B4-BE49-F238E27FC236}">
                <a16:creationId xmlns:a16="http://schemas.microsoft.com/office/drawing/2014/main" id="{E52796D4-2F28-43C9-8EA0-3847EA5087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6795" y="1633148"/>
            <a:ext cx="8432891" cy="4419038"/>
          </a:xfrm>
          <a:prstGeom prst="rect">
            <a:avLst/>
          </a:prstGeom>
        </p:spPr>
      </p:pic>
      <p:sp>
        <p:nvSpPr>
          <p:cNvPr id="2" name="Τίτλος 1">
            <a:extLst>
              <a:ext uri="{FF2B5EF4-FFF2-40B4-BE49-F238E27FC236}">
                <a16:creationId xmlns:a16="http://schemas.microsoft.com/office/drawing/2014/main" id="{C79CB294-D7D1-4FE1-A958-0380206E2B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03143" y="537024"/>
            <a:ext cx="4908505" cy="696260"/>
          </a:xfrm>
        </p:spPr>
        <p:txBody>
          <a:bodyPr>
            <a:normAutofit fontScale="90000"/>
          </a:bodyPr>
          <a:lstStyle/>
          <a:p>
            <a:pPr algn="l"/>
            <a:r>
              <a:rPr lang="el-GR" sz="3600" b="1" dirty="0">
                <a:solidFill>
                  <a:schemeClr val="accent1">
                    <a:lumMod val="75000"/>
                  </a:schemeClr>
                </a:solidFill>
              </a:rPr>
              <a:t>Παραδείγματα -Εφαρμογές:</a:t>
            </a:r>
          </a:p>
        </p:txBody>
      </p:sp>
      <p:grpSp>
        <p:nvGrpSpPr>
          <p:cNvPr id="13" name="Ομάδα 12">
            <a:extLst>
              <a:ext uri="{FF2B5EF4-FFF2-40B4-BE49-F238E27FC236}">
                <a16:creationId xmlns:a16="http://schemas.microsoft.com/office/drawing/2014/main" id="{8952AFEC-C181-405D-85BE-AEA940EAF463}"/>
              </a:ext>
            </a:extLst>
          </p:cNvPr>
          <p:cNvGrpSpPr/>
          <p:nvPr/>
        </p:nvGrpSpPr>
        <p:grpSpPr>
          <a:xfrm>
            <a:off x="96078" y="37894"/>
            <a:ext cx="11999843" cy="6782211"/>
            <a:chOff x="96078" y="31268"/>
            <a:chExt cx="11999843" cy="6782211"/>
          </a:xfrm>
        </p:grpSpPr>
        <p:grpSp>
          <p:nvGrpSpPr>
            <p:cNvPr id="11" name="Ομάδα 10">
              <a:extLst>
                <a:ext uri="{FF2B5EF4-FFF2-40B4-BE49-F238E27FC236}">
                  <a16:creationId xmlns:a16="http://schemas.microsoft.com/office/drawing/2014/main" id="{BAEABAFB-713D-40EA-ADD4-1BFD1C63D9D2}"/>
                </a:ext>
              </a:extLst>
            </p:cNvPr>
            <p:cNvGrpSpPr/>
            <p:nvPr/>
          </p:nvGrpSpPr>
          <p:grpSpPr>
            <a:xfrm>
              <a:off x="96078" y="44520"/>
              <a:ext cx="11999843" cy="6768959"/>
              <a:chOff x="79513" y="-1517"/>
              <a:chExt cx="11999843" cy="6768959"/>
            </a:xfrm>
          </p:grpSpPr>
          <p:sp>
            <p:nvSpPr>
              <p:cNvPr id="9" name="Ορθογώνιο: Στρογγύλεμα διαγώνιων γωνιών 8">
                <a:extLst>
                  <a:ext uri="{FF2B5EF4-FFF2-40B4-BE49-F238E27FC236}">
                    <a16:creationId xmlns:a16="http://schemas.microsoft.com/office/drawing/2014/main" id="{91C81E29-3F1E-428A-B31A-457E985C85B6}"/>
                  </a:ext>
                </a:extLst>
              </p:cNvPr>
              <p:cNvSpPr/>
              <p:nvPr/>
            </p:nvSpPr>
            <p:spPr>
              <a:xfrm>
                <a:off x="79513" y="6188765"/>
                <a:ext cx="11966713" cy="578677"/>
              </a:xfrm>
              <a:prstGeom prst="round2Diag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38100">
                <a:solidFill>
                  <a:schemeClr val="accent1">
                    <a:lumMod val="50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 w="114300" prst="hardEdg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l-GR" sz="2800" dirty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Γεώργιος Ε. </a:t>
                </a:r>
                <a:r>
                  <a:rPr lang="el-GR" sz="2800" dirty="0" err="1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Καραφέρης</a:t>
                </a:r>
                <a:r>
                  <a:rPr lang="el-GR" sz="2800" dirty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– Μαθηματικός</a:t>
                </a:r>
                <a:r>
                  <a:rPr lang="en-US" sz="2800" dirty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el-GR" sz="2800" dirty="0">
                  <a:solidFill>
                    <a:schemeClr val="accent5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grpSp>
            <p:nvGrpSpPr>
              <p:cNvPr id="10" name="Ομάδα 9">
                <a:extLst>
                  <a:ext uri="{FF2B5EF4-FFF2-40B4-BE49-F238E27FC236}">
                    <a16:creationId xmlns:a16="http://schemas.microsoft.com/office/drawing/2014/main" id="{01BECEA9-F0AD-4410-81E4-597CC85A0769}"/>
                  </a:ext>
                </a:extLst>
              </p:cNvPr>
              <p:cNvGrpSpPr/>
              <p:nvPr/>
            </p:nvGrpSpPr>
            <p:grpSpPr>
              <a:xfrm>
                <a:off x="112643" y="-1517"/>
                <a:ext cx="11966713" cy="1031805"/>
                <a:chOff x="79513" y="90558"/>
                <a:chExt cx="11966713" cy="1031805"/>
              </a:xfrm>
            </p:grpSpPr>
            <p:pic>
              <p:nvPicPr>
                <p:cNvPr id="7" name="Γραφικό 6" descr="Διαφήμιση">
                  <a:extLst>
                    <a:ext uri="{FF2B5EF4-FFF2-40B4-BE49-F238E27FC236}">
                      <a16:creationId xmlns:a16="http://schemas.microsoft.com/office/drawing/2014/main" id="{CA85E633-D164-4AAF-825B-B4600125742F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1131826" y="90558"/>
                  <a:ext cx="914400" cy="914400"/>
                </a:xfrm>
                <a:prstGeom prst="rect">
                  <a:avLst/>
                </a:prstGeom>
                <a:effectLst>
                  <a:reflection blurRad="6350" stA="50000" endA="295" endPos="92000" dist="101600" dir="5400000" sy="-100000" algn="bl" rotWithShape="0"/>
                </a:effectLst>
              </p:spPr>
            </p:pic>
            <p:pic>
              <p:nvPicPr>
                <p:cNvPr id="5" name="Γραφικό 4" descr="Αίθουσα">
                  <a:extLst>
                    <a:ext uri="{FF2B5EF4-FFF2-40B4-BE49-F238E27FC236}">
                      <a16:creationId xmlns:a16="http://schemas.microsoft.com/office/drawing/2014/main" id="{35B44DF8-F41F-46B8-B7A1-DDB0BA0324C1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5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6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79513" y="207963"/>
                  <a:ext cx="914400" cy="914400"/>
                </a:xfrm>
                <a:prstGeom prst="rect">
                  <a:avLst/>
                </a:prstGeom>
                <a:effectLst>
                  <a:reflection blurRad="6350" stA="50000" endA="300" endPos="90000" dist="50800" dir="5400000" sy="-100000" algn="bl" rotWithShape="0"/>
                </a:effectLst>
              </p:spPr>
            </p:pic>
          </p:grpSp>
        </p:grpSp>
        <p:sp>
          <p:nvSpPr>
            <p:cNvPr id="12" name="Ορθογώνιο: Στρογγύλεμα γωνιών 11">
              <a:extLst>
                <a:ext uri="{FF2B5EF4-FFF2-40B4-BE49-F238E27FC236}">
                  <a16:creationId xmlns:a16="http://schemas.microsoft.com/office/drawing/2014/main" id="{F9E063FD-7538-4313-A7AE-708AB4E8C907}"/>
                </a:ext>
              </a:extLst>
            </p:cNvPr>
            <p:cNvSpPr/>
            <p:nvPr/>
          </p:nvSpPr>
          <p:spPr>
            <a:xfrm>
              <a:off x="1709530" y="31268"/>
              <a:ext cx="8534400" cy="368162"/>
            </a:xfrm>
            <a:prstGeom prst="round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l-GR" sz="2400" dirty="0">
                  <a:solidFill>
                    <a:srgbClr val="0000CC"/>
                  </a:solidFill>
                </a:rPr>
                <a:t>ΗΜΕΡΗΣΙΟ ΓΥΜΝΑΣΙΟ </a:t>
              </a:r>
              <a:r>
                <a:rPr kumimoji="0" lang="el-GR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CC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ΜΑΝΙΑΚΩΝ</a:t>
              </a:r>
              <a:r>
                <a:rPr lang="el-GR" sz="2400" dirty="0">
                  <a:solidFill>
                    <a:srgbClr val="0000CC"/>
                  </a:solidFill>
                </a:rPr>
                <a:t> ΚΑΣΤΟΡΙΑΣ </a:t>
              </a:r>
            </a:p>
          </p:txBody>
        </p:sp>
      </p:grpSp>
      <p:sp>
        <p:nvSpPr>
          <p:cNvPr id="26" name="Τίτλος 1">
            <a:extLst>
              <a:ext uri="{FF2B5EF4-FFF2-40B4-BE49-F238E27FC236}">
                <a16:creationId xmlns:a16="http://schemas.microsoft.com/office/drawing/2014/main" id="{A6312D40-9CAB-4B8C-A372-729C032D0AC5}"/>
              </a:ext>
            </a:extLst>
          </p:cNvPr>
          <p:cNvSpPr txBox="1">
            <a:spLocks/>
          </p:cNvSpPr>
          <p:nvPr/>
        </p:nvSpPr>
        <p:spPr>
          <a:xfrm>
            <a:off x="1255949" y="1032758"/>
            <a:ext cx="5002892" cy="627875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l-GR" sz="3600" b="1" dirty="0">
                <a:solidFill>
                  <a:schemeClr val="accent1">
                    <a:lumMod val="75000"/>
                  </a:schemeClr>
                </a:solidFill>
              </a:rPr>
              <a:t>Παράδειγμα 4:</a:t>
            </a:r>
          </a:p>
        </p:txBody>
      </p:sp>
    </p:spTree>
    <p:extLst>
      <p:ext uri="{BB962C8B-B14F-4D97-AF65-F5344CB8AC3E}">
        <p14:creationId xmlns:p14="http://schemas.microsoft.com/office/powerpoint/2010/main" val="21137545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79CB294-D7D1-4FE1-A958-0380206E2B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64973" y="958920"/>
            <a:ext cx="3538331" cy="578678"/>
          </a:xfrm>
        </p:spPr>
        <p:txBody>
          <a:bodyPr>
            <a:normAutofit fontScale="90000"/>
          </a:bodyPr>
          <a:lstStyle/>
          <a:p>
            <a:pPr algn="l"/>
            <a:r>
              <a:rPr lang="el-GR" sz="3600" b="1" dirty="0">
                <a:solidFill>
                  <a:schemeClr val="accent1">
                    <a:lumMod val="75000"/>
                  </a:schemeClr>
                </a:solidFill>
              </a:rPr>
              <a:t>Δραστηριότητα:</a:t>
            </a:r>
          </a:p>
        </p:txBody>
      </p:sp>
      <p:grpSp>
        <p:nvGrpSpPr>
          <p:cNvPr id="13" name="Ομάδα 12">
            <a:extLst>
              <a:ext uri="{FF2B5EF4-FFF2-40B4-BE49-F238E27FC236}">
                <a16:creationId xmlns:a16="http://schemas.microsoft.com/office/drawing/2014/main" id="{8952AFEC-C181-405D-85BE-AEA940EAF463}"/>
              </a:ext>
            </a:extLst>
          </p:cNvPr>
          <p:cNvGrpSpPr/>
          <p:nvPr/>
        </p:nvGrpSpPr>
        <p:grpSpPr>
          <a:xfrm>
            <a:off x="96078" y="31268"/>
            <a:ext cx="11999843" cy="6782211"/>
            <a:chOff x="96078" y="31268"/>
            <a:chExt cx="11999843" cy="6782211"/>
          </a:xfrm>
        </p:grpSpPr>
        <p:grpSp>
          <p:nvGrpSpPr>
            <p:cNvPr id="11" name="Ομάδα 10">
              <a:extLst>
                <a:ext uri="{FF2B5EF4-FFF2-40B4-BE49-F238E27FC236}">
                  <a16:creationId xmlns:a16="http://schemas.microsoft.com/office/drawing/2014/main" id="{BAEABAFB-713D-40EA-ADD4-1BFD1C63D9D2}"/>
                </a:ext>
              </a:extLst>
            </p:cNvPr>
            <p:cNvGrpSpPr/>
            <p:nvPr/>
          </p:nvGrpSpPr>
          <p:grpSpPr>
            <a:xfrm>
              <a:off x="96078" y="44520"/>
              <a:ext cx="11999843" cy="6768959"/>
              <a:chOff x="79513" y="-1517"/>
              <a:chExt cx="11999843" cy="6768959"/>
            </a:xfrm>
          </p:grpSpPr>
          <p:sp>
            <p:nvSpPr>
              <p:cNvPr id="9" name="Ορθογώνιο: Στρογγύλεμα διαγώνιων γωνιών 8">
                <a:extLst>
                  <a:ext uri="{FF2B5EF4-FFF2-40B4-BE49-F238E27FC236}">
                    <a16:creationId xmlns:a16="http://schemas.microsoft.com/office/drawing/2014/main" id="{91C81E29-3F1E-428A-B31A-457E985C85B6}"/>
                  </a:ext>
                </a:extLst>
              </p:cNvPr>
              <p:cNvSpPr/>
              <p:nvPr/>
            </p:nvSpPr>
            <p:spPr>
              <a:xfrm>
                <a:off x="79513" y="6188765"/>
                <a:ext cx="11966713" cy="578677"/>
              </a:xfrm>
              <a:prstGeom prst="round2Diag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38100">
                <a:solidFill>
                  <a:schemeClr val="accent1">
                    <a:lumMod val="50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 w="114300" prst="hardEdg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l-GR" sz="2800" dirty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Γεώργιος Ε. </a:t>
                </a:r>
                <a:r>
                  <a:rPr lang="el-GR" sz="2800" dirty="0" err="1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Καραφέρης</a:t>
                </a:r>
                <a:r>
                  <a:rPr lang="el-GR" sz="2800" dirty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– Μαθηματικός</a:t>
                </a:r>
                <a:r>
                  <a:rPr lang="en-US" sz="2800" dirty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el-GR" sz="2800" dirty="0">
                  <a:solidFill>
                    <a:schemeClr val="accent5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grpSp>
            <p:nvGrpSpPr>
              <p:cNvPr id="10" name="Ομάδα 9">
                <a:extLst>
                  <a:ext uri="{FF2B5EF4-FFF2-40B4-BE49-F238E27FC236}">
                    <a16:creationId xmlns:a16="http://schemas.microsoft.com/office/drawing/2014/main" id="{01BECEA9-F0AD-4410-81E4-597CC85A0769}"/>
                  </a:ext>
                </a:extLst>
              </p:cNvPr>
              <p:cNvGrpSpPr/>
              <p:nvPr/>
            </p:nvGrpSpPr>
            <p:grpSpPr>
              <a:xfrm>
                <a:off x="112643" y="-1517"/>
                <a:ext cx="11966713" cy="1031805"/>
                <a:chOff x="79513" y="90558"/>
                <a:chExt cx="11966713" cy="1031805"/>
              </a:xfrm>
            </p:grpSpPr>
            <p:pic>
              <p:nvPicPr>
                <p:cNvPr id="7" name="Γραφικό 6" descr="Διαφήμιση">
                  <a:extLst>
                    <a:ext uri="{FF2B5EF4-FFF2-40B4-BE49-F238E27FC236}">
                      <a16:creationId xmlns:a16="http://schemas.microsoft.com/office/drawing/2014/main" id="{CA85E633-D164-4AAF-825B-B4600125742F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1131826" y="90558"/>
                  <a:ext cx="914400" cy="914400"/>
                </a:xfrm>
                <a:prstGeom prst="rect">
                  <a:avLst/>
                </a:prstGeom>
                <a:effectLst>
                  <a:reflection blurRad="6350" stA="50000" endA="295" endPos="92000" dist="101600" dir="5400000" sy="-100000" algn="bl" rotWithShape="0"/>
                </a:effectLst>
              </p:spPr>
            </p:pic>
            <p:pic>
              <p:nvPicPr>
                <p:cNvPr id="5" name="Γραφικό 4" descr="Αίθουσα">
                  <a:extLst>
                    <a:ext uri="{FF2B5EF4-FFF2-40B4-BE49-F238E27FC236}">
                      <a16:creationId xmlns:a16="http://schemas.microsoft.com/office/drawing/2014/main" id="{35B44DF8-F41F-46B8-B7A1-DDB0BA0324C1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5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79513" y="207963"/>
                  <a:ext cx="914400" cy="914400"/>
                </a:xfrm>
                <a:prstGeom prst="rect">
                  <a:avLst/>
                </a:prstGeom>
                <a:effectLst>
                  <a:reflection blurRad="6350" stA="50000" endA="300" endPos="90000" dist="50800" dir="5400000" sy="-100000" algn="bl" rotWithShape="0"/>
                </a:effectLst>
              </p:spPr>
            </p:pic>
          </p:grpSp>
        </p:grpSp>
        <p:sp>
          <p:nvSpPr>
            <p:cNvPr id="12" name="Ορθογώνιο: Στρογγύλεμα γωνιών 11">
              <a:extLst>
                <a:ext uri="{FF2B5EF4-FFF2-40B4-BE49-F238E27FC236}">
                  <a16:creationId xmlns:a16="http://schemas.microsoft.com/office/drawing/2014/main" id="{F9E063FD-7538-4313-A7AE-708AB4E8C907}"/>
                </a:ext>
              </a:extLst>
            </p:cNvPr>
            <p:cNvSpPr/>
            <p:nvPr/>
          </p:nvSpPr>
          <p:spPr>
            <a:xfrm>
              <a:off x="1709530" y="31268"/>
              <a:ext cx="8534400" cy="368162"/>
            </a:xfrm>
            <a:prstGeom prst="round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l-GR" sz="2400" dirty="0">
                  <a:solidFill>
                    <a:srgbClr val="0000CC"/>
                  </a:solidFill>
                </a:rPr>
                <a:t>ΗΜΕΡΗΣΙΟ ΓΥΜΝΑΣΙΟ </a:t>
              </a:r>
              <a:r>
                <a:rPr kumimoji="0" lang="el-GR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CC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ΜΑΝΙΑΚΩΝ</a:t>
              </a:r>
              <a:r>
                <a:rPr lang="el-GR" sz="2400" dirty="0">
                  <a:solidFill>
                    <a:srgbClr val="0000CC"/>
                  </a:solidFill>
                </a:rPr>
                <a:t> ΚΑΣΤΟΡΙΑΣ </a:t>
              </a:r>
            </a:p>
          </p:txBody>
        </p:sp>
      </p:grpSp>
      <p:sp>
        <p:nvSpPr>
          <p:cNvPr id="15" name="TextBox 14">
            <a:extLst>
              <a:ext uri="{FF2B5EF4-FFF2-40B4-BE49-F238E27FC236}">
                <a16:creationId xmlns:a16="http://schemas.microsoft.com/office/drawing/2014/main" id="{7E7562B7-020E-4277-8D2E-9371B1FD06CC}"/>
              </a:ext>
            </a:extLst>
          </p:cNvPr>
          <p:cNvSpPr txBox="1"/>
          <p:nvPr/>
        </p:nvSpPr>
        <p:spPr>
          <a:xfrm>
            <a:off x="745066" y="1675882"/>
            <a:ext cx="11023477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sz="3200" i="1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entury Gothic" panose="020B0502020202020204" pitchFamily="34" charset="0"/>
                <a:cs typeface="Times New Roman" panose="02020603050405020304" pitchFamily="18" charset="0"/>
              </a:rPr>
              <a:t>Σε</a:t>
            </a:r>
            <a:r>
              <a:rPr lang="el-GR" sz="3200" i="1" spc="-16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entury Gothic" panose="020B0502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3200" i="1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entury Gothic" panose="020B0502020202020204" pitchFamily="34" charset="0"/>
                <a:cs typeface="Times New Roman" panose="02020603050405020304" pitchFamily="18" charset="0"/>
              </a:rPr>
              <a:t>καθένα</a:t>
            </a:r>
            <a:r>
              <a:rPr lang="el-GR" sz="3200" i="1" spc="-16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entury Gothic" panose="020B0502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3200" i="1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entury Gothic" panose="020B0502020202020204" pitchFamily="34" charset="0"/>
                <a:cs typeface="Times New Roman" panose="02020603050405020304" pitchFamily="18" charset="0"/>
              </a:rPr>
              <a:t>από</a:t>
            </a:r>
            <a:r>
              <a:rPr lang="el-GR" sz="3200" i="1" spc="-16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entury Gothic" panose="020B0502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3200" i="1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entury Gothic" panose="020B0502020202020204" pitchFamily="34" charset="0"/>
                <a:cs typeface="Times New Roman" panose="02020603050405020304" pitchFamily="18" charset="0"/>
              </a:rPr>
              <a:t>τα</a:t>
            </a:r>
            <a:r>
              <a:rPr lang="el-GR" sz="3200" i="1" spc="-16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entury Gothic" panose="020B0502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3200" i="1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entury Gothic" panose="020B0502020202020204" pitchFamily="34" charset="0"/>
                <a:cs typeface="Times New Roman" panose="02020603050405020304" pitchFamily="18" charset="0"/>
              </a:rPr>
              <a:t>παρακάτω</a:t>
            </a:r>
            <a:r>
              <a:rPr lang="el-GR" sz="3200" i="1" spc="-16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entury Gothic" panose="020B0502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3200" i="1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entury Gothic" panose="020B0502020202020204" pitchFamily="34" charset="0"/>
                <a:cs typeface="Times New Roman" panose="02020603050405020304" pitchFamily="18" charset="0"/>
              </a:rPr>
              <a:t>τρία</a:t>
            </a:r>
            <a:r>
              <a:rPr lang="el-GR" sz="3200" i="1" spc="-16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entury Gothic" panose="020B0502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3200" i="1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entury Gothic" panose="020B0502020202020204" pitchFamily="34" charset="0"/>
                <a:cs typeface="Times New Roman" panose="02020603050405020304" pitchFamily="18" charset="0"/>
              </a:rPr>
              <a:t>σχήματα</a:t>
            </a:r>
            <a:r>
              <a:rPr lang="el-GR" sz="3200" i="1" spc="-16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entury Gothic" panose="020B0502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3200" i="1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entury Gothic" panose="020B0502020202020204" pitchFamily="34" charset="0"/>
                <a:cs typeface="Times New Roman" panose="02020603050405020304" pitchFamily="18" charset="0"/>
              </a:rPr>
              <a:t>υπάρχουν</a:t>
            </a:r>
            <a:r>
              <a:rPr lang="en-US" sz="3200" i="1" dirty="0">
                <a:solidFill>
                  <a:srgbClr val="231F20"/>
                </a:solidFill>
                <a:latin typeface="Times New Roman" panose="02020603050405020304" pitchFamily="18" charset="0"/>
                <a:ea typeface="Century Gothic" panose="020B0502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3200" i="1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entury Gothic" panose="020B0502020202020204" pitchFamily="34" charset="0"/>
                <a:cs typeface="Times New Roman" panose="02020603050405020304" pitchFamily="18" charset="0"/>
              </a:rPr>
              <a:t>δύο</a:t>
            </a:r>
            <a:r>
              <a:rPr lang="el-GR" sz="3200" i="1" spc="-16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entury Gothic" panose="020B0502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3200" i="1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entury Gothic" panose="020B0502020202020204" pitchFamily="34" charset="0"/>
                <a:cs typeface="Times New Roman" panose="02020603050405020304" pitchFamily="18" charset="0"/>
              </a:rPr>
              <a:t>γωνίες</a:t>
            </a:r>
            <a:r>
              <a:rPr lang="el-GR" sz="3200" i="1" spc="-16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entury Gothic" panose="020B0502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3200" i="1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entury Gothic" panose="020B0502020202020204" pitchFamily="34" charset="0"/>
                <a:cs typeface="Times New Roman" panose="02020603050405020304" pitchFamily="18" charset="0"/>
              </a:rPr>
              <a:t>φ</a:t>
            </a:r>
            <a:r>
              <a:rPr lang="el-GR" sz="3200" i="1" spc="-16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entury Gothic" panose="020B0502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3200" i="1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entury Gothic" panose="020B0502020202020204" pitchFamily="34" charset="0"/>
                <a:cs typeface="Times New Roman" panose="02020603050405020304" pitchFamily="18" charset="0"/>
              </a:rPr>
              <a:t>και</a:t>
            </a:r>
            <a:r>
              <a:rPr lang="en-US" sz="3200" i="1" spc="-160" dirty="0">
                <a:solidFill>
                  <a:srgbClr val="231F20"/>
                </a:solidFill>
                <a:latin typeface="Times New Roman" panose="02020603050405020304" pitchFamily="18" charset="0"/>
                <a:ea typeface="Century Gothic" panose="020B0502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3200" i="1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entury Gothic" panose="020B0502020202020204" pitchFamily="34" charset="0"/>
                <a:cs typeface="Times New Roman" panose="02020603050405020304" pitchFamily="18" charset="0"/>
              </a:rPr>
              <a:t>ω.</a:t>
            </a:r>
            <a:endParaRPr lang="el-GR" sz="3200" dirty="0">
              <a:effectLst/>
              <a:latin typeface="Times New Roman" panose="02020603050405020304" pitchFamily="18" charset="0"/>
              <a:ea typeface="Century Gothic" panose="020B0502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DF69E86D-65A8-4BF2-B44D-E3517F5AAFA3}"/>
              </a:ext>
            </a:extLst>
          </p:cNvPr>
          <p:cNvSpPr txBox="1"/>
          <p:nvPr/>
        </p:nvSpPr>
        <p:spPr>
          <a:xfrm>
            <a:off x="586408" y="2753100"/>
            <a:ext cx="10035822" cy="16224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sz="3200" dirty="0">
                <a:solidFill>
                  <a:srgbClr val="B4DDC0"/>
                </a:solidFill>
                <a:effectLst/>
                <a:latin typeface="Times New Roman" panose="02020603050405020304" pitchFamily="18" charset="0"/>
                <a:ea typeface="Century Gothic" panose="020B0502020202020204" pitchFamily="34" charset="0"/>
                <a:cs typeface="Times New Roman" panose="02020603050405020304" pitchFamily="18" charset="0"/>
              </a:rPr>
              <a:t>→</a:t>
            </a:r>
            <a:r>
              <a:rPr lang="el-GR" sz="3200" spc="-195" dirty="0">
                <a:solidFill>
                  <a:srgbClr val="B4DDC0"/>
                </a:solidFill>
                <a:effectLst/>
                <a:latin typeface="Times New Roman" panose="02020603050405020304" pitchFamily="18" charset="0"/>
                <a:ea typeface="Century Gothic" panose="020B0502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3200" i="1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entury Gothic" panose="020B0502020202020204" pitchFamily="34" charset="0"/>
                <a:cs typeface="Times New Roman" panose="02020603050405020304" pitchFamily="18" charset="0"/>
              </a:rPr>
              <a:t>Συμπλήρωσε</a:t>
            </a:r>
            <a:r>
              <a:rPr lang="el-GR" sz="3200" i="1" spc="-9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entury Gothic" panose="020B0502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3200" i="1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entury Gothic" panose="020B0502020202020204" pitchFamily="34" charset="0"/>
                <a:cs typeface="Times New Roman" panose="02020603050405020304" pitchFamily="18" charset="0"/>
              </a:rPr>
              <a:t>τα</a:t>
            </a:r>
            <a:r>
              <a:rPr lang="el-GR" sz="3200" i="1" spc="-9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entury Gothic" panose="020B0502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3200" i="1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entury Gothic" panose="020B0502020202020204" pitchFamily="34" charset="0"/>
                <a:cs typeface="Times New Roman" panose="02020603050405020304" pitchFamily="18" charset="0"/>
              </a:rPr>
              <a:t>κενά</a:t>
            </a:r>
            <a:r>
              <a:rPr lang="el-GR" sz="3200" i="1" spc="-9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entury Gothic" panose="020B0502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3200" i="1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entury Gothic" panose="020B0502020202020204" pitchFamily="34" charset="0"/>
                <a:cs typeface="Times New Roman" panose="02020603050405020304" pitchFamily="18" charset="0"/>
              </a:rPr>
              <a:t>στην</a:t>
            </a:r>
            <a:r>
              <a:rPr lang="el-GR" sz="3200" i="1" spc="-9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entury Gothic" panose="020B0502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3200" i="1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entury Gothic" panose="020B0502020202020204" pitchFamily="34" charset="0"/>
                <a:cs typeface="Times New Roman" panose="02020603050405020304" pitchFamily="18" charset="0"/>
              </a:rPr>
              <a:t>πρόταση</a:t>
            </a:r>
            <a:r>
              <a:rPr lang="el-GR" sz="3200" i="1" spc="-9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entury Gothic" panose="020B0502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3200" i="1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entury Gothic" panose="020B0502020202020204" pitchFamily="34" charset="0"/>
                <a:cs typeface="Times New Roman" panose="02020603050405020304" pitchFamily="18" charset="0"/>
              </a:rPr>
              <a:t>που</a:t>
            </a:r>
            <a:r>
              <a:rPr lang="el-GR" sz="3200" i="1" spc="-9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entury Gothic" panose="020B0502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3200" i="1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entury Gothic" panose="020B0502020202020204" pitchFamily="34" charset="0"/>
                <a:cs typeface="Times New Roman" panose="02020603050405020304" pitchFamily="18" charset="0"/>
              </a:rPr>
              <a:t>αντιστοιχεί</a:t>
            </a:r>
            <a:r>
              <a:rPr lang="el-GR" sz="3200" i="1" spc="-9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entury Gothic" panose="020B0502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3200" i="1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entury Gothic" panose="020B0502020202020204" pitchFamily="34" charset="0"/>
                <a:cs typeface="Times New Roman" panose="02020603050405020304" pitchFamily="18" charset="0"/>
              </a:rPr>
              <a:t>σε</a:t>
            </a:r>
            <a:r>
              <a:rPr lang="el-GR" sz="3200" i="1" spc="-9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entury Gothic" panose="020B0502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3200" i="1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entury Gothic" panose="020B0502020202020204" pitchFamily="34" charset="0"/>
                <a:cs typeface="Times New Roman" panose="02020603050405020304" pitchFamily="18" charset="0"/>
              </a:rPr>
              <a:t>καθένα</a:t>
            </a:r>
            <a:r>
              <a:rPr lang="el-GR" sz="3200" i="1" spc="-9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entury Gothic" panose="020B0502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3200" i="1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entury Gothic" panose="020B0502020202020204" pitchFamily="34" charset="0"/>
                <a:cs typeface="Times New Roman" panose="02020603050405020304" pitchFamily="18" charset="0"/>
              </a:rPr>
              <a:t>από</a:t>
            </a:r>
            <a:r>
              <a:rPr lang="el-GR" sz="3200" i="1" spc="-9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entury Gothic" panose="020B0502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3200" i="1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entury Gothic" panose="020B0502020202020204" pitchFamily="34" charset="0"/>
                <a:cs typeface="Times New Roman" panose="02020603050405020304" pitchFamily="18" charset="0"/>
              </a:rPr>
              <a:t>τα</a:t>
            </a:r>
            <a:r>
              <a:rPr lang="el-GR" sz="3200" i="1" spc="-9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entury Gothic" panose="020B0502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3200" i="1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entury Gothic" panose="020B0502020202020204" pitchFamily="34" charset="0"/>
                <a:cs typeface="Times New Roman" panose="02020603050405020304" pitchFamily="18" charset="0"/>
              </a:rPr>
              <a:t>τρία</a:t>
            </a:r>
            <a:r>
              <a:rPr lang="el-GR" sz="3200" i="1" spc="-9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entury Gothic" panose="020B0502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3200" i="1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entury Gothic" panose="020B0502020202020204" pitchFamily="34" charset="0"/>
                <a:cs typeface="Times New Roman" panose="02020603050405020304" pitchFamily="18" charset="0"/>
              </a:rPr>
              <a:t>σχήματα</a:t>
            </a:r>
            <a:r>
              <a:rPr lang="en-US" sz="3200" dirty="0">
                <a:latin typeface="Times New Roman" panose="02020603050405020304" pitchFamily="18" charset="0"/>
                <a:ea typeface="Century Gothic" panose="020B0502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3200" i="1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entury Gothic" panose="020B0502020202020204" pitchFamily="34" charset="0"/>
                <a:cs typeface="Times New Roman" panose="02020603050405020304" pitchFamily="18" charset="0"/>
              </a:rPr>
              <a:t>και δικαιολόγησε την απάντησή σου.</a:t>
            </a:r>
            <a:endParaRPr lang="el-GR" sz="3200" dirty="0">
              <a:effectLst/>
              <a:latin typeface="Times New Roman" panose="02020603050405020304" pitchFamily="18" charset="0"/>
              <a:ea typeface="Century Gothic" panose="020B0502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54329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5" grpId="0"/>
      <p:bldP spid="2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79CB294-D7D1-4FE1-A958-0380206E2B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64973" y="958920"/>
            <a:ext cx="3538331" cy="578678"/>
          </a:xfrm>
        </p:spPr>
        <p:txBody>
          <a:bodyPr>
            <a:normAutofit fontScale="90000"/>
          </a:bodyPr>
          <a:lstStyle/>
          <a:p>
            <a:pPr algn="l"/>
            <a:r>
              <a:rPr lang="el-GR" sz="3600" b="1" dirty="0">
                <a:solidFill>
                  <a:schemeClr val="accent1">
                    <a:lumMod val="75000"/>
                  </a:schemeClr>
                </a:solidFill>
              </a:rPr>
              <a:t>Δραστηριότητα:</a:t>
            </a:r>
          </a:p>
        </p:txBody>
      </p:sp>
      <p:grpSp>
        <p:nvGrpSpPr>
          <p:cNvPr id="13" name="Ομάδα 12">
            <a:extLst>
              <a:ext uri="{FF2B5EF4-FFF2-40B4-BE49-F238E27FC236}">
                <a16:creationId xmlns:a16="http://schemas.microsoft.com/office/drawing/2014/main" id="{8952AFEC-C181-405D-85BE-AEA940EAF463}"/>
              </a:ext>
            </a:extLst>
          </p:cNvPr>
          <p:cNvGrpSpPr/>
          <p:nvPr/>
        </p:nvGrpSpPr>
        <p:grpSpPr>
          <a:xfrm>
            <a:off x="96078" y="31268"/>
            <a:ext cx="11999843" cy="6782211"/>
            <a:chOff x="96078" y="31268"/>
            <a:chExt cx="11999843" cy="6782211"/>
          </a:xfrm>
        </p:grpSpPr>
        <p:grpSp>
          <p:nvGrpSpPr>
            <p:cNvPr id="11" name="Ομάδα 10">
              <a:extLst>
                <a:ext uri="{FF2B5EF4-FFF2-40B4-BE49-F238E27FC236}">
                  <a16:creationId xmlns:a16="http://schemas.microsoft.com/office/drawing/2014/main" id="{BAEABAFB-713D-40EA-ADD4-1BFD1C63D9D2}"/>
                </a:ext>
              </a:extLst>
            </p:cNvPr>
            <p:cNvGrpSpPr/>
            <p:nvPr/>
          </p:nvGrpSpPr>
          <p:grpSpPr>
            <a:xfrm>
              <a:off x="96078" y="44520"/>
              <a:ext cx="11999843" cy="6768959"/>
              <a:chOff x="79513" y="-1517"/>
              <a:chExt cx="11999843" cy="6768959"/>
            </a:xfrm>
          </p:grpSpPr>
          <p:sp>
            <p:nvSpPr>
              <p:cNvPr id="9" name="Ορθογώνιο: Στρογγύλεμα διαγώνιων γωνιών 8">
                <a:extLst>
                  <a:ext uri="{FF2B5EF4-FFF2-40B4-BE49-F238E27FC236}">
                    <a16:creationId xmlns:a16="http://schemas.microsoft.com/office/drawing/2014/main" id="{91C81E29-3F1E-428A-B31A-457E985C85B6}"/>
                  </a:ext>
                </a:extLst>
              </p:cNvPr>
              <p:cNvSpPr/>
              <p:nvPr/>
            </p:nvSpPr>
            <p:spPr>
              <a:xfrm>
                <a:off x="79513" y="6188765"/>
                <a:ext cx="11966713" cy="578677"/>
              </a:xfrm>
              <a:prstGeom prst="round2Diag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38100">
                <a:solidFill>
                  <a:schemeClr val="accent1">
                    <a:lumMod val="50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 w="114300" prst="hardEdg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l-GR" sz="2800" dirty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Γεώργιος Ε. </a:t>
                </a:r>
                <a:r>
                  <a:rPr lang="el-GR" sz="2800" dirty="0" err="1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Καραφέρης</a:t>
                </a:r>
                <a:r>
                  <a:rPr lang="el-GR" sz="2800" dirty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– Μαθηματικός</a:t>
                </a:r>
                <a:r>
                  <a:rPr lang="en-US" sz="2800" dirty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el-GR" sz="2800" dirty="0">
                  <a:solidFill>
                    <a:schemeClr val="accent5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grpSp>
            <p:nvGrpSpPr>
              <p:cNvPr id="10" name="Ομάδα 9">
                <a:extLst>
                  <a:ext uri="{FF2B5EF4-FFF2-40B4-BE49-F238E27FC236}">
                    <a16:creationId xmlns:a16="http://schemas.microsoft.com/office/drawing/2014/main" id="{01BECEA9-F0AD-4410-81E4-597CC85A0769}"/>
                  </a:ext>
                </a:extLst>
              </p:cNvPr>
              <p:cNvGrpSpPr/>
              <p:nvPr/>
            </p:nvGrpSpPr>
            <p:grpSpPr>
              <a:xfrm>
                <a:off x="112643" y="-1517"/>
                <a:ext cx="11966713" cy="1031805"/>
                <a:chOff x="79513" y="90558"/>
                <a:chExt cx="11966713" cy="1031805"/>
              </a:xfrm>
            </p:grpSpPr>
            <p:pic>
              <p:nvPicPr>
                <p:cNvPr id="7" name="Γραφικό 6" descr="Διαφήμιση">
                  <a:extLst>
                    <a:ext uri="{FF2B5EF4-FFF2-40B4-BE49-F238E27FC236}">
                      <a16:creationId xmlns:a16="http://schemas.microsoft.com/office/drawing/2014/main" id="{CA85E633-D164-4AAF-825B-B4600125742F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1131826" y="90558"/>
                  <a:ext cx="914400" cy="914400"/>
                </a:xfrm>
                <a:prstGeom prst="rect">
                  <a:avLst/>
                </a:prstGeom>
                <a:effectLst>
                  <a:reflection blurRad="6350" stA="50000" endA="295" endPos="92000" dist="101600" dir="5400000" sy="-100000" algn="bl" rotWithShape="0"/>
                </a:effectLst>
              </p:spPr>
            </p:pic>
            <p:pic>
              <p:nvPicPr>
                <p:cNvPr id="5" name="Γραφικό 4" descr="Αίθουσα">
                  <a:extLst>
                    <a:ext uri="{FF2B5EF4-FFF2-40B4-BE49-F238E27FC236}">
                      <a16:creationId xmlns:a16="http://schemas.microsoft.com/office/drawing/2014/main" id="{35B44DF8-F41F-46B8-B7A1-DDB0BA0324C1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5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79513" y="207963"/>
                  <a:ext cx="914400" cy="914400"/>
                </a:xfrm>
                <a:prstGeom prst="rect">
                  <a:avLst/>
                </a:prstGeom>
                <a:effectLst>
                  <a:reflection blurRad="6350" stA="50000" endA="300" endPos="90000" dist="50800" dir="5400000" sy="-100000" algn="bl" rotWithShape="0"/>
                </a:effectLst>
              </p:spPr>
            </p:pic>
          </p:grpSp>
        </p:grpSp>
        <p:sp>
          <p:nvSpPr>
            <p:cNvPr id="12" name="Ορθογώνιο: Στρογγύλεμα γωνιών 11">
              <a:extLst>
                <a:ext uri="{FF2B5EF4-FFF2-40B4-BE49-F238E27FC236}">
                  <a16:creationId xmlns:a16="http://schemas.microsoft.com/office/drawing/2014/main" id="{F9E063FD-7538-4313-A7AE-708AB4E8C907}"/>
                </a:ext>
              </a:extLst>
            </p:cNvPr>
            <p:cNvSpPr/>
            <p:nvPr/>
          </p:nvSpPr>
          <p:spPr>
            <a:xfrm>
              <a:off x="1709530" y="31268"/>
              <a:ext cx="8534400" cy="368162"/>
            </a:xfrm>
            <a:prstGeom prst="round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l-GR" sz="2400" dirty="0">
                  <a:solidFill>
                    <a:srgbClr val="0000CC"/>
                  </a:solidFill>
                </a:rPr>
                <a:t>ΗΜΕΡΗΣΙΟ ΓΥΜΝΑΣΙΟ </a:t>
              </a:r>
              <a:r>
                <a:rPr kumimoji="0" lang="el-GR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CC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ΜΑΝΙΑΚΩΝ</a:t>
              </a:r>
              <a:r>
                <a:rPr lang="el-GR" sz="2400" dirty="0">
                  <a:solidFill>
                    <a:srgbClr val="0000CC"/>
                  </a:solidFill>
                </a:rPr>
                <a:t> ΚΑΣΤΟΡΙΑΣ </a:t>
              </a:r>
            </a:p>
          </p:txBody>
        </p:sp>
      </p:grpSp>
      <p:sp>
        <p:nvSpPr>
          <p:cNvPr id="16" name="TextBox 15">
            <a:extLst>
              <a:ext uri="{FF2B5EF4-FFF2-40B4-BE49-F238E27FC236}">
                <a16:creationId xmlns:a16="http://schemas.microsoft.com/office/drawing/2014/main" id="{5B109394-858D-4C90-9189-8D0C5D6BA084}"/>
              </a:ext>
            </a:extLst>
          </p:cNvPr>
          <p:cNvSpPr txBox="1"/>
          <p:nvPr/>
        </p:nvSpPr>
        <p:spPr>
          <a:xfrm>
            <a:off x="4176766" y="1975903"/>
            <a:ext cx="7461955" cy="16209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333500">
              <a:spcBef>
                <a:spcPts val="110"/>
              </a:spcBef>
              <a:spcAft>
                <a:spcPts val="0"/>
              </a:spcAft>
            </a:pPr>
            <a:r>
              <a:rPr lang="el-GR" sz="32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entury Gothic" panose="020B0502020202020204" pitchFamily="34" charset="0"/>
                <a:cs typeface="Times New Roman" panose="02020603050405020304" pitchFamily="18" charset="0"/>
              </a:rPr>
              <a:t>Έχουν</a:t>
            </a:r>
            <a:r>
              <a:rPr lang="el-GR" sz="3200" spc="-9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entury Gothic" panose="020B0502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32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entury Gothic" panose="020B0502020202020204" pitchFamily="34" charset="0"/>
                <a:cs typeface="Times New Roman" panose="02020603050405020304" pitchFamily="18" charset="0"/>
              </a:rPr>
              <a:t>κοινή</a:t>
            </a:r>
            <a:r>
              <a:rPr lang="el-GR" sz="3200" spc="-8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entury Gothic" panose="020B0502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32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entury Gothic" panose="020B0502020202020204" pitchFamily="34" charset="0"/>
                <a:cs typeface="Times New Roman" panose="02020603050405020304" pitchFamily="18" charset="0"/>
              </a:rPr>
              <a:t>την</a:t>
            </a:r>
            <a:r>
              <a:rPr lang="el-GR" sz="3200" spc="-8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entury Gothic" panose="020B0502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32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entury Gothic" panose="020B0502020202020204" pitchFamily="34" charset="0"/>
                <a:cs typeface="Times New Roman" panose="02020603050405020304" pitchFamily="18" charset="0"/>
              </a:rPr>
              <a:t>..............</a:t>
            </a:r>
            <a:r>
              <a:rPr lang="en-US" sz="32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entury Gothic" panose="020B0502020202020204" pitchFamily="34" charset="0"/>
                <a:cs typeface="Times New Roman" panose="02020603050405020304" pitchFamily="18" charset="0"/>
              </a:rPr>
              <a:t>.................</a:t>
            </a:r>
            <a:endParaRPr lang="el-GR" sz="3200" dirty="0">
              <a:effectLst/>
              <a:latin typeface="Times New Roman" panose="02020603050405020304" pitchFamily="18" charset="0"/>
              <a:ea typeface="Century Gothic" panose="020B0502020202020204" pitchFamily="34" charset="0"/>
              <a:cs typeface="Times New Roman" panose="02020603050405020304" pitchFamily="18" charset="0"/>
            </a:endParaRPr>
          </a:p>
          <a:p>
            <a:pPr marL="1343660">
              <a:spcBef>
                <a:spcPts val="200"/>
              </a:spcBef>
              <a:spcAft>
                <a:spcPts val="0"/>
              </a:spcAft>
              <a:tabLst>
                <a:tab pos="2738755" algn="l"/>
              </a:tabLst>
            </a:pPr>
            <a:r>
              <a:rPr lang="el-GR" sz="32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entury Gothic" panose="020B0502020202020204" pitchFamily="34" charset="0"/>
                <a:cs typeface="Times New Roman" panose="02020603050405020304" pitchFamily="18" charset="0"/>
              </a:rPr>
              <a:t>και</a:t>
            </a:r>
            <a:r>
              <a:rPr lang="el-GR" sz="3200" spc="-4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entury Gothic" panose="020B0502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32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entury Gothic" panose="020B0502020202020204" pitchFamily="34" charset="0"/>
                <a:cs typeface="Times New Roman" panose="02020603050405020304" pitchFamily="18" charset="0"/>
              </a:rPr>
              <a:t>την</a:t>
            </a:r>
            <a:r>
              <a:rPr lang="en-US" sz="32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entury Gothic" panose="020B0502020202020204" pitchFamily="34" charset="0"/>
                <a:cs typeface="Times New Roman" panose="02020603050405020304" pitchFamily="18" charset="0"/>
              </a:rPr>
              <a:t> …………………………</a:t>
            </a:r>
            <a:endParaRPr lang="en-US" sz="3200" dirty="0">
              <a:solidFill>
                <a:srgbClr val="231F20"/>
              </a:solidFill>
              <a:latin typeface="Times New Roman" panose="02020603050405020304" pitchFamily="18" charset="0"/>
              <a:ea typeface="Century Gothic" panose="020B0502020202020204" pitchFamily="34" charset="0"/>
              <a:cs typeface="Times New Roman" panose="02020603050405020304" pitchFamily="18" charset="0"/>
            </a:endParaRPr>
          </a:p>
          <a:p>
            <a:pPr marL="1343660">
              <a:spcBef>
                <a:spcPts val="200"/>
              </a:spcBef>
              <a:spcAft>
                <a:spcPts val="0"/>
              </a:spcAft>
              <a:tabLst>
                <a:tab pos="2738755" algn="l"/>
              </a:tabLst>
            </a:pPr>
            <a:r>
              <a:rPr lang="el-GR" sz="32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entury Gothic" panose="020B0502020202020204" pitchFamily="34" charset="0"/>
                <a:cs typeface="Times New Roman" panose="02020603050405020304" pitchFamily="18" charset="0"/>
              </a:rPr>
              <a:t>και</a:t>
            </a:r>
            <a:r>
              <a:rPr lang="en-US" sz="3200" dirty="0">
                <a:latin typeface="Times New Roman" panose="02020603050405020304" pitchFamily="18" charset="0"/>
                <a:ea typeface="Century Gothic" panose="020B0502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3200" spc="-2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entury Gothic" panose="020B0502020202020204" pitchFamily="34" charset="0"/>
                <a:cs typeface="Times New Roman" panose="02020603050405020304" pitchFamily="18" charset="0"/>
              </a:rPr>
              <a:t>κανένα </a:t>
            </a:r>
            <a:r>
              <a:rPr lang="el-GR" sz="3200" spc="-2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entury Gothic" panose="020B0502020202020204" pitchFamily="34" charset="0"/>
                <a:cs typeface="Times New Roman" panose="02020603050405020304" pitchFamily="18" charset="0"/>
              </a:rPr>
              <a:t>άλλο κοινό</a:t>
            </a:r>
            <a:r>
              <a:rPr lang="el-GR" sz="3200" spc="10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entury Gothic" panose="020B0502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3200" spc="-2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entury Gothic" panose="020B0502020202020204" pitchFamily="34" charset="0"/>
                <a:cs typeface="Times New Roman" panose="02020603050405020304" pitchFamily="18" charset="0"/>
              </a:rPr>
              <a:t>σημείο.</a:t>
            </a:r>
            <a:endParaRPr lang="el-GR" sz="3200" dirty="0">
              <a:effectLst/>
              <a:latin typeface="Times New Roman" panose="02020603050405020304" pitchFamily="18" charset="0"/>
              <a:ea typeface="Century Gothic" panose="020B0502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Φυσαλίδα σκέψης: Σύννεφο 7">
            <a:extLst>
              <a:ext uri="{FF2B5EF4-FFF2-40B4-BE49-F238E27FC236}">
                <a16:creationId xmlns:a16="http://schemas.microsoft.com/office/drawing/2014/main" id="{73D88D6A-9913-44A8-A522-48C7BF2B3E10}"/>
              </a:ext>
            </a:extLst>
          </p:cNvPr>
          <p:cNvSpPr/>
          <p:nvPr/>
        </p:nvSpPr>
        <p:spPr>
          <a:xfrm>
            <a:off x="7964188" y="553156"/>
            <a:ext cx="3674533" cy="1422747"/>
          </a:xfrm>
          <a:prstGeom prst="cloudCallout">
            <a:avLst>
              <a:gd name="adj1" fmla="val -30984"/>
              <a:gd name="adj2" fmla="val 75195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4000" dirty="0"/>
              <a:t>Κορυφή Ο</a:t>
            </a:r>
          </a:p>
        </p:txBody>
      </p:sp>
      <p:sp>
        <p:nvSpPr>
          <p:cNvPr id="14" name="Φυσαλίδα σκέψης: Σύννεφο 13">
            <a:extLst>
              <a:ext uri="{FF2B5EF4-FFF2-40B4-BE49-F238E27FC236}">
                <a16:creationId xmlns:a16="http://schemas.microsoft.com/office/drawing/2014/main" id="{96D71C5A-F1D2-4A96-A603-999061174B47}"/>
              </a:ext>
            </a:extLst>
          </p:cNvPr>
          <p:cNvSpPr/>
          <p:nvPr/>
        </p:nvSpPr>
        <p:spPr>
          <a:xfrm>
            <a:off x="6649158" y="3745222"/>
            <a:ext cx="4408186" cy="1275644"/>
          </a:xfrm>
          <a:prstGeom prst="cloudCallout">
            <a:avLst>
              <a:gd name="adj1" fmla="val -39359"/>
              <a:gd name="adj2" fmla="val -111709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Πλευρά ΟΒ</a:t>
            </a:r>
          </a:p>
        </p:txBody>
      </p:sp>
      <p:pic>
        <p:nvPicPr>
          <p:cNvPr id="15" name="Εικόνα 14">
            <a:extLst>
              <a:ext uri="{FF2B5EF4-FFF2-40B4-BE49-F238E27FC236}">
                <a16:creationId xmlns:a16="http://schemas.microsoft.com/office/drawing/2014/main" id="{D3B21BB1-6B9C-475D-A5BE-CD95777A692B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4329" t="9094" r="3713" b="6413"/>
          <a:stretch/>
        </p:blipFill>
        <p:spPr>
          <a:xfrm>
            <a:off x="708190" y="2210007"/>
            <a:ext cx="4433104" cy="300852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15128957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6" grpId="0"/>
      <p:bldP spid="8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79CB294-D7D1-4FE1-A958-0380206E2B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64973" y="958920"/>
            <a:ext cx="3538331" cy="578678"/>
          </a:xfrm>
        </p:spPr>
        <p:txBody>
          <a:bodyPr>
            <a:normAutofit fontScale="90000"/>
          </a:bodyPr>
          <a:lstStyle/>
          <a:p>
            <a:pPr algn="l"/>
            <a:r>
              <a:rPr lang="el-GR" sz="3600" b="1" dirty="0">
                <a:solidFill>
                  <a:schemeClr val="accent1">
                    <a:lumMod val="75000"/>
                  </a:schemeClr>
                </a:solidFill>
              </a:rPr>
              <a:t>Δραστηριότητα:</a:t>
            </a:r>
          </a:p>
        </p:txBody>
      </p:sp>
      <p:grpSp>
        <p:nvGrpSpPr>
          <p:cNvPr id="13" name="Ομάδα 12">
            <a:extLst>
              <a:ext uri="{FF2B5EF4-FFF2-40B4-BE49-F238E27FC236}">
                <a16:creationId xmlns:a16="http://schemas.microsoft.com/office/drawing/2014/main" id="{8952AFEC-C181-405D-85BE-AEA940EAF463}"/>
              </a:ext>
            </a:extLst>
          </p:cNvPr>
          <p:cNvGrpSpPr/>
          <p:nvPr/>
        </p:nvGrpSpPr>
        <p:grpSpPr>
          <a:xfrm>
            <a:off x="96078" y="31268"/>
            <a:ext cx="11999843" cy="6782211"/>
            <a:chOff x="96078" y="31268"/>
            <a:chExt cx="11999843" cy="6782211"/>
          </a:xfrm>
        </p:grpSpPr>
        <p:grpSp>
          <p:nvGrpSpPr>
            <p:cNvPr id="11" name="Ομάδα 10">
              <a:extLst>
                <a:ext uri="{FF2B5EF4-FFF2-40B4-BE49-F238E27FC236}">
                  <a16:creationId xmlns:a16="http://schemas.microsoft.com/office/drawing/2014/main" id="{BAEABAFB-713D-40EA-ADD4-1BFD1C63D9D2}"/>
                </a:ext>
              </a:extLst>
            </p:cNvPr>
            <p:cNvGrpSpPr/>
            <p:nvPr/>
          </p:nvGrpSpPr>
          <p:grpSpPr>
            <a:xfrm>
              <a:off x="96078" y="44520"/>
              <a:ext cx="11999843" cy="6768959"/>
              <a:chOff x="79513" y="-1517"/>
              <a:chExt cx="11999843" cy="6768959"/>
            </a:xfrm>
          </p:grpSpPr>
          <p:sp>
            <p:nvSpPr>
              <p:cNvPr id="9" name="Ορθογώνιο: Στρογγύλεμα διαγώνιων γωνιών 8">
                <a:extLst>
                  <a:ext uri="{FF2B5EF4-FFF2-40B4-BE49-F238E27FC236}">
                    <a16:creationId xmlns:a16="http://schemas.microsoft.com/office/drawing/2014/main" id="{91C81E29-3F1E-428A-B31A-457E985C85B6}"/>
                  </a:ext>
                </a:extLst>
              </p:cNvPr>
              <p:cNvSpPr/>
              <p:nvPr/>
            </p:nvSpPr>
            <p:spPr>
              <a:xfrm>
                <a:off x="79513" y="6188765"/>
                <a:ext cx="11966713" cy="578677"/>
              </a:xfrm>
              <a:prstGeom prst="round2Diag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38100">
                <a:solidFill>
                  <a:schemeClr val="accent1">
                    <a:lumMod val="50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 w="114300" prst="hardEdg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l-GR" sz="2800" dirty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Γεώργιος Ε. </a:t>
                </a:r>
                <a:r>
                  <a:rPr lang="el-GR" sz="2800" dirty="0" err="1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Καραφέρης</a:t>
                </a:r>
                <a:r>
                  <a:rPr lang="el-GR" sz="2800" dirty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– Μαθηματικός</a:t>
                </a:r>
                <a:r>
                  <a:rPr lang="en-US" sz="2800" dirty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el-GR" sz="2800" dirty="0">
                  <a:solidFill>
                    <a:schemeClr val="accent5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grpSp>
            <p:nvGrpSpPr>
              <p:cNvPr id="10" name="Ομάδα 9">
                <a:extLst>
                  <a:ext uri="{FF2B5EF4-FFF2-40B4-BE49-F238E27FC236}">
                    <a16:creationId xmlns:a16="http://schemas.microsoft.com/office/drawing/2014/main" id="{01BECEA9-F0AD-4410-81E4-597CC85A0769}"/>
                  </a:ext>
                </a:extLst>
              </p:cNvPr>
              <p:cNvGrpSpPr/>
              <p:nvPr/>
            </p:nvGrpSpPr>
            <p:grpSpPr>
              <a:xfrm>
                <a:off x="112643" y="-1517"/>
                <a:ext cx="11966713" cy="1031805"/>
                <a:chOff x="79513" y="90558"/>
                <a:chExt cx="11966713" cy="1031805"/>
              </a:xfrm>
            </p:grpSpPr>
            <p:pic>
              <p:nvPicPr>
                <p:cNvPr id="7" name="Γραφικό 6" descr="Διαφήμιση">
                  <a:extLst>
                    <a:ext uri="{FF2B5EF4-FFF2-40B4-BE49-F238E27FC236}">
                      <a16:creationId xmlns:a16="http://schemas.microsoft.com/office/drawing/2014/main" id="{CA85E633-D164-4AAF-825B-B4600125742F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1131826" y="90558"/>
                  <a:ext cx="914400" cy="914400"/>
                </a:xfrm>
                <a:prstGeom prst="rect">
                  <a:avLst/>
                </a:prstGeom>
                <a:effectLst>
                  <a:reflection blurRad="6350" stA="50000" endA="295" endPos="92000" dist="101600" dir="5400000" sy="-100000" algn="bl" rotWithShape="0"/>
                </a:effectLst>
              </p:spPr>
            </p:pic>
            <p:pic>
              <p:nvPicPr>
                <p:cNvPr id="5" name="Γραφικό 4" descr="Αίθουσα">
                  <a:extLst>
                    <a:ext uri="{FF2B5EF4-FFF2-40B4-BE49-F238E27FC236}">
                      <a16:creationId xmlns:a16="http://schemas.microsoft.com/office/drawing/2014/main" id="{35B44DF8-F41F-46B8-B7A1-DDB0BA0324C1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5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79513" y="207963"/>
                  <a:ext cx="914400" cy="914400"/>
                </a:xfrm>
                <a:prstGeom prst="rect">
                  <a:avLst/>
                </a:prstGeom>
                <a:effectLst>
                  <a:reflection blurRad="6350" stA="50000" endA="300" endPos="90000" dist="50800" dir="5400000" sy="-100000" algn="bl" rotWithShape="0"/>
                </a:effectLst>
              </p:spPr>
            </p:pic>
          </p:grpSp>
        </p:grpSp>
        <p:sp>
          <p:nvSpPr>
            <p:cNvPr id="12" name="Ορθογώνιο: Στρογγύλεμα γωνιών 11">
              <a:extLst>
                <a:ext uri="{FF2B5EF4-FFF2-40B4-BE49-F238E27FC236}">
                  <a16:creationId xmlns:a16="http://schemas.microsoft.com/office/drawing/2014/main" id="{F9E063FD-7538-4313-A7AE-708AB4E8C907}"/>
                </a:ext>
              </a:extLst>
            </p:cNvPr>
            <p:cNvSpPr/>
            <p:nvPr/>
          </p:nvSpPr>
          <p:spPr>
            <a:xfrm>
              <a:off x="1709530" y="31268"/>
              <a:ext cx="8534400" cy="368162"/>
            </a:xfrm>
            <a:prstGeom prst="round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l-GR" sz="2400" dirty="0">
                  <a:solidFill>
                    <a:srgbClr val="0000CC"/>
                  </a:solidFill>
                </a:rPr>
                <a:t>ΗΜΕΡΗΣΙΟ ΓΥΜΝΑΣΙΟ </a:t>
              </a:r>
              <a:r>
                <a:rPr kumimoji="0" lang="el-GR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CC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ΜΑΝΙΑΚΩΝ</a:t>
              </a:r>
              <a:r>
                <a:rPr lang="el-GR" sz="2400" dirty="0">
                  <a:solidFill>
                    <a:srgbClr val="0000CC"/>
                  </a:solidFill>
                </a:rPr>
                <a:t> ΚΑΣΤΟΡΙΑΣ </a:t>
              </a:r>
            </a:p>
          </p:txBody>
        </p:sp>
      </p:grpSp>
      <p:sp>
        <p:nvSpPr>
          <p:cNvPr id="16" name="TextBox 15">
            <a:extLst>
              <a:ext uri="{FF2B5EF4-FFF2-40B4-BE49-F238E27FC236}">
                <a16:creationId xmlns:a16="http://schemas.microsoft.com/office/drawing/2014/main" id="{5B109394-858D-4C90-9189-8D0C5D6BA084}"/>
              </a:ext>
            </a:extLst>
          </p:cNvPr>
          <p:cNvSpPr txBox="1"/>
          <p:nvPr/>
        </p:nvSpPr>
        <p:spPr>
          <a:xfrm>
            <a:off x="5339644" y="1999907"/>
            <a:ext cx="6491111" cy="15824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Έχουν μόνο κοινή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....................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...........</a:t>
            </a:r>
          </a:p>
          <a:p>
            <a:r>
              <a:rPr lang="el-G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και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κανένα άλλο κοινό σημείο.</a:t>
            </a:r>
          </a:p>
          <a:p>
            <a:pPr marL="1333500">
              <a:spcBef>
                <a:spcPts val="110"/>
              </a:spcBef>
              <a:spcAft>
                <a:spcPts val="0"/>
              </a:spcAft>
            </a:pPr>
            <a:endParaRPr lang="el-GR" sz="3200" dirty="0">
              <a:effectLst/>
              <a:latin typeface="Times New Roman" panose="02020603050405020304" pitchFamily="18" charset="0"/>
              <a:ea typeface="Century Gothic" panose="020B050202020202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Εικόνα 3">
            <a:extLst>
              <a:ext uri="{FF2B5EF4-FFF2-40B4-BE49-F238E27FC236}">
                <a16:creationId xmlns:a16="http://schemas.microsoft.com/office/drawing/2014/main" id="{58C90F12-FB6B-4FA0-987D-27084694D45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08899" y="1789422"/>
            <a:ext cx="4430745" cy="3696991"/>
          </a:xfrm>
          <a:prstGeom prst="rect">
            <a:avLst/>
          </a:prstGeom>
        </p:spPr>
      </p:pic>
      <p:sp>
        <p:nvSpPr>
          <p:cNvPr id="6" name="Φυσαλίδα σκέψης: Σύννεφο 5">
            <a:extLst>
              <a:ext uri="{FF2B5EF4-FFF2-40B4-BE49-F238E27FC236}">
                <a16:creationId xmlns:a16="http://schemas.microsoft.com/office/drawing/2014/main" id="{EDC0451A-DF28-483F-8491-B870D49C582A}"/>
              </a:ext>
            </a:extLst>
          </p:cNvPr>
          <p:cNvSpPr/>
          <p:nvPr/>
        </p:nvSpPr>
        <p:spPr>
          <a:xfrm>
            <a:off x="6852359" y="3380966"/>
            <a:ext cx="4978396" cy="1326501"/>
          </a:xfrm>
          <a:prstGeom prst="cloudCallout">
            <a:avLst>
              <a:gd name="adj1" fmla="val -260"/>
              <a:gd name="adj2" fmla="val -119337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Την κορυφή τους</a:t>
            </a:r>
          </a:p>
        </p:txBody>
      </p:sp>
    </p:spTree>
    <p:extLst>
      <p:ext uri="{BB962C8B-B14F-4D97-AF65-F5344CB8AC3E}">
        <p14:creationId xmlns:p14="http://schemas.microsoft.com/office/powerpoint/2010/main" val="18468774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79CB294-D7D1-4FE1-A958-0380206E2B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64973" y="958920"/>
            <a:ext cx="3538331" cy="578678"/>
          </a:xfrm>
        </p:spPr>
        <p:txBody>
          <a:bodyPr>
            <a:normAutofit fontScale="90000"/>
          </a:bodyPr>
          <a:lstStyle/>
          <a:p>
            <a:pPr algn="l"/>
            <a:r>
              <a:rPr lang="el-GR" sz="3600" b="1" dirty="0">
                <a:solidFill>
                  <a:schemeClr val="accent1">
                    <a:lumMod val="75000"/>
                  </a:schemeClr>
                </a:solidFill>
              </a:rPr>
              <a:t>Δραστηριότητα:</a:t>
            </a:r>
          </a:p>
        </p:txBody>
      </p:sp>
      <p:grpSp>
        <p:nvGrpSpPr>
          <p:cNvPr id="13" name="Ομάδα 12">
            <a:extLst>
              <a:ext uri="{FF2B5EF4-FFF2-40B4-BE49-F238E27FC236}">
                <a16:creationId xmlns:a16="http://schemas.microsoft.com/office/drawing/2014/main" id="{8952AFEC-C181-405D-85BE-AEA940EAF463}"/>
              </a:ext>
            </a:extLst>
          </p:cNvPr>
          <p:cNvGrpSpPr/>
          <p:nvPr/>
        </p:nvGrpSpPr>
        <p:grpSpPr>
          <a:xfrm>
            <a:off x="96078" y="37894"/>
            <a:ext cx="11999843" cy="6782211"/>
            <a:chOff x="96078" y="31268"/>
            <a:chExt cx="11999843" cy="6782211"/>
          </a:xfrm>
        </p:grpSpPr>
        <p:grpSp>
          <p:nvGrpSpPr>
            <p:cNvPr id="11" name="Ομάδα 10">
              <a:extLst>
                <a:ext uri="{FF2B5EF4-FFF2-40B4-BE49-F238E27FC236}">
                  <a16:creationId xmlns:a16="http://schemas.microsoft.com/office/drawing/2014/main" id="{BAEABAFB-713D-40EA-ADD4-1BFD1C63D9D2}"/>
                </a:ext>
              </a:extLst>
            </p:cNvPr>
            <p:cNvGrpSpPr/>
            <p:nvPr/>
          </p:nvGrpSpPr>
          <p:grpSpPr>
            <a:xfrm>
              <a:off x="96078" y="44520"/>
              <a:ext cx="11999843" cy="6768959"/>
              <a:chOff x="79513" y="-1517"/>
              <a:chExt cx="11999843" cy="6768959"/>
            </a:xfrm>
          </p:grpSpPr>
          <p:sp>
            <p:nvSpPr>
              <p:cNvPr id="9" name="Ορθογώνιο: Στρογγύλεμα διαγώνιων γωνιών 8">
                <a:extLst>
                  <a:ext uri="{FF2B5EF4-FFF2-40B4-BE49-F238E27FC236}">
                    <a16:creationId xmlns:a16="http://schemas.microsoft.com/office/drawing/2014/main" id="{91C81E29-3F1E-428A-B31A-457E985C85B6}"/>
                  </a:ext>
                </a:extLst>
              </p:cNvPr>
              <p:cNvSpPr/>
              <p:nvPr/>
            </p:nvSpPr>
            <p:spPr>
              <a:xfrm>
                <a:off x="79513" y="6188765"/>
                <a:ext cx="11966713" cy="578677"/>
              </a:xfrm>
              <a:prstGeom prst="round2Diag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38100">
                <a:solidFill>
                  <a:schemeClr val="accent1">
                    <a:lumMod val="50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 w="114300" prst="hardEdg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l-GR" sz="2800" dirty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Γεώργιος Ε. </a:t>
                </a:r>
                <a:r>
                  <a:rPr lang="el-GR" sz="2800" dirty="0" err="1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Καραφέρης</a:t>
                </a:r>
                <a:r>
                  <a:rPr lang="el-GR" sz="2800" dirty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– Μαθηματικός</a:t>
                </a:r>
                <a:r>
                  <a:rPr lang="en-US" sz="2800" dirty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el-GR" sz="2800" dirty="0">
                  <a:solidFill>
                    <a:schemeClr val="accent5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grpSp>
            <p:nvGrpSpPr>
              <p:cNvPr id="10" name="Ομάδα 9">
                <a:extLst>
                  <a:ext uri="{FF2B5EF4-FFF2-40B4-BE49-F238E27FC236}">
                    <a16:creationId xmlns:a16="http://schemas.microsoft.com/office/drawing/2014/main" id="{01BECEA9-F0AD-4410-81E4-597CC85A0769}"/>
                  </a:ext>
                </a:extLst>
              </p:cNvPr>
              <p:cNvGrpSpPr/>
              <p:nvPr/>
            </p:nvGrpSpPr>
            <p:grpSpPr>
              <a:xfrm>
                <a:off x="112643" y="-1517"/>
                <a:ext cx="11966713" cy="1031805"/>
                <a:chOff x="79513" y="90558"/>
                <a:chExt cx="11966713" cy="1031805"/>
              </a:xfrm>
            </p:grpSpPr>
            <p:pic>
              <p:nvPicPr>
                <p:cNvPr id="7" name="Γραφικό 6" descr="Διαφήμιση">
                  <a:extLst>
                    <a:ext uri="{FF2B5EF4-FFF2-40B4-BE49-F238E27FC236}">
                      <a16:creationId xmlns:a16="http://schemas.microsoft.com/office/drawing/2014/main" id="{CA85E633-D164-4AAF-825B-B4600125742F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1131826" y="90558"/>
                  <a:ext cx="914400" cy="914400"/>
                </a:xfrm>
                <a:prstGeom prst="rect">
                  <a:avLst/>
                </a:prstGeom>
                <a:effectLst>
                  <a:reflection blurRad="6350" stA="50000" endA="295" endPos="92000" dist="101600" dir="5400000" sy="-100000" algn="bl" rotWithShape="0"/>
                </a:effectLst>
              </p:spPr>
            </p:pic>
            <p:pic>
              <p:nvPicPr>
                <p:cNvPr id="5" name="Γραφικό 4" descr="Αίθουσα">
                  <a:extLst>
                    <a:ext uri="{FF2B5EF4-FFF2-40B4-BE49-F238E27FC236}">
                      <a16:creationId xmlns:a16="http://schemas.microsoft.com/office/drawing/2014/main" id="{35B44DF8-F41F-46B8-B7A1-DDB0BA0324C1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5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79513" y="207963"/>
                  <a:ext cx="914400" cy="914400"/>
                </a:xfrm>
                <a:prstGeom prst="rect">
                  <a:avLst/>
                </a:prstGeom>
                <a:effectLst>
                  <a:reflection blurRad="6350" stA="50000" endA="300" endPos="90000" dist="50800" dir="5400000" sy="-100000" algn="bl" rotWithShape="0"/>
                </a:effectLst>
              </p:spPr>
            </p:pic>
          </p:grpSp>
        </p:grpSp>
        <p:sp>
          <p:nvSpPr>
            <p:cNvPr id="12" name="Ορθογώνιο: Στρογγύλεμα γωνιών 11">
              <a:extLst>
                <a:ext uri="{FF2B5EF4-FFF2-40B4-BE49-F238E27FC236}">
                  <a16:creationId xmlns:a16="http://schemas.microsoft.com/office/drawing/2014/main" id="{F9E063FD-7538-4313-A7AE-708AB4E8C907}"/>
                </a:ext>
              </a:extLst>
            </p:cNvPr>
            <p:cNvSpPr/>
            <p:nvPr/>
          </p:nvSpPr>
          <p:spPr>
            <a:xfrm>
              <a:off x="1709530" y="31268"/>
              <a:ext cx="8534400" cy="368162"/>
            </a:xfrm>
            <a:prstGeom prst="round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l-GR" sz="2400" dirty="0">
                  <a:solidFill>
                    <a:srgbClr val="0000CC"/>
                  </a:solidFill>
                </a:rPr>
                <a:t>ΗΜΕΡΗΣΙΟ ΓΥΜΝΑΣΙΟ </a:t>
              </a:r>
              <a:r>
                <a:rPr kumimoji="0" lang="el-GR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CC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ΜΑΝΙΑΚΩΝ</a:t>
              </a:r>
              <a:r>
                <a:rPr lang="el-GR" sz="2400" dirty="0">
                  <a:solidFill>
                    <a:srgbClr val="0000CC"/>
                  </a:solidFill>
                </a:rPr>
                <a:t> ΚΑΣΤΟΡΙΑΣ </a:t>
              </a:r>
            </a:p>
          </p:txBody>
        </p:sp>
      </p:grpSp>
      <p:sp>
        <p:nvSpPr>
          <p:cNvPr id="16" name="TextBox 15">
            <a:extLst>
              <a:ext uri="{FF2B5EF4-FFF2-40B4-BE49-F238E27FC236}">
                <a16:creationId xmlns:a16="http://schemas.microsoft.com/office/drawing/2014/main" id="{5B109394-858D-4C90-9189-8D0C5D6BA084}"/>
              </a:ext>
            </a:extLst>
          </p:cNvPr>
          <p:cNvSpPr txBox="1"/>
          <p:nvPr/>
        </p:nvSpPr>
        <p:spPr>
          <a:xfrm>
            <a:off x="5339644" y="1999907"/>
            <a:ext cx="6491111" cy="207492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Έχουν κοινή την................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...................</a:t>
            </a:r>
            <a:endParaRPr lang="el-G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l-G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μία ...................................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....................</a:t>
            </a:r>
            <a:endParaRPr lang="el-G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l-G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και ...................................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.................</a:t>
            </a:r>
            <a:r>
              <a:rPr lang="el-G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.</a:t>
            </a:r>
          </a:p>
          <a:p>
            <a:pPr marL="1333500">
              <a:spcBef>
                <a:spcPts val="110"/>
              </a:spcBef>
              <a:spcAft>
                <a:spcPts val="0"/>
              </a:spcAft>
            </a:pPr>
            <a:endParaRPr lang="el-GR" sz="3200" dirty="0">
              <a:effectLst/>
              <a:latin typeface="Times New Roman" panose="02020603050405020304" pitchFamily="18" charset="0"/>
              <a:ea typeface="Century Gothic" panose="020B050202020202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Εικόνα 2">
            <a:extLst>
              <a:ext uri="{FF2B5EF4-FFF2-40B4-BE49-F238E27FC236}">
                <a16:creationId xmlns:a16="http://schemas.microsoft.com/office/drawing/2014/main" id="{3CF60D70-36EF-40F5-9ABC-CA2BC315355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86408" y="1999907"/>
            <a:ext cx="4330045" cy="3226849"/>
          </a:xfrm>
          <a:prstGeom prst="rect">
            <a:avLst/>
          </a:prstGeom>
        </p:spPr>
      </p:pic>
      <p:sp>
        <p:nvSpPr>
          <p:cNvPr id="6" name="Φυσαλίδα σκέψης: Σύννεφο 5">
            <a:extLst>
              <a:ext uri="{FF2B5EF4-FFF2-40B4-BE49-F238E27FC236}">
                <a16:creationId xmlns:a16="http://schemas.microsoft.com/office/drawing/2014/main" id="{7C48805F-BEF9-4FD9-9A4C-D62C5FB71E28}"/>
              </a:ext>
            </a:extLst>
          </p:cNvPr>
          <p:cNvSpPr/>
          <p:nvPr/>
        </p:nvSpPr>
        <p:spPr>
          <a:xfrm>
            <a:off x="7732889" y="1174044"/>
            <a:ext cx="3318933" cy="825863"/>
          </a:xfrm>
          <a:prstGeom prst="cloudCallout">
            <a:avLst>
              <a:gd name="adj1" fmla="val -27636"/>
              <a:gd name="adj2" fmla="val 95306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Κορυφή Ο</a:t>
            </a:r>
          </a:p>
        </p:txBody>
      </p:sp>
      <p:sp>
        <p:nvSpPr>
          <p:cNvPr id="8" name="Φυσαλίδα σκέψης: Σύννεφο 7">
            <a:extLst>
              <a:ext uri="{FF2B5EF4-FFF2-40B4-BE49-F238E27FC236}">
                <a16:creationId xmlns:a16="http://schemas.microsoft.com/office/drawing/2014/main" id="{13B42859-1BAF-450A-A93E-6F43458E2D7C}"/>
              </a:ext>
            </a:extLst>
          </p:cNvPr>
          <p:cNvSpPr/>
          <p:nvPr/>
        </p:nvSpPr>
        <p:spPr>
          <a:xfrm>
            <a:off x="3005056" y="4891067"/>
            <a:ext cx="5175814" cy="1346931"/>
          </a:xfrm>
          <a:prstGeom prst="cloudCallout">
            <a:avLst>
              <a:gd name="adj1" fmla="val 9857"/>
              <a:gd name="adj2" fmla="val -203895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Μία κοινή πλευρά  την ΟΒ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Φυσαλίδα σκέψης: Σύννεφο 13">
                <a:extLst>
                  <a:ext uri="{FF2B5EF4-FFF2-40B4-BE49-F238E27FC236}">
                    <a16:creationId xmlns:a16="http://schemas.microsoft.com/office/drawing/2014/main" id="{53FF1CC4-F417-4770-8451-F8C297438104}"/>
                  </a:ext>
                </a:extLst>
              </p:cNvPr>
              <p:cNvSpPr/>
              <p:nvPr/>
            </p:nvSpPr>
            <p:spPr>
              <a:xfrm>
                <a:off x="7262298" y="3297216"/>
                <a:ext cx="4991648" cy="2074927"/>
              </a:xfrm>
              <a:prstGeom prst="cloudCallout">
                <a:avLst>
                  <a:gd name="adj1" fmla="val -52244"/>
                  <a:gd name="adj2" fmla="val -45448"/>
                </a:avLst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l-GR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Και πολλά κοινά εσωτερικά σημεία     (όλη η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l-GR" sz="28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l-GR" sz="2800" b="0" i="1" smtClean="0">
                            <a:latin typeface="Cambria Math" panose="02040503050406030204" pitchFamily="18" charset="0"/>
                          </a:rPr>
                          <m:t>𝜑</m:t>
                        </m:r>
                      </m:e>
                    </m:acc>
                  </m:oMath>
                </a14:m>
                <a:r>
                  <a:rPr lang="el-GR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περιέχεται στην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l-GR" sz="28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l-GR" sz="2800" b="0" i="1" smtClean="0">
                            <a:latin typeface="Cambria Math" panose="02040503050406030204" pitchFamily="18" charset="0"/>
                          </a:rPr>
                          <m:t>𝜔</m:t>
                        </m:r>
                      </m:e>
                    </m:acc>
                  </m:oMath>
                </a14:m>
                <a:r>
                  <a:rPr lang="el-GR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</a:p>
            </p:txBody>
          </p:sp>
        </mc:Choice>
        <mc:Fallback xmlns="">
          <p:sp>
            <p:nvSpPr>
              <p:cNvPr id="14" name="Φυσαλίδα σκέψης: Σύννεφο 13">
                <a:extLst>
                  <a:ext uri="{FF2B5EF4-FFF2-40B4-BE49-F238E27FC236}">
                    <a16:creationId xmlns:a16="http://schemas.microsoft.com/office/drawing/2014/main" id="{53FF1CC4-F417-4770-8451-F8C29743810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62298" y="3297216"/>
                <a:ext cx="4991648" cy="2074927"/>
              </a:xfrm>
              <a:prstGeom prst="cloudCallout">
                <a:avLst>
                  <a:gd name="adj1" fmla="val -52244"/>
                  <a:gd name="adj2" fmla="val -45448"/>
                </a:avLst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66255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animBg="1"/>
      <p:bldP spid="8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79CB294-D7D1-4FE1-A958-0380206E2B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64973" y="958920"/>
            <a:ext cx="4908505" cy="696260"/>
          </a:xfrm>
        </p:spPr>
        <p:txBody>
          <a:bodyPr>
            <a:normAutofit fontScale="90000"/>
          </a:bodyPr>
          <a:lstStyle/>
          <a:p>
            <a:pPr algn="l"/>
            <a:r>
              <a:rPr lang="el-GR" sz="3600" b="1" dirty="0">
                <a:solidFill>
                  <a:schemeClr val="accent1">
                    <a:lumMod val="75000"/>
                  </a:schemeClr>
                </a:solidFill>
              </a:rPr>
              <a:t>Θυμόμαστε - Μαθαίνουμε:</a:t>
            </a:r>
          </a:p>
        </p:txBody>
      </p:sp>
      <p:grpSp>
        <p:nvGrpSpPr>
          <p:cNvPr id="13" name="Ομάδα 12">
            <a:extLst>
              <a:ext uri="{FF2B5EF4-FFF2-40B4-BE49-F238E27FC236}">
                <a16:creationId xmlns:a16="http://schemas.microsoft.com/office/drawing/2014/main" id="{8952AFEC-C181-405D-85BE-AEA940EAF463}"/>
              </a:ext>
            </a:extLst>
          </p:cNvPr>
          <p:cNvGrpSpPr/>
          <p:nvPr/>
        </p:nvGrpSpPr>
        <p:grpSpPr>
          <a:xfrm>
            <a:off x="96078" y="37894"/>
            <a:ext cx="11999843" cy="6782211"/>
            <a:chOff x="96078" y="31268"/>
            <a:chExt cx="11999843" cy="6782211"/>
          </a:xfrm>
        </p:grpSpPr>
        <p:grpSp>
          <p:nvGrpSpPr>
            <p:cNvPr id="11" name="Ομάδα 10">
              <a:extLst>
                <a:ext uri="{FF2B5EF4-FFF2-40B4-BE49-F238E27FC236}">
                  <a16:creationId xmlns:a16="http://schemas.microsoft.com/office/drawing/2014/main" id="{BAEABAFB-713D-40EA-ADD4-1BFD1C63D9D2}"/>
                </a:ext>
              </a:extLst>
            </p:cNvPr>
            <p:cNvGrpSpPr/>
            <p:nvPr/>
          </p:nvGrpSpPr>
          <p:grpSpPr>
            <a:xfrm>
              <a:off x="96078" y="44520"/>
              <a:ext cx="11999843" cy="6768959"/>
              <a:chOff x="79513" y="-1517"/>
              <a:chExt cx="11999843" cy="6768959"/>
            </a:xfrm>
          </p:grpSpPr>
          <p:sp>
            <p:nvSpPr>
              <p:cNvPr id="9" name="Ορθογώνιο: Στρογγύλεμα διαγώνιων γωνιών 8">
                <a:extLst>
                  <a:ext uri="{FF2B5EF4-FFF2-40B4-BE49-F238E27FC236}">
                    <a16:creationId xmlns:a16="http://schemas.microsoft.com/office/drawing/2014/main" id="{91C81E29-3F1E-428A-B31A-457E985C85B6}"/>
                  </a:ext>
                </a:extLst>
              </p:cNvPr>
              <p:cNvSpPr/>
              <p:nvPr/>
            </p:nvSpPr>
            <p:spPr>
              <a:xfrm>
                <a:off x="79513" y="6188765"/>
                <a:ext cx="11966713" cy="578677"/>
              </a:xfrm>
              <a:prstGeom prst="round2Diag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38100">
                <a:solidFill>
                  <a:schemeClr val="accent1">
                    <a:lumMod val="50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 w="114300" prst="hardEdg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l-GR" sz="2800" dirty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Γεώργιος Ε. </a:t>
                </a:r>
                <a:r>
                  <a:rPr lang="el-GR" sz="2800" dirty="0" err="1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Καραφέρης</a:t>
                </a:r>
                <a:r>
                  <a:rPr lang="el-GR" sz="2800" dirty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– Μαθηματικός</a:t>
                </a:r>
                <a:r>
                  <a:rPr lang="en-US" sz="2800" dirty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el-GR" sz="2800" dirty="0">
                  <a:solidFill>
                    <a:schemeClr val="accent5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grpSp>
            <p:nvGrpSpPr>
              <p:cNvPr id="10" name="Ομάδα 9">
                <a:extLst>
                  <a:ext uri="{FF2B5EF4-FFF2-40B4-BE49-F238E27FC236}">
                    <a16:creationId xmlns:a16="http://schemas.microsoft.com/office/drawing/2014/main" id="{01BECEA9-F0AD-4410-81E4-597CC85A0769}"/>
                  </a:ext>
                </a:extLst>
              </p:cNvPr>
              <p:cNvGrpSpPr/>
              <p:nvPr/>
            </p:nvGrpSpPr>
            <p:grpSpPr>
              <a:xfrm>
                <a:off x="112643" y="-1517"/>
                <a:ext cx="11966713" cy="1031805"/>
                <a:chOff x="79513" y="90558"/>
                <a:chExt cx="11966713" cy="1031805"/>
              </a:xfrm>
            </p:grpSpPr>
            <p:pic>
              <p:nvPicPr>
                <p:cNvPr id="7" name="Γραφικό 6" descr="Διαφήμιση">
                  <a:extLst>
                    <a:ext uri="{FF2B5EF4-FFF2-40B4-BE49-F238E27FC236}">
                      <a16:creationId xmlns:a16="http://schemas.microsoft.com/office/drawing/2014/main" id="{CA85E633-D164-4AAF-825B-B4600125742F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1131826" y="90558"/>
                  <a:ext cx="914400" cy="914400"/>
                </a:xfrm>
                <a:prstGeom prst="rect">
                  <a:avLst/>
                </a:prstGeom>
                <a:effectLst>
                  <a:reflection blurRad="6350" stA="50000" endA="295" endPos="92000" dist="101600" dir="5400000" sy="-100000" algn="bl" rotWithShape="0"/>
                </a:effectLst>
              </p:spPr>
            </p:pic>
            <p:pic>
              <p:nvPicPr>
                <p:cNvPr id="5" name="Γραφικό 4" descr="Αίθουσα">
                  <a:extLst>
                    <a:ext uri="{FF2B5EF4-FFF2-40B4-BE49-F238E27FC236}">
                      <a16:creationId xmlns:a16="http://schemas.microsoft.com/office/drawing/2014/main" id="{35B44DF8-F41F-46B8-B7A1-DDB0BA0324C1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5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79513" y="207963"/>
                  <a:ext cx="914400" cy="914400"/>
                </a:xfrm>
                <a:prstGeom prst="rect">
                  <a:avLst/>
                </a:prstGeom>
                <a:effectLst>
                  <a:reflection blurRad="6350" stA="50000" endA="300" endPos="90000" dist="50800" dir="5400000" sy="-100000" algn="bl" rotWithShape="0"/>
                </a:effectLst>
              </p:spPr>
            </p:pic>
          </p:grpSp>
        </p:grpSp>
        <p:sp>
          <p:nvSpPr>
            <p:cNvPr id="12" name="Ορθογώνιο: Στρογγύλεμα γωνιών 11">
              <a:extLst>
                <a:ext uri="{FF2B5EF4-FFF2-40B4-BE49-F238E27FC236}">
                  <a16:creationId xmlns:a16="http://schemas.microsoft.com/office/drawing/2014/main" id="{F9E063FD-7538-4313-A7AE-708AB4E8C907}"/>
                </a:ext>
              </a:extLst>
            </p:cNvPr>
            <p:cNvSpPr/>
            <p:nvPr/>
          </p:nvSpPr>
          <p:spPr>
            <a:xfrm>
              <a:off x="1709530" y="31268"/>
              <a:ext cx="8534400" cy="368162"/>
            </a:xfrm>
            <a:prstGeom prst="round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l-GR" sz="2400" dirty="0">
                  <a:solidFill>
                    <a:srgbClr val="0000CC"/>
                  </a:solidFill>
                </a:rPr>
                <a:t>ΗΜΕΡΗΣΙΟ ΓΥΜΝΑΣΙΟ </a:t>
              </a:r>
              <a:r>
                <a:rPr kumimoji="0" lang="el-GR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CC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ΜΑΝΙΑΚΩΝ</a:t>
              </a:r>
              <a:r>
                <a:rPr lang="el-GR" sz="2400" dirty="0">
                  <a:solidFill>
                    <a:srgbClr val="0000CC"/>
                  </a:solidFill>
                </a:rPr>
                <a:t> ΚΑΣΤΟΡΙΑΣ </a:t>
              </a:r>
            </a:p>
          </p:txBody>
        </p:sp>
      </p:grpSp>
      <p:sp>
        <p:nvSpPr>
          <p:cNvPr id="17" name="TextBox 16">
            <a:extLst>
              <a:ext uri="{FF2B5EF4-FFF2-40B4-BE49-F238E27FC236}">
                <a16:creationId xmlns:a16="http://schemas.microsoft.com/office/drawing/2014/main" id="{A2A5ADD8-C424-4F1D-81DA-A93FADD16B25}"/>
              </a:ext>
            </a:extLst>
          </p:cNvPr>
          <p:cNvSpPr txBox="1"/>
          <p:nvPr/>
        </p:nvSpPr>
        <p:spPr>
          <a:xfrm>
            <a:off x="636607" y="1736202"/>
            <a:ext cx="10868627" cy="16376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59410" marR="11430">
              <a:lnSpc>
                <a:spcPct val="107000"/>
              </a:lnSpc>
              <a:spcAft>
                <a:spcPts val="0"/>
              </a:spcAft>
              <a:tabLst>
                <a:tab pos="359410" algn="l"/>
              </a:tabLst>
            </a:pPr>
            <a:r>
              <a:rPr lang="el-GR" sz="3200" spc="-15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entury Gothic" panose="020B0502020202020204" pitchFamily="34" charset="0"/>
                <a:cs typeface="Times New Roman" panose="02020603050405020304" pitchFamily="18" charset="0"/>
              </a:rPr>
              <a:t>Εφεξής</a:t>
            </a:r>
            <a:r>
              <a:rPr lang="el-GR" sz="3200" spc="-175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entury Gothic" panose="020B0502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3200" spc="-15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entury Gothic" panose="020B0502020202020204" pitchFamily="34" charset="0"/>
                <a:cs typeface="Times New Roman" panose="02020603050405020304" pitchFamily="18" charset="0"/>
              </a:rPr>
              <a:t>γωνίες</a:t>
            </a:r>
            <a:r>
              <a:rPr lang="el-GR" sz="3200" spc="-18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entury Gothic" panose="020B0502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3200" spc="-1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entury Gothic" panose="020B0502020202020204" pitchFamily="34" charset="0"/>
                <a:cs typeface="Times New Roman" panose="02020603050405020304" pitchFamily="18" charset="0"/>
              </a:rPr>
              <a:t>ονομάζονται</a:t>
            </a:r>
            <a:r>
              <a:rPr lang="el-GR" sz="3200" spc="-18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entury Gothic" panose="020B0502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32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entury Gothic" panose="020B0502020202020204" pitchFamily="34" charset="0"/>
                <a:cs typeface="Times New Roman" panose="02020603050405020304" pitchFamily="18" charset="0"/>
              </a:rPr>
              <a:t>δύο</a:t>
            </a:r>
            <a:r>
              <a:rPr lang="el-GR" sz="3200" spc="-18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entury Gothic" panose="020B0502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3200" spc="-1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entury Gothic" panose="020B0502020202020204" pitchFamily="34" charset="0"/>
                <a:cs typeface="Times New Roman" panose="02020603050405020304" pitchFamily="18" charset="0"/>
              </a:rPr>
              <a:t>γωνίες</a:t>
            </a:r>
            <a:r>
              <a:rPr lang="el-GR" sz="3200" spc="-17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entury Gothic" panose="020B0502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32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entury Gothic" panose="020B0502020202020204" pitchFamily="34" charset="0"/>
                <a:cs typeface="Times New Roman" panose="02020603050405020304" pitchFamily="18" charset="0"/>
              </a:rPr>
              <a:t>που</a:t>
            </a:r>
            <a:r>
              <a:rPr lang="el-GR" sz="3200" spc="-18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entury Gothic" panose="020B0502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3200" spc="-1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entury Gothic" panose="020B0502020202020204" pitchFamily="34" charset="0"/>
                <a:cs typeface="Times New Roman" panose="02020603050405020304" pitchFamily="18" charset="0"/>
              </a:rPr>
              <a:t>έχουν </a:t>
            </a:r>
            <a:r>
              <a:rPr lang="el-GR" sz="32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entury Gothic" panose="020B0502020202020204" pitchFamily="34" charset="0"/>
                <a:cs typeface="Times New Roman" panose="02020603050405020304" pitchFamily="18" charset="0"/>
              </a:rPr>
              <a:t>την ίδια κορυφή, μία κοινή πλευρά και δεν</a:t>
            </a:r>
            <a:r>
              <a:rPr lang="el-GR" sz="3200" spc="-9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entury Gothic" panose="020B0502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32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entury Gothic" panose="020B0502020202020204" pitchFamily="34" charset="0"/>
                <a:cs typeface="Times New Roman" panose="02020603050405020304" pitchFamily="18" charset="0"/>
              </a:rPr>
              <a:t>έχουν κανένα άλλο κοινό</a:t>
            </a:r>
            <a:r>
              <a:rPr lang="el-GR" sz="3200" spc="11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entury Gothic" panose="020B0502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32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entury Gothic" panose="020B0502020202020204" pitchFamily="34" charset="0"/>
                <a:cs typeface="Times New Roman" panose="02020603050405020304" pitchFamily="18" charset="0"/>
              </a:rPr>
              <a:t>σημείο.</a:t>
            </a:r>
            <a:endParaRPr lang="el-GR" sz="3200" dirty="0">
              <a:effectLst/>
              <a:latin typeface="Times New Roman" panose="02020603050405020304" pitchFamily="18" charset="0"/>
              <a:ea typeface="Century Gothic" panose="020B050202020202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5" name="Εικόνα 14">
            <a:extLst>
              <a:ext uri="{FF2B5EF4-FFF2-40B4-BE49-F238E27FC236}">
                <a16:creationId xmlns:a16="http://schemas.microsoft.com/office/drawing/2014/main" id="{4F030A6C-0E8F-47C2-82FE-45B65006EF94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4329" t="9094" r="3713" b="6413"/>
          <a:stretch/>
        </p:blipFill>
        <p:spPr>
          <a:xfrm>
            <a:off x="3194613" y="2946453"/>
            <a:ext cx="4433104" cy="300852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33821859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79CB294-D7D1-4FE1-A958-0380206E2B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64973" y="958920"/>
            <a:ext cx="4908505" cy="696260"/>
          </a:xfrm>
        </p:spPr>
        <p:txBody>
          <a:bodyPr>
            <a:normAutofit fontScale="90000"/>
          </a:bodyPr>
          <a:lstStyle/>
          <a:p>
            <a:pPr algn="l"/>
            <a:r>
              <a:rPr lang="el-GR" sz="3600" b="1" dirty="0">
                <a:solidFill>
                  <a:schemeClr val="accent1">
                    <a:lumMod val="75000"/>
                  </a:schemeClr>
                </a:solidFill>
              </a:rPr>
              <a:t>Θυμόμαστε - Μαθαίνουμε:</a:t>
            </a:r>
          </a:p>
        </p:txBody>
      </p:sp>
      <p:grpSp>
        <p:nvGrpSpPr>
          <p:cNvPr id="13" name="Ομάδα 12">
            <a:extLst>
              <a:ext uri="{FF2B5EF4-FFF2-40B4-BE49-F238E27FC236}">
                <a16:creationId xmlns:a16="http://schemas.microsoft.com/office/drawing/2014/main" id="{8952AFEC-C181-405D-85BE-AEA940EAF463}"/>
              </a:ext>
            </a:extLst>
          </p:cNvPr>
          <p:cNvGrpSpPr/>
          <p:nvPr/>
        </p:nvGrpSpPr>
        <p:grpSpPr>
          <a:xfrm>
            <a:off x="96078" y="37894"/>
            <a:ext cx="11999843" cy="6782211"/>
            <a:chOff x="96078" y="31268"/>
            <a:chExt cx="11999843" cy="6782211"/>
          </a:xfrm>
        </p:grpSpPr>
        <p:grpSp>
          <p:nvGrpSpPr>
            <p:cNvPr id="11" name="Ομάδα 10">
              <a:extLst>
                <a:ext uri="{FF2B5EF4-FFF2-40B4-BE49-F238E27FC236}">
                  <a16:creationId xmlns:a16="http://schemas.microsoft.com/office/drawing/2014/main" id="{BAEABAFB-713D-40EA-ADD4-1BFD1C63D9D2}"/>
                </a:ext>
              </a:extLst>
            </p:cNvPr>
            <p:cNvGrpSpPr/>
            <p:nvPr/>
          </p:nvGrpSpPr>
          <p:grpSpPr>
            <a:xfrm>
              <a:off x="96078" y="44520"/>
              <a:ext cx="11999843" cy="6768959"/>
              <a:chOff x="79513" y="-1517"/>
              <a:chExt cx="11999843" cy="6768959"/>
            </a:xfrm>
          </p:grpSpPr>
          <p:sp>
            <p:nvSpPr>
              <p:cNvPr id="9" name="Ορθογώνιο: Στρογγύλεμα διαγώνιων γωνιών 8">
                <a:extLst>
                  <a:ext uri="{FF2B5EF4-FFF2-40B4-BE49-F238E27FC236}">
                    <a16:creationId xmlns:a16="http://schemas.microsoft.com/office/drawing/2014/main" id="{91C81E29-3F1E-428A-B31A-457E985C85B6}"/>
                  </a:ext>
                </a:extLst>
              </p:cNvPr>
              <p:cNvSpPr/>
              <p:nvPr/>
            </p:nvSpPr>
            <p:spPr>
              <a:xfrm>
                <a:off x="79513" y="6188765"/>
                <a:ext cx="11966713" cy="578677"/>
              </a:xfrm>
              <a:prstGeom prst="round2Diag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38100">
                <a:solidFill>
                  <a:schemeClr val="accent1">
                    <a:lumMod val="50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 w="114300" prst="hardEdg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l-GR" sz="2800" dirty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Γεώργιος Ε. </a:t>
                </a:r>
                <a:r>
                  <a:rPr lang="el-GR" sz="2800" dirty="0" err="1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Καραφέρης</a:t>
                </a:r>
                <a:r>
                  <a:rPr lang="el-GR" sz="2800" dirty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– Μαθηματικός</a:t>
                </a:r>
                <a:r>
                  <a:rPr lang="en-US" sz="2800" dirty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el-GR" sz="2800" dirty="0">
                  <a:solidFill>
                    <a:schemeClr val="accent5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grpSp>
            <p:nvGrpSpPr>
              <p:cNvPr id="10" name="Ομάδα 9">
                <a:extLst>
                  <a:ext uri="{FF2B5EF4-FFF2-40B4-BE49-F238E27FC236}">
                    <a16:creationId xmlns:a16="http://schemas.microsoft.com/office/drawing/2014/main" id="{01BECEA9-F0AD-4410-81E4-597CC85A0769}"/>
                  </a:ext>
                </a:extLst>
              </p:cNvPr>
              <p:cNvGrpSpPr/>
              <p:nvPr/>
            </p:nvGrpSpPr>
            <p:grpSpPr>
              <a:xfrm>
                <a:off x="112643" y="-1517"/>
                <a:ext cx="11966713" cy="1031805"/>
                <a:chOff x="79513" y="90558"/>
                <a:chExt cx="11966713" cy="1031805"/>
              </a:xfrm>
            </p:grpSpPr>
            <p:pic>
              <p:nvPicPr>
                <p:cNvPr id="7" name="Γραφικό 6" descr="Διαφήμιση">
                  <a:extLst>
                    <a:ext uri="{FF2B5EF4-FFF2-40B4-BE49-F238E27FC236}">
                      <a16:creationId xmlns:a16="http://schemas.microsoft.com/office/drawing/2014/main" id="{CA85E633-D164-4AAF-825B-B4600125742F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1131826" y="90558"/>
                  <a:ext cx="914400" cy="914400"/>
                </a:xfrm>
                <a:prstGeom prst="rect">
                  <a:avLst/>
                </a:prstGeom>
                <a:effectLst>
                  <a:reflection blurRad="6350" stA="50000" endA="295" endPos="92000" dist="101600" dir="5400000" sy="-100000" algn="bl" rotWithShape="0"/>
                </a:effectLst>
              </p:spPr>
            </p:pic>
            <p:pic>
              <p:nvPicPr>
                <p:cNvPr id="5" name="Γραφικό 4" descr="Αίθουσα">
                  <a:extLst>
                    <a:ext uri="{FF2B5EF4-FFF2-40B4-BE49-F238E27FC236}">
                      <a16:creationId xmlns:a16="http://schemas.microsoft.com/office/drawing/2014/main" id="{35B44DF8-F41F-46B8-B7A1-DDB0BA0324C1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5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79513" y="207963"/>
                  <a:ext cx="914400" cy="914400"/>
                </a:xfrm>
                <a:prstGeom prst="rect">
                  <a:avLst/>
                </a:prstGeom>
                <a:effectLst>
                  <a:reflection blurRad="6350" stA="50000" endA="300" endPos="90000" dist="50800" dir="5400000" sy="-100000" algn="bl" rotWithShape="0"/>
                </a:effectLst>
              </p:spPr>
            </p:pic>
          </p:grpSp>
        </p:grpSp>
        <p:sp>
          <p:nvSpPr>
            <p:cNvPr id="12" name="Ορθογώνιο: Στρογγύλεμα γωνιών 11">
              <a:extLst>
                <a:ext uri="{FF2B5EF4-FFF2-40B4-BE49-F238E27FC236}">
                  <a16:creationId xmlns:a16="http://schemas.microsoft.com/office/drawing/2014/main" id="{F9E063FD-7538-4313-A7AE-708AB4E8C907}"/>
                </a:ext>
              </a:extLst>
            </p:cNvPr>
            <p:cNvSpPr/>
            <p:nvPr/>
          </p:nvSpPr>
          <p:spPr>
            <a:xfrm>
              <a:off x="1709530" y="31268"/>
              <a:ext cx="8534400" cy="368162"/>
            </a:xfrm>
            <a:prstGeom prst="round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l-GR" sz="2400" dirty="0">
                  <a:solidFill>
                    <a:srgbClr val="0000CC"/>
                  </a:solidFill>
                </a:rPr>
                <a:t>ΗΜΕΡΗΣΙΟ ΓΥΜΝΑΣΙΟ </a:t>
              </a:r>
              <a:r>
                <a:rPr kumimoji="0" lang="el-GR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CC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ΜΑΝΙΑΚΩΝ</a:t>
              </a:r>
              <a:r>
                <a:rPr lang="el-GR" sz="2400" dirty="0">
                  <a:solidFill>
                    <a:srgbClr val="0000CC"/>
                  </a:solidFill>
                </a:rPr>
                <a:t> ΚΑΣΤΟΡΙΑΣ </a:t>
              </a:r>
            </a:p>
          </p:txBody>
        </p:sp>
      </p:grpSp>
      <p:pic>
        <p:nvPicPr>
          <p:cNvPr id="3" name="Εικόνα 2">
            <a:extLst>
              <a:ext uri="{FF2B5EF4-FFF2-40B4-BE49-F238E27FC236}">
                <a16:creationId xmlns:a16="http://schemas.microsoft.com/office/drawing/2014/main" id="{804594A7-9754-4C37-9D8F-A53FCAAD437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43608" y="1808922"/>
            <a:ext cx="4101862" cy="358913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A07F042B-6093-4C5E-BCA6-33A19654CD93}"/>
                  </a:ext>
                </a:extLst>
              </p:cNvPr>
              <p:cNvSpPr txBox="1"/>
              <p:nvPr/>
            </p:nvSpPr>
            <p:spPr>
              <a:xfrm>
                <a:off x="5269647" y="1936129"/>
                <a:ext cx="6583685" cy="211538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l-GR" sz="3200" dirty="0">
                    <a:solidFill>
                      <a:srgbClr val="231F20"/>
                    </a:solidFill>
                    <a:effectLst/>
                    <a:latin typeface="Times New Roman" panose="02020603050405020304" pitchFamily="18" charset="0"/>
                    <a:ea typeface="Century Gothic" panose="020B0502020202020204" pitchFamily="34" charset="0"/>
                    <a:cs typeface="Times New Roman" panose="02020603050405020304" pitchFamily="18" charset="0"/>
                  </a:rPr>
                  <a:t>Οι</a:t>
                </a:r>
                <a:r>
                  <a:rPr lang="el-GR" sz="3200" spc="-85" dirty="0">
                    <a:solidFill>
                      <a:srgbClr val="231F20"/>
                    </a:solidFill>
                    <a:effectLst/>
                    <a:latin typeface="Times New Roman" panose="02020603050405020304" pitchFamily="18" charset="0"/>
                    <a:ea typeface="Century Gothic" panose="020B050202020202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l-GR" sz="3200" dirty="0">
                    <a:solidFill>
                      <a:srgbClr val="231F20"/>
                    </a:solidFill>
                    <a:effectLst/>
                    <a:latin typeface="Times New Roman" panose="02020603050405020304" pitchFamily="18" charset="0"/>
                    <a:ea typeface="Century Gothic" panose="020B0502020202020204" pitchFamily="34" charset="0"/>
                    <a:cs typeface="Times New Roman" panose="02020603050405020304" pitchFamily="18" charset="0"/>
                  </a:rPr>
                  <a:t>γωνίες</a:t>
                </a:r>
                <a:r>
                  <a:rPr lang="el-GR" sz="3200" spc="130" dirty="0">
                    <a:solidFill>
                      <a:srgbClr val="231F20"/>
                    </a:solidFill>
                    <a:effectLst/>
                    <a:latin typeface="Times New Roman" panose="02020603050405020304" pitchFamily="18" charset="0"/>
                    <a:ea typeface="Century Gothic" panose="020B050202020202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l-GR" sz="3200" i="1" spc="35" smtClean="0">
                            <a:solidFill>
                              <a:srgbClr val="231F20"/>
                            </a:solidFill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m:rPr>
                            <m:nor/>
                          </m:rPr>
                          <a:rPr lang="el-GR" sz="3200" spc="35" dirty="0">
                            <a:solidFill>
                              <a:srgbClr val="231F20"/>
                            </a:solidFill>
                            <a:latin typeface="Times New Roman" panose="02020603050405020304" pitchFamily="18" charset="0"/>
                            <a:ea typeface="Century Gothic" panose="020B0502020202020204" pitchFamily="34" charset="0"/>
                            <a:cs typeface="Times New Roman" panose="02020603050405020304" pitchFamily="18" charset="0"/>
                          </a:rPr>
                          <m:t>ΔΟΑ</m:t>
                        </m:r>
                      </m:e>
                    </m:acc>
                  </m:oMath>
                </a14:m>
                <a:r>
                  <a:rPr lang="el-GR" sz="3200" spc="-85" dirty="0">
                    <a:solidFill>
                      <a:srgbClr val="231F20"/>
                    </a:solidFill>
                    <a:effectLst/>
                    <a:latin typeface="Times New Roman" panose="02020603050405020304" pitchFamily="18" charset="0"/>
                    <a:ea typeface="Century Gothic" panose="020B050202020202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l-GR" sz="3200" dirty="0">
                    <a:solidFill>
                      <a:srgbClr val="231F20"/>
                    </a:solidFill>
                    <a:effectLst/>
                    <a:latin typeface="Times New Roman" panose="02020603050405020304" pitchFamily="18" charset="0"/>
                    <a:ea typeface="Century Gothic" panose="020B0502020202020204" pitchFamily="34" charset="0"/>
                    <a:cs typeface="Times New Roman" panose="02020603050405020304" pitchFamily="18" charset="0"/>
                  </a:rPr>
                  <a:t>και</a:t>
                </a:r>
                <a:r>
                  <a:rPr lang="el-GR" sz="3200" spc="135" dirty="0">
                    <a:solidFill>
                      <a:srgbClr val="231F20"/>
                    </a:solidFill>
                    <a:effectLst/>
                    <a:latin typeface="Times New Roman" panose="02020603050405020304" pitchFamily="18" charset="0"/>
                    <a:ea typeface="Century Gothic" panose="020B050202020202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l-GR" sz="3200" i="1" spc="35" smtClean="0">
                            <a:solidFill>
                              <a:srgbClr val="231F20"/>
                            </a:solidFill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m:rPr>
                            <m:nor/>
                          </m:rPr>
                          <a:rPr lang="el-GR" sz="3200" spc="35" dirty="0">
                            <a:solidFill>
                              <a:srgbClr val="231F20"/>
                            </a:solidFill>
                            <a:latin typeface="Times New Roman" panose="02020603050405020304" pitchFamily="18" charset="0"/>
                            <a:ea typeface="Century Gothic" panose="020B0502020202020204" pitchFamily="34" charset="0"/>
                            <a:cs typeface="Times New Roman" panose="02020603050405020304" pitchFamily="18" charset="0"/>
                          </a:rPr>
                          <m:t>ΑΟΒ</m:t>
                        </m:r>
                      </m:e>
                    </m:acc>
                  </m:oMath>
                </a14:m>
                <a:r>
                  <a:rPr lang="el-GR" sz="3200" spc="-85" dirty="0">
                    <a:solidFill>
                      <a:srgbClr val="231F20"/>
                    </a:solidFill>
                    <a:effectLst/>
                    <a:latin typeface="Times New Roman" panose="02020603050405020304" pitchFamily="18" charset="0"/>
                    <a:ea typeface="Century Gothic" panose="020B050202020202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l-GR" sz="3200" dirty="0">
                    <a:solidFill>
                      <a:srgbClr val="231F20"/>
                    </a:solidFill>
                    <a:effectLst/>
                    <a:latin typeface="Times New Roman" panose="02020603050405020304" pitchFamily="18" charset="0"/>
                    <a:ea typeface="Century Gothic" panose="020B0502020202020204" pitchFamily="34" charset="0"/>
                    <a:cs typeface="Times New Roman" panose="02020603050405020304" pitchFamily="18" charset="0"/>
                  </a:rPr>
                  <a:t>καθώς</a:t>
                </a:r>
                <a:r>
                  <a:rPr lang="el-GR" sz="3200" spc="-85" dirty="0">
                    <a:solidFill>
                      <a:srgbClr val="231F20"/>
                    </a:solidFill>
                    <a:effectLst/>
                    <a:latin typeface="Times New Roman" panose="02020603050405020304" pitchFamily="18" charset="0"/>
                    <a:ea typeface="Century Gothic" panose="020B050202020202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l-GR" sz="3200" dirty="0">
                    <a:solidFill>
                      <a:srgbClr val="231F20"/>
                    </a:solidFill>
                    <a:effectLst/>
                    <a:latin typeface="Times New Roman" panose="02020603050405020304" pitchFamily="18" charset="0"/>
                    <a:ea typeface="Century Gothic" panose="020B0502020202020204" pitchFamily="34" charset="0"/>
                    <a:cs typeface="Times New Roman" panose="02020603050405020304" pitchFamily="18" charset="0"/>
                  </a:rPr>
                  <a:t>και</a:t>
                </a:r>
                <a:r>
                  <a:rPr lang="el-GR" sz="3200" spc="-85" dirty="0">
                    <a:solidFill>
                      <a:srgbClr val="231F20"/>
                    </a:solidFill>
                    <a:effectLst/>
                    <a:latin typeface="Times New Roman" panose="02020603050405020304" pitchFamily="18" charset="0"/>
                    <a:ea typeface="Century Gothic" panose="020B050202020202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l-GR" sz="3200" dirty="0">
                    <a:solidFill>
                      <a:srgbClr val="231F20"/>
                    </a:solidFill>
                    <a:effectLst/>
                    <a:latin typeface="Times New Roman" panose="02020603050405020304" pitchFamily="18" charset="0"/>
                    <a:ea typeface="Century Gothic" panose="020B0502020202020204" pitchFamily="34" charset="0"/>
                    <a:cs typeface="Times New Roman" panose="02020603050405020304" pitchFamily="18" charset="0"/>
                  </a:rPr>
                  <a:t>οι</a:t>
                </a:r>
                <a:r>
                  <a:rPr lang="el-GR" sz="3200" spc="-80" dirty="0">
                    <a:solidFill>
                      <a:srgbClr val="231F20"/>
                    </a:solidFill>
                    <a:effectLst/>
                    <a:latin typeface="Times New Roman" panose="02020603050405020304" pitchFamily="18" charset="0"/>
                    <a:ea typeface="Century Gothic" panose="020B050202020202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l-GR" sz="3200" spc="10" dirty="0">
                    <a:solidFill>
                      <a:srgbClr val="231F20"/>
                    </a:solidFill>
                    <a:effectLst/>
                    <a:latin typeface="Times New Roman" panose="02020603050405020304" pitchFamily="18" charset="0"/>
                    <a:ea typeface="Century Gothic" panose="020B0502020202020204" pitchFamily="34" charset="0"/>
                    <a:cs typeface="Times New Roman" panose="02020603050405020304" pitchFamily="18" charset="0"/>
                  </a:rPr>
                  <a:t>γωνίες</a:t>
                </a:r>
                <a:r>
                  <a:rPr lang="en-US" sz="3200" spc="10" dirty="0">
                    <a:solidFill>
                      <a:srgbClr val="231F20"/>
                    </a:solidFill>
                    <a:effectLst/>
                    <a:latin typeface="Times New Roman" panose="02020603050405020304" pitchFamily="18" charset="0"/>
                    <a:ea typeface="Century Gothic" panose="020B050202020202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l-GR" sz="3200" i="1" spc="35">
                            <a:solidFill>
                              <a:srgbClr val="231F2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m:rPr>
                            <m:nor/>
                          </m:rPr>
                          <a:rPr lang="el-GR" sz="3200" dirty="0">
                            <a:solidFill>
                              <a:srgbClr val="231F20"/>
                            </a:solidFill>
                            <a:latin typeface="Times New Roman" panose="02020603050405020304" pitchFamily="18" charset="0"/>
                            <a:ea typeface="Century Gothic" panose="020B0502020202020204" pitchFamily="34" charset="0"/>
                            <a:cs typeface="Times New Roman" panose="02020603050405020304" pitchFamily="18" charset="0"/>
                          </a:rPr>
                          <m:t>ΑΟΒ</m:t>
                        </m:r>
                      </m:e>
                    </m:acc>
                  </m:oMath>
                </a14:m>
                <a:r>
                  <a:rPr lang="el-GR" sz="3200" dirty="0">
                    <a:solidFill>
                      <a:srgbClr val="231F20"/>
                    </a:solidFill>
                    <a:effectLst/>
                    <a:latin typeface="Times New Roman" panose="02020603050405020304" pitchFamily="18" charset="0"/>
                    <a:ea typeface="Century Gothic" panose="020B0502020202020204" pitchFamily="34" charset="0"/>
                    <a:cs typeface="Times New Roman" panose="02020603050405020304" pitchFamily="18" charset="0"/>
                  </a:rPr>
                  <a:t> και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l-GR" sz="3200" i="1" spc="35">
                            <a:solidFill>
                              <a:srgbClr val="231F2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m:rPr>
                            <m:nor/>
                          </m:rPr>
                          <a:rPr lang="el-GR" sz="3200" dirty="0">
                            <a:solidFill>
                              <a:srgbClr val="231F20"/>
                            </a:solidFill>
                            <a:latin typeface="Times New Roman" panose="02020603050405020304" pitchFamily="18" charset="0"/>
                            <a:ea typeface="Century Gothic" panose="020B0502020202020204" pitchFamily="34" charset="0"/>
                            <a:cs typeface="Times New Roman" panose="02020603050405020304" pitchFamily="18" charset="0"/>
                          </a:rPr>
                          <m:t>ΒΟΓ</m:t>
                        </m:r>
                      </m:e>
                    </m:acc>
                  </m:oMath>
                </a14:m>
                <a:r>
                  <a:rPr lang="el-GR" sz="3200" dirty="0">
                    <a:solidFill>
                      <a:srgbClr val="231F20"/>
                    </a:solidFill>
                    <a:effectLst/>
                    <a:latin typeface="Times New Roman" panose="02020603050405020304" pitchFamily="18" charset="0"/>
                    <a:ea typeface="Century Gothic" panose="020B0502020202020204" pitchFamily="34" charset="0"/>
                    <a:cs typeface="Times New Roman" panose="02020603050405020304" pitchFamily="18" charset="0"/>
                  </a:rPr>
                  <a:t> είναι εφεξής. Τότε οι γωνίες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l-GR" sz="3200" i="1" spc="35">
                            <a:solidFill>
                              <a:srgbClr val="231F2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m:rPr>
                            <m:nor/>
                          </m:rPr>
                          <a:rPr lang="el-GR" sz="3200" dirty="0">
                            <a:solidFill>
                              <a:srgbClr val="231F20"/>
                            </a:solidFill>
                            <a:latin typeface="Times New Roman" panose="02020603050405020304" pitchFamily="18" charset="0"/>
                            <a:ea typeface="Century Gothic" panose="020B0502020202020204" pitchFamily="34" charset="0"/>
                            <a:cs typeface="Times New Roman" panose="02020603050405020304" pitchFamily="18" charset="0"/>
                          </a:rPr>
                          <m:t>ΔΟΑ</m:t>
                        </m:r>
                      </m:e>
                    </m:acc>
                  </m:oMath>
                </a14:m>
                <a:r>
                  <a:rPr lang="el-GR" sz="3200" dirty="0">
                    <a:solidFill>
                      <a:srgbClr val="231F20"/>
                    </a:solidFill>
                    <a:effectLst/>
                    <a:latin typeface="Times New Roman" panose="02020603050405020304" pitchFamily="18" charset="0"/>
                    <a:ea typeface="Century Gothic" panose="020B0502020202020204" pitchFamily="34" charset="0"/>
                    <a:cs typeface="Times New Roman" panose="02020603050405020304" pitchFamily="18" charset="0"/>
                  </a:rPr>
                  <a:t>,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l-GR" sz="3200" i="1" spc="35">
                            <a:solidFill>
                              <a:srgbClr val="231F2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m:rPr>
                            <m:nor/>
                          </m:rPr>
                          <a:rPr lang="el-GR" sz="3200" dirty="0">
                            <a:solidFill>
                              <a:srgbClr val="231F20"/>
                            </a:solidFill>
                            <a:latin typeface="Times New Roman" panose="02020603050405020304" pitchFamily="18" charset="0"/>
                            <a:ea typeface="Century Gothic" panose="020B0502020202020204" pitchFamily="34" charset="0"/>
                            <a:cs typeface="Times New Roman" panose="02020603050405020304" pitchFamily="18" charset="0"/>
                          </a:rPr>
                          <m:t>ΑΟΒ</m:t>
                        </m:r>
                      </m:e>
                    </m:acc>
                  </m:oMath>
                </a14:m>
                <a:r>
                  <a:rPr lang="el-GR" sz="3200" dirty="0">
                    <a:solidFill>
                      <a:srgbClr val="231F20"/>
                    </a:solidFill>
                    <a:effectLst/>
                    <a:latin typeface="Times New Roman" panose="02020603050405020304" pitchFamily="18" charset="0"/>
                    <a:ea typeface="Century Gothic" panose="020B0502020202020204" pitchFamily="34" charset="0"/>
                    <a:cs typeface="Times New Roman" panose="02020603050405020304" pitchFamily="18" charset="0"/>
                  </a:rPr>
                  <a:t> και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l-GR" sz="3200" i="1" spc="35">
                            <a:solidFill>
                              <a:srgbClr val="231F2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m:rPr>
                            <m:nor/>
                          </m:rPr>
                          <a:rPr lang="el-GR" sz="3200" dirty="0">
                            <a:solidFill>
                              <a:srgbClr val="231F20"/>
                            </a:solidFill>
                            <a:latin typeface="Times New Roman" panose="02020603050405020304" pitchFamily="18" charset="0"/>
                            <a:ea typeface="Century Gothic" panose="020B0502020202020204" pitchFamily="34" charset="0"/>
                            <a:cs typeface="Times New Roman" panose="02020603050405020304" pitchFamily="18" charset="0"/>
                          </a:rPr>
                          <m:t>ΒΟΓ</m:t>
                        </m:r>
                      </m:e>
                    </m:acc>
                  </m:oMath>
                </a14:m>
                <a:r>
                  <a:rPr lang="el-GR" sz="3200" spc="-85" dirty="0">
                    <a:solidFill>
                      <a:srgbClr val="231F20"/>
                    </a:solidFill>
                    <a:latin typeface="Times New Roman" panose="02020603050405020304" pitchFamily="18" charset="0"/>
                    <a:ea typeface="Century Gothic" panose="020B050202020202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l-GR" sz="3200" dirty="0">
                    <a:solidFill>
                      <a:srgbClr val="231F20"/>
                    </a:solidFill>
                    <a:effectLst/>
                    <a:latin typeface="Times New Roman" panose="02020603050405020304" pitchFamily="18" charset="0"/>
                    <a:ea typeface="Century Gothic" panose="020B0502020202020204" pitchFamily="34" charset="0"/>
                    <a:cs typeface="Times New Roman" panose="02020603050405020304" pitchFamily="18" charset="0"/>
                  </a:rPr>
                  <a:t>λέγονται </a:t>
                </a:r>
                <a:r>
                  <a:rPr lang="el-GR" sz="3200" dirty="0">
                    <a:solidFill>
                      <a:schemeClr val="accent1">
                        <a:lumMod val="75000"/>
                      </a:schemeClr>
                    </a:solidFill>
                    <a:effectLst/>
                    <a:latin typeface="Times New Roman" panose="02020603050405020304" pitchFamily="18" charset="0"/>
                    <a:ea typeface="Century Gothic" panose="020B0502020202020204" pitchFamily="34" charset="0"/>
                    <a:cs typeface="Times New Roman" panose="02020603050405020304" pitchFamily="18" charset="0"/>
                  </a:rPr>
                  <a:t>διαδοχικές.</a:t>
                </a:r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A07F042B-6093-4C5E-BCA6-33A19654CD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69647" y="1936129"/>
                <a:ext cx="6583685" cy="2115387"/>
              </a:xfrm>
              <a:prstGeom prst="rect">
                <a:avLst/>
              </a:prstGeom>
              <a:blipFill>
                <a:blip r:embed="rId7"/>
                <a:stretch>
                  <a:fillRect l="-2315" t="-3170" r="-926" b="-835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287269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79CB294-D7D1-4FE1-A958-0380206E2B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03143" y="537024"/>
            <a:ext cx="4908505" cy="696260"/>
          </a:xfrm>
        </p:spPr>
        <p:txBody>
          <a:bodyPr>
            <a:normAutofit fontScale="90000"/>
          </a:bodyPr>
          <a:lstStyle/>
          <a:p>
            <a:pPr algn="l"/>
            <a:r>
              <a:rPr lang="el-GR" sz="3600" b="1" dirty="0">
                <a:solidFill>
                  <a:schemeClr val="accent1">
                    <a:lumMod val="75000"/>
                  </a:schemeClr>
                </a:solidFill>
              </a:rPr>
              <a:t>Παραδείγματα -Εφαρμογές:</a:t>
            </a:r>
          </a:p>
        </p:txBody>
      </p:sp>
      <p:grpSp>
        <p:nvGrpSpPr>
          <p:cNvPr id="13" name="Ομάδα 12">
            <a:extLst>
              <a:ext uri="{FF2B5EF4-FFF2-40B4-BE49-F238E27FC236}">
                <a16:creationId xmlns:a16="http://schemas.microsoft.com/office/drawing/2014/main" id="{8952AFEC-C181-405D-85BE-AEA940EAF463}"/>
              </a:ext>
            </a:extLst>
          </p:cNvPr>
          <p:cNvGrpSpPr/>
          <p:nvPr/>
        </p:nvGrpSpPr>
        <p:grpSpPr>
          <a:xfrm>
            <a:off x="96078" y="37894"/>
            <a:ext cx="11999843" cy="6782211"/>
            <a:chOff x="96078" y="31268"/>
            <a:chExt cx="11999843" cy="6782211"/>
          </a:xfrm>
        </p:grpSpPr>
        <p:grpSp>
          <p:nvGrpSpPr>
            <p:cNvPr id="11" name="Ομάδα 10">
              <a:extLst>
                <a:ext uri="{FF2B5EF4-FFF2-40B4-BE49-F238E27FC236}">
                  <a16:creationId xmlns:a16="http://schemas.microsoft.com/office/drawing/2014/main" id="{BAEABAFB-713D-40EA-ADD4-1BFD1C63D9D2}"/>
                </a:ext>
              </a:extLst>
            </p:cNvPr>
            <p:cNvGrpSpPr/>
            <p:nvPr/>
          </p:nvGrpSpPr>
          <p:grpSpPr>
            <a:xfrm>
              <a:off x="96078" y="44520"/>
              <a:ext cx="11999843" cy="6768959"/>
              <a:chOff x="79513" y="-1517"/>
              <a:chExt cx="11999843" cy="6768959"/>
            </a:xfrm>
          </p:grpSpPr>
          <p:sp>
            <p:nvSpPr>
              <p:cNvPr id="9" name="Ορθογώνιο: Στρογγύλεμα διαγώνιων γωνιών 8">
                <a:extLst>
                  <a:ext uri="{FF2B5EF4-FFF2-40B4-BE49-F238E27FC236}">
                    <a16:creationId xmlns:a16="http://schemas.microsoft.com/office/drawing/2014/main" id="{91C81E29-3F1E-428A-B31A-457E985C85B6}"/>
                  </a:ext>
                </a:extLst>
              </p:cNvPr>
              <p:cNvSpPr/>
              <p:nvPr/>
            </p:nvSpPr>
            <p:spPr>
              <a:xfrm>
                <a:off x="79513" y="6188765"/>
                <a:ext cx="11966713" cy="578677"/>
              </a:xfrm>
              <a:prstGeom prst="round2Diag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38100">
                <a:solidFill>
                  <a:schemeClr val="accent1">
                    <a:lumMod val="50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 w="114300" prst="hardEdg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l-GR" sz="2800" dirty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Γεώργιος Ε. </a:t>
                </a:r>
                <a:r>
                  <a:rPr lang="el-GR" sz="2800" dirty="0" err="1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Καραφέρης</a:t>
                </a:r>
                <a:r>
                  <a:rPr lang="el-GR" sz="2800" dirty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– Μαθηματικός</a:t>
                </a:r>
                <a:r>
                  <a:rPr lang="en-US" sz="2800" dirty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el-GR" sz="2800" dirty="0">
                  <a:solidFill>
                    <a:schemeClr val="accent5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grpSp>
            <p:nvGrpSpPr>
              <p:cNvPr id="10" name="Ομάδα 9">
                <a:extLst>
                  <a:ext uri="{FF2B5EF4-FFF2-40B4-BE49-F238E27FC236}">
                    <a16:creationId xmlns:a16="http://schemas.microsoft.com/office/drawing/2014/main" id="{01BECEA9-F0AD-4410-81E4-597CC85A0769}"/>
                  </a:ext>
                </a:extLst>
              </p:cNvPr>
              <p:cNvGrpSpPr/>
              <p:nvPr/>
            </p:nvGrpSpPr>
            <p:grpSpPr>
              <a:xfrm>
                <a:off x="112643" y="-1517"/>
                <a:ext cx="11966713" cy="1031805"/>
                <a:chOff x="79513" y="90558"/>
                <a:chExt cx="11966713" cy="1031805"/>
              </a:xfrm>
            </p:grpSpPr>
            <p:pic>
              <p:nvPicPr>
                <p:cNvPr id="7" name="Γραφικό 6" descr="Διαφήμιση">
                  <a:extLst>
                    <a:ext uri="{FF2B5EF4-FFF2-40B4-BE49-F238E27FC236}">
                      <a16:creationId xmlns:a16="http://schemas.microsoft.com/office/drawing/2014/main" id="{CA85E633-D164-4AAF-825B-B4600125742F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1131826" y="90558"/>
                  <a:ext cx="914400" cy="914400"/>
                </a:xfrm>
                <a:prstGeom prst="rect">
                  <a:avLst/>
                </a:prstGeom>
                <a:effectLst>
                  <a:reflection blurRad="6350" stA="50000" endA="295" endPos="92000" dist="101600" dir="5400000" sy="-100000" algn="bl" rotWithShape="0"/>
                </a:effectLst>
              </p:spPr>
            </p:pic>
            <p:pic>
              <p:nvPicPr>
                <p:cNvPr id="5" name="Γραφικό 4" descr="Αίθουσα">
                  <a:extLst>
                    <a:ext uri="{FF2B5EF4-FFF2-40B4-BE49-F238E27FC236}">
                      <a16:creationId xmlns:a16="http://schemas.microsoft.com/office/drawing/2014/main" id="{35B44DF8-F41F-46B8-B7A1-DDB0BA0324C1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5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79513" y="207963"/>
                  <a:ext cx="914400" cy="914400"/>
                </a:xfrm>
                <a:prstGeom prst="rect">
                  <a:avLst/>
                </a:prstGeom>
                <a:effectLst>
                  <a:reflection blurRad="6350" stA="50000" endA="300" endPos="90000" dist="50800" dir="5400000" sy="-100000" algn="bl" rotWithShape="0"/>
                </a:effectLst>
              </p:spPr>
            </p:pic>
          </p:grpSp>
        </p:grpSp>
        <p:sp>
          <p:nvSpPr>
            <p:cNvPr id="12" name="Ορθογώνιο: Στρογγύλεμα γωνιών 11">
              <a:extLst>
                <a:ext uri="{FF2B5EF4-FFF2-40B4-BE49-F238E27FC236}">
                  <a16:creationId xmlns:a16="http://schemas.microsoft.com/office/drawing/2014/main" id="{F9E063FD-7538-4313-A7AE-708AB4E8C907}"/>
                </a:ext>
              </a:extLst>
            </p:cNvPr>
            <p:cNvSpPr/>
            <p:nvPr/>
          </p:nvSpPr>
          <p:spPr>
            <a:xfrm>
              <a:off x="1709530" y="31268"/>
              <a:ext cx="8534400" cy="368162"/>
            </a:xfrm>
            <a:prstGeom prst="round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l-GR" sz="2400" dirty="0">
                  <a:solidFill>
                    <a:srgbClr val="0000CC"/>
                  </a:solidFill>
                </a:rPr>
                <a:t>ΗΜΕΡΗΣΙΟ ΓΥΜΝΑΣΙΟ </a:t>
              </a:r>
              <a:r>
                <a:rPr kumimoji="0" lang="el-GR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CC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ΜΑΝΙΑΚΩΝ</a:t>
              </a:r>
              <a:r>
                <a:rPr lang="el-GR" sz="2400" dirty="0">
                  <a:solidFill>
                    <a:srgbClr val="0000CC"/>
                  </a:solidFill>
                </a:rPr>
                <a:t> ΚΑΣΤΟΡΙΑΣ </a:t>
              </a:r>
            </a:p>
          </p:txBody>
        </p:sp>
      </p:grpSp>
      <p:sp>
        <p:nvSpPr>
          <p:cNvPr id="15" name="TextBox 14">
            <a:extLst>
              <a:ext uri="{FF2B5EF4-FFF2-40B4-BE49-F238E27FC236}">
                <a16:creationId xmlns:a16="http://schemas.microsoft.com/office/drawing/2014/main" id="{8E84BBDE-16C1-42AD-8826-0379338A54F5}"/>
              </a:ext>
            </a:extLst>
          </p:cNvPr>
          <p:cNvSpPr txBox="1"/>
          <p:nvPr/>
        </p:nvSpPr>
        <p:spPr>
          <a:xfrm>
            <a:off x="1241776" y="1620291"/>
            <a:ext cx="993974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sz="3200" dirty="0">
                <a:solidFill>
                  <a:srgbClr val="231F2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Υπάρχει τρόπος για να γίνουν δύο γωνίες εφεξής;</a:t>
            </a:r>
            <a:endParaRPr lang="el-GR" sz="3200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79FF856D-26E0-4A02-9B9B-0EAFF54DC2EB}"/>
              </a:ext>
            </a:extLst>
          </p:cNvPr>
          <p:cNvSpPr txBox="1"/>
          <p:nvPr/>
        </p:nvSpPr>
        <p:spPr>
          <a:xfrm>
            <a:off x="1106188" y="2259167"/>
            <a:ext cx="10532533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sz="3200" dirty="0"/>
              <a:t>Αποτυπώνουμε τη μία γωνία σε διαφανές χαρτί και τη μεταφέρουμε κατάλληλα έτσι, ώστε να γίνει εφεξής με την άλλη.</a:t>
            </a:r>
          </a:p>
        </p:txBody>
      </p:sp>
      <p:pic>
        <p:nvPicPr>
          <p:cNvPr id="24" name="Εικόνα 23">
            <a:extLst>
              <a:ext uri="{FF2B5EF4-FFF2-40B4-BE49-F238E27FC236}">
                <a16:creationId xmlns:a16="http://schemas.microsoft.com/office/drawing/2014/main" id="{219C2426-B30C-4082-B0E7-B03FDC91DD5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240108" y="3438339"/>
            <a:ext cx="3212426" cy="2243599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pic>
        <p:nvPicPr>
          <p:cNvPr id="25" name="Εικόνα 24">
            <a:extLst>
              <a:ext uri="{FF2B5EF4-FFF2-40B4-BE49-F238E27FC236}">
                <a16:creationId xmlns:a16="http://schemas.microsoft.com/office/drawing/2014/main" id="{208CC5E7-1BFE-4409-9FB0-9A783E97567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739468" y="3429001"/>
            <a:ext cx="3429197" cy="2073468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sp>
        <p:nvSpPr>
          <p:cNvPr id="26" name="Τίτλος 1">
            <a:extLst>
              <a:ext uri="{FF2B5EF4-FFF2-40B4-BE49-F238E27FC236}">
                <a16:creationId xmlns:a16="http://schemas.microsoft.com/office/drawing/2014/main" id="{A6312D40-9CAB-4B8C-A372-729C032D0AC5}"/>
              </a:ext>
            </a:extLst>
          </p:cNvPr>
          <p:cNvSpPr txBox="1">
            <a:spLocks/>
          </p:cNvSpPr>
          <p:nvPr/>
        </p:nvSpPr>
        <p:spPr>
          <a:xfrm>
            <a:off x="1255949" y="1032758"/>
            <a:ext cx="5002892" cy="627875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l-GR" sz="3600" b="1" dirty="0">
                <a:solidFill>
                  <a:schemeClr val="accent1">
                    <a:lumMod val="75000"/>
                  </a:schemeClr>
                </a:solidFill>
              </a:rPr>
              <a:t>Παράδειγμα 1:</a:t>
            </a:r>
          </a:p>
        </p:txBody>
      </p:sp>
    </p:spTree>
    <p:extLst>
      <p:ext uri="{BB962C8B-B14F-4D97-AF65-F5344CB8AC3E}">
        <p14:creationId xmlns:p14="http://schemas.microsoft.com/office/powerpoint/2010/main" val="18838327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5" grpId="0"/>
      <p:bldP spid="21" grpId="0"/>
      <p:bldP spid="2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79CB294-D7D1-4FE1-A958-0380206E2B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64973" y="958920"/>
            <a:ext cx="4908505" cy="696260"/>
          </a:xfrm>
        </p:spPr>
        <p:txBody>
          <a:bodyPr>
            <a:normAutofit fontScale="90000"/>
          </a:bodyPr>
          <a:lstStyle/>
          <a:p>
            <a:pPr algn="l"/>
            <a:r>
              <a:rPr lang="el-GR" sz="3600" b="1" dirty="0">
                <a:solidFill>
                  <a:schemeClr val="accent1">
                    <a:lumMod val="75000"/>
                  </a:schemeClr>
                </a:solidFill>
              </a:rPr>
              <a:t>Παραδείγματα -Εφαρμογές:</a:t>
            </a:r>
          </a:p>
        </p:txBody>
      </p:sp>
      <p:grpSp>
        <p:nvGrpSpPr>
          <p:cNvPr id="13" name="Ομάδα 12">
            <a:extLst>
              <a:ext uri="{FF2B5EF4-FFF2-40B4-BE49-F238E27FC236}">
                <a16:creationId xmlns:a16="http://schemas.microsoft.com/office/drawing/2014/main" id="{8952AFEC-C181-405D-85BE-AEA940EAF463}"/>
              </a:ext>
            </a:extLst>
          </p:cNvPr>
          <p:cNvGrpSpPr/>
          <p:nvPr/>
        </p:nvGrpSpPr>
        <p:grpSpPr>
          <a:xfrm>
            <a:off x="96078" y="37894"/>
            <a:ext cx="11999843" cy="6782211"/>
            <a:chOff x="96078" y="31268"/>
            <a:chExt cx="11999843" cy="6782211"/>
          </a:xfrm>
        </p:grpSpPr>
        <p:grpSp>
          <p:nvGrpSpPr>
            <p:cNvPr id="11" name="Ομάδα 10">
              <a:extLst>
                <a:ext uri="{FF2B5EF4-FFF2-40B4-BE49-F238E27FC236}">
                  <a16:creationId xmlns:a16="http://schemas.microsoft.com/office/drawing/2014/main" id="{BAEABAFB-713D-40EA-ADD4-1BFD1C63D9D2}"/>
                </a:ext>
              </a:extLst>
            </p:cNvPr>
            <p:cNvGrpSpPr/>
            <p:nvPr/>
          </p:nvGrpSpPr>
          <p:grpSpPr>
            <a:xfrm>
              <a:off x="96078" y="44520"/>
              <a:ext cx="11999843" cy="6768959"/>
              <a:chOff x="79513" y="-1517"/>
              <a:chExt cx="11999843" cy="6768959"/>
            </a:xfrm>
          </p:grpSpPr>
          <p:sp>
            <p:nvSpPr>
              <p:cNvPr id="9" name="Ορθογώνιο: Στρογγύλεμα διαγώνιων γωνιών 8">
                <a:extLst>
                  <a:ext uri="{FF2B5EF4-FFF2-40B4-BE49-F238E27FC236}">
                    <a16:creationId xmlns:a16="http://schemas.microsoft.com/office/drawing/2014/main" id="{91C81E29-3F1E-428A-B31A-457E985C85B6}"/>
                  </a:ext>
                </a:extLst>
              </p:cNvPr>
              <p:cNvSpPr/>
              <p:nvPr/>
            </p:nvSpPr>
            <p:spPr>
              <a:xfrm>
                <a:off x="79513" y="6188765"/>
                <a:ext cx="11966713" cy="578677"/>
              </a:xfrm>
              <a:prstGeom prst="round2Diag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38100">
                <a:solidFill>
                  <a:schemeClr val="accent1">
                    <a:lumMod val="50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 w="114300" prst="hardEdg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l-GR" sz="2800" dirty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Γεώργιος Ε. </a:t>
                </a:r>
                <a:r>
                  <a:rPr lang="el-GR" sz="2800" dirty="0" err="1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Καραφέρης</a:t>
                </a:r>
                <a:r>
                  <a:rPr lang="el-GR" sz="2800" dirty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– Μαθηματικός</a:t>
                </a:r>
                <a:r>
                  <a:rPr lang="en-US" sz="2800" dirty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el-GR" sz="2800" dirty="0">
                  <a:solidFill>
                    <a:schemeClr val="accent5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grpSp>
            <p:nvGrpSpPr>
              <p:cNvPr id="10" name="Ομάδα 9">
                <a:extLst>
                  <a:ext uri="{FF2B5EF4-FFF2-40B4-BE49-F238E27FC236}">
                    <a16:creationId xmlns:a16="http://schemas.microsoft.com/office/drawing/2014/main" id="{01BECEA9-F0AD-4410-81E4-597CC85A0769}"/>
                  </a:ext>
                </a:extLst>
              </p:cNvPr>
              <p:cNvGrpSpPr/>
              <p:nvPr/>
            </p:nvGrpSpPr>
            <p:grpSpPr>
              <a:xfrm>
                <a:off x="112643" y="-1517"/>
                <a:ext cx="11966713" cy="1031805"/>
                <a:chOff x="79513" y="90558"/>
                <a:chExt cx="11966713" cy="1031805"/>
              </a:xfrm>
            </p:grpSpPr>
            <p:pic>
              <p:nvPicPr>
                <p:cNvPr id="7" name="Γραφικό 6" descr="Διαφήμιση">
                  <a:extLst>
                    <a:ext uri="{FF2B5EF4-FFF2-40B4-BE49-F238E27FC236}">
                      <a16:creationId xmlns:a16="http://schemas.microsoft.com/office/drawing/2014/main" id="{CA85E633-D164-4AAF-825B-B4600125742F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1131826" y="90558"/>
                  <a:ext cx="914400" cy="914400"/>
                </a:xfrm>
                <a:prstGeom prst="rect">
                  <a:avLst/>
                </a:prstGeom>
                <a:effectLst>
                  <a:reflection blurRad="6350" stA="50000" endA="295" endPos="92000" dist="101600" dir="5400000" sy="-100000" algn="bl" rotWithShape="0"/>
                </a:effectLst>
              </p:spPr>
            </p:pic>
            <p:pic>
              <p:nvPicPr>
                <p:cNvPr id="5" name="Γραφικό 4" descr="Αίθουσα">
                  <a:extLst>
                    <a:ext uri="{FF2B5EF4-FFF2-40B4-BE49-F238E27FC236}">
                      <a16:creationId xmlns:a16="http://schemas.microsoft.com/office/drawing/2014/main" id="{35B44DF8-F41F-46B8-B7A1-DDB0BA0324C1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5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79513" y="207963"/>
                  <a:ext cx="914400" cy="914400"/>
                </a:xfrm>
                <a:prstGeom prst="rect">
                  <a:avLst/>
                </a:prstGeom>
                <a:effectLst>
                  <a:reflection blurRad="6350" stA="50000" endA="300" endPos="90000" dist="50800" dir="5400000" sy="-100000" algn="bl" rotWithShape="0"/>
                </a:effectLst>
              </p:spPr>
            </p:pic>
          </p:grpSp>
        </p:grpSp>
        <p:sp>
          <p:nvSpPr>
            <p:cNvPr id="12" name="Ορθογώνιο: Στρογγύλεμα γωνιών 11">
              <a:extLst>
                <a:ext uri="{FF2B5EF4-FFF2-40B4-BE49-F238E27FC236}">
                  <a16:creationId xmlns:a16="http://schemas.microsoft.com/office/drawing/2014/main" id="{F9E063FD-7538-4313-A7AE-708AB4E8C907}"/>
                </a:ext>
              </a:extLst>
            </p:cNvPr>
            <p:cNvSpPr/>
            <p:nvPr/>
          </p:nvSpPr>
          <p:spPr>
            <a:xfrm>
              <a:off x="1709530" y="31268"/>
              <a:ext cx="8534400" cy="368162"/>
            </a:xfrm>
            <a:prstGeom prst="round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l-GR" sz="2400" dirty="0">
                  <a:solidFill>
                    <a:srgbClr val="0000CC"/>
                  </a:solidFill>
                </a:rPr>
                <a:t>ΗΜΕΡΗΣΙΟ ΓΥΜΝΑΣΙΟ </a:t>
              </a:r>
              <a:r>
                <a:rPr kumimoji="0" lang="el-GR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CC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ΜΑΝΙΑΚΩΝ</a:t>
              </a:r>
              <a:r>
                <a:rPr lang="el-GR" sz="2400" dirty="0">
                  <a:solidFill>
                    <a:srgbClr val="0000CC"/>
                  </a:solidFill>
                </a:rPr>
                <a:t> ΚΑΣΤΟΡΙΑΣ </a:t>
              </a:r>
            </a:p>
          </p:txBody>
        </p:sp>
      </p:grpSp>
      <p:pic>
        <p:nvPicPr>
          <p:cNvPr id="3" name="Εικόνα 2">
            <a:extLst>
              <a:ext uri="{FF2B5EF4-FFF2-40B4-BE49-F238E27FC236}">
                <a16:creationId xmlns:a16="http://schemas.microsoft.com/office/drawing/2014/main" id="{EB771422-B3FC-4955-AF51-8FCF97CD42C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98675" y="1671510"/>
            <a:ext cx="3299191" cy="2766690"/>
          </a:xfrm>
          <a:prstGeom prst="rect">
            <a:avLst/>
          </a:prstGeom>
        </p:spPr>
      </p:pic>
      <p:pic>
        <p:nvPicPr>
          <p:cNvPr id="4" name="Εικόνα 3">
            <a:extLst>
              <a:ext uri="{FF2B5EF4-FFF2-40B4-BE49-F238E27FC236}">
                <a16:creationId xmlns:a16="http://schemas.microsoft.com/office/drawing/2014/main" id="{99C83803-1D73-46A4-8BC1-A05497B2896B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097866" y="1570211"/>
            <a:ext cx="3004777" cy="2969287"/>
          </a:xfrm>
          <a:prstGeom prst="rect">
            <a:avLst/>
          </a:prstGeom>
        </p:spPr>
      </p:pic>
      <p:pic>
        <p:nvPicPr>
          <p:cNvPr id="8" name="Εικόνα 7">
            <a:extLst>
              <a:ext uri="{FF2B5EF4-FFF2-40B4-BE49-F238E27FC236}">
                <a16:creationId xmlns:a16="http://schemas.microsoft.com/office/drawing/2014/main" id="{532963DC-4CAA-4D51-88DA-B78C8F14B445}"/>
              </a:ext>
            </a:extLst>
          </p:cNvPr>
          <p:cNvPicPr>
            <a:picLocks noChangeAspect="1"/>
          </p:cNvPicPr>
          <p:nvPr/>
        </p:nvPicPr>
        <p:blipFill rotWithShape="1">
          <a:blip r:embed="rId8"/>
          <a:srcRect l="11559" t="32283" r="33450"/>
          <a:stretch/>
        </p:blipFill>
        <p:spPr>
          <a:xfrm>
            <a:off x="7246756" y="1082951"/>
            <a:ext cx="4185343" cy="3525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1231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1424</TotalTime>
  <Words>548</Words>
  <Application>Microsoft Office PowerPoint</Application>
  <PresentationFormat>Ευρεία οθόνη</PresentationFormat>
  <Paragraphs>77</Paragraphs>
  <Slides>15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6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15</vt:i4>
      </vt:variant>
    </vt:vector>
  </HeadingPairs>
  <TitlesOfParts>
    <vt:vector size="22" baseType="lpstr">
      <vt:lpstr>Arial</vt:lpstr>
      <vt:lpstr>Calibri</vt:lpstr>
      <vt:lpstr>Calibri Light</vt:lpstr>
      <vt:lpstr>Cambria Math</vt:lpstr>
      <vt:lpstr>Century Gothic</vt:lpstr>
      <vt:lpstr>Times New Roman</vt:lpstr>
      <vt:lpstr>Θέμα του Office</vt:lpstr>
      <vt:lpstr>Γωνίες </vt:lpstr>
      <vt:lpstr>Δραστηριότητα:</vt:lpstr>
      <vt:lpstr>Δραστηριότητα:</vt:lpstr>
      <vt:lpstr>Δραστηριότητα:</vt:lpstr>
      <vt:lpstr>Δραστηριότητα:</vt:lpstr>
      <vt:lpstr>Θυμόμαστε - Μαθαίνουμε:</vt:lpstr>
      <vt:lpstr>Θυμόμαστε - Μαθαίνουμε:</vt:lpstr>
      <vt:lpstr>Παραδείγματα -Εφαρμογές:</vt:lpstr>
      <vt:lpstr>Παραδείγματα -Εφαρμογές:</vt:lpstr>
      <vt:lpstr>Παραδείγματα -Εφαρμογές:</vt:lpstr>
      <vt:lpstr>Παραδείγματα -Εφαρμογές:</vt:lpstr>
      <vt:lpstr>Παραδείγματα -Εφαρμογές:</vt:lpstr>
      <vt:lpstr>Παραδείγματα -Εφαρμογές:</vt:lpstr>
      <vt:lpstr>Παραδείγματα -Εφαρμογές:</vt:lpstr>
      <vt:lpstr>Παραδείγματα -Εφαρμογές: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giorgos karaferis</dc:creator>
  <cp:lastModifiedBy>user</cp:lastModifiedBy>
  <cp:revision>106</cp:revision>
  <dcterms:created xsi:type="dcterms:W3CDTF">2020-11-07T07:56:11Z</dcterms:created>
  <dcterms:modified xsi:type="dcterms:W3CDTF">2020-11-10T11:11:18Z</dcterms:modified>
</cp:coreProperties>
</file>