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7" r:id="rId8"/>
    <p:sldId id="262" r:id="rId9"/>
    <p:sldId id="263" r:id="rId10"/>
    <p:sldId id="269" r:id="rId11"/>
    <p:sldId id="271" r:id="rId12"/>
    <p:sldId id="268" r:id="rId13"/>
    <p:sldId id="274"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60"/>
  </p:normalViewPr>
  <p:slideViewPr>
    <p:cSldViewPr>
      <p:cViewPr varScale="1">
        <p:scale>
          <a:sx n="73" d="100"/>
          <a:sy n="73" d="100"/>
        </p:scale>
        <p:origin x="-132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de-DE"/>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de-DE"/>
          </a:p>
        </p:txBody>
      </p:sp>
      <p:sp>
        <p:nvSpPr>
          <p:cNvPr id="4" name="3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de-DE"/>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3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de-DE"/>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3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de-DE"/>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3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de-DE"/>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5" name="4 - Θέση υποσέλιδου"/>
          <p:cNvSpPr>
            <a:spLocks noGrp="1"/>
          </p:cNvSpPr>
          <p:nvPr>
            <p:ph type="ftr" sz="quarter" idx="11"/>
          </p:nvPr>
        </p:nvSpPr>
        <p:spPr/>
        <p:txBody>
          <a:bodyPr/>
          <a:lstStyle/>
          <a:p>
            <a:endParaRPr lang="de-DE"/>
          </a:p>
        </p:txBody>
      </p:sp>
      <p:sp>
        <p:nvSpPr>
          <p:cNvPr id="6" name="5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de-DE"/>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4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6" name="5 - Θέση υποσέλιδου"/>
          <p:cNvSpPr>
            <a:spLocks noGrp="1"/>
          </p:cNvSpPr>
          <p:nvPr>
            <p:ph type="ftr" sz="quarter" idx="11"/>
          </p:nvPr>
        </p:nvSpPr>
        <p:spPr/>
        <p:txBody>
          <a:bodyPr/>
          <a:lstStyle/>
          <a:p>
            <a:endParaRPr lang="de-DE"/>
          </a:p>
        </p:txBody>
      </p:sp>
      <p:sp>
        <p:nvSpPr>
          <p:cNvPr id="7" name="6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de-DE"/>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7" name="6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8" name="7 - Θέση υποσέλιδου"/>
          <p:cNvSpPr>
            <a:spLocks noGrp="1"/>
          </p:cNvSpPr>
          <p:nvPr>
            <p:ph type="ftr" sz="quarter" idx="11"/>
          </p:nvPr>
        </p:nvSpPr>
        <p:spPr/>
        <p:txBody>
          <a:bodyPr/>
          <a:lstStyle/>
          <a:p>
            <a:endParaRPr lang="de-DE"/>
          </a:p>
        </p:txBody>
      </p:sp>
      <p:sp>
        <p:nvSpPr>
          <p:cNvPr id="9" name="8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de-DE"/>
          </a:p>
        </p:txBody>
      </p:sp>
      <p:sp>
        <p:nvSpPr>
          <p:cNvPr id="3" name="2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4" name="3 - Θέση υποσέλιδου"/>
          <p:cNvSpPr>
            <a:spLocks noGrp="1"/>
          </p:cNvSpPr>
          <p:nvPr>
            <p:ph type="ftr" sz="quarter" idx="11"/>
          </p:nvPr>
        </p:nvSpPr>
        <p:spPr/>
        <p:txBody>
          <a:bodyPr/>
          <a:lstStyle/>
          <a:p>
            <a:endParaRPr lang="de-DE"/>
          </a:p>
        </p:txBody>
      </p:sp>
      <p:sp>
        <p:nvSpPr>
          <p:cNvPr id="5" name="4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3" name="2 - Θέση υποσέλιδου"/>
          <p:cNvSpPr>
            <a:spLocks noGrp="1"/>
          </p:cNvSpPr>
          <p:nvPr>
            <p:ph type="ftr" sz="quarter" idx="11"/>
          </p:nvPr>
        </p:nvSpPr>
        <p:spPr/>
        <p:txBody>
          <a:bodyPr/>
          <a:lstStyle/>
          <a:p>
            <a:endParaRPr lang="de-DE"/>
          </a:p>
        </p:txBody>
      </p:sp>
      <p:sp>
        <p:nvSpPr>
          <p:cNvPr id="4" name="3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de-DE"/>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6" name="5 - Θέση υποσέλιδου"/>
          <p:cNvSpPr>
            <a:spLocks noGrp="1"/>
          </p:cNvSpPr>
          <p:nvPr>
            <p:ph type="ftr" sz="quarter" idx="11"/>
          </p:nvPr>
        </p:nvSpPr>
        <p:spPr/>
        <p:txBody>
          <a:bodyPr/>
          <a:lstStyle/>
          <a:p>
            <a:endParaRPr lang="de-DE"/>
          </a:p>
        </p:txBody>
      </p:sp>
      <p:sp>
        <p:nvSpPr>
          <p:cNvPr id="7" name="6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de-DE"/>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58891EF-B38B-4DAA-9DE7-5830A9CE5955}" type="datetimeFigureOut">
              <a:rPr lang="de-DE" smtClean="0"/>
              <a:pPr/>
              <a:t>04.04.2021</a:t>
            </a:fld>
            <a:endParaRPr lang="de-DE"/>
          </a:p>
        </p:txBody>
      </p:sp>
      <p:sp>
        <p:nvSpPr>
          <p:cNvPr id="6" name="5 - Θέση υποσέλιδου"/>
          <p:cNvSpPr>
            <a:spLocks noGrp="1"/>
          </p:cNvSpPr>
          <p:nvPr>
            <p:ph type="ftr" sz="quarter" idx="11"/>
          </p:nvPr>
        </p:nvSpPr>
        <p:spPr/>
        <p:txBody>
          <a:bodyPr/>
          <a:lstStyle/>
          <a:p>
            <a:endParaRPr lang="de-DE"/>
          </a:p>
        </p:txBody>
      </p:sp>
      <p:sp>
        <p:nvSpPr>
          <p:cNvPr id="7" name="6 - Θέση αριθμού διαφάνειας"/>
          <p:cNvSpPr>
            <a:spLocks noGrp="1"/>
          </p:cNvSpPr>
          <p:nvPr>
            <p:ph type="sldNum" sz="quarter" idx="12"/>
          </p:nvPr>
        </p:nvSpPr>
        <p:spPr/>
        <p:txBody>
          <a:bodyPr/>
          <a:lstStyle/>
          <a:p>
            <a:fld id="{8C908386-19D3-4A97-AD11-868640A9305D}"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de-DE"/>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de-DE"/>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8891EF-B38B-4DAA-9DE7-5830A9CE5955}" type="datetimeFigureOut">
              <a:rPr lang="de-DE" smtClean="0"/>
              <a:pPr/>
              <a:t>04.04.2021</a:t>
            </a:fld>
            <a:endParaRPr lang="de-DE"/>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08386-19D3-4A97-AD11-868640A9305D}"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youtube.com/watch?v=FvvSCh5kjJI" TargetMode="External"/><Relationship Id="rId3" Type="http://schemas.openxmlformats.org/officeDocument/2006/relationships/image" Target="../media/image21.jpeg"/><Relationship Id="rId7" Type="http://schemas.openxmlformats.org/officeDocument/2006/relationships/hyperlink" Target="https://www.youtube.com/watch?v=B-UnuYgs0ic" TargetMode="External"/><Relationship Id="rId2" Type="http://schemas.openxmlformats.org/officeDocument/2006/relationships/image" Target="../media/image20.jpeg"/><Relationship Id="rId1" Type="http://schemas.openxmlformats.org/officeDocument/2006/relationships/slideLayout" Target="../slideLayouts/slideLayout7.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vOeoRrhmuZw%20:%20%20%20&#919;"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FMfo1jQTfEM"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Θέση εικόνας" descr="images - 2021-04-04T124605.709.jpg"/>
          <p:cNvPicPr>
            <a:picLocks noGrp="1" noChangeAspect="1"/>
          </p:cNvPicPr>
          <p:nvPr>
            <p:ph idx="4294967295"/>
          </p:nvPr>
        </p:nvPicPr>
        <p:blipFill>
          <a:blip r:embed="rId2" cstate="print"/>
          <a:stretch>
            <a:fillRect/>
          </a:stretch>
        </p:blipFill>
        <p:spPr>
          <a:xfrm>
            <a:off x="0" y="0"/>
            <a:ext cx="9144000" cy="6858000"/>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de-DE"/>
          </a:p>
        </p:txBody>
      </p:sp>
      <p:pic>
        <p:nvPicPr>
          <p:cNvPr id="4" name="3 - Θέση περιεχομένου" descr="images - 2021-04-04T135828.767.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de-DE"/>
          </a:p>
        </p:txBody>
      </p:sp>
      <p:pic>
        <p:nvPicPr>
          <p:cNvPr id="4" name="3 - Θέση περιεχομένου" descr="images - 2021-04-04T124600.471.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11 - Εικόνα" descr="images - 2021-04-04T124140.097.jpg"/>
          <p:cNvPicPr>
            <a:picLocks noChangeAspect="1"/>
          </p:cNvPicPr>
          <p:nvPr/>
        </p:nvPicPr>
        <p:blipFill>
          <a:blip r:embed="rId2" cstate="print"/>
          <a:stretch>
            <a:fillRect/>
          </a:stretch>
        </p:blipFill>
        <p:spPr>
          <a:xfrm>
            <a:off x="0" y="0"/>
            <a:ext cx="9323512" cy="6858000"/>
          </a:xfrm>
          <a:prstGeom prst="rect">
            <a:avLst/>
          </a:prstGeom>
        </p:spPr>
      </p:pic>
      <p:pic>
        <p:nvPicPr>
          <p:cNvPr id="4" name="3 - Θέση περιεχομένου" descr="images - 2021-04-04T125259.795.jpg"/>
          <p:cNvPicPr>
            <a:picLocks noGrp="1" noChangeAspect="1"/>
          </p:cNvPicPr>
          <p:nvPr>
            <p:ph idx="4294967295"/>
          </p:nvPr>
        </p:nvPicPr>
        <p:blipFill>
          <a:blip r:embed="rId3" cstate="print"/>
          <a:stretch>
            <a:fillRect/>
          </a:stretch>
        </p:blipFill>
        <p:spPr>
          <a:xfrm>
            <a:off x="0" y="0"/>
            <a:ext cx="5364088" cy="26642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9" name="8 - Εικόνα" descr="kazantzaki-kideia.jpg"/>
          <p:cNvPicPr>
            <a:picLocks noChangeAspect="1"/>
          </p:cNvPicPr>
          <p:nvPr/>
        </p:nvPicPr>
        <p:blipFill>
          <a:blip r:embed="rId4" cstate="print"/>
          <a:stretch>
            <a:fillRect/>
          </a:stretch>
        </p:blipFill>
        <p:spPr>
          <a:xfrm>
            <a:off x="1" y="2780928"/>
            <a:ext cx="4932040" cy="374441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0" name="9 - Εικόνα" descr="αρχείο λήψης (58).jpg"/>
          <p:cNvPicPr>
            <a:picLocks noChangeAspect="1"/>
          </p:cNvPicPr>
          <p:nvPr/>
        </p:nvPicPr>
        <p:blipFill>
          <a:blip r:embed="rId5" cstate="print"/>
          <a:stretch>
            <a:fillRect/>
          </a:stretch>
        </p:blipFill>
        <p:spPr>
          <a:xfrm>
            <a:off x="5220072" y="2492896"/>
            <a:ext cx="3600400" cy="410445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1" name="10 - Εικόνα" descr="αρχείο λήψης (59).jpg"/>
          <p:cNvPicPr>
            <a:picLocks noChangeAspect="1"/>
          </p:cNvPicPr>
          <p:nvPr/>
        </p:nvPicPr>
        <p:blipFill>
          <a:blip r:embed="rId6" cstate="print"/>
          <a:stretch>
            <a:fillRect/>
          </a:stretch>
        </p:blipFill>
        <p:spPr>
          <a:xfrm>
            <a:off x="5076056" y="0"/>
            <a:ext cx="4067944" cy="234888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8" name="7 - Ορθογώνιο"/>
          <p:cNvSpPr/>
          <p:nvPr/>
        </p:nvSpPr>
        <p:spPr>
          <a:xfrm>
            <a:off x="3779912" y="5661248"/>
            <a:ext cx="4608512" cy="646331"/>
          </a:xfrm>
          <a:prstGeom prst="rect">
            <a:avLst/>
          </a:prstGeom>
          <a:solidFill>
            <a:schemeClr val="bg2">
              <a:lumMod val="50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n-US" dirty="0" smtClean="0">
                <a:hlinkClick r:id="rId7"/>
              </a:rPr>
              <a:t>   </a:t>
            </a:r>
            <a:r>
              <a:rPr lang="el-GR" dirty="0" smtClean="0">
                <a:hlinkClick r:id="rId8"/>
              </a:rPr>
              <a:t>ΔΕΣ:Η </a:t>
            </a:r>
            <a:r>
              <a:rPr lang="el-GR" dirty="0" smtClean="0">
                <a:hlinkClick r:id="rId8"/>
              </a:rPr>
              <a:t>κηδεία του Νίκου Καζαντζάκη, 5/11/1957</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images - 2021-04-04T140341.683.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 Εικόνα" descr="images - 2021-04-04T124841.080.jpg"/>
          <p:cNvPicPr>
            <a:picLocks noChangeAspect="1"/>
          </p:cNvPicPr>
          <p:nvPr/>
        </p:nvPicPr>
        <p:blipFill>
          <a:blip r:embed="rId2" cstate="print">
            <a:lum bright="-40000"/>
          </a:blip>
          <a:stretch>
            <a:fillRect/>
          </a:stretch>
        </p:blipFill>
        <p:spPr>
          <a:xfrm>
            <a:off x="0" y="0"/>
            <a:ext cx="9144000" cy="6858000"/>
          </a:xfrm>
          <a:prstGeom prst="rect">
            <a:avLst/>
          </a:prstGeom>
        </p:spPr>
      </p:pic>
      <p:sp>
        <p:nvSpPr>
          <p:cNvPr id="2" name="1 - Τίτλος"/>
          <p:cNvSpPr>
            <a:spLocks noGrp="1"/>
          </p:cNvSpPr>
          <p:nvPr>
            <p:ph type="title"/>
          </p:nvPr>
        </p:nvSpPr>
        <p:spPr>
          <a:xfrm>
            <a:off x="0" y="188640"/>
            <a:ext cx="8686800" cy="720080"/>
          </a:xfrm>
        </p:spPr>
        <p:txBody>
          <a:bodyPr>
            <a:normAutofit fontScale="90000"/>
          </a:bodyPr>
          <a:lstStyle/>
          <a:p>
            <a:r>
              <a:rPr lang="el-GR"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ΝΙΚΟΣ ΚΑΖΑΝΤΖΑΚΗΣ (1883-1957</a:t>
            </a:r>
            <a:r>
              <a:rPr lang="el-GR" dirty="0" smtClean="0">
                <a:latin typeface="Comic Sans MS" pitchFamily="66" charset="0"/>
              </a:rPr>
              <a:t>)</a:t>
            </a:r>
            <a:endParaRPr lang="de-DE" dirty="0">
              <a:latin typeface="Comic Sans MS" pitchFamily="66" charset="0"/>
            </a:endParaRPr>
          </a:p>
        </p:txBody>
      </p:sp>
      <p:sp>
        <p:nvSpPr>
          <p:cNvPr id="3" name="2 - Θέση περιεχομένου"/>
          <p:cNvSpPr>
            <a:spLocks noGrp="1"/>
          </p:cNvSpPr>
          <p:nvPr>
            <p:ph idx="1"/>
          </p:nvPr>
        </p:nvSpPr>
        <p:spPr>
          <a:xfrm>
            <a:off x="0" y="764704"/>
            <a:ext cx="9144000" cy="5832648"/>
          </a:xfrm>
        </p:spPr>
        <p:txBody>
          <a:bodyPr>
            <a:normAutofit fontScale="40000" lnSpcReduction="20000"/>
          </a:bodyPr>
          <a:lstStyle/>
          <a:p>
            <a:pPr>
              <a:buNone/>
            </a:pPr>
            <a:r>
              <a:rPr lang="el-GR" dirty="0"/>
              <a:t> </a:t>
            </a:r>
            <a:endParaRPr lang="el-G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Ο Νίκος Καζαντζάκης γεννήθηκε στο Ηράκλειο της τουρκοκρατούμενης Κρήτης. Σπούδασε Νομική στην Αθήνα (1902-1906), και μεταπτυχιακά στο Παρίσι (1907-1909), όπου επηρεάστηκε βαθύτατα από τις φιλοσοφικές αρχές του </a:t>
            </a:r>
            <a:r>
              <a:rPr lang="el-GR" sz="4500" dirty="0" err="1">
                <a:ln w="18415" cmpd="sng">
                  <a:solidFill>
                    <a:srgbClr val="FFFFFF"/>
                  </a:solidFill>
                  <a:prstDash val="solid"/>
                </a:ln>
                <a:solidFill>
                  <a:srgbClr val="FFFFFF"/>
                </a:solidFill>
                <a:effectLst>
                  <a:outerShdw blurRad="63500" dir="3600000" algn="tl" rotWithShape="0">
                    <a:srgbClr val="000000">
                      <a:alpha val="70000"/>
                    </a:srgbClr>
                  </a:outerShdw>
                </a:effectLst>
              </a:rPr>
              <a:t>Μπερξόν</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και του Νίτσε. Την εποχή αυτή αρχίζει η συστηματική του ενασχόληση με τα γράμματα. Πραγματοποίησε πλήθος ταξιδιών στο εξωτερικό, αρκετές φορές ως ανταποκριτής εφημερίδων. Υπηρέτησε ως γενικός διευθυντής στο Υπουργείο Περιθάλψεως (1919), διορίστηκε Υπουργός άνευ Χαρτοφυλακίου (1945) και εργάστηκε ως σύμβουλος λογοτεχνίας στην UNESCO (1946). Διετέλεσε πρόεδρος της Εταιρείας Ελλήνων Συγγραφέων. Το 1956 τιμήθηκε με το Βραβείο Ειρήνης και προτάθηκε ως υποψήφιος για το Νόμπελ Λογοτεχνίας εννέα φορές.</a:t>
            </a:r>
          </a:p>
          <a:p>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Ο ίδιος θεωρούσε τον εαυτό του πρωτίστως ποιητή, έχοντας γράψει την </a:t>
            </a:r>
            <a:r>
              <a:rPr lang="el-GR" sz="4500" i="1" dirty="0" err="1">
                <a:ln w="18415" cmpd="sng">
                  <a:solidFill>
                    <a:srgbClr val="FFFFFF"/>
                  </a:solidFill>
                  <a:prstDash val="solid"/>
                </a:ln>
                <a:solidFill>
                  <a:srgbClr val="FFFFFF"/>
                </a:solidFill>
                <a:effectLst>
                  <a:outerShdw blurRad="63500" dir="3600000" algn="tl" rotWithShape="0">
                    <a:srgbClr val="000000">
                      <a:alpha val="70000"/>
                    </a:srgbClr>
                  </a:outerShdw>
                </a:effectLst>
              </a:rPr>
              <a:t>Οδύσεια</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ένα μεγαλόπνοο έργο με 24 ραψωδίες και 33.333 στίχους. Διακρίθηκε στη δραματουργία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Προμηθέας, Καποδίστριας, Κούρος, Νικηφόρος Φωκάς, Κωνσταντίνος Παλαιολόγος, Χριστόφορος Κολόμβος</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κ.ά.), στη συγγραφή ταξιδιωτικών εντυπώσεων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Ισπανία, Ιταλία, Αίγυπτο, Σινά, Ιαπωνία </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και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Κίνα, Αγγλία, Ρωσία, Ιερουσαλήμ </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και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Κύπρο</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στα φιλοσοφικά δοκίμια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Ασκητική, Συμπόσιο</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κ.ά.). Ωστόσο, ευρύτερα γνωστός έγινε από τα μυθιστορήματά του: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Βίος και πολιτεία του Αλέξη Ζορμπά</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(1946),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Ο Χριστός </a:t>
            </a:r>
            <a:r>
              <a:rPr lang="el-GR" sz="4500" i="1" dirty="0" err="1">
                <a:ln w="18415" cmpd="sng">
                  <a:solidFill>
                    <a:srgbClr val="FFFFFF"/>
                  </a:solidFill>
                  <a:prstDash val="solid"/>
                </a:ln>
                <a:solidFill>
                  <a:srgbClr val="FFFFFF"/>
                </a:solidFill>
                <a:effectLst>
                  <a:outerShdw blurRad="63500" dir="3600000" algn="tl" rotWithShape="0">
                    <a:srgbClr val="000000">
                      <a:alpha val="70000"/>
                    </a:srgbClr>
                  </a:outerShdw>
                </a:effectLst>
              </a:rPr>
              <a:t>ξανασταυρώνεται</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(1948),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Ο καπετάν Μιχάλης</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(1950),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Ο τελευταίος πειρασμός</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(1951), </a:t>
            </a:r>
            <a:r>
              <a:rPr lang="el-GR" sz="4500" i="1" dirty="0">
                <a:ln w="18415" cmpd="sng">
                  <a:solidFill>
                    <a:srgbClr val="FFFFFF"/>
                  </a:solidFill>
                  <a:prstDash val="solid"/>
                </a:ln>
                <a:solidFill>
                  <a:srgbClr val="FFFFFF"/>
                </a:solidFill>
                <a:effectLst>
                  <a:outerShdw blurRad="63500" dir="3600000" algn="tl" rotWithShape="0">
                    <a:srgbClr val="000000">
                      <a:alpha val="70000"/>
                    </a:srgbClr>
                  </a:outerShdw>
                </a:effectLst>
              </a:rPr>
              <a:t>Αναφορά στο Γκρέκο</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(1961), κ.ά. Το έργο του έχει μεταφραστεί και εκδοθεί σε περισσότερες από 50 χώρες και έχει διασκευαστεί για το θέατρο, τον κινηματογράφο, το ραδιόφωνο και την τηλεόραση</a:t>
            </a:r>
            <a:r>
              <a:rPr lang="el-GR" sz="45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el-GR" sz="45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el-GR" sz="4500" dirty="0"/>
          </a:p>
          <a:p>
            <a:endParaRPr lang="de-DE" sz="4500" dirty="0"/>
          </a:p>
        </p:txBody>
      </p:sp>
      <p:sp>
        <p:nvSpPr>
          <p:cNvPr id="8" name="7 - Ορθογώνιο"/>
          <p:cNvSpPr/>
          <p:nvPr/>
        </p:nvSpPr>
        <p:spPr>
          <a:xfrm>
            <a:off x="0" y="6119336"/>
            <a:ext cx="4320480" cy="7386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l-GR" sz="1400" dirty="0" smtClean="0"/>
              <a:t>Οπτικοακουστικό υλικό:</a:t>
            </a:r>
            <a:endParaRPr lang="de-DE" sz="1400" dirty="0" smtClean="0"/>
          </a:p>
          <a:p>
            <a:r>
              <a:rPr lang="de-DE" sz="1400" u="sng" dirty="0" smtClean="0">
                <a:hlinkClick r:id="rId3"/>
              </a:rPr>
              <a:t>https</a:t>
            </a:r>
            <a:r>
              <a:rPr lang="el-GR" sz="1400" u="sng" dirty="0" smtClean="0">
                <a:hlinkClick r:id="rId3"/>
              </a:rPr>
              <a:t>://</a:t>
            </a:r>
            <a:r>
              <a:rPr lang="de-DE" sz="1400" u="sng" dirty="0" err="1" smtClean="0">
                <a:hlinkClick r:id="rId3"/>
              </a:rPr>
              <a:t>www</a:t>
            </a:r>
            <a:r>
              <a:rPr lang="el-GR" sz="1400" u="sng" dirty="0" smtClean="0">
                <a:hlinkClick r:id="rId3"/>
              </a:rPr>
              <a:t>.</a:t>
            </a:r>
            <a:r>
              <a:rPr lang="de-DE" sz="1400" u="sng" dirty="0" err="1" smtClean="0">
                <a:hlinkClick r:id="rId3"/>
              </a:rPr>
              <a:t>youtube</a:t>
            </a:r>
            <a:r>
              <a:rPr lang="el-GR" sz="1400" u="sng" dirty="0" smtClean="0">
                <a:hlinkClick r:id="rId3"/>
              </a:rPr>
              <a:t>.</a:t>
            </a:r>
            <a:r>
              <a:rPr lang="de-DE" sz="1400" u="sng" dirty="0" err="1" smtClean="0">
                <a:hlinkClick r:id="rId3"/>
              </a:rPr>
              <a:t>com</a:t>
            </a:r>
            <a:r>
              <a:rPr lang="el-GR" sz="1400" u="sng" dirty="0" smtClean="0">
                <a:hlinkClick r:id="rId3"/>
              </a:rPr>
              <a:t>/</a:t>
            </a:r>
            <a:r>
              <a:rPr lang="de-DE" sz="1400" u="sng" dirty="0" err="1" smtClean="0">
                <a:hlinkClick r:id="rId3"/>
              </a:rPr>
              <a:t>watch</a:t>
            </a:r>
            <a:r>
              <a:rPr lang="el-GR" sz="1400" u="sng" dirty="0" smtClean="0">
                <a:hlinkClick r:id="rId3"/>
              </a:rPr>
              <a:t>?</a:t>
            </a:r>
            <a:r>
              <a:rPr lang="de-DE" sz="1400" u="sng" dirty="0" smtClean="0">
                <a:hlinkClick r:id="rId3"/>
              </a:rPr>
              <a:t>v</a:t>
            </a:r>
            <a:r>
              <a:rPr lang="el-GR" sz="1400" u="sng" dirty="0" smtClean="0">
                <a:hlinkClick r:id="rId3"/>
              </a:rPr>
              <a:t>=</a:t>
            </a:r>
            <a:r>
              <a:rPr lang="de-DE" sz="1400" u="sng" dirty="0" err="1" smtClean="0">
                <a:hlinkClick r:id="rId3"/>
              </a:rPr>
              <a:t>vOeoRrhmuZw</a:t>
            </a:r>
            <a:r>
              <a:rPr lang="el-GR" sz="1400" u="sng" dirty="0" smtClean="0">
                <a:hlinkClick r:id="rId3"/>
              </a:rPr>
              <a:t> : </a:t>
            </a:r>
            <a:r>
              <a:rPr lang="el-GR" sz="1400" dirty="0" smtClean="0">
                <a:hlinkClick r:id="rId3"/>
              </a:rPr>
              <a:t> </a:t>
            </a:r>
            <a:endParaRPr lang="en-US" sz="1400" dirty="0" smtClean="0">
              <a:hlinkClick r:id="rId3"/>
            </a:endParaRPr>
          </a:p>
          <a:p>
            <a:r>
              <a:rPr lang="el-GR" sz="1400" b="1" dirty="0" smtClean="0">
                <a:hlinkClick r:id="rId3"/>
              </a:rPr>
              <a:t> Η</a:t>
            </a:r>
            <a:r>
              <a:rPr lang="el-GR" sz="1400" dirty="0" smtClean="0"/>
              <a:t> ζωή του Καζαντζάκη και το έργο του Ν., </a:t>
            </a:r>
            <a:r>
              <a:rPr lang="el-GR" sz="1400" dirty="0" err="1" smtClean="0"/>
              <a:t>σκάι</a:t>
            </a:r>
            <a:endParaRPr lang="de-DE"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18 - Εικόνα" descr="Kazantzakis-Nikos-324x160.jpg"/>
          <p:cNvPicPr>
            <a:picLocks noChangeAspect="1"/>
          </p:cNvPicPr>
          <p:nvPr/>
        </p:nvPicPr>
        <p:blipFill>
          <a:blip r:embed="rId2" cstate="print"/>
          <a:stretch>
            <a:fillRect/>
          </a:stretch>
        </p:blipFill>
        <p:spPr>
          <a:xfrm>
            <a:off x="0" y="0"/>
            <a:ext cx="9144000" cy="6858000"/>
          </a:xfrm>
          <a:prstGeom prst="rect">
            <a:avLst/>
          </a:prstGeom>
        </p:spPr>
      </p:pic>
      <p:sp>
        <p:nvSpPr>
          <p:cNvPr id="2" name="1 - Τίτλος"/>
          <p:cNvSpPr>
            <a:spLocks noGrp="1"/>
          </p:cNvSpPr>
          <p:nvPr>
            <p:ph type="title"/>
          </p:nvPr>
        </p:nvSpPr>
        <p:spPr>
          <a:xfrm>
            <a:off x="251520" y="0"/>
            <a:ext cx="5112568" cy="562074"/>
          </a:xfrm>
          <a:solidFill>
            <a:schemeClr val="bg2">
              <a:lumMod val="75000"/>
            </a:schemeClr>
          </a:solidFill>
        </p:spPr>
        <p:style>
          <a:lnRef idx="2">
            <a:schemeClr val="dk1"/>
          </a:lnRef>
          <a:fillRef idx="1">
            <a:schemeClr val="lt1"/>
          </a:fillRef>
          <a:effectRef idx="0">
            <a:schemeClr val="dk1"/>
          </a:effectRef>
          <a:fontRef idx="minor">
            <a:schemeClr val="dk1"/>
          </a:fontRef>
        </p:style>
        <p:txBody>
          <a:bodyPr>
            <a:normAutofit/>
          </a:bodyPr>
          <a:lstStyle/>
          <a:p>
            <a:r>
              <a:rPr lang="el-GR" sz="2400" dirty="0" smtClean="0">
                <a:latin typeface="Comic Sans MS" pitchFamily="66" charset="0"/>
              </a:rPr>
              <a:t>Μερικά από τα έργα του:</a:t>
            </a:r>
            <a:endParaRPr lang="de-DE" sz="2400" dirty="0">
              <a:latin typeface="Comic Sans MS" pitchFamily="66" charset="0"/>
            </a:endParaRPr>
          </a:p>
        </p:txBody>
      </p:sp>
      <p:pic>
        <p:nvPicPr>
          <p:cNvPr id="4" name="3 - Θέση περιεχομένου" descr="images - 2021-04-04T124423.584.jpg"/>
          <p:cNvPicPr>
            <a:picLocks noGrp="1" noChangeAspect="1"/>
          </p:cNvPicPr>
          <p:nvPr>
            <p:ph idx="1"/>
          </p:nvPr>
        </p:nvPicPr>
        <p:blipFill>
          <a:blip r:embed="rId3" cstate="print"/>
          <a:stretch>
            <a:fillRect/>
          </a:stretch>
        </p:blipFill>
        <p:spPr>
          <a:xfrm>
            <a:off x="0" y="764704"/>
            <a:ext cx="2505075" cy="26642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4 - Εικόνα" descr="images - 2021-04-04T124430.013.jpg"/>
          <p:cNvPicPr>
            <a:picLocks noChangeAspect="1"/>
          </p:cNvPicPr>
          <p:nvPr/>
        </p:nvPicPr>
        <p:blipFill>
          <a:blip r:embed="rId4" cstate="print"/>
          <a:stretch>
            <a:fillRect/>
          </a:stretch>
        </p:blipFill>
        <p:spPr>
          <a:xfrm>
            <a:off x="0" y="3645024"/>
            <a:ext cx="1790700" cy="25527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6" name="5 - Εικόνα" descr="images - 2021-04-04T124621.689.jpg"/>
          <p:cNvPicPr>
            <a:picLocks noChangeAspect="1"/>
          </p:cNvPicPr>
          <p:nvPr/>
        </p:nvPicPr>
        <p:blipFill>
          <a:blip r:embed="rId5" cstate="print"/>
          <a:stretch>
            <a:fillRect/>
          </a:stretch>
        </p:blipFill>
        <p:spPr>
          <a:xfrm>
            <a:off x="4427984" y="836712"/>
            <a:ext cx="1714500" cy="2667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5362" name="AutoShape 2" descr="ΝΙΚΟΣ ΚΑΖΑΝΤΖΑΚΗΣ-ΕΡΓ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5364" name="AutoShape 4" descr="ΝΙΚΟΣ ΚΑΖΑΝΤΖΑΚΗΣ-ΕΡΓ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12" name="11 - Εικόνα" descr="images - 2021-04-04T124733.869.jpg"/>
          <p:cNvPicPr>
            <a:picLocks noChangeAspect="1"/>
          </p:cNvPicPr>
          <p:nvPr/>
        </p:nvPicPr>
        <p:blipFill>
          <a:blip r:embed="rId6" cstate="print"/>
          <a:stretch>
            <a:fillRect/>
          </a:stretch>
        </p:blipFill>
        <p:spPr>
          <a:xfrm>
            <a:off x="2411760" y="836712"/>
            <a:ext cx="1733550" cy="264795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4" name="13 - Εικόνα" descr="αρχείο λήψης (54).jpg"/>
          <p:cNvPicPr>
            <a:picLocks noChangeAspect="1"/>
          </p:cNvPicPr>
          <p:nvPr/>
        </p:nvPicPr>
        <p:blipFill>
          <a:blip r:embed="rId7" cstate="print"/>
          <a:stretch>
            <a:fillRect/>
          </a:stretch>
        </p:blipFill>
        <p:spPr>
          <a:xfrm>
            <a:off x="2123728" y="4005064"/>
            <a:ext cx="1819275" cy="2514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6" name="15 - Εικόνα" descr="αρχείο λήψης (55).jpg"/>
          <p:cNvPicPr>
            <a:picLocks noChangeAspect="1"/>
          </p:cNvPicPr>
          <p:nvPr/>
        </p:nvPicPr>
        <p:blipFill>
          <a:blip r:embed="rId8" cstate="print"/>
          <a:stretch>
            <a:fillRect/>
          </a:stretch>
        </p:blipFill>
        <p:spPr>
          <a:xfrm>
            <a:off x="6372200" y="404664"/>
            <a:ext cx="2256656" cy="260032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7" name="16 - Εικόνα" descr="αρχείο λήψης (57).jpg"/>
          <p:cNvPicPr>
            <a:picLocks noChangeAspect="1"/>
          </p:cNvPicPr>
          <p:nvPr/>
        </p:nvPicPr>
        <p:blipFill>
          <a:blip r:embed="rId9" cstate="print"/>
          <a:stretch>
            <a:fillRect/>
          </a:stretch>
        </p:blipFill>
        <p:spPr>
          <a:xfrm>
            <a:off x="4139952" y="4005064"/>
            <a:ext cx="1781175" cy="257175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8" name="17 - Εικόνα" descr="αρχείο λήψης (56).jpg"/>
          <p:cNvPicPr>
            <a:picLocks noChangeAspect="1"/>
          </p:cNvPicPr>
          <p:nvPr/>
        </p:nvPicPr>
        <p:blipFill>
          <a:blip r:embed="rId10" cstate="print"/>
          <a:stretch>
            <a:fillRect/>
          </a:stretch>
        </p:blipFill>
        <p:spPr>
          <a:xfrm>
            <a:off x="6156176" y="3789040"/>
            <a:ext cx="2771800" cy="252028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Kazantzakis_05.jpg"/>
          <p:cNvPicPr>
            <a:picLocks noChangeAspect="1"/>
          </p:cNvPicPr>
          <p:nvPr/>
        </p:nvPicPr>
        <p:blipFill>
          <a:blip r:embed="rId2" cstate="print"/>
          <a:stretch>
            <a:fillRect/>
          </a:stretch>
        </p:blipFill>
        <p:spPr>
          <a:xfrm>
            <a:off x="0" y="21336"/>
            <a:ext cx="9144000" cy="6815328"/>
          </a:xfrm>
          <a:prstGeom prst="rect">
            <a:avLst/>
          </a:prstGeom>
        </p:spPr>
      </p:pic>
      <p:sp>
        <p:nvSpPr>
          <p:cNvPr id="2" name="1 - Τίτλος"/>
          <p:cNvSpPr>
            <a:spLocks noGrp="1"/>
          </p:cNvSpPr>
          <p:nvPr>
            <p:ph type="title"/>
          </p:nvPr>
        </p:nvSpPr>
        <p:spPr>
          <a:xfrm>
            <a:off x="251520" y="0"/>
            <a:ext cx="4536504" cy="1196752"/>
          </a:xfrm>
          <a:solidFill>
            <a:schemeClr val="bg2">
              <a:lumMod val="75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el-GR" sz="3100" dirty="0" smtClean="0">
                <a:latin typeface="Comic Sans MS" pitchFamily="66" charset="0"/>
              </a:rPr>
              <a:t/>
            </a:r>
            <a:br>
              <a:rPr lang="el-GR" sz="3100" dirty="0" smtClean="0">
                <a:latin typeface="Comic Sans MS" pitchFamily="66" charset="0"/>
              </a:rPr>
            </a:br>
            <a:r>
              <a:rPr lang="el-GR" sz="3100" dirty="0" smtClean="0">
                <a:latin typeface="Comic Sans MS" pitchFamily="66" charset="0"/>
              </a:rPr>
              <a:t>ΤΟ ΤΑΞΙΔΙ…….. </a:t>
            </a:r>
            <a:r>
              <a:rPr lang="de-DE" b="1" dirty="0" smtClean="0">
                <a:latin typeface="Comic Sans MS" pitchFamily="66" charset="0"/>
              </a:rPr>
              <a:t/>
            </a:r>
            <a:br>
              <a:rPr lang="de-DE" b="1" dirty="0" smtClean="0">
                <a:latin typeface="Comic Sans MS" pitchFamily="66" charset="0"/>
              </a:rPr>
            </a:br>
            <a:endParaRPr lang="de-DE" dirty="0">
              <a:latin typeface="Comic Sans MS" pitchFamily="66" charset="0"/>
            </a:endParaRPr>
          </a:p>
        </p:txBody>
      </p:sp>
      <p:sp>
        <p:nvSpPr>
          <p:cNvPr id="3" name="2 - Θέση περιεχομένου"/>
          <p:cNvSpPr>
            <a:spLocks noGrp="1"/>
          </p:cNvSpPr>
          <p:nvPr>
            <p:ph idx="1"/>
          </p:nvPr>
        </p:nvSpPr>
        <p:spPr>
          <a:xfrm>
            <a:off x="457200" y="1600201"/>
            <a:ext cx="8229600" cy="3556992"/>
          </a:xfrm>
        </p:spPr>
        <p:txBody>
          <a:bodyPr>
            <a:normAutofit fontScale="62500" lnSpcReduction="20000"/>
          </a:bodyPr>
          <a:lstStyle/>
          <a:p>
            <a:pPr>
              <a:buNone/>
            </a:pPr>
            <a:r>
              <a:rPr lang="el-GR" dirty="0"/>
              <a:t> </a:t>
            </a:r>
            <a:endParaRPr lang="de-DE" dirty="0"/>
          </a:p>
          <a:p>
            <a:pPr lvl="0">
              <a:buNone/>
            </a:pP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Μια από τις μεγαλύτερες λαχτάρες της ζωής μου στάθηκε πάντα το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ταξίδι΄</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να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δω,ν'αγγίξω</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άγνωρα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χώματα,να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μπω να κολυμπήσω σε άγνωρες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θάλασσες,να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γυρίσω τη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γης,να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βλέπω,να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βλέπω και να μη χορταίνω καινούριες στεριές και θάλασσες κι ανθρώπους κι ιδέες και να τα βλέπω όλα για πρώτη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φορά,να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τα βλέπω όλα για τελευταία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φορά,με</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μακρόσερτη</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ματιά,κι</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έπειτα να σφαλνώ τα μάτια και να νιώθω τα πλούτη να κατασταλάζουν μέσα μου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ήσυχα,τρικυμιστά,όπως</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θέλουν,ωσότου</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να τα περάσει από την ψιλή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κρισάρα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ο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καιρός,να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κατασταλάξει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απ'όλες</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τις χαρές και τις πίκρες το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ξαθέρι</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-τούτη η αλχημεία της καρδιάς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είναι,θαρρώ,μια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μεγάλη,αντάξια</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του ανθρώπου ηδονή</a:t>
            </a:r>
          </a:p>
        </p:txBody>
      </p:sp>
      <p:sp>
        <p:nvSpPr>
          <p:cNvPr id="4" name="3 - Ορθογώνιο"/>
          <p:cNvSpPr/>
          <p:nvPr/>
        </p:nvSpPr>
        <p:spPr>
          <a:xfrm>
            <a:off x="683568" y="5301208"/>
            <a:ext cx="5112568" cy="646331"/>
          </a:xfrm>
          <a:prstGeom prst="rect">
            <a:avLst/>
          </a:prstGeom>
          <a:solidFill>
            <a:schemeClr val="bg2">
              <a:lumMod val="75000"/>
            </a:schemeClr>
          </a:solidFill>
        </p:spPr>
        <p:style>
          <a:lnRef idx="2">
            <a:schemeClr val="dk1"/>
          </a:lnRef>
          <a:fillRef idx="1">
            <a:schemeClr val="lt1"/>
          </a:fillRef>
          <a:effectRef idx="0">
            <a:schemeClr val="dk1"/>
          </a:effectRef>
          <a:fontRef idx="minor">
            <a:schemeClr val="dk1"/>
          </a:fontRef>
        </p:style>
        <p:txBody>
          <a:bodyPr wrap="square">
            <a:spAutoFit/>
          </a:bodyPr>
          <a:lstStyle/>
          <a:p>
            <a:r>
              <a:rPr lang="el-GR" dirty="0" smtClean="0"/>
              <a:t>«Η καρδιά μου!» ~ Νίκος Καζαντζάκης</a:t>
            </a:r>
            <a:r>
              <a:rPr lang="en-US" dirty="0" smtClean="0"/>
              <a:t>  </a:t>
            </a:r>
            <a:r>
              <a:rPr lang="el-GR" u="sng" dirty="0" smtClean="0">
                <a:hlinkClick r:id="rId3"/>
              </a:rPr>
              <a:t>https://www.youtube.com/watch?v=FMfo1jQTfEM</a:t>
            </a:r>
            <a:r>
              <a:rPr lang="el-GR" dirty="0" smtClean="0"/>
              <a:t> :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images - 2021-04-04T143330.839.jpg"/>
          <p:cNvPicPr>
            <a:picLocks noChangeAspect="1"/>
          </p:cNvPicPr>
          <p:nvPr/>
        </p:nvPicPr>
        <p:blipFill>
          <a:blip r:embed="rId2" cstate="print">
            <a:lum bright="-30000"/>
          </a:blip>
          <a:stretch>
            <a:fillRect/>
          </a:stretch>
        </p:blipFill>
        <p:spPr>
          <a:xfrm>
            <a:off x="0" y="0"/>
            <a:ext cx="9144000" cy="6858000"/>
          </a:xfrm>
          <a:prstGeom prst="rect">
            <a:avLst/>
          </a:prstGeom>
        </p:spPr>
      </p:pic>
      <p:sp>
        <p:nvSpPr>
          <p:cNvPr id="2" name="1 - Τίτλος"/>
          <p:cNvSpPr>
            <a:spLocks noGrp="1"/>
          </p:cNvSpPr>
          <p:nvPr>
            <p:ph type="title"/>
          </p:nvPr>
        </p:nvSpPr>
        <p:spPr>
          <a:xfrm>
            <a:off x="4932040" y="260648"/>
            <a:ext cx="3610744" cy="1143000"/>
          </a:xfrm>
          <a:solidFill>
            <a:schemeClr val="bg2">
              <a:lumMod val="75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pPr algn="l"/>
            <a:r>
              <a:rPr lang="el-GR" sz="2800" dirty="0" smtClean="0"/>
              <a:t>Απόσπασμα από την «Αναφορά στο  Γκρέκο»</a:t>
            </a:r>
            <a:endParaRPr lang="de-DE" sz="2800" dirty="0"/>
          </a:p>
        </p:txBody>
      </p:sp>
      <p:sp>
        <p:nvSpPr>
          <p:cNvPr id="3" name="2 - Θέση περιεχομένου"/>
          <p:cNvSpPr>
            <a:spLocks noGrp="1"/>
          </p:cNvSpPr>
          <p:nvPr>
            <p:ph idx="1"/>
          </p:nvPr>
        </p:nvSpPr>
        <p:spPr>
          <a:xfrm>
            <a:off x="0" y="1340768"/>
            <a:ext cx="8686800" cy="5517232"/>
          </a:xfrm>
        </p:spPr>
        <p:txBody>
          <a:bodyPr>
            <a:normAutofit fontScale="70000" lnSpcReduction="20000"/>
          </a:bodyPr>
          <a:lstStyle/>
          <a:p>
            <a:pPr lvl="0">
              <a:buNone/>
            </a:pP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Παππού αγαπημένε, είπα, δώσε </a:t>
            </a:r>
            <a:r>
              <a:rPr lang="de-DE"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μου μια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rPr>
              <a:t>προσταγή.Χαμογέλασε</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 απίθωσε το χέρι απάνω στο κεφάλι μου, δεν ήταν χέρι, ήταν πολύχρωμη φωτιά, ως τις ρίζες του μυαλού μου περιχύθηκε η φλόγα.</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-Φτάσε όπου μπορείς, παιδί μου…</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Η φωνή του βαθιά, σκοτεινή, σαν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rPr>
              <a:t>να’βγαινε</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 από το βαθύ λαρύγγι της γης.</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Έφτασε ως τις ρίζες του μυαλού μου η φωνή του, μα η καρδιά μου δεν τινάχτηκε.</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-Παππού, φώναξα τώρα πιο δυνατά, δώσε μου μια πιο δύσκολη, πιο κρητικιά προσταγή.</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Κι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rPr>
              <a:t>ολομεμιάς</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 ως να το πω, μια φλόγα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rPr>
              <a:t>σούριξε</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 ξεσκίζοντας τον αέρα, αφανίστηκε από τα μάτια μου ο αδάμαστος πρόγονος με τις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rPr>
              <a:t>περιπλεμένες</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rPr>
              <a:t>θυμαρόριζες</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rPr>
              <a:t> στα μαλλιά του κι απόμεινε στην κορφή του Σινά μια φωνή όρθια, γεμάτη προσταγή, κι ο αέρας έτρεμε:       </a:t>
            </a: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buNone/>
            </a:pPr>
            <a:r>
              <a:rPr lang="el-GR" sz="5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l-GR" sz="5800" dirty="0">
                <a:ln w="18415" cmpd="sng">
                  <a:solidFill>
                    <a:srgbClr val="FFFFFF"/>
                  </a:solidFill>
                  <a:prstDash val="solid"/>
                </a:ln>
                <a:solidFill>
                  <a:srgbClr val="FFFFFF"/>
                </a:solidFill>
                <a:effectLst>
                  <a:outerShdw blurRad="63500" dir="3600000" algn="tl" rotWithShape="0">
                    <a:srgbClr val="000000">
                      <a:alpha val="70000"/>
                    </a:srgbClr>
                  </a:outerShdw>
                </a:effectLst>
              </a:rPr>
              <a:t>-Φτάσε όπου δεν μπορείς!</a:t>
            </a:r>
            <a:endParaRPr lang="de-DE" sz="5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images - 2021-04-04T143447.857.jpg"/>
          <p:cNvPicPr>
            <a:picLocks noChangeAspect="1"/>
          </p:cNvPicPr>
          <p:nvPr/>
        </p:nvPicPr>
        <p:blipFill>
          <a:blip r:embed="rId2" cstate="print">
            <a:lum bright="-40000"/>
          </a:blip>
          <a:stretch>
            <a:fillRect/>
          </a:stretch>
        </p:blipFill>
        <p:spPr>
          <a:xfrm>
            <a:off x="0" y="0"/>
            <a:ext cx="9144000" cy="6858000"/>
          </a:xfrm>
          <a:prstGeom prst="rect">
            <a:avLst/>
          </a:prstGeom>
        </p:spPr>
      </p:pic>
      <p:sp>
        <p:nvSpPr>
          <p:cNvPr id="2" name="1 - Τίτλος"/>
          <p:cNvSpPr>
            <a:spLocks noGrp="1"/>
          </p:cNvSpPr>
          <p:nvPr>
            <p:ph type="title"/>
          </p:nvPr>
        </p:nvSpPr>
        <p:spPr>
          <a:xfrm>
            <a:off x="457200" y="274638"/>
            <a:ext cx="8219256" cy="778098"/>
          </a:xfrm>
          <a:solidFill>
            <a:schemeClr val="bg2">
              <a:lumMod val="75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el-GR" dirty="0" smtClean="0">
                <a:latin typeface="Comic Sans MS" pitchFamily="66" charset="0"/>
              </a:rPr>
              <a:t>ΑΠΟΦΘΕΓΜΑΤΑ ΓΙΑ ΤΗ ΖΩΗ</a:t>
            </a:r>
            <a:endParaRPr lang="de-DE" dirty="0"/>
          </a:p>
        </p:txBody>
      </p:sp>
      <p:sp>
        <p:nvSpPr>
          <p:cNvPr id="3" name="2 - Θέση περιεχομένου"/>
          <p:cNvSpPr>
            <a:spLocks noGrp="1"/>
          </p:cNvSpPr>
          <p:nvPr>
            <p:ph idx="1"/>
          </p:nvPr>
        </p:nvSpPr>
        <p:spPr>
          <a:xfrm>
            <a:off x="0" y="1340768"/>
            <a:ext cx="9144000" cy="5517232"/>
          </a:xfrm>
        </p:spPr>
        <p:txBody>
          <a:bodyPr>
            <a:normAutofit fontScale="62500" lnSpcReduction="20000"/>
          </a:bodyPr>
          <a:lstStyle/>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Ν’ αγαπάς την ευθύνη να λες εγώ, εγώ μονάχος μου θα σώσω τον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κόσμο.Αν</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χαθεί, εγώ θα φταίω</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Ό,τι</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δεν συνέβη ποτέ, είναι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ό,τι</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δεν ποθήσαμε αρκετά.</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Έχεις τα πινέλα, έχεις τα χρώματα, ζωγράφισε τον παράδεισο και μπες μέσα.</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Ο σωστός δρόμος είναι ο ανήφορος</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Δεν ελπίζω τίποτα. Δεν φοβάμαι τίποτα. </a:t>
            </a:r>
            <a:r>
              <a:rPr lang="de-DE"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Είμαι</a:t>
            </a:r>
            <a:r>
              <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de-DE"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λέφτερος</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Μια αστραπή η ζωή μας… μα προλαβαίνουμε</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Δεν υπάρχουν ιδέες, υπάρχουν μονάχα άνθρωποι που κουβαλούν τις ιδέες, κι αυτές παίρνουν το μπόι του ανθρώπου που τις κουβαλάει</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Η πέτρα, το σίδερο, το ατσάλι δεν αντέχουν. </a:t>
            </a:r>
            <a:r>
              <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Ο </a:t>
            </a:r>
            <a:r>
              <a:rPr lang="de-DE"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άνθρωπος</a:t>
            </a:r>
            <a:r>
              <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de-DE"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αντέχει</a:t>
            </a:r>
            <a:r>
              <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a:t>
            </a: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Ερχόμαστε από μια σκοτεινή άβυσσο· καταλήγουμε σε μια σκοτεινή άβυσσο· το μεταξύ φωτεινό διάστημα το λέμε Ζωή</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Αγάπα τον άνθρωπο γιατί είσαι εσύ….</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Η φυγή δεν είναι νίκη, τ’ όνειρο είναι τεμπελιά, και μόνο το έργο μπορεί να χορτάσει την ψυχή και να σώσει τον κόσμο.. </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pPr lvl="0"/>
            <a:r>
              <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A</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ὐτὸ</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θὰ</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πει άνθρωπος: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νὰ</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πονάς, ν’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ἀδικιέσαι</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νὰ</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παλεύεις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καὶ</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νὰ</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μὴν</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a:t>
            </a:r>
            <a:r>
              <a:rPr lang="el-G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τὸ</a:t>
            </a:r>
            <a:r>
              <a:rPr lang="el-G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rPr>
              <a:t> βάνεις κάτω.</a:t>
            </a:r>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a:p>
            <a:endParaRPr lang="de-DE"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de-DE"/>
          </a:p>
        </p:txBody>
      </p:sp>
      <p:pic>
        <p:nvPicPr>
          <p:cNvPr id="4" name="3 - Θέση περιεχομένου" descr="images - 2021-04-04T124800.860.jpg"/>
          <p:cNvPicPr>
            <a:picLocks noGrp="1" noChangeAspect="1"/>
          </p:cNvPicPr>
          <p:nvPr>
            <p:ph idx="1"/>
          </p:nvPr>
        </p:nvPicPr>
        <p:blipFill>
          <a:blip r:embed="rId2" cstate="print"/>
          <a:stretch>
            <a:fillRect/>
          </a:stretch>
        </p:blipFill>
        <p:spPr>
          <a:xfrm>
            <a:off x="0" y="-171400"/>
            <a:ext cx="9144000" cy="70294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images - 2021-04-04T124158.758.jpg"/>
          <p:cNvPicPr>
            <a:picLocks noGrp="1" noChangeAspect="1"/>
          </p:cNvPicPr>
          <p:nvPr>
            <p:ph idx="4294967295"/>
          </p:nvPr>
        </p:nvPicPr>
        <p:blipFill>
          <a:blip r:embed="rId2" cstate="print"/>
          <a:stretch>
            <a:fillRect/>
          </a:stretch>
        </p:blipFill>
        <p:spPr>
          <a:xfrm>
            <a:off x="0" y="0"/>
            <a:ext cx="8964488" cy="6857999"/>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de-DE"/>
          </a:p>
        </p:txBody>
      </p:sp>
      <p:pic>
        <p:nvPicPr>
          <p:cNvPr id="4" name="3 - Θέση περιεχομένου" descr="images (20).png"/>
          <p:cNvPicPr>
            <a:picLocks noGrp="1" noChangeAspect="1"/>
          </p:cNvPicPr>
          <p:nvPr>
            <p:ph idx="1"/>
          </p:nvPr>
        </p:nvPicPr>
        <p:blipFill>
          <a:blip r:embed="rId2" cstate="print"/>
          <a:stretch>
            <a:fillRect/>
          </a:stretch>
        </p:blipFill>
        <p:spPr>
          <a:xfrm>
            <a:off x="0" y="0"/>
            <a:ext cx="9143999" cy="6858000"/>
          </a:xfr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Προβολή στην οθόνη (4:3)</PresentationFormat>
  <Paragraphs>34</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Διαφάνεια 1</vt:lpstr>
      <vt:lpstr>ΝΙΚΟΣ ΚΑΖΑΝΤΖΑΚΗΣ (1883-1957)</vt:lpstr>
      <vt:lpstr>Μερικά από τα έργα του:</vt:lpstr>
      <vt:lpstr> ΤΟ ΤΑΞΙΔΙ……..  </vt:lpstr>
      <vt:lpstr>Απόσπασμα από την «Αναφορά στο  Γκρέκο»</vt:lpstr>
      <vt:lpstr>ΑΠΟΦΘΕΓΜΑΤΑ ΓΙΑ ΤΗ ΖΩΗ</vt:lpstr>
      <vt:lpstr>Διαφάνεια 7</vt:lpstr>
      <vt:lpstr>Διαφάνεια 8</vt:lpstr>
      <vt:lpstr>Διαφάνεια 9</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dc:creator>
  <cp:lastModifiedBy>admin</cp:lastModifiedBy>
  <cp:revision>16</cp:revision>
  <dcterms:created xsi:type="dcterms:W3CDTF">2021-04-04T09:40:12Z</dcterms:created>
  <dcterms:modified xsi:type="dcterms:W3CDTF">2021-04-04T12:04:31Z</dcterms:modified>
</cp:coreProperties>
</file>