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57" r:id="rId3"/>
    <p:sldId id="258" r:id="rId4"/>
    <p:sldId id="259" r:id="rId5"/>
    <p:sldId id="260" r:id="rId6"/>
    <p:sldId id="270" r:id="rId7"/>
    <p:sldId id="261" r:id="rId8"/>
    <p:sldId id="269" r:id="rId9"/>
    <p:sldId id="262" r:id="rId10"/>
    <p:sldId id="263" r:id="rId11"/>
    <p:sldId id="264" r:id="rId12"/>
    <p:sldId id="265" r:id="rId13"/>
    <p:sldId id="267" r:id="rId14"/>
    <p:sldId id="271" r:id="rId15"/>
    <p:sldId id="268" r:id="rId16"/>
    <p:sldId id="274" r:id="rId17"/>
    <p:sldId id="273"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8351" autoAdjust="0"/>
  </p:normalViewPr>
  <p:slideViewPr>
    <p:cSldViewPr>
      <p:cViewPr varScale="1">
        <p:scale>
          <a:sx n="62" d="100"/>
          <a:sy n="62" d="100"/>
        </p:scale>
        <p:origin x="-159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B92FB7-40F0-49ED-B225-462D94E8AB9F}" type="datetimeFigureOut">
              <a:rPr lang="de-DE" smtClean="0"/>
              <a:pPr/>
              <a:t>08.01.2021</a:t>
            </a:fld>
            <a:endParaRPr lang="de-DE"/>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58E995-EC40-42D1-B36E-EBCABC3AB004}" type="slidenum">
              <a:rPr lang="de-DE" smtClean="0"/>
              <a:pPr/>
              <a:t>‹#›</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de-DE" dirty="0"/>
          </a:p>
        </p:txBody>
      </p:sp>
      <p:sp>
        <p:nvSpPr>
          <p:cNvPr id="4" name="3 - Θέση αριθμού διαφάνειας"/>
          <p:cNvSpPr>
            <a:spLocks noGrp="1"/>
          </p:cNvSpPr>
          <p:nvPr>
            <p:ph type="sldNum" sz="quarter" idx="10"/>
          </p:nvPr>
        </p:nvSpPr>
        <p:spPr/>
        <p:txBody>
          <a:bodyPr/>
          <a:lstStyle/>
          <a:p>
            <a:fld id="{F558E995-EC40-42D1-B36E-EBCABC3AB004}" type="slidenum">
              <a:rPr lang="de-DE" smtClean="0"/>
              <a:pPr/>
              <a:t>16</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2BB5D883-34B1-4334-88A9-B8878D6D5DF8}" type="datetimeFigureOut">
              <a:rPr lang="de-DE" smtClean="0"/>
              <a:pPr/>
              <a:t>08.01.2021</a:t>
            </a:fld>
            <a:endParaRPr lang="de-DE"/>
          </a:p>
        </p:txBody>
      </p:sp>
      <p:sp>
        <p:nvSpPr>
          <p:cNvPr id="20" name="19 - Θέση υποσέλιδου"/>
          <p:cNvSpPr>
            <a:spLocks noGrp="1"/>
          </p:cNvSpPr>
          <p:nvPr>
            <p:ph type="ftr" sz="quarter" idx="11"/>
          </p:nvPr>
        </p:nvSpPr>
        <p:spPr/>
        <p:txBody>
          <a:bodyPr/>
          <a:lstStyle>
            <a:extLst/>
          </a:lstStyle>
          <a:p>
            <a:endParaRPr lang="de-DE"/>
          </a:p>
        </p:txBody>
      </p:sp>
      <p:sp>
        <p:nvSpPr>
          <p:cNvPr id="10" name="9 - Θέση αριθμού διαφάνειας"/>
          <p:cNvSpPr>
            <a:spLocks noGrp="1"/>
          </p:cNvSpPr>
          <p:nvPr>
            <p:ph type="sldNum" sz="quarter" idx="12"/>
          </p:nvPr>
        </p:nvSpPr>
        <p:spPr/>
        <p:txBody>
          <a:bodyPr/>
          <a:lstStyle>
            <a:extLst/>
          </a:lstStyle>
          <a:p>
            <a:fld id="{B16AE591-87AD-42D8-B542-90BD4893D7C0}" type="slidenum">
              <a:rPr lang="de-DE" smtClean="0"/>
              <a:pPr/>
              <a:t>‹#›</a:t>
            </a:fld>
            <a:endParaRPr lang="de-DE"/>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BB5D883-34B1-4334-88A9-B8878D6D5DF8}" type="datetimeFigureOut">
              <a:rPr lang="de-DE" smtClean="0"/>
              <a:pPr/>
              <a:t>08.01.2021</a:t>
            </a:fld>
            <a:endParaRPr lang="de-DE"/>
          </a:p>
        </p:txBody>
      </p:sp>
      <p:sp>
        <p:nvSpPr>
          <p:cNvPr id="5" name="4 - Θέση υποσέλιδου"/>
          <p:cNvSpPr>
            <a:spLocks noGrp="1"/>
          </p:cNvSpPr>
          <p:nvPr>
            <p:ph type="ftr" sz="quarter" idx="11"/>
          </p:nvPr>
        </p:nvSpPr>
        <p:spPr/>
        <p:txBody>
          <a:bodyPr/>
          <a:lstStyle>
            <a:extLst/>
          </a:lstStyle>
          <a:p>
            <a:endParaRPr lang="de-DE"/>
          </a:p>
        </p:txBody>
      </p:sp>
      <p:sp>
        <p:nvSpPr>
          <p:cNvPr id="6" name="5 - Θέση αριθμού διαφάνειας"/>
          <p:cNvSpPr>
            <a:spLocks noGrp="1"/>
          </p:cNvSpPr>
          <p:nvPr>
            <p:ph type="sldNum" sz="quarter" idx="12"/>
          </p:nvPr>
        </p:nvSpPr>
        <p:spPr/>
        <p:txBody>
          <a:bodyPr/>
          <a:lstStyle>
            <a:extLst/>
          </a:lstStyle>
          <a:p>
            <a:fld id="{B16AE591-87AD-42D8-B542-90BD4893D7C0}"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BB5D883-34B1-4334-88A9-B8878D6D5DF8}" type="datetimeFigureOut">
              <a:rPr lang="de-DE" smtClean="0"/>
              <a:pPr/>
              <a:t>08.01.2021</a:t>
            </a:fld>
            <a:endParaRPr lang="de-DE"/>
          </a:p>
        </p:txBody>
      </p:sp>
      <p:sp>
        <p:nvSpPr>
          <p:cNvPr id="5" name="4 - Θέση υποσέλιδου"/>
          <p:cNvSpPr>
            <a:spLocks noGrp="1"/>
          </p:cNvSpPr>
          <p:nvPr>
            <p:ph type="ftr" sz="quarter" idx="11"/>
          </p:nvPr>
        </p:nvSpPr>
        <p:spPr/>
        <p:txBody>
          <a:bodyPr/>
          <a:lstStyle>
            <a:extLst/>
          </a:lstStyle>
          <a:p>
            <a:endParaRPr lang="de-DE"/>
          </a:p>
        </p:txBody>
      </p:sp>
      <p:sp>
        <p:nvSpPr>
          <p:cNvPr id="6" name="5 - Θέση αριθμού διαφάνειας"/>
          <p:cNvSpPr>
            <a:spLocks noGrp="1"/>
          </p:cNvSpPr>
          <p:nvPr>
            <p:ph type="sldNum" sz="quarter" idx="12"/>
          </p:nvPr>
        </p:nvSpPr>
        <p:spPr/>
        <p:txBody>
          <a:bodyPr/>
          <a:lstStyle>
            <a:extLst/>
          </a:lstStyle>
          <a:p>
            <a:fld id="{B16AE591-87AD-42D8-B542-90BD4893D7C0}"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BB5D883-34B1-4334-88A9-B8878D6D5DF8}" type="datetimeFigureOut">
              <a:rPr lang="de-DE" smtClean="0"/>
              <a:pPr/>
              <a:t>08.01.2021</a:t>
            </a:fld>
            <a:endParaRPr lang="de-DE"/>
          </a:p>
        </p:txBody>
      </p:sp>
      <p:sp>
        <p:nvSpPr>
          <p:cNvPr id="5" name="4 - Θέση υποσέλιδου"/>
          <p:cNvSpPr>
            <a:spLocks noGrp="1"/>
          </p:cNvSpPr>
          <p:nvPr>
            <p:ph type="ftr" sz="quarter" idx="11"/>
          </p:nvPr>
        </p:nvSpPr>
        <p:spPr/>
        <p:txBody>
          <a:bodyPr/>
          <a:lstStyle>
            <a:extLst/>
          </a:lstStyle>
          <a:p>
            <a:endParaRPr lang="de-DE"/>
          </a:p>
        </p:txBody>
      </p:sp>
      <p:sp>
        <p:nvSpPr>
          <p:cNvPr id="6" name="5 - Θέση αριθμού διαφάνειας"/>
          <p:cNvSpPr>
            <a:spLocks noGrp="1"/>
          </p:cNvSpPr>
          <p:nvPr>
            <p:ph type="sldNum" sz="quarter" idx="12"/>
          </p:nvPr>
        </p:nvSpPr>
        <p:spPr/>
        <p:txBody>
          <a:bodyPr/>
          <a:lstStyle>
            <a:extLst/>
          </a:lstStyle>
          <a:p>
            <a:fld id="{B16AE591-87AD-42D8-B542-90BD4893D7C0}"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2BB5D883-34B1-4334-88A9-B8878D6D5DF8}" type="datetimeFigureOut">
              <a:rPr lang="de-DE" smtClean="0"/>
              <a:pPr/>
              <a:t>08.01.2021</a:t>
            </a:fld>
            <a:endParaRPr lang="de-DE"/>
          </a:p>
        </p:txBody>
      </p:sp>
      <p:sp>
        <p:nvSpPr>
          <p:cNvPr id="5" name="4 - Θέση υποσέλιδου"/>
          <p:cNvSpPr>
            <a:spLocks noGrp="1"/>
          </p:cNvSpPr>
          <p:nvPr>
            <p:ph type="ftr" sz="quarter" idx="11"/>
          </p:nvPr>
        </p:nvSpPr>
        <p:spPr/>
        <p:txBody>
          <a:bodyPr/>
          <a:lstStyle>
            <a:extLst/>
          </a:lstStyle>
          <a:p>
            <a:endParaRPr lang="de-DE"/>
          </a:p>
        </p:txBody>
      </p:sp>
      <p:sp>
        <p:nvSpPr>
          <p:cNvPr id="6" name="5 - Θέση αριθμού διαφάνειας"/>
          <p:cNvSpPr>
            <a:spLocks noGrp="1"/>
          </p:cNvSpPr>
          <p:nvPr>
            <p:ph type="sldNum" sz="quarter" idx="12"/>
          </p:nvPr>
        </p:nvSpPr>
        <p:spPr/>
        <p:txBody>
          <a:bodyPr/>
          <a:lstStyle>
            <a:extLst/>
          </a:lstStyle>
          <a:p>
            <a:fld id="{B16AE591-87AD-42D8-B542-90BD4893D7C0}" type="slidenum">
              <a:rPr lang="de-DE" smtClean="0"/>
              <a:pPr/>
              <a:t>‹#›</a:t>
            </a:fld>
            <a:endParaRPr lang="de-DE"/>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BB5D883-34B1-4334-88A9-B8878D6D5DF8}" type="datetimeFigureOut">
              <a:rPr lang="de-DE" smtClean="0"/>
              <a:pPr/>
              <a:t>08.01.2021</a:t>
            </a:fld>
            <a:endParaRPr lang="de-DE"/>
          </a:p>
        </p:txBody>
      </p:sp>
      <p:sp>
        <p:nvSpPr>
          <p:cNvPr id="6" name="5 - Θέση υποσέλιδου"/>
          <p:cNvSpPr>
            <a:spLocks noGrp="1"/>
          </p:cNvSpPr>
          <p:nvPr>
            <p:ph type="ftr" sz="quarter" idx="11"/>
          </p:nvPr>
        </p:nvSpPr>
        <p:spPr/>
        <p:txBody>
          <a:bodyPr/>
          <a:lstStyle>
            <a:extLst/>
          </a:lstStyle>
          <a:p>
            <a:endParaRPr lang="de-DE"/>
          </a:p>
        </p:txBody>
      </p:sp>
      <p:sp>
        <p:nvSpPr>
          <p:cNvPr id="7" name="6 - Θέση αριθμού διαφάνειας"/>
          <p:cNvSpPr>
            <a:spLocks noGrp="1"/>
          </p:cNvSpPr>
          <p:nvPr>
            <p:ph type="sldNum" sz="quarter" idx="12"/>
          </p:nvPr>
        </p:nvSpPr>
        <p:spPr/>
        <p:txBody>
          <a:bodyPr/>
          <a:lstStyle>
            <a:extLst/>
          </a:lstStyle>
          <a:p>
            <a:fld id="{B16AE591-87AD-42D8-B542-90BD4893D7C0}"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BB5D883-34B1-4334-88A9-B8878D6D5DF8}" type="datetimeFigureOut">
              <a:rPr lang="de-DE" smtClean="0"/>
              <a:pPr/>
              <a:t>08.01.2021</a:t>
            </a:fld>
            <a:endParaRPr lang="de-DE"/>
          </a:p>
        </p:txBody>
      </p:sp>
      <p:sp>
        <p:nvSpPr>
          <p:cNvPr id="8" name="7 - Θέση υποσέλιδου"/>
          <p:cNvSpPr>
            <a:spLocks noGrp="1"/>
          </p:cNvSpPr>
          <p:nvPr>
            <p:ph type="ftr" sz="quarter" idx="11"/>
          </p:nvPr>
        </p:nvSpPr>
        <p:spPr/>
        <p:txBody>
          <a:bodyPr/>
          <a:lstStyle>
            <a:extLst/>
          </a:lstStyle>
          <a:p>
            <a:endParaRPr lang="de-DE"/>
          </a:p>
        </p:txBody>
      </p:sp>
      <p:sp>
        <p:nvSpPr>
          <p:cNvPr id="9" name="8 - Θέση αριθμού διαφάνειας"/>
          <p:cNvSpPr>
            <a:spLocks noGrp="1"/>
          </p:cNvSpPr>
          <p:nvPr>
            <p:ph type="sldNum" sz="quarter" idx="12"/>
          </p:nvPr>
        </p:nvSpPr>
        <p:spPr/>
        <p:txBody>
          <a:bodyPr/>
          <a:lstStyle>
            <a:extLst/>
          </a:lstStyle>
          <a:p>
            <a:fld id="{B16AE591-87AD-42D8-B542-90BD4893D7C0}"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BB5D883-34B1-4334-88A9-B8878D6D5DF8}" type="datetimeFigureOut">
              <a:rPr lang="de-DE" smtClean="0"/>
              <a:pPr/>
              <a:t>08.01.2021</a:t>
            </a:fld>
            <a:endParaRPr lang="de-DE"/>
          </a:p>
        </p:txBody>
      </p:sp>
      <p:sp>
        <p:nvSpPr>
          <p:cNvPr id="4" name="3 - Θέση υποσέλιδου"/>
          <p:cNvSpPr>
            <a:spLocks noGrp="1"/>
          </p:cNvSpPr>
          <p:nvPr>
            <p:ph type="ftr" sz="quarter" idx="11"/>
          </p:nvPr>
        </p:nvSpPr>
        <p:spPr/>
        <p:txBody>
          <a:bodyPr/>
          <a:lstStyle>
            <a:extLst/>
          </a:lstStyle>
          <a:p>
            <a:endParaRPr lang="de-DE"/>
          </a:p>
        </p:txBody>
      </p:sp>
      <p:sp>
        <p:nvSpPr>
          <p:cNvPr id="5" name="4 - Θέση αριθμού διαφάνειας"/>
          <p:cNvSpPr>
            <a:spLocks noGrp="1"/>
          </p:cNvSpPr>
          <p:nvPr>
            <p:ph type="sldNum" sz="quarter" idx="12"/>
          </p:nvPr>
        </p:nvSpPr>
        <p:spPr/>
        <p:txBody>
          <a:bodyPr/>
          <a:lstStyle>
            <a:extLst/>
          </a:lstStyle>
          <a:p>
            <a:fld id="{B16AE591-87AD-42D8-B542-90BD4893D7C0}"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2BB5D883-34B1-4334-88A9-B8878D6D5DF8}" type="datetimeFigureOut">
              <a:rPr lang="de-DE" smtClean="0"/>
              <a:pPr/>
              <a:t>08.01.2021</a:t>
            </a:fld>
            <a:endParaRPr lang="de-DE"/>
          </a:p>
        </p:txBody>
      </p:sp>
      <p:sp>
        <p:nvSpPr>
          <p:cNvPr id="3" name="2 - Θέση υποσέλιδου"/>
          <p:cNvSpPr>
            <a:spLocks noGrp="1"/>
          </p:cNvSpPr>
          <p:nvPr>
            <p:ph type="ftr" sz="quarter" idx="11"/>
          </p:nvPr>
        </p:nvSpPr>
        <p:spPr/>
        <p:txBody>
          <a:bodyPr/>
          <a:lstStyle>
            <a:extLst/>
          </a:lstStyle>
          <a:p>
            <a:endParaRPr lang="de-DE"/>
          </a:p>
        </p:txBody>
      </p:sp>
      <p:sp>
        <p:nvSpPr>
          <p:cNvPr id="4" name="3 - Θέση αριθμού διαφάνειας"/>
          <p:cNvSpPr>
            <a:spLocks noGrp="1"/>
          </p:cNvSpPr>
          <p:nvPr>
            <p:ph type="sldNum" sz="quarter" idx="12"/>
          </p:nvPr>
        </p:nvSpPr>
        <p:spPr/>
        <p:txBody>
          <a:bodyPr/>
          <a:lstStyle>
            <a:extLst/>
          </a:lstStyle>
          <a:p>
            <a:fld id="{B16AE591-87AD-42D8-B542-90BD4893D7C0}" type="slidenum">
              <a:rPr lang="de-DE" smtClean="0"/>
              <a:pPr/>
              <a:t>‹#›</a:t>
            </a:fld>
            <a:endParaRPr lang="de-DE"/>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BB5D883-34B1-4334-88A9-B8878D6D5DF8}" type="datetimeFigureOut">
              <a:rPr lang="de-DE" smtClean="0"/>
              <a:pPr/>
              <a:t>08.01.2021</a:t>
            </a:fld>
            <a:endParaRPr lang="de-DE"/>
          </a:p>
        </p:txBody>
      </p:sp>
      <p:sp>
        <p:nvSpPr>
          <p:cNvPr id="6" name="5 - Θέση υποσέλιδου"/>
          <p:cNvSpPr>
            <a:spLocks noGrp="1"/>
          </p:cNvSpPr>
          <p:nvPr>
            <p:ph type="ftr" sz="quarter" idx="11"/>
          </p:nvPr>
        </p:nvSpPr>
        <p:spPr/>
        <p:txBody>
          <a:bodyPr/>
          <a:lstStyle>
            <a:extLst/>
          </a:lstStyle>
          <a:p>
            <a:endParaRPr lang="de-DE"/>
          </a:p>
        </p:txBody>
      </p:sp>
      <p:sp>
        <p:nvSpPr>
          <p:cNvPr id="7" name="6 - Θέση αριθμού διαφάνειας"/>
          <p:cNvSpPr>
            <a:spLocks noGrp="1"/>
          </p:cNvSpPr>
          <p:nvPr>
            <p:ph type="sldNum" sz="quarter" idx="12"/>
          </p:nvPr>
        </p:nvSpPr>
        <p:spPr/>
        <p:txBody>
          <a:bodyPr/>
          <a:lstStyle>
            <a:extLst/>
          </a:lstStyle>
          <a:p>
            <a:fld id="{B16AE591-87AD-42D8-B542-90BD4893D7C0}"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2BB5D883-34B1-4334-88A9-B8878D6D5DF8}" type="datetimeFigureOut">
              <a:rPr lang="de-DE" smtClean="0"/>
              <a:pPr/>
              <a:t>08.01.2021</a:t>
            </a:fld>
            <a:endParaRPr lang="de-DE"/>
          </a:p>
        </p:txBody>
      </p:sp>
      <p:sp>
        <p:nvSpPr>
          <p:cNvPr id="6" name="5 - Θέση υποσέλιδου"/>
          <p:cNvSpPr>
            <a:spLocks noGrp="1"/>
          </p:cNvSpPr>
          <p:nvPr>
            <p:ph type="ftr" sz="quarter" idx="11"/>
          </p:nvPr>
        </p:nvSpPr>
        <p:spPr/>
        <p:txBody>
          <a:bodyPr/>
          <a:lstStyle>
            <a:extLst/>
          </a:lstStyle>
          <a:p>
            <a:endParaRPr lang="de-DE"/>
          </a:p>
        </p:txBody>
      </p:sp>
      <p:sp>
        <p:nvSpPr>
          <p:cNvPr id="7" name="6 - Θέση αριθμού διαφάνειας"/>
          <p:cNvSpPr>
            <a:spLocks noGrp="1"/>
          </p:cNvSpPr>
          <p:nvPr>
            <p:ph type="sldNum" sz="quarter" idx="12"/>
          </p:nvPr>
        </p:nvSpPr>
        <p:spPr/>
        <p:txBody>
          <a:bodyPr/>
          <a:lstStyle>
            <a:extLst/>
          </a:lstStyle>
          <a:p>
            <a:fld id="{B16AE591-87AD-42D8-B542-90BD4893D7C0}" type="slidenum">
              <a:rPr lang="de-DE" smtClean="0"/>
              <a:pPr/>
              <a:t>‹#›</a:t>
            </a:fld>
            <a:endParaRPr lang="de-DE"/>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BB5D883-34B1-4334-88A9-B8878D6D5DF8}" type="datetimeFigureOut">
              <a:rPr lang="de-DE" smtClean="0"/>
              <a:pPr/>
              <a:t>08.01.2021</a:t>
            </a:fld>
            <a:endParaRPr lang="de-DE"/>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de-DE"/>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6AE591-87AD-42D8-B542-90BD4893D7C0}" type="slidenum">
              <a:rPr lang="de-DE" smtClean="0"/>
              <a:pPr/>
              <a:t>‹#›</a:t>
            </a:fld>
            <a:endParaRPr lang="de-DE"/>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greek-language.gr/greekLang/modern_greek/tools/lexica/triantafyllides/search.html?lq=%CF%84%CF%81%CE%B1%CE%B3%CE%B9%CE%BA%CF%8C&amp;dq="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hyperlink" Target="https://el.wikipedia.org/wiki/%CE%9D%CE%AF%CE%BA%CE%BF%CF%82_%CE%9E%CF%85%CE%BB%CE%BF%CF%8D%CF%81%CE%B7%CF%82" TargetMode="External"/><Relationship Id="rId3" Type="http://schemas.openxmlformats.org/officeDocument/2006/relationships/image" Target="../media/image14.jpeg"/><Relationship Id="rId7" Type="http://schemas.openxmlformats.org/officeDocument/2006/relationships/hyperlink" Target="https://el.wikipedia.org/wiki/%CE%9B%CE%BF%CF%85%CE%BA%CE%AC%CF%82_%CE%98%CE%AC%CE%BD%CE%BF%CF%82"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hyperlink" Target="https://el.wikipedia.org/wiki/%CE%97_%CE%BC%CF%80%CE%B1%CE%BB%CE%AC%CE%BD%CF%84%CE%B1_%CF%84%CE%BF%CF%85_%CE%BA%CF%85%CF%81_%CE%9C%CE%AD%CE%BD%CF%84%CE%B9%CE%BF%CF%85_(%CF%80%CE%BF%CE%AF%CE%B7%CE%BC%CE%B1)" TargetMode="External"/><Relationship Id="rId5" Type="http://schemas.openxmlformats.org/officeDocument/2006/relationships/hyperlink" Target="https://www.youtube.com/watch?v=2AUXXGEQ_O8" TargetMode="External"/><Relationship Id="rId4" Type="http://schemas.openxmlformats.org/officeDocument/2006/relationships/hyperlink" Target="https://www.youtube.com/watch?v=iAS4yKki5R0"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ebooks.edu.gr/ebooks/v/html/8547/2710/Keimena-Neoellinikis-Logotechnias_G-Lykeiou_html-empl/index_b_08_01.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4 - Θέση περιεχομένου" descr="λήψη (9).jpg"/>
          <p:cNvPicPr>
            <a:picLocks noChangeAspect="1"/>
          </p:cNvPicPr>
          <p:nvPr/>
        </p:nvPicPr>
        <p:blipFill>
          <a:blip r:embed="rId2" cstate="print">
            <a:duotone>
              <a:schemeClr val="bg2">
                <a:shade val="45000"/>
                <a:satMod val="135000"/>
              </a:schemeClr>
              <a:prstClr val="white"/>
            </a:duotone>
          </a:blip>
          <a:stretch>
            <a:fillRect/>
          </a:stretch>
        </p:blipFill>
        <p:spPr>
          <a:xfrm>
            <a:off x="0" y="0"/>
            <a:ext cx="9288875" cy="6858000"/>
          </a:xfrm>
          <a:prstGeom prst="rect">
            <a:avLst/>
          </a:prstGeom>
        </p:spPr>
      </p:pic>
      <p:sp>
        <p:nvSpPr>
          <p:cNvPr id="4" name="3 - Τίτλος"/>
          <p:cNvSpPr>
            <a:spLocks noGrp="1"/>
          </p:cNvSpPr>
          <p:nvPr>
            <p:ph type="title"/>
          </p:nvPr>
        </p:nvSpPr>
        <p:spPr>
          <a:xfrm>
            <a:off x="4932040" y="3645024"/>
            <a:ext cx="2743200" cy="2485256"/>
          </a:xfrm>
          <a:prstGeom prst="flowChartMultidocument">
            <a:avLst/>
          </a:prstGeom>
          <a:solidFill>
            <a:schemeClr val="bg2"/>
          </a:solidFill>
        </p:spPr>
        <p:style>
          <a:lnRef idx="2">
            <a:schemeClr val="accent2"/>
          </a:lnRef>
          <a:fillRef idx="1">
            <a:schemeClr val="lt1"/>
          </a:fillRef>
          <a:effectRef idx="0">
            <a:schemeClr val="accent2"/>
          </a:effectRef>
          <a:fontRef idx="minor">
            <a:schemeClr val="dk1"/>
          </a:fontRef>
        </p:style>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l-GR" sz="4400" i="1" dirty="0" smtClean="0">
                <a:ln/>
                <a:solidFill>
                  <a:schemeClr val="accent3"/>
                </a:solidFill>
              </a:rPr>
              <a:t/>
            </a:r>
            <a:br>
              <a:rPr lang="el-GR" sz="4400" i="1" dirty="0" smtClean="0">
                <a:ln/>
                <a:solidFill>
                  <a:schemeClr val="accent3"/>
                </a:solidFill>
              </a:rPr>
            </a:br>
            <a:r>
              <a:rPr lang="el-GR" sz="4400" i="1" dirty="0" smtClean="0">
                <a:ln/>
                <a:solidFill>
                  <a:schemeClr val="accent3"/>
                </a:solidFill>
              </a:rPr>
              <a:t/>
            </a:r>
            <a:br>
              <a:rPr lang="el-GR" sz="4400" i="1" dirty="0" smtClean="0">
                <a:ln/>
                <a:solidFill>
                  <a:schemeClr val="accent3"/>
                </a:solidFill>
              </a:rPr>
            </a:br>
            <a:r>
              <a:rPr lang="el-GR" sz="4400" i="1" dirty="0" smtClean="0">
                <a:ln/>
                <a:solidFill>
                  <a:schemeClr val="accent3"/>
                </a:solidFill>
              </a:rPr>
              <a:t/>
            </a:r>
            <a:br>
              <a:rPr lang="el-GR" sz="4400" i="1" dirty="0" smtClean="0">
                <a:ln/>
                <a:solidFill>
                  <a:schemeClr val="accent3"/>
                </a:solidFill>
              </a:rPr>
            </a:br>
            <a:r>
              <a:rPr lang="el-GR" sz="4400" i="1" dirty="0" smtClean="0">
                <a:ln/>
                <a:solidFill>
                  <a:schemeClr val="accent3"/>
                </a:solidFill>
              </a:rPr>
              <a:t>«Γιατί;»</a:t>
            </a:r>
            <a:r>
              <a:rPr lang="en-US" sz="4400" i="1" dirty="0" smtClean="0">
                <a:ln/>
                <a:solidFill>
                  <a:schemeClr val="accent3"/>
                </a:solidFill>
                <a:latin typeface="Freestyle Script" pitchFamily="66" charset="0"/>
              </a:rPr>
              <a:t/>
            </a:r>
            <a:br>
              <a:rPr lang="en-US" sz="4400" i="1" dirty="0" smtClean="0">
                <a:ln/>
                <a:solidFill>
                  <a:schemeClr val="accent3"/>
                </a:solidFill>
                <a:latin typeface="Freestyle Script" pitchFamily="66" charset="0"/>
              </a:rPr>
            </a:br>
            <a:r>
              <a:rPr lang="el-GR" sz="2000" i="1" dirty="0" smtClean="0">
                <a:ln/>
                <a:solidFill>
                  <a:schemeClr val="accent3"/>
                </a:solidFill>
              </a:rPr>
              <a:t>διήγημα</a:t>
            </a:r>
            <a:br>
              <a:rPr lang="el-GR" sz="2000" i="1" dirty="0" smtClean="0">
                <a:ln/>
                <a:solidFill>
                  <a:schemeClr val="accent3"/>
                </a:solidFill>
              </a:rPr>
            </a:br>
            <a:r>
              <a:rPr lang="el-GR" sz="2000" i="1" dirty="0" smtClean="0">
                <a:ln/>
                <a:solidFill>
                  <a:schemeClr val="accent3"/>
                </a:solidFill>
                <a:cs typeface="Aharoni" pitchFamily="2" charset="-79"/>
              </a:rPr>
              <a:t>σελ</a:t>
            </a:r>
            <a:r>
              <a:rPr lang="el-GR" sz="2000" i="1" dirty="0" smtClean="0">
                <a:ln/>
                <a:solidFill>
                  <a:schemeClr val="accent3"/>
                </a:solidFill>
              </a:rPr>
              <a:t> 170 του </a:t>
            </a:r>
            <a:r>
              <a:rPr lang="el-GR" sz="2000" i="1" dirty="0" err="1" smtClean="0">
                <a:ln/>
                <a:solidFill>
                  <a:schemeClr val="accent3"/>
                </a:solidFill>
              </a:rPr>
              <a:t>σχολ</a:t>
            </a:r>
            <a:r>
              <a:rPr lang="el-GR" sz="2000" i="1" dirty="0" smtClean="0">
                <a:ln/>
                <a:solidFill>
                  <a:schemeClr val="accent3"/>
                </a:solidFill>
              </a:rPr>
              <a:t>. βιβλίου.</a:t>
            </a:r>
            <a:br>
              <a:rPr lang="el-GR" sz="2000" i="1" dirty="0" smtClean="0">
                <a:ln/>
                <a:solidFill>
                  <a:schemeClr val="accent3"/>
                </a:solidFill>
              </a:rPr>
            </a:br>
            <a:endParaRPr lang="de-DE" sz="2000" i="1" dirty="0">
              <a:ln/>
              <a:solidFill>
                <a:schemeClr val="accent3"/>
              </a:solidFill>
              <a:latin typeface="Freestyle Script" pitchFamily="66" charset="0"/>
            </a:endParaRPr>
          </a:p>
        </p:txBody>
      </p:sp>
      <p:pic>
        <p:nvPicPr>
          <p:cNvPr id="7" name="6 - Θέση εικόνας" descr="images (16).jpg"/>
          <p:cNvPicPr>
            <a:picLocks noGrp="1" noChangeAspect="1"/>
          </p:cNvPicPr>
          <p:nvPr>
            <p:ph type="pic" idx="1"/>
          </p:nvPr>
        </p:nvPicPr>
        <p:blipFill>
          <a:blip r:embed="rId3" cstate="print">
            <a:duotone>
              <a:prstClr val="black"/>
              <a:srgbClr val="D9C3A5">
                <a:tint val="50000"/>
                <a:satMod val="180000"/>
              </a:srgbClr>
            </a:duotone>
          </a:blip>
          <a:srcRect t="23455" b="23455"/>
          <a:stretch>
            <a:fillRect/>
          </a:stretch>
        </p:blipFill>
        <p:spPr>
          <a:xfrm>
            <a:off x="5796136" y="764704"/>
            <a:ext cx="3096344" cy="2160240"/>
          </a:xfrm>
          <a:prstGeom prst="rect">
            <a:avLst/>
          </a:prstGeom>
          <a:ln>
            <a:noFill/>
          </a:ln>
          <a:effectLst>
            <a:softEdge rad="112500"/>
          </a:effectLst>
        </p:spPr>
      </p:pic>
      <p:sp>
        <p:nvSpPr>
          <p:cNvPr id="6" name="5 - Θέση κειμένου"/>
          <p:cNvSpPr>
            <a:spLocks noGrp="1"/>
          </p:cNvSpPr>
          <p:nvPr>
            <p:ph type="body" sz="half" idx="2"/>
          </p:nvPr>
        </p:nvSpPr>
        <p:spPr>
          <a:xfrm>
            <a:off x="-5149080" y="3861048"/>
            <a:ext cx="4419600" cy="762000"/>
          </a:xfrm>
        </p:spPr>
        <p:txBody>
          <a:bodyPr/>
          <a:lstStyle/>
          <a:p>
            <a:r>
              <a:rPr lang="el-GR" dirty="0" smtClean="0"/>
              <a:t>Γιάννης </a:t>
            </a:r>
            <a:r>
              <a:rPr lang="el-GR" dirty="0" err="1" smtClean="0"/>
              <a:t>Μαγκλής</a:t>
            </a:r>
            <a:r>
              <a:rPr lang="el-GR" dirty="0" smtClean="0"/>
              <a:t/>
            </a:r>
            <a:br>
              <a:rPr lang="el-GR" dirty="0" smtClean="0"/>
            </a:br>
            <a:endParaRPr lang="de-DE" dirty="0"/>
          </a:p>
        </p:txBody>
      </p:sp>
      <p:sp>
        <p:nvSpPr>
          <p:cNvPr id="8" name="7 - Ορθογώνιο"/>
          <p:cNvSpPr/>
          <p:nvPr/>
        </p:nvSpPr>
        <p:spPr>
          <a:xfrm>
            <a:off x="6588224" y="2996952"/>
            <a:ext cx="1584176" cy="400110"/>
          </a:xfrm>
          <a:prstGeom prst="rect">
            <a:avLst/>
          </a:prstGeom>
        </p:spPr>
        <p:txBody>
          <a:bodyPr wrap="square">
            <a:spAutoFit/>
          </a:bodyPr>
          <a:lstStyle/>
          <a:p>
            <a:r>
              <a:rPr lang="el-GR" sz="2000" b="1" i="1" dirty="0" err="1" smtClean="0">
                <a:ln/>
                <a:solidFill>
                  <a:schemeClr val="accent3"/>
                </a:solidFill>
              </a:rPr>
              <a:t>Γ.Μαγκλής</a:t>
            </a:r>
            <a:endParaRPr lang="de-DE" sz="2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980728"/>
          </a:xfrm>
          <a:solidFill>
            <a:schemeClr val="accent3">
              <a:lumMod val="40000"/>
              <a:lumOff val="60000"/>
            </a:schemeClr>
          </a:solidFill>
        </p:spPr>
        <p:txBody>
          <a:bodyPr>
            <a:normAutofit fontScale="90000"/>
          </a:bodyPr>
          <a:lstStyle/>
          <a:p>
            <a:r>
              <a:rPr lang="el-GR" b="1" u="sng" dirty="0" smtClean="0"/>
              <a:t/>
            </a:r>
            <a:br>
              <a:rPr lang="el-GR" b="1" u="sng" dirty="0" smtClean="0"/>
            </a:br>
            <a:endParaRPr lang="de-DE" dirty="0"/>
          </a:p>
        </p:txBody>
      </p:sp>
      <p:sp>
        <p:nvSpPr>
          <p:cNvPr id="3" name="2 - Θέση περιεχομένου"/>
          <p:cNvSpPr>
            <a:spLocks noGrp="1"/>
          </p:cNvSpPr>
          <p:nvPr>
            <p:ph idx="1"/>
          </p:nvPr>
        </p:nvSpPr>
        <p:spPr>
          <a:xfrm>
            <a:off x="0" y="404664"/>
            <a:ext cx="9144000" cy="6453336"/>
          </a:xfrm>
          <a:solidFill>
            <a:schemeClr val="bg2"/>
          </a:solidFill>
        </p:spPr>
        <p:txBody>
          <a:bodyPr>
            <a:normAutofit/>
          </a:bodyPr>
          <a:lstStyle/>
          <a:p>
            <a:pPr>
              <a:buNone/>
            </a:pPr>
            <a:r>
              <a:rPr lang="el-GR" b="1" u="sng" dirty="0" smtClean="0"/>
              <a:t>Χαρακτηριστικά του διηγήματος</a:t>
            </a:r>
            <a:r>
              <a:rPr lang="de-DE" b="1" u="sng" dirty="0" smtClean="0"/>
              <a:t> </a:t>
            </a:r>
            <a:r>
              <a:rPr lang="de-DE" dirty="0" smtClean="0"/>
              <a:t/>
            </a:r>
            <a:br>
              <a:rPr lang="de-DE" dirty="0" smtClean="0"/>
            </a:br>
            <a:endParaRPr lang="de-DE" dirty="0"/>
          </a:p>
        </p:txBody>
      </p:sp>
      <p:sp>
        <p:nvSpPr>
          <p:cNvPr id="10" name="9 - Διάγραμμα ροής: Διεργασία"/>
          <p:cNvSpPr/>
          <p:nvPr/>
        </p:nvSpPr>
        <p:spPr>
          <a:xfrm>
            <a:off x="7668344" y="3789040"/>
            <a:ext cx="1475656" cy="165618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Έχει κάποιο</a:t>
            </a:r>
            <a:r>
              <a:rPr lang="de-DE" sz="1600" dirty="0" smtClean="0"/>
              <a:t> </a:t>
            </a:r>
            <a:r>
              <a:rPr lang="el-GR" sz="1600" b="1" dirty="0" smtClean="0"/>
              <a:t>σκοπό</a:t>
            </a:r>
            <a:r>
              <a:rPr lang="el-GR" sz="1600" dirty="0" smtClean="0"/>
              <a:t> ένα</a:t>
            </a:r>
            <a:r>
              <a:rPr lang="de-DE" sz="1600" dirty="0" smtClean="0"/>
              <a:t> </a:t>
            </a:r>
            <a:r>
              <a:rPr lang="el-GR" sz="1600" b="1" dirty="0" smtClean="0"/>
              <a:t>μήνυμα</a:t>
            </a:r>
            <a:r>
              <a:rPr lang="el-GR" sz="1600" dirty="0" smtClean="0"/>
              <a:t>) </a:t>
            </a:r>
            <a:endParaRPr lang="de-DE" sz="1600" dirty="0"/>
          </a:p>
        </p:txBody>
      </p:sp>
      <p:sp>
        <p:nvSpPr>
          <p:cNvPr id="11" name="10 - Διάγραμμα ροής: Διεργασία"/>
          <p:cNvSpPr/>
          <p:nvPr/>
        </p:nvSpPr>
        <p:spPr>
          <a:xfrm>
            <a:off x="3779912" y="2708920"/>
            <a:ext cx="1656184" cy="3744416"/>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t>Έχει</a:t>
            </a:r>
            <a:r>
              <a:rPr lang="de-DE" dirty="0" smtClean="0"/>
              <a:t> </a:t>
            </a:r>
            <a:r>
              <a:rPr lang="el-GR" b="1" dirty="0" smtClean="0"/>
              <a:t>ενότητα υπόθεσης</a:t>
            </a:r>
            <a:r>
              <a:rPr lang="el-GR" dirty="0" smtClean="0"/>
              <a:t>: όλα τα γεγονότα και οι λεπτομέρειες έχουν άμεση σχέση με το κύριο γεγονός ξετυλίγονται σταδιακά</a:t>
            </a:r>
            <a:endParaRPr lang="de-DE" dirty="0"/>
          </a:p>
        </p:txBody>
      </p:sp>
      <p:sp>
        <p:nvSpPr>
          <p:cNvPr id="12" name="11 - Διάγραμμα ροής: Διεργασία"/>
          <p:cNvSpPr/>
          <p:nvPr/>
        </p:nvSpPr>
        <p:spPr>
          <a:xfrm>
            <a:off x="1547664" y="2780928"/>
            <a:ext cx="2160240" cy="3744416"/>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t>Έχει</a:t>
            </a:r>
            <a:r>
              <a:rPr lang="de-DE" dirty="0" smtClean="0"/>
              <a:t> </a:t>
            </a:r>
            <a:r>
              <a:rPr lang="el-GR" b="1" dirty="0" smtClean="0"/>
              <a:t>ενότητα τόπου και χρόνου</a:t>
            </a:r>
            <a:r>
              <a:rPr lang="el-GR" dirty="0" smtClean="0"/>
              <a:t>: τα γεγονότα αποτελούν ένα ενιαίο σύνολο .</a:t>
            </a:r>
            <a:r>
              <a:rPr lang="de-DE" dirty="0" smtClean="0"/>
              <a:t> </a:t>
            </a:r>
            <a:r>
              <a:rPr lang="el-GR" dirty="0" smtClean="0"/>
              <a:t>Όλη η ιστορία εκτυλίσσεται γύρω από την πηγή. Ξεκινάει το σούρουπο και τελειώνει λίγες ώρες μετά, όταν έχει πια νυχτώσει. .</a:t>
            </a:r>
            <a:endParaRPr lang="de-DE" dirty="0"/>
          </a:p>
        </p:txBody>
      </p:sp>
      <p:sp>
        <p:nvSpPr>
          <p:cNvPr id="13" name="12 - Διάγραμμα ροής: Διεργασία"/>
          <p:cNvSpPr/>
          <p:nvPr/>
        </p:nvSpPr>
        <p:spPr>
          <a:xfrm>
            <a:off x="5580112" y="2492896"/>
            <a:ext cx="1944216" cy="4104456"/>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t>Υπάρχουν και κάποια</a:t>
            </a:r>
            <a:r>
              <a:rPr lang="de-DE" dirty="0" smtClean="0"/>
              <a:t> </a:t>
            </a:r>
            <a:r>
              <a:rPr lang="el-GR" b="1" dirty="0" smtClean="0"/>
              <a:t>δευτερεύοντα πρόσωπα</a:t>
            </a:r>
            <a:r>
              <a:rPr lang="el-GR" dirty="0" smtClean="0"/>
              <a:t>, που έχουν ως στόχο να τονίσουν το βασικό γεγονός ή να συμπληρώσουν την ψυχογραφία του πρωταγωνιστή</a:t>
            </a:r>
            <a:r>
              <a:rPr lang="de-DE" dirty="0" smtClean="0"/>
              <a:t> </a:t>
            </a:r>
            <a:endParaRPr lang="de-DE" dirty="0"/>
          </a:p>
        </p:txBody>
      </p:sp>
      <p:sp>
        <p:nvSpPr>
          <p:cNvPr id="14" name="13 - Διάγραμμα ροής: Διεργασία"/>
          <p:cNvSpPr/>
          <p:nvPr/>
        </p:nvSpPr>
        <p:spPr>
          <a:xfrm>
            <a:off x="179512" y="3573016"/>
            <a:ext cx="1224136" cy="2952328"/>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b="1" dirty="0" smtClean="0"/>
              <a:t>Ένα κύριο γεγονός</a:t>
            </a:r>
            <a:r>
              <a:rPr lang="el-GR" dirty="0" smtClean="0"/>
              <a:t>, σημαντικό για τη ζωή του κεντρικού ήρωα</a:t>
            </a:r>
            <a:endParaRPr lang="de-DE" dirty="0"/>
          </a:p>
        </p:txBody>
      </p:sp>
      <p:cxnSp>
        <p:nvCxnSpPr>
          <p:cNvPr id="17" name="16 - Ευθύγραμμο βέλος σύνδεσης"/>
          <p:cNvCxnSpPr/>
          <p:nvPr/>
        </p:nvCxnSpPr>
        <p:spPr>
          <a:xfrm flipH="1">
            <a:off x="683568" y="980728"/>
            <a:ext cx="1584176" cy="24482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a:off x="2627784" y="980728"/>
            <a:ext cx="432048"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a:off x="2915816" y="980728"/>
            <a:ext cx="2232248"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p:nvPr/>
        </p:nvCxnSpPr>
        <p:spPr>
          <a:xfrm>
            <a:off x="3563888" y="908720"/>
            <a:ext cx="2592288" cy="151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p:nvPr/>
        </p:nvCxnSpPr>
        <p:spPr>
          <a:xfrm>
            <a:off x="5076056" y="980728"/>
            <a:ext cx="3672408" cy="24482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2555776" cy="6858000"/>
          </a:xfrm>
          <a:solidFill>
            <a:schemeClr val="accent3">
              <a:lumMod val="40000"/>
              <a:lumOff val="60000"/>
            </a:schemeClr>
          </a:solidFill>
        </p:spPr>
        <p:txBody>
          <a:bodyPr>
            <a:noAutofit/>
          </a:bodyPr>
          <a:lstStyle/>
          <a:p>
            <a:r>
              <a:rPr lang="el-GR" sz="3200" b="1" dirty="0" smtClean="0"/>
              <a:t>Η τραγικότητα του νεαρού στρατιώτη</a:t>
            </a:r>
            <a:r>
              <a:rPr lang="de-DE" sz="3200" dirty="0" smtClean="0"/>
              <a:t/>
            </a:r>
            <a:br>
              <a:rPr lang="de-DE" sz="3200" dirty="0" smtClean="0"/>
            </a:br>
            <a:endParaRPr lang="de-DE" sz="3200" dirty="0"/>
          </a:p>
        </p:txBody>
      </p:sp>
      <p:sp>
        <p:nvSpPr>
          <p:cNvPr id="3" name="2 - Θέση περιεχομένου"/>
          <p:cNvSpPr>
            <a:spLocks noGrp="1"/>
          </p:cNvSpPr>
          <p:nvPr>
            <p:ph idx="1"/>
          </p:nvPr>
        </p:nvSpPr>
        <p:spPr>
          <a:xfrm>
            <a:off x="2555776" y="0"/>
            <a:ext cx="6377912" cy="68580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endParaRPr lang="el-GR" dirty="0" smtClean="0"/>
          </a:p>
          <a:p>
            <a:pPr>
              <a:buNone/>
            </a:pPr>
            <a:r>
              <a:rPr lang="el-GR" dirty="0" smtClean="0"/>
              <a:t>      </a:t>
            </a:r>
            <a:r>
              <a:rPr lang="el-GR" b="1" dirty="0" smtClean="0"/>
              <a:t>Με την ευρύτερη έννοια του ορισμού της τραγικότητας, στο διήγημα τραγικό πρόσωπο είναι ο νέος στρατιώτης, αυτός που σκότωσε τον άλλο</a:t>
            </a:r>
            <a:br>
              <a:rPr lang="el-GR" b="1" dirty="0" smtClean="0"/>
            </a:br>
            <a:endParaRPr lang="de-DE" b="1" dirty="0" smtClean="0"/>
          </a:p>
          <a:p>
            <a:pPr lvl="0">
              <a:buFont typeface="Wingdings" pitchFamily="2" charset="2"/>
              <a:buChar char="v"/>
            </a:pPr>
            <a:r>
              <a:rPr lang="el-GR" u="sng" dirty="0" smtClean="0"/>
              <a:t>γιατί είναι και</a:t>
            </a:r>
            <a:r>
              <a:rPr lang="de-DE" u="sng" dirty="0" smtClean="0"/>
              <a:t> </a:t>
            </a:r>
            <a:r>
              <a:rPr lang="el-GR" u="sng" dirty="0" smtClean="0"/>
              <a:t>αυτός θύμα, αλλά ενός πολέμου που τον έχει </a:t>
            </a:r>
            <a:r>
              <a:rPr lang="el-GR" u="sng" dirty="0" err="1" smtClean="0"/>
              <a:t>αλλοτριώσει,</a:t>
            </a:r>
            <a:r>
              <a:rPr lang="el-GR" dirty="0" err="1" smtClean="0"/>
              <a:t>ο</a:t>
            </a:r>
            <a:r>
              <a:rPr lang="el-GR" dirty="0" smtClean="0"/>
              <a:t> πόλεμος τον έχει κάνει άγριο και απάνθρωπο</a:t>
            </a:r>
            <a:r>
              <a:rPr lang="de-DE" dirty="0" smtClean="0"/>
              <a:t> </a:t>
            </a:r>
            <a:r>
              <a:rPr lang="el-GR" dirty="0" smtClean="0"/>
              <a:t>τον έχει εξαγριώσει και εξαχρειώσει</a:t>
            </a:r>
            <a:endParaRPr lang="de-DE" dirty="0" smtClean="0"/>
          </a:p>
          <a:p>
            <a:pPr lvl="0">
              <a:buFont typeface="Wingdings" pitchFamily="2" charset="2"/>
              <a:buChar char="v"/>
            </a:pPr>
            <a:r>
              <a:rPr lang="el-GR" dirty="0" smtClean="0"/>
              <a:t>αναγκάζεται να σκοτώσει από φόβο μήπως προλάβει και τον σκοτώσει ο άλλος</a:t>
            </a:r>
            <a:endParaRPr lang="de-DE" dirty="0" smtClean="0"/>
          </a:p>
          <a:p>
            <a:pPr lvl="0">
              <a:buFont typeface="Wingdings" pitchFamily="2" charset="2"/>
              <a:buChar char="v"/>
            </a:pPr>
            <a:r>
              <a:rPr lang="el-GR" dirty="0" smtClean="0"/>
              <a:t>τυφλωμένος από τη μανία του πολέμου</a:t>
            </a:r>
            <a:r>
              <a:rPr lang="de-DE" dirty="0" smtClean="0"/>
              <a:t>  </a:t>
            </a:r>
            <a:r>
              <a:rPr lang="el-GR" dirty="0" smtClean="0"/>
              <a:t>βλέπει παντού εχθρούς</a:t>
            </a:r>
            <a:r>
              <a:rPr lang="de-DE" dirty="0" smtClean="0"/>
              <a:t>  </a:t>
            </a:r>
            <a:r>
              <a:rPr lang="el-GR" dirty="0" smtClean="0"/>
              <a:t>ο πόλεμος τον έχει κάνει να σκέφτεται μόνο</a:t>
            </a:r>
            <a:r>
              <a:rPr lang="de-DE" dirty="0" smtClean="0"/>
              <a:t> </a:t>
            </a:r>
            <a:r>
              <a:rPr lang="el-GR" dirty="0" smtClean="0"/>
              <a:t>τον εαυτό του και να αγωνίζεται μόνο για την επιβίωσή του.</a:t>
            </a:r>
            <a:endParaRPr lang="de-DE" dirty="0" smtClean="0"/>
          </a:p>
          <a:p>
            <a:pPr lvl="0">
              <a:buFont typeface="Wingdings" pitchFamily="2" charset="2"/>
              <a:buChar char="v"/>
            </a:pPr>
            <a:r>
              <a:rPr lang="de-DE" dirty="0" smtClean="0"/>
              <a:t> </a:t>
            </a:r>
            <a:r>
              <a:rPr lang="el-GR" dirty="0" smtClean="0"/>
              <a:t>όταν συνειδητοποιεί την πράξη του, αισθάνεται ενοχή, μετανιώνει, ζητάει συγχώρεση από το θύμα του</a:t>
            </a:r>
            <a:endParaRPr lang="de-DE" dirty="0" smtClean="0"/>
          </a:p>
          <a:p>
            <a:pPr lvl="0">
              <a:buFont typeface="Wingdings" pitchFamily="2" charset="2"/>
              <a:buChar char="v"/>
            </a:pPr>
            <a:r>
              <a:rPr lang="de-DE" dirty="0" smtClean="0"/>
              <a:t> </a:t>
            </a:r>
            <a:r>
              <a:rPr lang="el-GR" dirty="0" smtClean="0"/>
              <a:t>τονίζει ότι δεν είναι φονιάς, αλλά αναγκάστηκε να γίνει εξαιτίας του πολέμου</a:t>
            </a:r>
            <a:endParaRPr lang="de-DE" dirty="0" smtClean="0"/>
          </a:p>
          <a:p>
            <a:endParaRPr lang="de-DE" dirty="0"/>
          </a:p>
        </p:txBody>
      </p:sp>
      <p:sp>
        <p:nvSpPr>
          <p:cNvPr id="5" name="4 - Ορθογώνιο"/>
          <p:cNvSpPr/>
          <p:nvPr/>
        </p:nvSpPr>
        <p:spPr>
          <a:xfrm>
            <a:off x="179512" y="332656"/>
            <a:ext cx="2142912" cy="3693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l-GR" b="1" dirty="0" smtClean="0">
                <a:hlinkClick r:id="rId2"/>
              </a:rPr>
              <a:t>Τραγικός</a:t>
            </a:r>
            <a:endParaRPr lang="de-D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fontScale="90000"/>
          </a:bodyPr>
          <a:lstStyle/>
          <a:p>
            <a:r>
              <a:rPr lang="de-DE" dirty="0" smtClean="0"/>
              <a:t> </a:t>
            </a:r>
            <a:r>
              <a:rPr lang="de-DE" sz="3100" dirty="0" smtClean="0"/>
              <a:t/>
            </a:r>
            <a:br>
              <a:rPr lang="de-DE" sz="3100" dirty="0" smtClean="0"/>
            </a:br>
            <a:r>
              <a:rPr lang="el-GR" sz="3100" dirty="0" smtClean="0"/>
              <a:t> </a:t>
            </a:r>
            <a:r>
              <a:rPr lang="de-DE" dirty="0" smtClean="0"/>
              <a:t/>
            </a:r>
            <a:br>
              <a:rPr lang="de-DE" dirty="0" smtClean="0"/>
            </a:br>
            <a:endParaRPr lang="de-DE" dirty="0"/>
          </a:p>
        </p:txBody>
      </p:sp>
      <p:sp>
        <p:nvSpPr>
          <p:cNvPr id="6" name="5 - Θέση κειμένου"/>
          <p:cNvSpPr>
            <a:spLocks noGrp="1"/>
          </p:cNvSpPr>
          <p:nvPr>
            <p:ph sz="half" idx="1"/>
          </p:nvPr>
        </p:nvSpPr>
        <p:spPr>
          <a:xfrm>
            <a:off x="1115616" y="188640"/>
            <a:ext cx="3977592" cy="5998800"/>
          </a:xfr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6200000" scaled="1"/>
            <a:tileRect/>
          </a:gradFill>
        </p:spPr>
        <p:style>
          <a:lnRef idx="2">
            <a:schemeClr val="dk1"/>
          </a:lnRef>
          <a:fillRef idx="1">
            <a:schemeClr val="lt1"/>
          </a:fillRef>
          <a:effectRef idx="0">
            <a:schemeClr val="dk1"/>
          </a:effectRef>
          <a:fontRef idx="minor">
            <a:schemeClr val="dk1"/>
          </a:fontRef>
        </p:style>
        <p:txBody>
          <a:bodyPr>
            <a:normAutofit/>
          </a:bodyPr>
          <a:lstStyle/>
          <a:p>
            <a:pPr>
              <a:buNone/>
            </a:pPr>
            <a:r>
              <a:rPr lang="el-GR" sz="4000" b="1" dirty="0" smtClean="0"/>
              <a:t>πλοκή:</a:t>
            </a:r>
            <a:endParaRPr lang="de-DE" dirty="0"/>
          </a:p>
        </p:txBody>
      </p:sp>
      <p:sp>
        <p:nvSpPr>
          <p:cNvPr id="7" name="6 - Θέση κειμένου"/>
          <p:cNvSpPr>
            <a:spLocks noGrp="1"/>
          </p:cNvSpPr>
          <p:nvPr>
            <p:ph sz="half" idx="2"/>
          </p:nvPr>
        </p:nvSpPr>
        <p:spPr>
          <a:xfrm>
            <a:off x="5364088" y="260648"/>
            <a:ext cx="3779912" cy="5887576"/>
          </a:xfr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p:spPr>
        <p:style>
          <a:lnRef idx="2">
            <a:schemeClr val="dk1"/>
          </a:lnRef>
          <a:fillRef idx="1">
            <a:schemeClr val="lt1"/>
          </a:fillRef>
          <a:effectRef idx="0">
            <a:schemeClr val="dk1"/>
          </a:effectRef>
          <a:fontRef idx="minor">
            <a:schemeClr val="dk1"/>
          </a:fontRef>
        </p:style>
        <p:txBody>
          <a:bodyPr>
            <a:normAutofit/>
          </a:bodyPr>
          <a:lstStyle/>
          <a:p>
            <a:r>
              <a:rPr lang="el-GR" sz="2800" b="1" dirty="0" smtClean="0"/>
              <a:t>Αφηγηματικοί τρόποι:</a:t>
            </a:r>
            <a:endParaRPr lang="de-DE" sz="2800" b="1" dirty="0"/>
          </a:p>
        </p:txBody>
      </p:sp>
      <p:sp>
        <p:nvSpPr>
          <p:cNvPr id="8" name="7 - Ορθογώνιο"/>
          <p:cNvSpPr/>
          <p:nvPr/>
        </p:nvSpPr>
        <p:spPr>
          <a:xfrm>
            <a:off x="1259632" y="1052736"/>
            <a:ext cx="3744416" cy="369332"/>
          </a:xfrm>
          <a:prstGeom prst="rect">
            <a:avLst/>
          </a:prstGeom>
          <a:solidFill>
            <a:schemeClr val="accent1">
              <a:lumMod val="20000"/>
              <a:lumOff val="80000"/>
            </a:schemeClr>
          </a:solidFill>
          <a:ln/>
        </p:spPr>
        <p:style>
          <a:lnRef idx="2">
            <a:schemeClr val="dk1"/>
          </a:lnRef>
          <a:fillRef idx="1">
            <a:schemeClr val="lt1"/>
          </a:fillRef>
          <a:effectRef idx="0">
            <a:schemeClr val="dk1"/>
          </a:effectRef>
          <a:fontRef idx="minor">
            <a:schemeClr val="dk1"/>
          </a:fontRef>
        </p:style>
        <p:txBody>
          <a:bodyPr wrap="square">
            <a:spAutoFit/>
          </a:bodyPr>
          <a:lstStyle/>
          <a:p>
            <a:r>
              <a:rPr lang="el-GR" b="1" i="1" u="sng" dirty="0" smtClean="0"/>
              <a:t> δέση</a:t>
            </a:r>
            <a:r>
              <a:rPr lang="el-GR" u="sng" dirty="0" smtClean="0"/>
              <a:t>: </a:t>
            </a:r>
            <a:r>
              <a:rPr lang="el-GR" dirty="0" smtClean="0"/>
              <a:t>οι πρώτες σκηνές στην πηγή</a:t>
            </a:r>
            <a:endParaRPr lang="de-DE" dirty="0" smtClean="0"/>
          </a:p>
        </p:txBody>
      </p:sp>
      <p:sp>
        <p:nvSpPr>
          <p:cNvPr id="9" name="8 - Ορθογώνιο"/>
          <p:cNvSpPr/>
          <p:nvPr/>
        </p:nvSpPr>
        <p:spPr>
          <a:xfrm>
            <a:off x="1187624" y="1916832"/>
            <a:ext cx="3816424" cy="369332"/>
          </a:xfrm>
          <a:prstGeom prst="rect">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b="1" i="1" u="sng" dirty="0" smtClean="0"/>
              <a:t>κορύφωση</a:t>
            </a:r>
            <a:r>
              <a:rPr lang="el-GR" dirty="0" smtClean="0"/>
              <a:t>: ο πυροβολισμός</a:t>
            </a:r>
            <a:endParaRPr lang="de-DE" dirty="0" smtClean="0"/>
          </a:p>
        </p:txBody>
      </p:sp>
      <p:sp>
        <p:nvSpPr>
          <p:cNvPr id="10" name="9 - Ορθογώνιο"/>
          <p:cNvSpPr/>
          <p:nvPr/>
        </p:nvSpPr>
        <p:spPr>
          <a:xfrm>
            <a:off x="1115616" y="2780928"/>
            <a:ext cx="3816424" cy="1477328"/>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b="1" i="1" u="sng" dirty="0" smtClean="0"/>
              <a:t>λύση</a:t>
            </a:r>
            <a:r>
              <a:rPr lang="el-GR" u="sng" dirty="0" smtClean="0"/>
              <a:t>: </a:t>
            </a:r>
            <a:r>
              <a:rPr lang="el-GR" dirty="0" smtClean="0"/>
              <a:t>ο νεαρός στρατιώτης μετανιώνει για την πράξη του και η νύχτα τον βρίσκει αγκαλιασμένο με τον εχθρό του.</a:t>
            </a:r>
            <a:endParaRPr lang="de-DE" dirty="0" smtClean="0"/>
          </a:p>
          <a:p>
            <a:pPr>
              <a:buNone/>
            </a:pPr>
            <a:r>
              <a:rPr lang="el-GR" dirty="0" smtClean="0"/>
              <a:t> </a:t>
            </a:r>
            <a:endParaRPr lang="de-DE" dirty="0"/>
          </a:p>
        </p:txBody>
      </p:sp>
      <p:sp>
        <p:nvSpPr>
          <p:cNvPr id="11" name="10 - Ορθογώνιο"/>
          <p:cNvSpPr/>
          <p:nvPr/>
        </p:nvSpPr>
        <p:spPr>
          <a:xfrm>
            <a:off x="5580112" y="1340768"/>
            <a:ext cx="3240360" cy="923330"/>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b="1" i="1" u="sng" dirty="0" smtClean="0"/>
              <a:t>αφήγηση</a:t>
            </a:r>
            <a:r>
              <a:rPr lang="el-GR" u="sng" dirty="0" smtClean="0"/>
              <a:t>: </a:t>
            </a:r>
            <a:r>
              <a:rPr lang="el-GR" dirty="0" smtClean="0"/>
              <a:t>στα σημεία που ο αφηγητής διηγείται τα γεγονότα</a:t>
            </a:r>
            <a:endParaRPr lang="de-DE" dirty="0" smtClean="0"/>
          </a:p>
        </p:txBody>
      </p:sp>
      <p:sp>
        <p:nvSpPr>
          <p:cNvPr id="12" name="11 - Ορθογώνιο"/>
          <p:cNvSpPr/>
          <p:nvPr/>
        </p:nvSpPr>
        <p:spPr>
          <a:xfrm>
            <a:off x="5687616" y="2564904"/>
            <a:ext cx="3276872" cy="1200329"/>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b="1" i="1" u="sng" dirty="0" smtClean="0"/>
              <a:t>περιγραφή</a:t>
            </a:r>
            <a:r>
              <a:rPr lang="el-GR" u="sng" dirty="0" smtClean="0"/>
              <a:t>: </a:t>
            </a:r>
            <a:r>
              <a:rPr lang="el-GR" dirty="0" smtClean="0"/>
              <a:t>το φυσικό τοπίο κοντά στην πηγή, ο νεαρός στρατιώτης, ο πληγωμένος εχθρός που σπαρταράει</a:t>
            </a:r>
            <a:endParaRPr lang="de-DE" dirty="0" smtClean="0"/>
          </a:p>
        </p:txBody>
      </p:sp>
      <p:sp>
        <p:nvSpPr>
          <p:cNvPr id="13" name="12 - Ορθογώνιο"/>
          <p:cNvSpPr/>
          <p:nvPr/>
        </p:nvSpPr>
        <p:spPr>
          <a:xfrm>
            <a:off x="5652120" y="4149080"/>
            <a:ext cx="3168352" cy="646331"/>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b="1" i="1" u="sng" dirty="0" smtClean="0"/>
              <a:t>μονόλογος</a:t>
            </a:r>
            <a:r>
              <a:rPr lang="el-GR" dirty="0" smtClean="0"/>
              <a:t>: τα λόγια και οι σκέψεις των δύο στρατιωτών</a:t>
            </a:r>
            <a:r>
              <a:rPr lang="de-DE" dirty="0" smtClean="0"/>
              <a:t> </a:t>
            </a:r>
          </a:p>
        </p:txBody>
      </p:sp>
      <p:sp>
        <p:nvSpPr>
          <p:cNvPr id="14" name="13 - Ορθογώνιο"/>
          <p:cNvSpPr/>
          <p:nvPr/>
        </p:nvSpPr>
        <p:spPr>
          <a:xfrm>
            <a:off x="2699792" y="5733256"/>
            <a:ext cx="4788024" cy="923330"/>
          </a:xfrm>
          <a:prstGeom prst="rect">
            <a:avLst/>
          </a:prstGeom>
          <a:solidFill>
            <a:schemeClr val="accent4">
              <a:lumMod val="60000"/>
              <a:lumOff val="40000"/>
            </a:schemeClr>
          </a:solidFill>
        </p:spPr>
        <p:style>
          <a:lnRef idx="2">
            <a:schemeClr val="dk1"/>
          </a:lnRef>
          <a:fillRef idx="1">
            <a:schemeClr val="lt1"/>
          </a:fillRef>
          <a:effectRef idx="0">
            <a:schemeClr val="dk1"/>
          </a:effectRef>
          <a:fontRef idx="minor">
            <a:schemeClr val="dk1"/>
          </a:fontRef>
        </p:style>
        <p:txBody>
          <a:bodyPr wrap="square">
            <a:spAutoFit/>
          </a:bodyPr>
          <a:lstStyle/>
          <a:p>
            <a:pPr>
              <a:buNone/>
            </a:pPr>
            <a:r>
              <a:rPr lang="el-GR" b="1" dirty="0" smtClean="0"/>
              <a:t>Αφηγητής παντογνώστης-</a:t>
            </a:r>
            <a:r>
              <a:rPr lang="el-GR" b="1" dirty="0" err="1" smtClean="0"/>
              <a:t>ετεροδιηγητικός</a:t>
            </a:r>
            <a:r>
              <a:rPr lang="el-GR" b="1" dirty="0" smtClean="0"/>
              <a:t> </a:t>
            </a:r>
          </a:p>
          <a:p>
            <a:pPr>
              <a:buNone/>
            </a:pPr>
            <a:r>
              <a:rPr lang="el-GR" b="1" dirty="0" smtClean="0"/>
              <a:t>   </a:t>
            </a:r>
            <a:r>
              <a:rPr lang="el-GR" dirty="0" smtClean="0"/>
              <a:t>(αφηγείται ιστορία στην οποία δε μετέχει).</a:t>
            </a:r>
          </a:p>
          <a:p>
            <a:pPr>
              <a:buNone/>
            </a:pPr>
            <a:r>
              <a:rPr lang="el-GR" b="1" dirty="0" smtClean="0"/>
              <a:t>Ευθύγραμμη –χρονολογική αφήγηση</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0" y="0"/>
            <a:ext cx="9144000" cy="620688"/>
          </a:xfr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a:normAutofit fontScale="90000"/>
          </a:bodyPr>
          <a:lstStyle/>
          <a:p>
            <a:r>
              <a:rPr lang="el-GR" sz="3100" b="1" dirty="0" smtClean="0"/>
              <a:t/>
            </a:r>
            <a:br>
              <a:rPr lang="el-GR" sz="3100" b="1" dirty="0" smtClean="0"/>
            </a:br>
            <a:r>
              <a:rPr lang="el-GR" sz="2700" b="1" dirty="0" smtClean="0"/>
              <a:t>Οι ψυχικές διακυμάνσεις του νεαρού στρατιώτη</a:t>
            </a:r>
            <a:r>
              <a:rPr lang="de-DE" dirty="0" smtClean="0"/>
              <a:t/>
            </a:r>
            <a:br>
              <a:rPr lang="de-DE" dirty="0" smtClean="0"/>
            </a:br>
            <a:endParaRPr lang="de-DE" dirty="0"/>
          </a:p>
        </p:txBody>
      </p:sp>
      <p:sp>
        <p:nvSpPr>
          <p:cNvPr id="6" name="5 - Θέση περιεχομένου"/>
          <p:cNvSpPr>
            <a:spLocks noGrp="1"/>
          </p:cNvSpPr>
          <p:nvPr>
            <p:ph idx="1"/>
          </p:nvPr>
        </p:nvSpPr>
        <p:spPr>
          <a:xfrm>
            <a:off x="0" y="692696"/>
            <a:ext cx="9144000" cy="6165304"/>
          </a:xfrm>
          <a:solidFill>
            <a:schemeClr val="bg2"/>
          </a:solidFill>
        </p:spPr>
        <p:txBody>
          <a:bodyPr>
            <a:normAutofit fontScale="25000" lnSpcReduction="20000"/>
          </a:bodyPr>
          <a:lstStyle/>
          <a:p>
            <a:pPr>
              <a:buNone/>
            </a:pPr>
            <a:r>
              <a:rPr lang="de-DE" sz="8000" dirty="0" smtClean="0"/>
              <a:t>  </a:t>
            </a:r>
            <a:endParaRPr lang="en-US" sz="8000" dirty="0" smtClean="0"/>
          </a:p>
          <a:p>
            <a:endParaRPr lang="en-US" sz="8000" dirty="0" smtClean="0"/>
          </a:p>
          <a:p>
            <a:endParaRPr lang="en-US" sz="8000" dirty="0" smtClean="0"/>
          </a:p>
          <a:p>
            <a:endParaRPr lang="en-US" sz="8000" dirty="0" smtClean="0"/>
          </a:p>
          <a:p>
            <a:endParaRPr lang="en-US" sz="8000" dirty="0" smtClean="0"/>
          </a:p>
          <a:p>
            <a:endParaRPr lang="en-US" sz="8000" dirty="0" smtClean="0"/>
          </a:p>
          <a:p>
            <a:endParaRPr lang="en-US" sz="8000" dirty="0" smtClean="0"/>
          </a:p>
          <a:p>
            <a:endParaRPr lang="en-US" sz="8000" dirty="0" smtClean="0"/>
          </a:p>
          <a:p>
            <a:endParaRPr lang="en-US" sz="8000" dirty="0" smtClean="0"/>
          </a:p>
          <a:p>
            <a:pPr>
              <a:buNone/>
            </a:pPr>
            <a:r>
              <a:rPr lang="el-GR" sz="8000" dirty="0" smtClean="0"/>
              <a:t>.</a:t>
            </a:r>
            <a:r>
              <a:rPr lang="de-DE" sz="8000" dirty="0" smtClean="0"/>
              <a:t>  </a:t>
            </a:r>
          </a:p>
          <a:p>
            <a:endParaRPr lang="en-US" sz="8000" dirty="0" smtClean="0"/>
          </a:p>
          <a:p>
            <a:endParaRPr lang="en-US" sz="8000" dirty="0" smtClean="0"/>
          </a:p>
          <a:p>
            <a:endParaRPr lang="en-US" sz="8000" dirty="0" smtClean="0"/>
          </a:p>
          <a:p>
            <a:endParaRPr lang="en-US" sz="8000" dirty="0" smtClean="0"/>
          </a:p>
          <a:p>
            <a:endParaRPr lang="en-US" sz="8000" dirty="0" smtClean="0"/>
          </a:p>
          <a:p>
            <a:endParaRPr lang="en-US" sz="8000" dirty="0" smtClean="0"/>
          </a:p>
          <a:p>
            <a:endParaRPr lang="de-DE" sz="8000" dirty="0" smtClean="0"/>
          </a:p>
          <a:p>
            <a:pPr>
              <a:buNone/>
            </a:pPr>
            <a:r>
              <a:rPr lang="de-DE" sz="8000" dirty="0" smtClean="0"/>
              <a:t>  </a:t>
            </a:r>
          </a:p>
          <a:p>
            <a:pPr>
              <a:buNone/>
            </a:pPr>
            <a:r>
              <a:rPr lang="el-GR" sz="8000" dirty="0" smtClean="0"/>
              <a:t> </a:t>
            </a:r>
            <a:endParaRPr lang="de-DE" sz="6200" dirty="0" smtClean="0"/>
          </a:p>
          <a:p>
            <a:endParaRPr lang="de-DE" dirty="0"/>
          </a:p>
        </p:txBody>
      </p:sp>
      <p:sp>
        <p:nvSpPr>
          <p:cNvPr id="7" name="6 - Ορθογώνιο"/>
          <p:cNvSpPr/>
          <p:nvPr/>
        </p:nvSpPr>
        <p:spPr>
          <a:xfrm>
            <a:off x="0" y="692696"/>
            <a:ext cx="9144000" cy="369332"/>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wrap="square">
            <a:spAutoFit/>
          </a:bodyPr>
          <a:lstStyle/>
          <a:p>
            <a:r>
              <a:rPr lang="en-US" sz="1200" dirty="0" smtClean="0"/>
              <a:t>1.</a:t>
            </a:r>
            <a:r>
              <a:rPr lang="el-GR" dirty="0" smtClean="0">
                <a:solidFill>
                  <a:srgbClr val="FF0000"/>
                </a:solidFill>
              </a:rPr>
              <a:t>επαφή με τη φύση: </a:t>
            </a:r>
            <a:r>
              <a:rPr lang="en-US" dirty="0" smtClean="0">
                <a:solidFill>
                  <a:srgbClr val="FF0000"/>
                </a:solidFill>
              </a:rPr>
              <a:t>                         </a:t>
            </a:r>
            <a:r>
              <a:rPr lang="el-GR" b="1" dirty="0" smtClean="0"/>
              <a:t>απλός, ήρεμος, χαρούμενος άνθρωπος</a:t>
            </a:r>
            <a:endParaRPr lang="de-DE" dirty="0"/>
          </a:p>
        </p:txBody>
      </p:sp>
      <p:sp>
        <p:nvSpPr>
          <p:cNvPr id="8" name="7 - Ορθογώνιο"/>
          <p:cNvSpPr/>
          <p:nvPr/>
        </p:nvSpPr>
        <p:spPr>
          <a:xfrm>
            <a:off x="0" y="1196752"/>
            <a:ext cx="9144000" cy="369332"/>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dirty="0" smtClean="0"/>
              <a:t>2.</a:t>
            </a:r>
            <a:r>
              <a:rPr lang="de-DE" dirty="0" smtClean="0"/>
              <a:t>  </a:t>
            </a:r>
            <a:r>
              <a:rPr lang="el-GR" dirty="0" smtClean="0">
                <a:solidFill>
                  <a:srgbClr val="FF0000"/>
                </a:solidFill>
              </a:rPr>
              <a:t>εμφάνιση εχθρού: </a:t>
            </a:r>
            <a:r>
              <a:rPr lang="en-US" dirty="0" smtClean="0">
                <a:solidFill>
                  <a:srgbClr val="FF0000"/>
                </a:solidFill>
              </a:rPr>
              <a:t>             </a:t>
            </a:r>
            <a:r>
              <a:rPr lang="el-GR" dirty="0" smtClean="0"/>
              <a:t>και πάλι </a:t>
            </a:r>
            <a:r>
              <a:rPr lang="el-GR" b="1" dirty="0" smtClean="0"/>
              <a:t>καχύποπτος, σκληρός και αδίστακτος πολεμιστής</a:t>
            </a:r>
            <a:endParaRPr lang="en-US" dirty="0" smtClean="0"/>
          </a:p>
        </p:txBody>
      </p:sp>
      <p:sp>
        <p:nvSpPr>
          <p:cNvPr id="9" name="8 - Ορθογώνιο"/>
          <p:cNvSpPr/>
          <p:nvPr/>
        </p:nvSpPr>
        <p:spPr>
          <a:xfrm>
            <a:off x="0" y="1700808"/>
            <a:ext cx="9144000" cy="369332"/>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dirty="0" smtClean="0"/>
              <a:t>3.</a:t>
            </a:r>
            <a:r>
              <a:rPr lang="de-DE" dirty="0" smtClean="0"/>
              <a:t>  </a:t>
            </a:r>
            <a:r>
              <a:rPr lang="el-GR" dirty="0" smtClean="0">
                <a:solidFill>
                  <a:srgbClr val="FF0000"/>
                </a:solidFill>
              </a:rPr>
              <a:t>πυροβολισμός εχθρού:</a:t>
            </a:r>
            <a:r>
              <a:rPr lang="el-GR" b="1" dirty="0" smtClean="0">
                <a:solidFill>
                  <a:srgbClr val="FF0000"/>
                </a:solidFill>
              </a:rPr>
              <a:t> </a:t>
            </a:r>
            <a:r>
              <a:rPr lang="en-US" b="1" dirty="0" smtClean="0">
                <a:solidFill>
                  <a:srgbClr val="FF0000"/>
                </a:solidFill>
              </a:rPr>
              <a:t>               </a:t>
            </a:r>
            <a:r>
              <a:rPr lang="el-GR" b="1" dirty="0" smtClean="0"/>
              <a:t>αμηχανία</a:t>
            </a:r>
            <a:r>
              <a:rPr lang="el-GR" dirty="0" smtClean="0"/>
              <a:t>, καθώς αρχικά δε συνειδητοποιεί τι έχει κάνει</a:t>
            </a:r>
            <a:endParaRPr lang="en-US" dirty="0" smtClean="0"/>
          </a:p>
        </p:txBody>
      </p:sp>
      <p:sp>
        <p:nvSpPr>
          <p:cNvPr id="10" name="9 - Ορθογώνιο"/>
          <p:cNvSpPr/>
          <p:nvPr/>
        </p:nvSpPr>
        <p:spPr>
          <a:xfrm>
            <a:off x="0" y="2204864"/>
            <a:ext cx="9144000" cy="646331"/>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dirty="0" smtClean="0"/>
              <a:t>4.</a:t>
            </a:r>
            <a:r>
              <a:rPr lang="de-DE" dirty="0" smtClean="0"/>
              <a:t>  </a:t>
            </a:r>
            <a:r>
              <a:rPr lang="el-GR" dirty="0" smtClean="0">
                <a:solidFill>
                  <a:srgbClr val="FF0000"/>
                </a:solidFill>
              </a:rPr>
              <a:t>βλέμμα και πόνος πληγωμένου</a:t>
            </a:r>
            <a:r>
              <a:rPr lang="el-GR" b="1" dirty="0" smtClean="0">
                <a:solidFill>
                  <a:srgbClr val="FF0000"/>
                </a:solidFill>
              </a:rPr>
              <a:t>: </a:t>
            </a:r>
            <a:r>
              <a:rPr lang="en-US" b="1" dirty="0" smtClean="0">
                <a:solidFill>
                  <a:srgbClr val="FF0000"/>
                </a:solidFill>
              </a:rPr>
              <a:t>                         </a:t>
            </a:r>
            <a:r>
              <a:rPr lang="el-GR" b="1" dirty="0" smtClean="0"/>
              <a:t>ενοχές και πόνος, </a:t>
            </a:r>
            <a:r>
              <a:rPr lang="el-GR" dirty="0" smtClean="0"/>
              <a:t>ταυτίζεται με τον </a:t>
            </a:r>
            <a:r>
              <a:rPr lang="en-US" dirty="0" smtClean="0"/>
              <a:t>             </a:t>
            </a:r>
            <a:r>
              <a:rPr lang="el-GR" dirty="0" smtClean="0"/>
              <a:t>πληγωμένο </a:t>
            </a:r>
            <a:r>
              <a:rPr lang="en-US" b="1" dirty="0" smtClean="0"/>
              <a:t> </a:t>
            </a:r>
            <a:r>
              <a:rPr lang="el-GR" b="1" dirty="0" smtClean="0"/>
              <a:t>εχθρό του, νιώθει πανικό κι έτσι τρέπεται σε φυγή</a:t>
            </a:r>
            <a:endParaRPr lang="de-DE" b="1" dirty="0" smtClean="0"/>
          </a:p>
        </p:txBody>
      </p:sp>
      <p:sp>
        <p:nvSpPr>
          <p:cNvPr id="11" name="10 - Ορθογώνιο"/>
          <p:cNvSpPr/>
          <p:nvPr/>
        </p:nvSpPr>
        <p:spPr>
          <a:xfrm>
            <a:off x="0" y="2996952"/>
            <a:ext cx="9144000" cy="646331"/>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dirty="0" smtClean="0"/>
              <a:t>5 </a:t>
            </a:r>
            <a:r>
              <a:rPr lang="en-US" dirty="0" smtClean="0"/>
              <a:t>.</a:t>
            </a:r>
            <a:r>
              <a:rPr lang="el-GR" dirty="0" smtClean="0">
                <a:solidFill>
                  <a:srgbClr val="FF0000"/>
                </a:solidFill>
              </a:rPr>
              <a:t>στα μισά της διαδρομής σταματά: </a:t>
            </a:r>
            <a:r>
              <a:rPr lang="en-US" dirty="0" smtClean="0">
                <a:solidFill>
                  <a:srgbClr val="FF0000"/>
                </a:solidFill>
              </a:rPr>
              <a:t>          </a:t>
            </a:r>
            <a:r>
              <a:rPr lang="el-GR" dirty="0" smtClean="0"/>
              <a:t>προσπαθεί να ηρεμήσει και να συγκεντρωθεί, αλλά δεν μπορεί λόγω της </a:t>
            </a:r>
            <a:r>
              <a:rPr lang="el-GR" b="1" dirty="0" smtClean="0"/>
              <a:t>έντονης συναισθηματικής κατάστασης </a:t>
            </a:r>
            <a:r>
              <a:rPr lang="el-GR" dirty="0" smtClean="0"/>
              <a:t>που βρίσκεται</a:t>
            </a:r>
            <a:endParaRPr lang="de-DE" dirty="0"/>
          </a:p>
        </p:txBody>
      </p:sp>
      <p:sp>
        <p:nvSpPr>
          <p:cNvPr id="12" name="11 - Ορθογώνιο"/>
          <p:cNvSpPr/>
          <p:nvPr/>
        </p:nvSpPr>
        <p:spPr>
          <a:xfrm>
            <a:off x="0" y="3789040"/>
            <a:ext cx="9144000" cy="923330"/>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dirty="0" smtClean="0"/>
              <a:t>6.</a:t>
            </a:r>
            <a:r>
              <a:rPr lang="de-DE" dirty="0" smtClean="0"/>
              <a:t> </a:t>
            </a:r>
            <a:r>
              <a:rPr lang="de-DE" dirty="0" smtClean="0">
                <a:solidFill>
                  <a:srgbClr val="FF0000"/>
                </a:solidFill>
              </a:rPr>
              <a:t> </a:t>
            </a:r>
            <a:r>
              <a:rPr lang="el-GR" dirty="0" smtClean="0">
                <a:solidFill>
                  <a:srgbClr val="FF0000"/>
                </a:solidFill>
              </a:rPr>
              <a:t>κατεβαίνει τρέχοντας την πλαγιά: </a:t>
            </a:r>
            <a:r>
              <a:rPr lang="en-US" dirty="0" smtClean="0">
                <a:solidFill>
                  <a:srgbClr val="FF0000"/>
                </a:solidFill>
              </a:rPr>
              <a:t>      </a:t>
            </a:r>
            <a:r>
              <a:rPr lang="el-GR" dirty="0" smtClean="0"/>
              <a:t>θέλει να προφτάσει να σώσει τον πληγωμένο και παρακαλεί το θεό να τον </a:t>
            </a:r>
            <a:r>
              <a:rPr lang="el-GR" dirty="0" err="1" smtClean="0"/>
              <a:t>σώσει∙</a:t>
            </a:r>
            <a:r>
              <a:rPr lang="el-GR" dirty="0" smtClean="0"/>
              <a:t> </a:t>
            </a:r>
            <a:r>
              <a:rPr lang="el-GR" b="1" dirty="0" smtClean="0"/>
              <a:t>ταραχή, αγωνία, τύψεις, πόνος για το συνάνθρωπό του και οίκτος για τον εαυτό του</a:t>
            </a:r>
            <a:endParaRPr lang="de-DE" b="1" dirty="0" smtClean="0"/>
          </a:p>
        </p:txBody>
      </p:sp>
      <p:sp>
        <p:nvSpPr>
          <p:cNvPr id="13" name="12 - Ορθογώνιο"/>
          <p:cNvSpPr/>
          <p:nvPr/>
        </p:nvSpPr>
        <p:spPr>
          <a:xfrm>
            <a:off x="0" y="4869160"/>
            <a:ext cx="9144000" cy="646331"/>
          </a:xfrm>
          <a:prstGeom prst="rect">
            <a:avLst/>
          </a:prstGeom>
          <a:solidFill>
            <a:schemeClr val="bg2">
              <a:lumMod val="9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dirty="0" smtClean="0"/>
              <a:t>7.</a:t>
            </a:r>
            <a:r>
              <a:rPr lang="de-DE" dirty="0" smtClean="0">
                <a:solidFill>
                  <a:srgbClr val="FF0000"/>
                </a:solidFill>
              </a:rPr>
              <a:t>  </a:t>
            </a:r>
            <a:r>
              <a:rPr lang="el-GR" dirty="0" smtClean="0">
                <a:solidFill>
                  <a:srgbClr val="FF0000"/>
                </a:solidFill>
              </a:rPr>
              <a:t>ο πληγωμένος είναι ακόμα ζεστός</a:t>
            </a:r>
            <a:r>
              <a:rPr lang="el-GR" b="1" dirty="0" smtClean="0">
                <a:solidFill>
                  <a:srgbClr val="FF0000"/>
                </a:solidFill>
              </a:rPr>
              <a:t>: </a:t>
            </a:r>
            <a:r>
              <a:rPr lang="en-US" b="1" dirty="0" smtClean="0">
                <a:solidFill>
                  <a:srgbClr val="FF0000"/>
                </a:solidFill>
              </a:rPr>
              <a:t>      </a:t>
            </a:r>
            <a:r>
              <a:rPr lang="el-GR" b="1" dirty="0" smtClean="0"/>
              <a:t>προσωρινή ανακούφιση</a:t>
            </a:r>
            <a:r>
              <a:rPr lang="el-GR" dirty="0" smtClean="0"/>
              <a:t>, </a:t>
            </a:r>
            <a:r>
              <a:rPr lang="el-GR" b="1" dirty="0" smtClean="0"/>
              <a:t>εξακολουθεί να τρέμει από αγωνία, νιώθει ανθρώπινα συναισθήματα</a:t>
            </a:r>
            <a:r>
              <a:rPr lang="en-US" b="1" dirty="0" smtClean="0"/>
              <a:t>.</a:t>
            </a:r>
            <a:endParaRPr lang="de-DE" b="1" dirty="0" smtClean="0"/>
          </a:p>
        </p:txBody>
      </p:sp>
      <p:sp>
        <p:nvSpPr>
          <p:cNvPr id="14" name="13 - Ορθογώνιο"/>
          <p:cNvSpPr/>
          <p:nvPr/>
        </p:nvSpPr>
        <p:spPr>
          <a:xfrm>
            <a:off x="0" y="5661248"/>
            <a:ext cx="9144000" cy="646331"/>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dirty="0" smtClean="0"/>
              <a:t>8.</a:t>
            </a:r>
            <a:r>
              <a:rPr lang="de-DE" dirty="0" smtClean="0"/>
              <a:t>  </a:t>
            </a:r>
            <a:r>
              <a:rPr lang="el-GR" dirty="0" smtClean="0">
                <a:solidFill>
                  <a:srgbClr val="FF0000"/>
                </a:solidFill>
              </a:rPr>
              <a:t>φροντίζει τον πληγωμένο: </a:t>
            </a:r>
            <a:r>
              <a:rPr lang="en-US" dirty="0" smtClean="0">
                <a:solidFill>
                  <a:srgbClr val="FF0000"/>
                </a:solidFill>
              </a:rPr>
              <a:t>       </a:t>
            </a:r>
            <a:r>
              <a:rPr lang="el-GR" b="1" dirty="0" smtClean="0"/>
              <a:t>ειλικρινής μετάνοια, πόνος, συντριβή, ανάγκη να λυτρωθεί, εξομολόγηση, ευαίσθητη ψυχή, τρυφερότητα</a:t>
            </a:r>
            <a:endParaRPr lang="de-DE" b="1" dirty="0" smtClean="0"/>
          </a:p>
        </p:txBody>
      </p:sp>
      <p:sp>
        <p:nvSpPr>
          <p:cNvPr id="15" name="14 - Ορθογώνιο"/>
          <p:cNvSpPr/>
          <p:nvPr/>
        </p:nvSpPr>
        <p:spPr>
          <a:xfrm>
            <a:off x="0" y="6534834"/>
            <a:ext cx="9144000" cy="64633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dirty="0" smtClean="0"/>
              <a:t>9.</a:t>
            </a:r>
            <a:r>
              <a:rPr lang="de-DE" dirty="0" smtClean="0"/>
              <a:t>  </a:t>
            </a:r>
            <a:r>
              <a:rPr lang="el-GR" dirty="0" smtClean="0"/>
              <a:t>ο νεαρός στρατιώτης συνειδητοποιεί ότι ο πόλεμος ήταν αυτός που τον έκανε απάνθρωπο και τον γέμισε μίσος για το συνάνθρωπό του</a:t>
            </a:r>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 Εικόνα" descr="images (10).jpg"/>
          <p:cNvPicPr>
            <a:picLocks noChangeAspect="1"/>
          </p:cNvPicPr>
          <p:nvPr/>
        </p:nvPicPr>
        <p:blipFill>
          <a:blip r:embed="rId2" cstate="print">
            <a:duotone>
              <a:schemeClr val="bg2">
                <a:shade val="45000"/>
                <a:satMod val="135000"/>
              </a:schemeClr>
              <a:prstClr val="white"/>
            </a:duotone>
          </a:blip>
          <a:stretch>
            <a:fillRect/>
          </a:stretch>
        </p:blipFill>
        <p:spPr>
          <a:xfrm>
            <a:off x="0" y="0"/>
            <a:ext cx="9144000" cy="6858000"/>
          </a:xfrm>
          <a:prstGeom prst="rect">
            <a:avLst/>
          </a:prstGeom>
        </p:spPr>
      </p:pic>
      <p:sp>
        <p:nvSpPr>
          <p:cNvPr id="3" name="2 - Θέση περιεχομένου"/>
          <p:cNvSpPr>
            <a:spLocks noGrp="1"/>
          </p:cNvSpPr>
          <p:nvPr>
            <p:ph idx="4294967295"/>
          </p:nvPr>
        </p:nvSpPr>
        <p:spPr>
          <a:xfrm>
            <a:off x="1331640" y="0"/>
            <a:ext cx="5436096" cy="6858000"/>
          </a:xfrm>
        </p:spPr>
        <p:style>
          <a:lnRef idx="2">
            <a:schemeClr val="dk1"/>
          </a:lnRef>
          <a:fillRef idx="1">
            <a:schemeClr val="lt1"/>
          </a:fillRef>
          <a:effectRef idx="0">
            <a:schemeClr val="dk1"/>
          </a:effectRef>
          <a:fontRef idx="minor">
            <a:schemeClr val="dk1"/>
          </a:fontRef>
        </p:style>
        <p:txBody>
          <a:bodyPr>
            <a:normAutofit fontScale="55000" lnSpcReduction="20000"/>
          </a:bodyPr>
          <a:lstStyle/>
          <a:p>
            <a:endParaRPr lang="el-GR" dirty="0" smtClean="0"/>
          </a:p>
          <a:p>
            <a:pPr>
              <a:buNone/>
            </a:pPr>
            <a:r>
              <a:rPr lang="el-GR" sz="4400" b="1" u="sng" dirty="0" smtClean="0"/>
              <a:t>Γλώσσα:   απλή ,λογοτεχνική</a:t>
            </a:r>
            <a:endParaRPr lang="el-GR" sz="4400" u="sng" dirty="0" smtClean="0"/>
          </a:p>
          <a:p>
            <a:pPr>
              <a:buNone/>
            </a:pPr>
            <a:r>
              <a:rPr lang="el-GR" dirty="0" smtClean="0"/>
              <a:t>    με Ιδιωματικές λέξεις (λόγος των απλών ανθρώπων της ελληνικής υπαίθρου-δεκαετία 1950-60) και κάποια υποκοριστικά που δείχνουν τρυφερότητα(«μανούλα ,</a:t>
            </a:r>
            <a:r>
              <a:rPr lang="el-GR" dirty="0" err="1" smtClean="0"/>
              <a:t>γουρνίτσα</a:t>
            </a:r>
            <a:r>
              <a:rPr lang="el-GR" dirty="0" smtClean="0"/>
              <a:t>»..)</a:t>
            </a:r>
          </a:p>
          <a:p>
            <a:pPr>
              <a:buNone/>
            </a:pPr>
            <a:r>
              <a:rPr lang="el-GR" dirty="0" smtClean="0"/>
              <a:t>  Σύνθετες ποιητικές λέξεις που προσδίδουν  ποιητικότητα.</a:t>
            </a:r>
            <a:br>
              <a:rPr lang="el-GR" dirty="0" smtClean="0"/>
            </a:br>
            <a:endParaRPr lang="el-GR" dirty="0" smtClean="0"/>
          </a:p>
          <a:p>
            <a:pPr>
              <a:buNone/>
            </a:pPr>
            <a:r>
              <a:rPr lang="el-GR" sz="4400" b="1" u="sng" dirty="0" smtClean="0"/>
              <a:t>Ύφος</a:t>
            </a:r>
            <a:endParaRPr lang="el-GR" sz="4400" u="sng" dirty="0" smtClean="0"/>
          </a:p>
          <a:p>
            <a:pPr>
              <a:buNone/>
            </a:pPr>
            <a:r>
              <a:rPr lang="el-GR" dirty="0" smtClean="0"/>
              <a:t>Απλό και συγκινητικό, γλαφυρό, λυρικό και ποιητικό</a:t>
            </a:r>
          </a:p>
          <a:p>
            <a:pPr>
              <a:buNone/>
            </a:pPr>
            <a:endParaRPr lang="el-GR" dirty="0" smtClean="0"/>
          </a:p>
          <a:p>
            <a:pPr>
              <a:buNone/>
            </a:pPr>
            <a:r>
              <a:rPr lang="el-GR" sz="4400" b="1" u="sng" dirty="0" smtClean="0"/>
              <a:t>Εκφραστικά μέσα</a:t>
            </a:r>
            <a:endParaRPr lang="el-GR" sz="4400" u="sng" dirty="0" smtClean="0"/>
          </a:p>
          <a:p>
            <a:pPr>
              <a:buNone/>
            </a:pPr>
            <a:r>
              <a:rPr lang="el-GR" dirty="0" smtClean="0"/>
              <a:t>Μεταφορές</a:t>
            </a:r>
          </a:p>
          <a:p>
            <a:pPr>
              <a:buNone/>
            </a:pPr>
            <a:r>
              <a:rPr lang="el-GR" dirty="0" smtClean="0"/>
              <a:t>Προσωποποιήσεις</a:t>
            </a:r>
          </a:p>
          <a:p>
            <a:pPr>
              <a:buNone/>
            </a:pPr>
            <a:r>
              <a:rPr lang="el-GR" dirty="0" smtClean="0"/>
              <a:t>Εικόνες (περιγραφές της φύσης &amp; δραματικές αναπαραστάσεις του πληγωμένου)</a:t>
            </a:r>
          </a:p>
          <a:p>
            <a:pPr>
              <a:buNone/>
            </a:pPr>
            <a:r>
              <a:rPr lang="el-GR" dirty="0" smtClean="0"/>
              <a:t>Ασύνδετα σχήματα (με </a:t>
            </a:r>
            <a:r>
              <a:rPr lang="el-GR" dirty="0" err="1" smtClean="0"/>
              <a:t>cressendo</a:t>
            </a:r>
            <a:r>
              <a:rPr lang="el-GR" dirty="0" smtClean="0"/>
              <a:t> = κορύφωση)</a:t>
            </a:r>
          </a:p>
          <a:p>
            <a:pPr>
              <a:buNone/>
            </a:pPr>
            <a:r>
              <a:rPr lang="el-GR" dirty="0" err="1" smtClean="0"/>
              <a:t>Xιαστό</a:t>
            </a:r>
            <a:r>
              <a:rPr lang="el-GR" dirty="0" smtClean="0"/>
              <a:t> (χτύπαγαν τα μηνίγγια, το κεφάλι βούιζε)</a:t>
            </a:r>
          </a:p>
          <a:p>
            <a:pPr>
              <a:buNone/>
            </a:pPr>
            <a:endParaRPr lang="el-GR" dirty="0" smtClean="0"/>
          </a:p>
          <a:p>
            <a:pPr>
              <a:buNone/>
            </a:pPr>
            <a:r>
              <a:rPr lang="el-GR" dirty="0" smtClean="0"/>
              <a:t/>
            </a:r>
            <a:br>
              <a:rPr lang="el-GR" dirty="0" smtClean="0"/>
            </a:br>
            <a:r>
              <a:rPr lang="el-GR" dirty="0" smtClean="0"/>
              <a:t/>
            </a:r>
            <a:br>
              <a:rPr lang="el-GR" dirty="0" smtClean="0"/>
            </a:br>
            <a:endParaRPr lang="de-D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0" y="0"/>
            <a:ext cx="8964488" cy="1052736"/>
          </a:xfrm>
        </p:spPr>
        <p:txBody>
          <a:bodyPr>
            <a:normAutofit/>
          </a:bodyPr>
          <a:lstStyle/>
          <a:p>
            <a:pPr algn="ctr"/>
            <a:r>
              <a:rPr lang="el-GR" sz="2400" b="1" dirty="0" smtClean="0"/>
              <a:t>Πόλεμος και τέχνη: η </a:t>
            </a:r>
            <a:r>
              <a:rPr lang="el-GR" sz="2400" b="1" i="1" dirty="0" smtClean="0"/>
              <a:t>Γκουέρνικα </a:t>
            </a:r>
            <a:r>
              <a:rPr lang="el-GR" sz="2400" b="1" dirty="0" smtClean="0"/>
              <a:t>του Πικάσο</a:t>
            </a:r>
            <a:r>
              <a:rPr lang="el-GR" sz="2400" dirty="0" smtClean="0"/>
              <a:t/>
            </a:r>
            <a:br>
              <a:rPr lang="el-GR" sz="2400" dirty="0" smtClean="0"/>
            </a:br>
            <a:endParaRPr lang="de-DE" sz="2400" dirty="0"/>
          </a:p>
        </p:txBody>
      </p:sp>
      <p:sp>
        <p:nvSpPr>
          <p:cNvPr id="8" name="7 - Θέση περιεχομένου"/>
          <p:cNvSpPr>
            <a:spLocks noGrp="1"/>
          </p:cNvSpPr>
          <p:nvPr>
            <p:ph sz="half" idx="2"/>
          </p:nvPr>
        </p:nvSpPr>
        <p:spPr>
          <a:xfrm>
            <a:off x="0" y="3717032"/>
            <a:ext cx="9324528" cy="3140968"/>
          </a:xfrm>
        </p:spPr>
        <p:style>
          <a:lnRef idx="2">
            <a:schemeClr val="dk1"/>
          </a:lnRef>
          <a:fillRef idx="1">
            <a:schemeClr val="lt1"/>
          </a:fillRef>
          <a:effectRef idx="0">
            <a:schemeClr val="dk1"/>
          </a:effectRef>
          <a:fontRef idx="minor">
            <a:schemeClr val="dk1"/>
          </a:fontRef>
        </p:style>
        <p:txBody>
          <a:bodyPr>
            <a:normAutofit fontScale="55000" lnSpcReduction="20000"/>
          </a:bodyPr>
          <a:lstStyle/>
          <a:p>
            <a:pPr>
              <a:buNone/>
            </a:pPr>
            <a:r>
              <a:rPr lang="el-GR" b="1" dirty="0" smtClean="0"/>
              <a:t> </a:t>
            </a:r>
            <a:endParaRPr lang="el-GR" dirty="0" smtClean="0"/>
          </a:p>
          <a:p>
            <a:pPr>
              <a:buNone/>
            </a:pPr>
            <a:r>
              <a:rPr lang="el-GR" dirty="0" smtClean="0"/>
              <a:t>Η Γκουέρνικα είναι ένας πίνακας ζωγραφικής, έμπνευση του Πάμπλο Πικάσο. Ζωγραφίστηκε το 1937 και απεικονίζει την πόλη Γκουέρνικα της Ισπανίας η οποία βομβαρδίστηκε κατά τη διάρκεια ενός τρομερού εμφύλιου πολέμου. Ο πίνακας έχει πολύ μεγάλες διαστάσεις, πολύ μεγαλύτερες από τον τοίχο ενός δωματίου.</a:t>
            </a:r>
          </a:p>
          <a:p>
            <a:pPr>
              <a:buNone/>
            </a:pPr>
            <a:r>
              <a:rPr lang="el-GR" dirty="0" smtClean="0"/>
              <a:t>Ο Πικάσο, φτιάχνοντας ένα τέτοιο πίνακα, ήθελε να δείξει το πόσο υπέφεραν οι άνθρωποι και το πόσο φρικτός είναι ένας πόλεμος! Αυτό το δείχνει χρησιμοποιώντας διάφορα χαρακτηριστικά στοιχεία διαμορφωμένα έτσι ώστε να φαίνεται πόσο καταστρεπτικός και απαίσιος είναι ο πόλεμος.</a:t>
            </a:r>
          </a:p>
          <a:p>
            <a:pPr>
              <a:buNone/>
            </a:pPr>
            <a:r>
              <a:rPr lang="el-GR" dirty="0" smtClean="0"/>
              <a:t>Η Γκουέρνικα είναι μια εικόνα γεμάτη με αντιπολεμικά μηνύματα, μια έντονη διαμαρτυρία εναντίον του πολέμου και της καταστροφής που αυτός σπέρνει. Ο Πικάσο κατάφερε μέσα σε ένα πίνακα να κλείσει όλα του τα συναισθήματα για τον πόλεμο.</a:t>
            </a:r>
          </a:p>
          <a:p>
            <a:pPr>
              <a:buNone/>
            </a:pPr>
            <a:r>
              <a:rPr lang="el-GR" dirty="0" smtClean="0"/>
              <a:t>Τα μήνυμα που θέλει να περάσει ο ζωγράφος είναι απλό: «ΣΤΑΜΑΤΗΣΤΕ ΤΟΝ ΠΟΛΕΜΟ».</a:t>
            </a:r>
          </a:p>
          <a:p>
            <a:pPr>
              <a:buNone/>
            </a:pPr>
            <a:r>
              <a:rPr lang="el-GR" sz="2200" dirty="0" smtClean="0"/>
              <a:t>        </a:t>
            </a:r>
            <a:r>
              <a:rPr lang="el-GR" sz="2200" b="1" dirty="0" smtClean="0"/>
              <a:t>της Κυριακής </a:t>
            </a:r>
            <a:r>
              <a:rPr lang="el-GR" sz="2200" b="1" dirty="0" err="1" smtClean="0"/>
              <a:t>Στέφα</a:t>
            </a:r>
            <a:r>
              <a:rPr lang="el-GR" sz="2200" dirty="0" smtClean="0"/>
              <a:t> </a:t>
            </a:r>
          </a:p>
          <a:p>
            <a:endParaRPr lang="el-GR" dirty="0" smtClean="0"/>
          </a:p>
          <a:p>
            <a:endParaRPr lang="de-DE" dirty="0"/>
          </a:p>
        </p:txBody>
      </p:sp>
      <p:pic>
        <p:nvPicPr>
          <p:cNvPr id="9" name="8 - Θέση περιεχομένου" descr="guernica.jpg"/>
          <p:cNvPicPr>
            <a:picLocks noGrp="1" noChangeAspect="1"/>
          </p:cNvPicPr>
          <p:nvPr>
            <p:ph sz="half" idx="1"/>
          </p:nvPr>
        </p:nvPicPr>
        <p:blipFill>
          <a:blip r:embed="rId2" cstate="print"/>
          <a:stretch>
            <a:fillRect/>
          </a:stretch>
        </p:blipFill>
        <p:spPr>
          <a:xfrm>
            <a:off x="0" y="620688"/>
            <a:ext cx="9144000" cy="3096344"/>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 Εικόνα" descr="011.jpg"/>
          <p:cNvPicPr>
            <a:picLocks noChangeAspect="1"/>
          </p:cNvPicPr>
          <p:nvPr/>
        </p:nvPicPr>
        <p:blipFill>
          <a:blip r:embed="rId3" cstate="print">
            <a:duotone>
              <a:prstClr val="black"/>
              <a:srgbClr val="D9C3A5">
                <a:tint val="50000"/>
                <a:satMod val="180000"/>
              </a:srgbClr>
            </a:duotone>
          </a:blip>
          <a:stretch>
            <a:fillRect/>
          </a:stretch>
        </p:blipFill>
        <p:spPr>
          <a:xfrm>
            <a:off x="0" y="0"/>
            <a:ext cx="9612560" cy="6858000"/>
          </a:xfrm>
          <a:prstGeom prst="rect">
            <a:avLst/>
          </a:prstGeom>
        </p:spPr>
      </p:pic>
      <p:sp>
        <p:nvSpPr>
          <p:cNvPr id="9" name="8 - Θέση περιεχομένου"/>
          <p:cNvSpPr>
            <a:spLocks noGrp="1"/>
          </p:cNvSpPr>
          <p:nvPr>
            <p:ph sz="half" idx="1"/>
          </p:nvPr>
        </p:nvSpPr>
        <p:spPr>
          <a:xfrm>
            <a:off x="-3564904" y="0"/>
            <a:ext cx="5148064" cy="6858000"/>
          </a:xfrm>
        </p:spPr>
        <p:txBody>
          <a:bodyPr>
            <a:normAutofit fontScale="77500" lnSpcReduction="20000"/>
          </a:bodyPr>
          <a:lstStyle/>
          <a:p>
            <a:pPr>
              <a:buNone/>
            </a:pPr>
            <a:r>
              <a:rPr lang="el-GR" dirty="0" smtClean="0"/>
              <a:t/>
            </a:r>
            <a:br>
              <a:rPr lang="el-GR" dirty="0" smtClean="0"/>
            </a:br>
            <a:endParaRPr lang="de-DE" dirty="0"/>
          </a:p>
        </p:txBody>
      </p:sp>
      <p:sp>
        <p:nvSpPr>
          <p:cNvPr id="10" name="9 - Θέση περιεχομένου"/>
          <p:cNvSpPr>
            <a:spLocks noGrp="1"/>
          </p:cNvSpPr>
          <p:nvPr>
            <p:ph sz="half" idx="2"/>
          </p:nvPr>
        </p:nvSpPr>
        <p:spPr>
          <a:xfrm>
            <a:off x="5796136" y="1484784"/>
            <a:ext cx="3347864" cy="5373216"/>
          </a:xfrm>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a:normAutofit fontScale="77500" lnSpcReduction="20000"/>
          </a:bodyPr>
          <a:lstStyle/>
          <a:p>
            <a:pPr>
              <a:buNone/>
            </a:pPr>
            <a:r>
              <a:rPr lang="el-GR" b="1" dirty="0" smtClean="0"/>
              <a:t/>
            </a:r>
            <a:br>
              <a:rPr lang="el-GR" b="1" dirty="0" smtClean="0"/>
            </a:br>
            <a:r>
              <a:rPr lang="el-GR" dirty="0" smtClean="0"/>
              <a:t>Πέρα απ’ τις φλόγες της Τροίας</a:t>
            </a:r>
            <a:br>
              <a:rPr lang="el-GR" dirty="0" smtClean="0"/>
            </a:br>
            <a:r>
              <a:rPr lang="el-GR" dirty="0" smtClean="0"/>
              <a:t>ο θρήνος της Εκάβης βαραίνει τη νύχτα</a:t>
            </a:r>
            <a:br>
              <a:rPr lang="el-GR" dirty="0" smtClean="0"/>
            </a:br>
            <a:r>
              <a:rPr lang="el-GR" dirty="0" smtClean="0"/>
              <a:t>σπαράζουν οι γυναίκες στα κορμιά των νεκρών…………….</a:t>
            </a:r>
            <a:br>
              <a:rPr lang="el-GR" dirty="0" smtClean="0"/>
            </a:br>
            <a:r>
              <a:rPr lang="el-GR" dirty="0" smtClean="0"/>
              <a:t/>
            </a:r>
            <a:br>
              <a:rPr lang="el-GR" dirty="0" smtClean="0"/>
            </a:br>
            <a:r>
              <a:rPr lang="el-GR" dirty="0" smtClean="0"/>
              <a:t>Αυτός ο πόλεμος δεν έχει τέρμα</a:t>
            </a:r>
            <a:br>
              <a:rPr lang="el-GR" dirty="0" smtClean="0"/>
            </a:br>
            <a:r>
              <a:rPr lang="el-GR" dirty="0" smtClean="0"/>
              <a:t>είναι αμέτρητες οι </a:t>
            </a:r>
            <a:r>
              <a:rPr lang="el-GR" dirty="0" err="1" smtClean="0"/>
              <a:t>Τροίες</a:t>
            </a:r>
            <a:r>
              <a:rPr lang="el-GR" dirty="0" smtClean="0"/>
              <a:t> του κόσμου μας</a:t>
            </a:r>
            <a:br>
              <a:rPr lang="el-GR" dirty="0" smtClean="0"/>
            </a:br>
            <a:r>
              <a:rPr lang="el-GR" dirty="0" smtClean="0"/>
              <a:t>και πάντα οι άνθρωποι σαν κτήνη</a:t>
            </a:r>
            <a:br>
              <a:rPr lang="el-GR" dirty="0" smtClean="0"/>
            </a:br>
            <a:r>
              <a:rPr lang="el-GR" dirty="0" smtClean="0"/>
              <a:t>θα διψάνε για αίμα</a:t>
            </a:r>
            <a:br>
              <a:rPr lang="el-GR" dirty="0" smtClean="0"/>
            </a:br>
            <a:r>
              <a:rPr lang="el-GR" dirty="0" smtClean="0"/>
              <a:t/>
            </a:r>
            <a:br>
              <a:rPr lang="el-GR" dirty="0" smtClean="0"/>
            </a:br>
            <a:endParaRPr lang="el-GR" dirty="0" smtClean="0"/>
          </a:p>
          <a:p>
            <a:pPr>
              <a:buNone/>
            </a:pPr>
            <a:endParaRPr lang="de-DE" dirty="0"/>
          </a:p>
        </p:txBody>
      </p:sp>
      <p:sp>
        <p:nvSpPr>
          <p:cNvPr id="11" name="10 - Επεξήγηση με παραλληλόγραμμο"/>
          <p:cNvSpPr/>
          <p:nvPr/>
        </p:nvSpPr>
        <p:spPr>
          <a:xfrm>
            <a:off x="5652120" y="188640"/>
            <a:ext cx="4455743" cy="523220"/>
          </a:xfrm>
          <a:prstGeom prst="wedgeRectCallout">
            <a:avLst>
              <a:gd name="adj1" fmla="val 10451"/>
              <a:gd name="adj2" fmla="val 78473"/>
            </a:avLst>
          </a:prstGeom>
          <a:solidFill>
            <a:schemeClr val="accent4"/>
          </a:solidFill>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a:spAutoFit/>
          </a:bodyPr>
          <a:lstStyle/>
          <a:p>
            <a:r>
              <a:rPr lang="el-GR" sz="2800" b="1" dirty="0" smtClean="0"/>
              <a:t>Αντιπολεμικά τραγούδι α:</a:t>
            </a:r>
          </a:p>
        </p:txBody>
      </p:sp>
      <p:sp>
        <p:nvSpPr>
          <p:cNvPr id="7" name="6 - Επεξήγηση με παραλληλόγραμμο"/>
          <p:cNvSpPr/>
          <p:nvPr/>
        </p:nvSpPr>
        <p:spPr>
          <a:xfrm>
            <a:off x="0" y="0"/>
            <a:ext cx="4942635" cy="523220"/>
          </a:xfrm>
          <a:prstGeom prst="wedgeRectCallout">
            <a:avLst/>
          </a:prstGeom>
          <a:solidFill>
            <a:schemeClr val="bg1"/>
          </a:solidFill>
        </p:spPr>
        <p:style>
          <a:lnRef idx="2">
            <a:schemeClr val="dk1"/>
          </a:lnRef>
          <a:fillRef idx="1">
            <a:schemeClr val="lt1"/>
          </a:fillRef>
          <a:effectRef idx="0">
            <a:schemeClr val="dk1"/>
          </a:effectRef>
          <a:fontRef idx="minor">
            <a:schemeClr val="dk1"/>
          </a:fontRef>
        </p:style>
        <p:txBody>
          <a:bodyPr wrap="none">
            <a:spAutoFit/>
          </a:bodyPr>
          <a:lstStyle/>
          <a:p>
            <a:r>
              <a:rPr lang="el-GR" sz="2800" b="1" dirty="0" smtClean="0">
                <a:solidFill>
                  <a:schemeClr val="tx1"/>
                </a:solidFill>
                <a:hlinkClick r:id="rId4"/>
              </a:rPr>
              <a:t>1.η </a:t>
            </a:r>
            <a:r>
              <a:rPr lang="el-GR" sz="2800" b="1" dirty="0" err="1" smtClean="0">
                <a:solidFill>
                  <a:schemeClr val="tx1"/>
                </a:solidFill>
                <a:hlinkClick r:id="rId4"/>
              </a:rPr>
              <a:t>μπαλαντα</a:t>
            </a:r>
            <a:r>
              <a:rPr lang="el-GR" sz="2800" b="1" dirty="0" smtClean="0">
                <a:solidFill>
                  <a:schemeClr val="tx1"/>
                </a:solidFill>
                <a:hlinkClick r:id="rId4"/>
              </a:rPr>
              <a:t> του κυρ </a:t>
            </a:r>
            <a:r>
              <a:rPr lang="el-GR" sz="2800" b="1" dirty="0" err="1" smtClean="0">
                <a:solidFill>
                  <a:schemeClr val="tx1"/>
                </a:solidFill>
                <a:hlinkClick r:id="rId4"/>
              </a:rPr>
              <a:t>μεντιου</a:t>
            </a:r>
            <a:endParaRPr lang="de-DE" sz="2800" b="1" dirty="0">
              <a:solidFill>
                <a:schemeClr val="tx1"/>
              </a:solidFill>
            </a:endParaRPr>
          </a:p>
        </p:txBody>
      </p:sp>
      <p:sp>
        <p:nvSpPr>
          <p:cNvPr id="8" name="7 - Ορθογώνιο"/>
          <p:cNvSpPr/>
          <p:nvPr/>
        </p:nvSpPr>
        <p:spPr>
          <a:xfrm>
            <a:off x="5796136" y="980728"/>
            <a:ext cx="3347864" cy="584775"/>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wrap="square">
            <a:spAutoFit/>
          </a:bodyPr>
          <a:lstStyle/>
          <a:p>
            <a:r>
              <a:rPr lang="el-GR" sz="3200" b="1" dirty="0" smtClean="0"/>
              <a:t>2.«</a:t>
            </a:r>
            <a:r>
              <a:rPr lang="el-GR" sz="3200" b="1" dirty="0" smtClean="0">
                <a:hlinkClick r:id="rId5"/>
              </a:rPr>
              <a:t>Πόλεμος</a:t>
            </a:r>
            <a:r>
              <a:rPr lang="el-GR" sz="3200" b="1" dirty="0" smtClean="0"/>
              <a:t>»</a:t>
            </a:r>
            <a:endParaRPr lang="de-DE" sz="3200" b="1" dirty="0"/>
          </a:p>
        </p:txBody>
      </p:sp>
      <p:sp>
        <p:nvSpPr>
          <p:cNvPr id="13" name="12 - Ορθογώνιο"/>
          <p:cNvSpPr/>
          <p:nvPr/>
        </p:nvSpPr>
        <p:spPr>
          <a:xfrm>
            <a:off x="251520" y="856357"/>
            <a:ext cx="4572000" cy="600164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l-GR" sz="2400" b="1" dirty="0" err="1" smtClean="0"/>
              <a:t>Ποιημα</a:t>
            </a:r>
            <a:r>
              <a:rPr lang="el-GR" sz="2400" b="1" dirty="0" smtClean="0"/>
              <a:t> του Κ, Βάρναλη</a:t>
            </a:r>
            <a:endParaRPr lang="el-GR" sz="2400" dirty="0" smtClean="0"/>
          </a:p>
          <a:p>
            <a:endParaRPr lang="el-GR" sz="2400" dirty="0" smtClean="0"/>
          </a:p>
          <a:p>
            <a:r>
              <a:rPr lang="el-GR" sz="2400" dirty="0" smtClean="0"/>
              <a:t>Ο ήρωας του ποιήματος είναι ο κυρ </a:t>
            </a:r>
            <a:r>
              <a:rPr lang="el-GR" sz="2400" dirty="0" err="1" smtClean="0"/>
              <a:t>Μέντιος</a:t>
            </a:r>
            <a:r>
              <a:rPr lang="el-GR" sz="2400" dirty="0" smtClean="0"/>
              <a:t> (γαϊδούρι), που παραλληλίζεται με τον σκλαβωμένο άνθρωπο, τον αδιαμαρτύρητο, τον υπομονετικό. Ο Βάρναλης, στο ποίημα του, προσπαθεί να αφυπνίσει τον λαό μέσω αυτής της σάτιρας.</a:t>
            </a:r>
            <a:r>
              <a:rPr lang="el-GR" sz="2400" baseline="30000" dirty="0" smtClean="0">
                <a:hlinkClick r:id="rId6"/>
              </a:rPr>
              <a:t>[2]</a:t>
            </a:r>
            <a:endParaRPr lang="el-GR" sz="2400" dirty="0" smtClean="0"/>
          </a:p>
          <a:p>
            <a:r>
              <a:rPr lang="el-GR" sz="2400" dirty="0" smtClean="0"/>
              <a:t>Το ποίημα απέκτησε δημοσιότητα και από τη μουσική μεταφορά του, σε μελοποίηση </a:t>
            </a:r>
            <a:r>
              <a:rPr lang="el-GR" sz="2400" dirty="0" smtClean="0">
                <a:hlinkClick r:id="rId7" tooltip="Λουκάς Θάνος"/>
              </a:rPr>
              <a:t>Λουκά Θάνο</a:t>
            </a:r>
            <a:r>
              <a:rPr lang="el-GR" sz="2400" dirty="0" smtClean="0"/>
              <a:t> και ερμηνεία </a:t>
            </a:r>
            <a:r>
              <a:rPr lang="el-GR" sz="2400" u="sng" dirty="0" smtClean="0">
                <a:hlinkClick r:id="rId8"/>
              </a:rPr>
              <a:t>Νίκου Ξυλούρη</a:t>
            </a:r>
            <a:r>
              <a:rPr lang="el-GR" sz="2400" dirty="0" smtClean="0"/>
              <a:t>.</a:t>
            </a:r>
            <a:endParaRPr lang="el-G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251520" y="274638"/>
            <a:ext cx="5184576" cy="634082"/>
          </a:xfrm>
        </p:spPr>
        <p:txBody>
          <a:bodyPr>
            <a:normAutofit fontScale="90000"/>
          </a:bodyPr>
          <a:lstStyle/>
          <a:p>
            <a:r>
              <a:rPr lang="el-GR" dirty="0" smtClean="0"/>
              <a:t>ΕΡΓΑΣΙΕΣ</a:t>
            </a:r>
            <a:endParaRPr lang="de-DE" dirty="0"/>
          </a:p>
        </p:txBody>
      </p:sp>
      <p:sp>
        <p:nvSpPr>
          <p:cNvPr id="6" name="5 - Θέση περιεχομένου"/>
          <p:cNvSpPr>
            <a:spLocks noGrp="1"/>
          </p:cNvSpPr>
          <p:nvPr>
            <p:ph idx="1"/>
          </p:nvPr>
        </p:nvSpPr>
        <p:spPr>
          <a:xfrm>
            <a:off x="467544" y="908720"/>
            <a:ext cx="4752528" cy="5544616"/>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lvl="0">
              <a:buNone/>
            </a:pPr>
            <a:r>
              <a:rPr lang="el-GR" b="1" dirty="0" smtClean="0"/>
              <a:t>Δημιουργική γραφή:</a:t>
            </a:r>
            <a:endParaRPr lang="de-DE" dirty="0" smtClean="0"/>
          </a:p>
          <a:p>
            <a:pPr>
              <a:buNone/>
            </a:pPr>
            <a:r>
              <a:rPr lang="en-US" dirty="0" smtClean="0"/>
              <a:t> </a:t>
            </a:r>
            <a:endParaRPr lang="de-DE" dirty="0" smtClean="0"/>
          </a:p>
          <a:p>
            <a:pPr marL="596646" indent="-514350">
              <a:buFont typeface="+mj-lt"/>
              <a:buAutoNum type="arabicPeriod"/>
            </a:pPr>
            <a:r>
              <a:rPr lang="el-GR" dirty="0" smtClean="0"/>
              <a:t>Αλλάξτε</a:t>
            </a:r>
            <a:r>
              <a:rPr lang="de-DE" dirty="0" smtClean="0"/>
              <a:t> </a:t>
            </a:r>
            <a:r>
              <a:rPr lang="el-GR" dirty="0" smtClean="0"/>
              <a:t> την ιστορία ,ώστε να έχει διαφορετική εξέλιξη </a:t>
            </a:r>
            <a:endParaRPr lang="de-DE" dirty="0" smtClean="0"/>
          </a:p>
          <a:p>
            <a:pPr marL="596646" indent="-514350">
              <a:buFont typeface="+mj-lt"/>
              <a:buAutoNum type="arabicPeriod"/>
            </a:pPr>
            <a:r>
              <a:rPr lang="el-GR" dirty="0" smtClean="0"/>
              <a:t>Με ένα</a:t>
            </a:r>
            <a:r>
              <a:rPr lang="de-DE" dirty="0" smtClean="0"/>
              <a:t> </a:t>
            </a:r>
            <a:r>
              <a:rPr lang="el-GR" dirty="0" smtClean="0"/>
              <a:t>σύνθημα ή μια ζωγραφιά</a:t>
            </a:r>
            <a:r>
              <a:rPr lang="de-DE" dirty="0" smtClean="0"/>
              <a:t> </a:t>
            </a:r>
            <a:r>
              <a:rPr lang="el-GR" dirty="0" smtClean="0"/>
              <a:t>εκφράστε το</a:t>
            </a:r>
            <a:r>
              <a:rPr lang="de-DE" dirty="0" smtClean="0"/>
              <a:t> </a:t>
            </a:r>
            <a:r>
              <a:rPr lang="el-GR" dirty="0" smtClean="0"/>
              <a:t>αντιπολεμικό μήνυμα</a:t>
            </a:r>
            <a:r>
              <a:rPr lang="de-DE" dirty="0" smtClean="0"/>
              <a:t> </a:t>
            </a:r>
            <a:r>
              <a:rPr lang="el-GR" dirty="0" smtClean="0"/>
              <a:t>του κειμένου.</a:t>
            </a:r>
            <a:endParaRPr lang="de-DE" dirty="0" smtClean="0"/>
          </a:p>
          <a:p>
            <a:pPr marL="596646" lvl="0" indent="-514350">
              <a:buFont typeface="+mj-lt"/>
              <a:buAutoNum type="arabicPeriod"/>
            </a:pPr>
            <a:r>
              <a:rPr lang="el-GR" dirty="0" smtClean="0"/>
              <a:t>Μελετούμε το διήγημα</a:t>
            </a:r>
          </a:p>
          <a:p>
            <a:pPr marL="596646" lvl="0" indent="-514350">
              <a:buNone/>
            </a:pPr>
            <a:r>
              <a:rPr lang="el-GR" dirty="0" smtClean="0"/>
              <a:t>     </a:t>
            </a:r>
            <a:r>
              <a:rPr lang="el-GR" dirty="0" smtClean="0">
                <a:hlinkClick r:id="rId2"/>
              </a:rPr>
              <a:t>«Το ποτάμι» του Σαμαράκη </a:t>
            </a:r>
            <a:r>
              <a:rPr lang="el-GR" dirty="0" smtClean="0"/>
              <a:t>και βρίσκουμε ομοιότητες και διαφορές με το κείμενό μας. </a:t>
            </a:r>
            <a:endParaRPr lang="de-DE" dirty="0" smtClean="0"/>
          </a:p>
          <a:p>
            <a:pPr marL="596646" lvl="0" indent="-514350">
              <a:buFont typeface="+mj-lt"/>
              <a:buAutoNum type="arabicPeriod"/>
            </a:pPr>
            <a:r>
              <a:rPr lang="el-GR" dirty="0" smtClean="0"/>
              <a:t>Βρίσκουμε ποιήματα , τραγούδια, κείμενα, ζωγραφικούς πίνακες με αντιπολεμικό περιεχόμενο και κάνουμε μια παρουσίαση (κολάζ,</a:t>
            </a:r>
            <a:r>
              <a:rPr lang="de-DE" dirty="0" smtClean="0"/>
              <a:t> </a:t>
            </a:r>
            <a:r>
              <a:rPr lang="de-DE" dirty="0" err="1" smtClean="0"/>
              <a:t>powerpoint</a:t>
            </a:r>
            <a:r>
              <a:rPr lang="de-DE" dirty="0" smtClean="0"/>
              <a:t>  </a:t>
            </a:r>
            <a:r>
              <a:rPr lang="el-GR" dirty="0" smtClean="0"/>
              <a:t>ή </a:t>
            </a:r>
            <a:r>
              <a:rPr lang="el-GR" dirty="0" err="1" smtClean="0"/>
              <a:t>ό,τι</a:t>
            </a:r>
            <a:r>
              <a:rPr lang="el-GR" dirty="0" smtClean="0"/>
              <a:t> άλλο μας αρέσει.)</a:t>
            </a:r>
          </a:p>
          <a:p>
            <a:pPr marL="596646" lvl="0" indent="-514350">
              <a:buNone/>
            </a:pPr>
            <a:endParaRPr lang="de-DE" dirty="0" smtClean="0"/>
          </a:p>
          <a:p>
            <a:endParaRPr lang="de-DE" dirty="0"/>
          </a:p>
        </p:txBody>
      </p:sp>
      <p:pic>
        <p:nvPicPr>
          <p:cNvPr id="4" name="6 - Θέση περιεχομένου" descr="veteranos.jpg"/>
          <p:cNvPicPr>
            <a:picLocks noChangeAspect="1"/>
          </p:cNvPicPr>
          <p:nvPr/>
        </p:nvPicPr>
        <p:blipFill>
          <a:blip r:embed="rId3" cstate="print"/>
          <a:stretch>
            <a:fillRect/>
          </a:stretch>
        </p:blipFill>
        <p:spPr>
          <a:xfrm>
            <a:off x="5436096" y="692696"/>
            <a:ext cx="3059113" cy="56886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fontScale="90000"/>
          </a:bodyPr>
          <a:lstStyle/>
          <a:p>
            <a:r>
              <a:rPr lang="el-GR" dirty="0" smtClean="0"/>
              <a:t>Γιάννης </a:t>
            </a:r>
            <a:r>
              <a:rPr lang="el-GR" dirty="0" err="1" smtClean="0"/>
              <a:t>Μαγκλής</a:t>
            </a:r>
            <a:r>
              <a:rPr lang="el-GR" dirty="0" smtClean="0"/>
              <a:t/>
            </a:r>
            <a:br>
              <a:rPr lang="el-GR" dirty="0" smtClean="0"/>
            </a:br>
            <a:endParaRPr lang="de-DE" dirty="0"/>
          </a:p>
        </p:txBody>
      </p:sp>
      <p:pic>
        <p:nvPicPr>
          <p:cNvPr id="9" name="8 - Θέση περιεχομένου" descr="-2-638.jpg"/>
          <p:cNvPicPr>
            <a:picLocks noGrp="1" noChangeAspect="1"/>
          </p:cNvPicPr>
          <p:nvPr>
            <p:ph idx="1"/>
          </p:nvPr>
        </p:nvPicPr>
        <p:blipFill>
          <a:blip r:embed="rId2" cstate="print"/>
          <a:stretch>
            <a:fillRect/>
          </a:stretch>
        </p:blipFill>
        <p:spPr>
          <a:xfrm>
            <a:off x="251520" y="836712"/>
            <a:ext cx="8712968" cy="602128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372200" y="0"/>
            <a:ext cx="2771800" cy="850424"/>
          </a:xfr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a:normAutofit/>
          </a:bodyPr>
          <a:lstStyle/>
          <a:p>
            <a:r>
              <a:rPr lang="el-GR" sz="3200" dirty="0" smtClean="0"/>
              <a:t>ΕΙΣΑΓΩΓΙΚΑ:</a:t>
            </a:r>
            <a:endParaRPr lang="de-DE" sz="3200" dirty="0"/>
          </a:p>
        </p:txBody>
      </p:sp>
      <p:sp>
        <p:nvSpPr>
          <p:cNvPr id="3" name="2 - Θέση περιεχομένου"/>
          <p:cNvSpPr>
            <a:spLocks noGrp="1"/>
          </p:cNvSpPr>
          <p:nvPr>
            <p:ph sz="half" idx="1"/>
          </p:nvPr>
        </p:nvSpPr>
        <p:spPr>
          <a:xfrm>
            <a:off x="827584" y="0"/>
            <a:ext cx="5544616" cy="3068960"/>
          </a:xfrm>
        </p:spPr>
        <p:style>
          <a:lnRef idx="2">
            <a:schemeClr val="dk1"/>
          </a:lnRef>
          <a:fillRef idx="1">
            <a:schemeClr val="lt1"/>
          </a:fillRef>
          <a:effectRef idx="0">
            <a:schemeClr val="dk1"/>
          </a:effectRef>
          <a:fontRef idx="minor">
            <a:schemeClr val="dk1"/>
          </a:fontRef>
        </p:style>
        <p:txBody>
          <a:bodyPr>
            <a:normAutofit fontScale="77500" lnSpcReduction="20000"/>
          </a:bodyPr>
          <a:lstStyle/>
          <a:p>
            <a:endParaRPr lang="en-US" dirty="0" smtClean="0"/>
          </a:p>
          <a:p>
            <a:r>
              <a:rPr lang="el-GR" dirty="0" smtClean="0"/>
              <a:t>Το διήγημα ανήκει στη συλλογή διηγημάτων με τίτλο Δεν υπάρχουν Αμαρτωλοί (1956). Ο συγγραφέας μελετά εδώ τις ενστικτώδεις αντιδράσεις της αυτοάμυνας σε κατάσταση κινδύνου, μέσα σε συνθήκες πολεμικής σύγκρουσης και αντιμετωπίζει με κατανόηση και γνώση των ανθρώπινων ενστίκτων την επίθεση του στρατιώτη προς τον εχθρό.</a:t>
            </a:r>
            <a:endParaRPr lang="de-DE" dirty="0" smtClean="0"/>
          </a:p>
          <a:p>
            <a:endParaRPr lang="en-US" b="1" dirty="0" smtClean="0"/>
          </a:p>
          <a:p>
            <a:endParaRPr lang="de-DE" dirty="0"/>
          </a:p>
        </p:txBody>
      </p:sp>
      <p:pic>
        <p:nvPicPr>
          <p:cNvPr id="9" name="8 - Θέση περιεχομένου" descr="λήψη (8).jpg"/>
          <p:cNvPicPr>
            <a:picLocks noGrp="1" noChangeAspect="1"/>
          </p:cNvPicPr>
          <p:nvPr>
            <p:ph sz="half" idx="2"/>
          </p:nvPr>
        </p:nvPicPr>
        <p:blipFill>
          <a:blip r:embed="rId2" cstate="print"/>
          <a:stretch>
            <a:fillRect/>
          </a:stretch>
        </p:blipFill>
        <p:spPr>
          <a:xfrm rot="1184078">
            <a:off x="6679071" y="1429300"/>
            <a:ext cx="2171700" cy="2114550"/>
          </a:xfrm>
        </p:spPr>
      </p:pic>
      <p:pic>
        <p:nvPicPr>
          <p:cNvPr id="10" name="9 - Εικόνα" descr="λήψη (10).jpg"/>
          <p:cNvPicPr>
            <a:picLocks noChangeAspect="1"/>
          </p:cNvPicPr>
          <p:nvPr/>
        </p:nvPicPr>
        <p:blipFill>
          <a:blip r:embed="rId3" cstate="print"/>
          <a:stretch>
            <a:fillRect/>
          </a:stretch>
        </p:blipFill>
        <p:spPr>
          <a:xfrm>
            <a:off x="6381750" y="4149080"/>
            <a:ext cx="2762250" cy="1657350"/>
          </a:xfrm>
          <a:prstGeom prst="rect">
            <a:avLst/>
          </a:prstGeom>
        </p:spPr>
      </p:pic>
      <p:sp>
        <p:nvSpPr>
          <p:cNvPr id="6" name="5 - Επεξήγηση με στρογγυλεμένο παραλληλόγραμμο"/>
          <p:cNvSpPr/>
          <p:nvPr/>
        </p:nvSpPr>
        <p:spPr>
          <a:xfrm>
            <a:off x="1115616" y="3284984"/>
            <a:ext cx="5040560" cy="316835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000" b="1" u="sng" dirty="0" smtClean="0"/>
              <a:t>Στόχος του συγγραφέα:</a:t>
            </a:r>
            <a:r>
              <a:rPr lang="de-DE" sz="2000" b="1" u="sng" dirty="0" smtClean="0"/>
              <a:t> </a:t>
            </a:r>
            <a:r>
              <a:rPr lang="el-GR" sz="2000" dirty="0" smtClean="0"/>
              <a:t>να στείλει ένα αντιπολεμικό μήνυμα</a:t>
            </a:r>
            <a:r>
              <a:rPr lang="de-DE" sz="2000" dirty="0" smtClean="0"/>
              <a:t> </a:t>
            </a:r>
            <a:r>
              <a:rPr lang="el-GR" sz="2000" dirty="0" smtClean="0"/>
              <a:t>µια ηχηρή διαμαρτυρία απέναντι στον</a:t>
            </a:r>
            <a:r>
              <a:rPr lang="de-DE" sz="2000" dirty="0" smtClean="0"/>
              <a:t> </a:t>
            </a:r>
            <a:r>
              <a:rPr lang="el-GR" sz="2000" u="sng" dirty="0" err="1" smtClean="0"/>
              <a:t>παραλογισµό</a:t>
            </a:r>
            <a:r>
              <a:rPr lang="el-GR" sz="2000" u="sng" dirty="0" smtClean="0"/>
              <a:t> του </a:t>
            </a:r>
            <a:r>
              <a:rPr lang="el-GR" sz="2000" u="sng" dirty="0" err="1" smtClean="0"/>
              <a:t>πολέµου</a:t>
            </a:r>
            <a:r>
              <a:rPr lang="de-DE" sz="2000" u="sng" dirty="0" smtClean="0"/>
              <a:t> </a:t>
            </a:r>
            <a:r>
              <a:rPr lang="el-GR" sz="2000" dirty="0" smtClean="0"/>
              <a:t>και να κηρύξει την ανάγκη για ειρήνη και</a:t>
            </a:r>
            <a:r>
              <a:rPr lang="de-DE" sz="2000" dirty="0" smtClean="0"/>
              <a:t> </a:t>
            </a:r>
            <a:r>
              <a:rPr lang="el-GR" sz="2000" u="sng" dirty="0" smtClean="0"/>
              <a:t>συναδέλφωση των λαών</a:t>
            </a:r>
            <a:r>
              <a:rPr lang="de-DE" sz="2000" i="1" dirty="0" smtClean="0"/>
              <a:t> </a:t>
            </a:r>
            <a:r>
              <a:rPr lang="el-GR" sz="2000" dirty="0" smtClean="0"/>
              <a:t>ανεξάρτητα από εθνικότητα, γλώσσα, </a:t>
            </a:r>
            <a:r>
              <a:rPr lang="el-GR" sz="2000" dirty="0" err="1" smtClean="0"/>
              <a:t>πολιτισµό</a:t>
            </a:r>
            <a:endParaRPr lang="de-DE"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 Θέση περιεχομένου" descr="λήψη (7).jpg"/>
          <p:cNvPicPr>
            <a:picLocks noGrp="1" noChangeAspect="1"/>
          </p:cNvPicPr>
          <p:nvPr>
            <p:ph sz="half" idx="2"/>
          </p:nvPr>
        </p:nvPicPr>
        <p:blipFill>
          <a:blip r:embed="rId2" cstate="print"/>
          <a:stretch>
            <a:fillRect/>
          </a:stretch>
        </p:blipFill>
        <p:spPr>
          <a:xfrm>
            <a:off x="4427984" y="404664"/>
            <a:ext cx="4320480" cy="6264696"/>
          </a:xfrm>
        </p:spPr>
      </p:pic>
      <p:sp>
        <p:nvSpPr>
          <p:cNvPr id="2" name="1 - Τίτλος"/>
          <p:cNvSpPr>
            <a:spLocks noGrp="1"/>
          </p:cNvSpPr>
          <p:nvPr>
            <p:ph type="title"/>
          </p:nvPr>
        </p:nvSpPr>
        <p:spPr>
          <a:xfrm>
            <a:off x="4427984" y="0"/>
            <a:ext cx="3312368" cy="778416"/>
          </a:xfr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a:lstStyle/>
          <a:p>
            <a:r>
              <a:rPr lang="el-GR" dirty="0" smtClean="0"/>
              <a:t>ΕΝΟΤΗΤΕΣ</a:t>
            </a:r>
            <a:endParaRPr lang="de-DE" dirty="0"/>
          </a:p>
        </p:txBody>
      </p:sp>
      <p:sp>
        <p:nvSpPr>
          <p:cNvPr id="3" name="2 - Θέση περιεχομένου"/>
          <p:cNvSpPr>
            <a:spLocks noGrp="1"/>
          </p:cNvSpPr>
          <p:nvPr>
            <p:ph sz="half" idx="1"/>
          </p:nvPr>
        </p:nvSpPr>
        <p:spPr>
          <a:xfrm>
            <a:off x="323528" y="0"/>
            <a:ext cx="4032448" cy="6858000"/>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buNone/>
            </a:pPr>
            <a:endParaRPr lang="en-US" sz="2300" b="1" u="sng" dirty="0" smtClean="0"/>
          </a:p>
          <a:p>
            <a:pPr>
              <a:buNone/>
            </a:pPr>
            <a:r>
              <a:rPr lang="el-GR" sz="2300" b="1" u="sng" dirty="0" smtClean="0">
                <a:solidFill>
                  <a:srgbClr val="FF0000"/>
                </a:solidFill>
              </a:rPr>
              <a:t>1</a:t>
            </a:r>
            <a:r>
              <a:rPr lang="el-GR" sz="2300" b="1" u="sng" baseline="30000" dirty="0" smtClean="0">
                <a:solidFill>
                  <a:srgbClr val="FF0000"/>
                </a:solidFill>
              </a:rPr>
              <a:t>η</a:t>
            </a:r>
            <a:r>
              <a:rPr lang="de-DE" sz="2300" b="1" u="sng" dirty="0" smtClean="0">
                <a:solidFill>
                  <a:srgbClr val="FF0000"/>
                </a:solidFill>
              </a:rPr>
              <a:t> </a:t>
            </a:r>
            <a:r>
              <a:rPr lang="el-GR" sz="2300" b="1" u="sng" dirty="0" smtClean="0">
                <a:solidFill>
                  <a:srgbClr val="FF0000"/>
                </a:solidFill>
              </a:rPr>
              <a:t>ΕΝΟΤΗΤΑ :</a:t>
            </a:r>
            <a:r>
              <a:rPr lang="de-DE" sz="2300" b="1" dirty="0" smtClean="0">
                <a:solidFill>
                  <a:srgbClr val="FF0000"/>
                </a:solidFill>
              </a:rPr>
              <a:t> </a:t>
            </a:r>
            <a:r>
              <a:rPr lang="el-GR" sz="2300" b="1" dirty="0" smtClean="0">
                <a:solidFill>
                  <a:srgbClr val="FF0000"/>
                </a:solidFill>
              </a:rPr>
              <a:t>«Σουρούπωνε .......το κεφάλι να δει».</a:t>
            </a:r>
            <a:r>
              <a:rPr lang="de-DE" sz="2300" dirty="0" smtClean="0"/>
              <a:t> </a:t>
            </a:r>
          </a:p>
          <a:p>
            <a:pPr>
              <a:buNone/>
            </a:pPr>
            <a:r>
              <a:rPr lang="el-GR" sz="2300" i="1" dirty="0" smtClean="0"/>
              <a:t>Το τέλος μιας ημέρας του πολέμου και η απόλαυση</a:t>
            </a:r>
            <a:r>
              <a:rPr lang="de-DE" sz="2300" i="1" dirty="0" smtClean="0"/>
              <a:t> </a:t>
            </a:r>
            <a:r>
              <a:rPr lang="el-GR" sz="2300" i="1" dirty="0" smtClean="0"/>
              <a:t>του όμορφου τοπίου.</a:t>
            </a:r>
            <a:endParaRPr lang="de-DE" sz="2300" i="1" dirty="0" smtClean="0"/>
          </a:p>
          <a:p>
            <a:pPr>
              <a:buNone/>
            </a:pPr>
            <a:endParaRPr lang="en-US" sz="2300" b="1" dirty="0" smtClean="0"/>
          </a:p>
          <a:p>
            <a:pPr>
              <a:buNone/>
            </a:pPr>
            <a:r>
              <a:rPr lang="el-GR" sz="2300" b="1" dirty="0" smtClean="0">
                <a:solidFill>
                  <a:srgbClr val="FF0000"/>
                </a:solidFill>
              </a:rPr>
              <a:t>2</a:t>
            </a:r>
            <a:r>
              <a:rPr lang="el-GR" sz="2300" b="1" baseline="30000" dirty="0" smtClean="0">
                <a:solidFill>
                  <a:srgbClr val="FF0000"/>
                </a:solidFill>
              </a:rPr>
              <a:t>η</a:t>
            </a:r>
            <a:r>
              <a:rPr lang="de-DE" sz="2300" b="1" dirty="0" smtClean="0">
                <a:solidFill>
                  <a:srgbClr val="FF0000"/>
                </a:solidFill>
              </a:rPr>
              <a:t> </a:t>
            </a:r>
            <a:r>
              <a:rPr lang="el-GR" sz="2300" b="1" dirty="0" smtClean="0">
                <a:solidFill>
                  <a:srgbClr val="FF0000"/>
                </a:solidFill>
              </a:rPr>
              <a:t>ΕΝΟΤΗΤΑ :</a:t>
            </a:r>
            <a:r>
              <a:rPr lang="de-DE" sz="2300" b="1" dirty="0" smtClean="0">
                <a:solidFill>
                  <a:srgbClr val="FF0000"/>
                </a:solidFill>
              </a:rPr>
              <a:t> </a:t>
            </a:r>
            <a:r>
              <a:rPr lang="el-GR" sz="2300" b="1" dirty="0" smtClean="0">
                <a:solidFill>
                  <a:srgbClr val="FF0000"/>
                </a:solidFill>
              </a:rPr>
              <a:t>«Ένας άλλος στρατιώτης ……………ξανά πάλι έτρεχε»</a:t>
            </a:r>
            <a:endParaRPr lang="en-US" sz="2300" b="1" dirty="0" smtClean="0">
              <a:solidFill>
                <a:srgbClr val="FF0000"/>
              </a:solidFill>
            </a:endParaRPr>
          </a:p>
          <a:p>
            <a:pPr>
              <a:buNone/>
            </a:pPr>
            <a:r>
              <a:rPr lang="el-GR" sz="2300" dirty="0" smtClean="0"/>
              <a:t> </a:t>
            </a:r>
            <a:endParaRPr lang="en-US" sz="2300" dirty="0" smtClean="0"/>
          </a:p>
          <a:p>
            <a:pPr>
              <a:buNone/>
            </a:pPr>
            <a:r>
              <a:rPr lang="el-GR" sz="2300" i="1" dirty="0" smtClean="0"/>
              <a:t>Η εμφάνιση ενός άλλου στρατιώτη που χάνει τη ζωή του από τον πρώτο.</a:t>
            </a:r>
            <a:endParaRPr lang="el-GR" sz="2300" i="1" u="sng" dirty="0" smtClean="0"/>
          </a:p>
          <a:p>
            <a:pPr>
              <a:buNone/>
            </a:pPr>
            <a:endParaRPr lang="de-DE" sz="2300" b="1" dirty="0" smtClean="0"/>
          </a:p>
          <a:p>
            <a:pPr>
              <a:buNone/>
            </a:pPr>
            <a:r>
              <a:rPr lang="el-GR" sz="2300" b="1" u="sng" dirty="0" smtClean="0">
                <a:solidFill>
                  <a:srgbClr val="FF0000"/>
                </a:solidFill>
              </a:rPr>
              <a:t>3</a:t>
            </a:r>
            <a:r>
              <a:rPr lang="el-GR" sz="2300" b="1" u="sng" baseline="30000" dirty="0" smtClean="0">
                <a:solidFill>
                  <a:srgbClr val="FF0000"/>
                </a:solidFill>
              </a:rPr>
              <a:t>η</a:t>
            </a:r>
            <a:r>
              <a:rPr lang="de-DE" sz="2300" b="1" u="sng" dirty="0" smtClean="0">
                <a:solidFill>
                  <a:srgbClr val="FF0000"/>
                </a:solidFill>
              </a:rPr>
              <a:t> </a:t>
            </a:r>
            <a:r>
              <a:rPr lang="el-GR" sz="2300" b="1" u="sng" dirty="0" smtClean="0">
                <a:solidFill>
                  <a:srgbClr val="FF0000"/>
                </a:solidFill>
              </a:rPr>
              <a:t>ΕΝΟΤΗΤΑ:</a:t>
            </a:r>
            <a:r>
              <a:rPr lang="de-DE" sz="2300" b="1" u="sng" dirty="0" smtClean="0">
                <a:solidFill>
                  <a:srgbClr val="FF0000"/>
                </a:solidFill>
              </a:rPr>
              <a:t> </a:t>
            </a:r>
            <a:r>
              <a:rPr lang="el-GR" sz="2300" b="1" dirty="0" smtClean="0">
                <a:solidFill>
                  <a:srgbClr val="FF0000"/>
                </a:solidFill>
              </a:rPr>
              <a:t>«Μεσοστρατίς του βουνού ……….ο άλλος πια δεν άκουγε.»</a:t>
            </a:r>
            <a:endParaRPr lang="en-US" sz="2300" b="1" dirty="0" smtClean="0">
              <a:solidFill>
                <a:srgbClr val="FF0000"/>
              </a:solidFill>
            </a:endParaRPr>
          </a:p>
          <a:p>
            <a:pPr>
              <a:buNone/>
            </a:pPr>
            <a:endParaRPr lang="en-US" sz="2300" dirty="0" smtClean="0"/>
          </a:p>
          <a:p>
            <a:pPr>
              <a:buNone/>
            </a:pPr>
            <a:r>
              <a:rPr lang="el-GR" sz="2300" dirty="0" smtClean="0"/>
              <a:t> </a:t>
            </a:r>
            <a:r>
              <a:rPr lang="el-GR" sz="2300" i="1" dirty="0" smtClean="0"/>
              <a:t>Η επιστροφή του στρατιώτη στον τόπο του εγκλήματος και η</a:t>
            </a:r>
            <a:r>
              <a:rPr lang="de-DE" sz="2300" i="1" dirty="0" smtClean="0"/>
              <a:t> </a:t>
            </a:r>
            <a:r>
              <a:rPr lang="el-GR" sz="2300" i="1" dirty="0" smtClean="0"/>
              <a:t> μετάνοια του.</a:t>
            </a:r>
            <a:endParaRPr lang="de-DE" sz="2300" i="1" dirty="0" smtClean="0"/>
          </a:p>
          <a:p>
            <a:pPr>
              <a:buNone/>
            </a:pPr>
            <a:r>
              <a:rPr lang="el-GR" sz="2300" i="1" dirty="0" smtClean="0"/>
              <a:t> </a:t>
            </a:r>
            <a:endParaRPr lang="de-DE" sz="2300" i="1" dirty="0" smtClean="0"/>
          </a:p>
          <a:p>
            <a:endParaRPr lang="el-GR" b="1" dirty="0" smtClean="0"/>
          </a:p>
          <a:p>
            <a:endParaRPr lang="de-DE" dirty="0" smtClean="0"/>
          </a:p>
          <a:p>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Διάγραμμα ροής: Διεργασία"/>
          <p:cNvSpPr/>
          <p:nvPr/>
        </p:nvSpPr>
        <p:spPr>
          <a:xfrm>
            <a:off x="179512" y="692696"/>
            <a:ext cx="2520280" cy="59766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400" b="1" dirty="0" smtClean="0">
                <a:solidFill>
                  <a:srgbClr val="FFFF00"/>
                </a:solidFill>
              </a:rPr>
              <a:t>Πρωταγωνιστής του διηγήματος</a:t>
            </a:r>
            <a:r>
              <a:rPr lang="el-GR" sz="2400" dirty="0" smtClean="0">
                <a:solidFill>
                  <a:srgbClr val="FFFF00"/>
                </a:solidFill>
              </a:rPr>
              <a:t>:</a:t>
            </a:r>
            <a:endParaRPr lang="en-US" sz="2400" dirty="0" smtClean="0">
              <a:solidFill>
                <a:srgbClr val="FFFF00"/>
              </a:solidFill>
            </a:endParaRPr>
          </a:p>
          <a:p>
            <a:pPr>
              <a:buNone/>
            </a:pPr>
            <a:r>
              <a:rPr lang="en-US" sz="2400" dirty="0" smtClean="0"/>
              <a:t>    </a:t>
            </a:r>
            <a:r>
              <a:rPr lang="el-GR" sz="2400" dirty="0" smtClean="0"/>
              <a:t> ένας νέος στρατιώτης, ο οποίος κουρασμένος από τη μάχη, αφήνει τα όπλα του και κατευθύνεται προς μια πηγή για να πιει νερό και να δροσιστεί.</a:t>
            </a:r>
            <a:endParaRPr lang="de-DE" sz="2400" dirty="0" smtClean="0"/>
          </a:p>
        </p:txBody>
      </p:sp>
      <p:sp>
        <p:nvSpPr>
          <p:cNvPr id="6" name="5 - Διάγραμμα ροής: Διεργασία"/>
          <p:cNvSpPr/>
          <p:nvPr/>
        </p:nvSpPr>
        <p:spPr>
          <a:xfrm>
            <a:off x="2771800" y="692696"/>
            <a:ext cx="6120680" cy="201622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rgbClr val="FFFF00"/>
                </a:solidFill>
              </a:rPr>
              <a:t>Στο </a:t>
            </a:r>
            <a:r>
              <a:rPr lang="el-GR" sz="2400" b="1" dirty="0" err="1" smtClean="0">
                <a:solidFill>
                  <a:srgbClr val="FFFF00"/>
                </a:solidFill>
              </a:rPr>
              <a:t>αφηγηµατικό</a:t>
            </a:r>
            <a:r>
              <a:rPr lang="el-GR" sz="2400" b="1" dirty="0" smtClean="0">
                <a:solidFill>
                  <a:srgbClr val="FFFF00"/>
                </a:solidFill>
              </a:rPr>
              <a:t> </a:t>
            </a:r>
            <a:r>
              <a:rPr lang="el-GR" sz="2400" b="1" dirty="0" err="1" smtClean="0">
                <a:solidFill>
                  <a:srgbClr val="FFFF00"/>
                </a:solidFill>
              </a:rPr>
              <a:t>περιεχόµενο</a:t>
            </a:r>
            <a:r>
              <a:rPr lang="el-GR" sz="2400" b="1" dirty="0" smtClean="0">
                <a:solidFill>
                  <a:srgbClr val="FFFF00"/>
                </a:solidFill>
              </a:rPr>
              <a:t> δεν υπάρχουν τοπικοί, χρονικοί ή </a:t>
            </a:r>
            <a:r>
              <a:rPr lang="el-GR" sz="2400" b="1" dirty="0" err="1" smtClean="0">
                <a:solidFill>
                  <a:srgbClr val="FFFF00"/>
                </a:solidFill>
              </a:rPr>
              <a:t>ονοµατικοί</a:t>
            </a:r>
            <a:r>
              <a:rPr lang="el-GR" sz="2400" b="1" dirty="0" smtClean="0">
                <a:solidFill>
                  <a:srgbClr val="FFFF00"/>
                </a:solidFill>
              </a:rPr>
              <a:t> προσδιορισμοί</a:t>
            </a:r>
            <a:r>
              <a:rPr lang="el-GR" sz="2400" dirty="0" smtClean="0">
                <a:solidFill>
                  <a:srgbClr val="FFFF00"/>
                </a:solidFill>
              </a:rPr>
              <a:t>, ώστε να µ</a:t>
            </a:r>
            <a:r>
              <a:rPr lang="el-GR" sz="2400" dirty="0" err="1" smtClean="0">
                <a:solidFill>
                  <a:srgbClr val="FFFF00"/>
                </a:solidFill>
              </a:rPr>
              <a:t>πορούµε</a:t>
            </a:r>
            <a:r>
              <a:rPr lang="el-GR" sz="2400" dirty="0" smtClean="0">
                <a:solidFill>
                  <a:srgbClr val="FFFF00"/>
                </a:solidFill>
              </a:rPr>
              <a:t> να εντοπίσουμε το πότε, πού και </a:t>
            </a:r>
            <a:r>
              <a:rPr lang="el-GR" sz="2400" dirty="0" err="1" smtClean="0">
                <a:solidFill>
                  <a:srgbClr val="FFFF00"/>
                </a:solidFill>
              </a:rPr>
              <a:t>ανάµεσα</a:t>
            </a:r>
            <a:r>
              <a:rPr lang="el-GR" sz="2400" dirty="0" smtClean="0">
                <a:solidFill>
                  <a:srgbClr val="FFFF00"/>
                </a:solidFill>
              </a:rPr>
              <a:t> σε ποιους </a:t>
            </a:r>
            <a:r>
              <a:rPr lang="el-GR" sz="2400" dirty="0" err="1" smtClean="0">
                <a:solidFill>
                  <a:srgbClr val="FFFF00"/>
                </a:solidFill>
              </a:rPr>
              <a:t>συµβαίνουν</a:t>
            </a:r>
            <a:r>
              <a:rPr lang="el-GR" sz="2400" dirty="0" smtClean="0">
                <a:solidFill>
                  <a:srgbClr val="FFFF00"/>
                </a:solidFill>
              </a:rPr>
              <a:t> τα </a:t>
            </a:r>
            <a:r>
              <a:rPr lang="el-GR" sz="2400" dirty="0" err="1" smtClean="0">
                <a:solidFill>
                  <a:srgbClr val="FFFF00"/>
                </a:solidFill>
              </a:rPr>
              <a:t>διαδραµατιζόµενα</a:t>
            </a:r>
            <a:endParaRPr lang="en-US" sz="2400" dirty="0" smtClean="0">
              <a:solidFill>
                <a:srgbClr val="FFFF00"/>
              </a:solidFill>
            </a:endParaRPr>
          </a:p>
          <a:p>
            <a:pPr algn="ctr"/>
            <a:endParaRPr lang="de-DE" dirty="0"/>
          </a:p>
        </p:txBody>
      </p:sp>
      <p:sp>
        <p:nvSpPr>
          <p:cNvPr id="8" name="7 - Επεξήγηση με παραλληλόγραμμο"/>
          <p:cNvSpPr/>
          <p:nvPr/>
        </p:nvSpPr>
        <p:spPr>
          <a:xfrm>
            <a:off x="2771800" y="2924944"/>
            <a:ext cx="6084168" cy="3717032"/>
          </a:xfrm>
          <a:prstGeom prst="wedgeRectCallout">
            <a:avLst>
              <a:gd name="adj1" fmla="val 6072"/>
              <a:gd name="adj2" fmla="val -583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dirty="0" smtClean="0"/>
              <a:t>Αυτή είναι προφανώς µια επιλογή του συγγραφέα, ο οποίος</a:t>
            </a:r>
            <a:r>
              <a:rPr lang="de-DE" dirty="0" smtClean="0"/>
              <a:t> </a:t>
            </a:r>
            <a:r>
              <a:rPr lang="el-GR" u="sng" dirty="0" smtClean="0"/>
              <a:t>επιζητεί να δείξει ότι</a:t>
            </a:r>
            <a:r>
              <a:rPr lang="de-DE" u="sng" dirty="0" smtClean="0"/>
              <a:t> </a:t>
            </a:r>
            <a:r>
              <a:rPr lang="el-GR" b="1" u="sng" dirty="0" smtClean="0"/>
              <a:t>σε έναν </a:t>
            </a:r>
            <a:r>
              <a:rPr lang="el-GR" b="1" u="sng" dirty="0" err="1" smtClean="0"/>
              <a:t>πόλεµο</a:t>
            </a:r>
            <a:r>
              <a:rPr lang="el-GR" b="1" u="sng" dirty="0" smtClean="0"/>
              <a:t> δε µ</a:t>
            </a:r>
            <a:r>
              <a:rPr lang="el-GR" b="1" u="sng" dirty="0" err="1" smtClean="0"/>
              <a:t>ετράει</a:t>
            </a:r>
            <a:r>
              <a:rPr lang="el-GR" b="1" u="sng" dirty="0" smtClean="0"/>
              <a:t> ποιος έχει το δίκιο και ποιος το άδικο,</a:t>
            </a:r>
            <a:r>
              <a:rPr lang="de-DE" b="1" u="sng" dirty="0" smtClean="0"/>
              <a:t> </a:t>
            </a:r>
            <a:r>
              <a:rPr lang="el-GR" b="1" u="sng" dirty="0" smtClean="0"/>
              <a:t>αλλά το γεγονός ότι οι </a:t>
            </a:r>
            <a:r>
              <a:rPr lang="el-GR" b="1" u="sng" dirty="0" err="1" smtClean="0"/>
              <a:t>εµπόλεµοι</a:t>
            </a:r>
            <a:r>
              <a:rPr lang="el-GR" b="1" u="sng" dirty="0" smtClean="0"/>
              <a:t> χάνουν την ανθρωπιά τους και γίνονται εναλλάξ</a:t>
            </a:r>
            <a:r>
              <a:rPr lang="de-DE" b="1" u="sng" dirty="0" smtClean="0"/>
              <a:t> </a:t>
            </a:r>
            <a:r>
              <a:rPr lang="el-GR" b="1" u="sng" dirty="0" smtClean="0"/>
              <a:t>αθώα </a:t>
            </a:r>
            <a:r>
              <a:rPr lang="el-GR" b="1" u="sng" dirty="0" err="1" smtClean="0"/>
              <a:t>θύµατα</a:t>
            </a:r>
            <a:r>
              <a:rPr lang="el-GR" b="1" u="sng" dirty="0" smtClean="0"/>
              <a:t> και σκληροί θύτες.</a:t>
            </a:r>
            <a:r>
              <a:rPr lang="el-GR" u="sng" dirty="0" smtClean="0"/>
              <a:t/>
            </a:r>
            <a:br>
              <a:rPr lang="el-GR" u="sng" dirty="0" smtClean="0"/>
            </a:br>
            <a:endParaRPr lang="de-DE" u="sng" dirty="0" smtClean="0"/>
          </a:p>
          <a:p>
            <a:r>
              <a:rPr lang="el-GR" dirty="0" smtClean="0"/>
              <a:t>Πάνω ακριβώς σε αυτή την απουσία προσδιορισμών αναπτύσσεται ο λογοτεχνικός µ</a:t>
            </a:r>
            <a:r>
              <a:rPr lang="el-GR" dirty="0" err="1" smtClean="0"/>
              <a:t>ύθος</a:t>
            </a:r>
            <a:r>
              <a:rPr lang="el-GR" dirty="0" smtClean="0"/>
              <a:t>, </a:t>
            </a:r>
            <a:r>
              <a:rPr lang="el-GR" b="1" dirty="0" smtClean="0"/>
              <a:t>του οποίου το χαρακτηριστικό </a:t>
            </a:r>
            <a:r>
              <a:rPr lang="el-GR" b="1" dirty="0" err="1" smtClean="0"/>
              <a:t>γνώρισµα</a:t>
            </a:r>
            <a:r>
              <a:rPr lang="el-GR" b="1" dirty="0" smtClean="0"/>
              <a:t> είναι οι συνεχείς ανατροπές.</a:t>
            </a:r>
            <a:endParaRPr lang="de-DE" b="1" dirty="0" smtClean="0"/>
          </a:p>
        </p:txBody>
      </p:sp>
      <p:sp>
        <p:nvSpPr>
          <p:cNvPr id="10" name="9 - Ορθογώνιο"/>
          <p:cNvSpPr/>
          <p:nvPr/>
        </p:nvSpPr>
        <p:spPr>
          <a:xfrm>
            <a:off x="0" y="0"/>
            <a:ext cx="9144000" cy="954107"/>
          </a:xfrm>
          <a:prstGeom prst="rect">
            <a:avLst/>
          </a:prstGeom>
          <a:solidFill>
            <a:schemeClr val="accent3">
              <a:lumMod val="40000"/>
              <a:lumOff val="60000"/>
            </a:schemeClr>
          </a:solidFill>
        </p:spPr>
        <p:txBody>
          <a:bodyPr wrap="square">
            <a:spAutoFit/>
          </a:bodyPr>
          <a:lstStyle/>
          <a:p>
            <a:pPr algn="ctr"/>
            <a:endParaRPr lang="en-US" sz="2800" b="1" dirty="0" smtClean="0"/>
          </a:p>
          <a:p>
            <a:pPr algn="ctr"/>
            <a:r>
              <a:rPr lang="el-GR" sz="2800" b="1" dirty="0" smtClean="0"/>
              <a:t>ΠΡΟΣΩΠΑ –ΤΟΠΟΣ -ΧΡΟΝΟΣ</a:t>
            </a:r>
            <a:endParaRPr lang="de-DE" sz="2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0" y="1"/>
            <a:ext cx="4572000" cy="65248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de-DE" dirty="0" smtClean="0"/>
              <a:t> </a:t>
            </a:r>
          </a:p>
          <a:p>
            <a:pPr>
              <a:buNone/>
            </a:pPr>
            <a:r>
              <a:rPr lang="el-GR" sz="2000" dirty="0" smtClean="0"/>
              <a:t> </a:t>
            </a:r>
            <a:endParaRPr lang="en-US" sz="2000" dirty="0" smtClean="0"/>
          </a:p>
          <a:p>
            <a:r>
              <a:rPr lang="el-GR" sz="2000" dirty="0" smtClean="0"/>
              <a:t>Η περιγραφή της ομορφιάς του τοπίου, οι αντιδράσεις του στρατιώτη στην επαφή του με το δροσερό νερό δημιουργούν μια</a:t>
            </a:r>
            <a:r>
              <a:rPr lang="el-GR" sz="2000" b="1" dirty="0" smtClean="0"/>
              <a:t> ατμόσφαιρα γαλήνης και ψυχικής ευφορίας διαφορετική από εκείνη που είχε ζήσει κατά τη διάρκεια της ημέρας. </a:t>
            </a:r>
            <a:r>
              <a:rPr lang="el-GR" sz="2000" dirty="0" smtClean="0"/>
              <a:t>Μοιάζει να ξεχνά τον πόλεμο και να γίνεται ξανά άνθρωπος. Απολαμβάνει τις απλές ομορφιές της ζωής και θυμάται πόσο ωραία μπορεί να είναι η ζωή. Απευθύνεται στον θεό και τον παρακαλεί να τελειώσει ο πόλεμος για να γυρίσει στη μάνα του και στα αδέρφια του. Αισθάνεται ότι το νερό τον καθάρισε από τη «μόλυνση» του πολέμου, από το μίσος και γέμισε την ψυχή του με αγάπη. </a:t>
            </a:r>
            <a:endParaRPr lang="de-DE" sz="2000" dirty="0" smtClean="0"/>
          </a:p>
          <a:p>
            <a:pPr>
              <a:buNone/>
            </a:pPr>
            <a:r>
              <a:rPr lang="el-GR" sz="2000" dirty="0" smtClean="0"/>
              <a:t> </a:t>
            </a:r>
            <a:endParaRPr lang="de-DE" sz="2000" dirty="0" smtClean="0"/>
          </a:p>
        </p:txBody>
      </p:sp>
      <p:pic>
        <p:nvPicPr>
          <p:cNvPr id="6" name="5 - Εικόνα" descr="αρχείο λήψης (6).jpg"/>
          <p:cNvPicPr>
            <a:picLocks noChangeAspect="1"/>
          </p:cNvPicPr>
          <p:nvPr/>
        </p:nvPicPr>
        <p:blipFill>
          <a:blip r:embed="rId2" cstate="print">
            <a:duotone>
              <a:prstClr val="black"/>
              <a:schemeClr val="tx2">
                <a:tint val="45000"/>
                <a:satMod val="400000"/>
              </a:schemeClr>
            </a:duotone>
          </a:blip>
          <a:stretch>
            <a:fillRect/>
          </a:stretch>
        </p:blipFill>
        <p:spPr>
          <a:xfrm>
            <a:off x="6732240" y="3284984"/>
            <a:ext cx="2411760" cy="3573016"/>
          </a:xfrm>
          <a:prstGeom prst="rect">
            <a:avLst/>
          </a:prstGeom>
        </p:spPr>
      </p:pic>
      <p:pic>
        <p:nvPicPr>
          <p:cNvPr id="7" name="6 - Εικόνα" descr="αρχείο λήψης (7).jpg"/>
          <p:cNvPicPr>
            <a:picLocks noChangeAspect="1"/>
          </p:cNvPicPr>
          <p:nvPr/>
        </p:nvPicPr>
        <p:blipFill>
          <a:blip r:embed="rId3" cstate="print">
            <a:duotone>
              <a:prstClr val="black"/>
              <a:srgbClr val="D9C3A5">
                <a:tint val="50000"/>
                <a:satMod val="180000"/>
              </a:srgbClr>
            </a:duotone>
          </a:blip>
          <a:stretch>
            <a:fillRect/>
          </a:stretch>
        </p:blipFill>
        <p:spPr>
          <a:xfrm>
            <a:off x="4572000" y="4985792"/>
            <a:ext cx="2131959" cy="1872208"/>
          </a:xfrm>
          <a:prstGeom prst="rect">
            <a:avLst/>
          </a:prstGeom>
        </p:spPr>
      </p:pic>
      <p:sp>
        <p:nvSpPr>
          <p:cNvPr id="8" name="7 - Επεξήγηση με παραλληλόγραμμο"/>
          <p:cNvSpPr/>
          <p:nvPr/>
        </p:nvSpPr>
        <p:spPr>
          <a:xfrm>
            <a:off x="4607496" y="1052736"/>
            <a:ext cx="4536504" cy="2448272"/>
          </a:xfrm>
          <a:prstGeom prst="wedgeRectCallout">
            <a:avLst>
              <a:gd name="adj1" fmla="val -54122"/>
              <a:gd name="adj2" fmla="val 63632"/>
            </a:avLst>
          </a:prstGeom>
          <a:solidFill>
            <a:schemeClr val="bg2"/>
          </a:solidFill>
          <a:scene3d>
            <a:camera prst="isometricOffAxis2Left"/>
            <a:lightRig rig="threePt" dir="t"/>
          </a:scene3d>
          <a:sp3d>
            <a:bevelT prst="angle"/>
          </a:sp3d>
        </p:spPr>
        <p:style>
          <a:lnRef idx="2">
            <a:schemeClr val="accent6"/>
          </a:lnRef>
          <a:fillRef idx="1">
            <a:schemeClr val="lt1"/>
          </a:fillRef>
          <a:effectRef idx="0">
            <a:schemeClr val="accent6"/>
          </a:effectRef>
          <a:fontRef idx="minor">
            <a:schemeClr val="dk1"/>
          </a:fontRef>
        </p:style>
        <p:txBody>
          <a:bodyPr rtlCol="0" anchor="ctr"/>
          <a:lstStyle/>
          <a:p>
            <a:r>
              <a:rPr lang="el-GR" sz="2000" dirty="0" smtClean="0">
                <a:solidFill>
                  <a:schemeClr val="tx1"/>
                </a:solidFill>
              </a:rPr>
              <a:t>Ο νέος στρατιώτης</a:t>
            </a:r>
            <a:r>
              <a:rPr lang="de-DE" sz="2000" dirty="0" smtClean="0">
                <a:solidFill>
                  <a:schemeClr val="tx1"/>
                </a:solidFill>
              </a:rPr>
              <a:t> </a:t>
            </a:r>
            <a:r>
              <a:rPr lang="el-GR" sz="2000" dirty="0" smtClean="0">
                <a:solidFill>
                  <a:schemeClr val="tx1"/>
                </a:solidFill>
              </a:rPr>
              <a:t> </a:t>
            </a:r>
            <a:r>
              <a:rPr lang="el-GR" sz="2000" b="1" dirty="0" smtClean="0">
                <a:solidFill>
                  <a:schemeClr val="tx1"/>
                </a:solidFill>
              </a:rPr>
              <a:t>προκαλεί τη </a:t>
            </a:r>
            <a:r>
              <a:rPr lang="el-GR" sz="2000" b="1" dirty="0" err="1" smtClean="0">
                <a:solidFill>
                  <a:schemeClr val="tx1"/>
                </a:solidFill>
              </a:rPr>
              <a:t>συµπάθεια</a:t>
            </a:r>
            <a:r>
              <a:rPr lang="el-GR" sz="2000" b="1" dirty="0" smtClean="0">
                <a:solidFill>
                  <a:schemeClr val="tx1"/>
                </a:solidFill>
              </a:rPr>
              <a:t> του αναγνώστη</a:t>
            </a:r>
            <a:r>
              <a:rPr lang="el-GR" sz="2000" dirty="0" smtClean="0">
                <a:solidFill>
                  <a:schemeClr val="tx1"/>
                </a:solidFill>
              </a:rPr>
              <a:t>, αφού παρουσιάζεται ως </a:t>
            </a:r>
            <a:r>
              <a:rPr lang="el-GR" sz="2000" dirty="0" err="1" smtClean="0">
                <a:solidFill>
                  <a:schemeClr val="tx1"/>
                </a:solidFill>
              </a:rPr>
              <a:t>θύµα</a:t>
            </a:r>
            <a:r>
              <a:rPr lang="el-GR" sz="2000" dirty="0" smtClean="0">
                <a:solidFill>
                  <a:schemeClr val="tx1"/>
                </a:solidFill>
              </a:rPr>
              <a:t> ενός </a:t>
            </a:r>
            <a:r>
              <a:rPr lang="el-GR" sz="2000" dirty="0" err="1" smtClean="0">
                <a:solidFill>
                  <a:schemeClr val="tx1"/>
                </a:solidFill>
              </a:rPr>
              <a:t>πολέµου</a:t>
            </a:r>
            <a:r>
              <a:rPr lang="el-GR" sz="2000" dirty="0" smtClean="0">
                <a:solidFill>
                  <a:schemeClr val="tx1"/>
                </a:solidFill>
              </a:rPr>
              <a:t> που τον έχει διαφθείρει ηθικά, τον κρατά µ</a:t>
            </a:r>
            <a:r>
              <a:rPr lang="el-GR" sz="2000" dirty="0" err="1" smtClean="0">
                <a:solidFill>
                  <a:schemeClr val="tx1"/>
                </a:solidFill>
              </a:rPr>
              <a:t>ακριά</a:t>
            </a:r>
            <a:r>
              <a:rPr lang="el-GR" sz="2000" dirty="0" smtClean="0">
                <a:solidFill>
                  <a:schemeClr val="tx1"/>
                </a:solidFill>
              </a:rPr>
              <a:t> από </a:t>
            </a:r>
            <a:r>
              <a:rPr lang="el-GR" sz="2000" dirty="0" err="1" smtClean="0">
                <a:solidFill>
                  <a:schemeClr val="tx1"/>
                </a:solidFill>
              </a:rPr>
              <a:t>αγαπηµένα</a:t>
            </a:r>
            <a:r>
              <a:rPr lang="el-GR" sz="2000" dirty="0" smtClean="0">
                <a:solidFill>
                  <a:schemeClr val="tx1"/>
                </a:solidFill>
              </a:rPr>
              <a:t> πρόσωπα και δεν τον αφήνει να απολαύσει «την </a:t>
            </a:r>
            <a:r>
              <a:rPr lang="el-GR" sz="2000" dirty="0" err="1" smtClean="0">
                <a:solidFill>
                  <a:schemeClr val="tx1"/>
                </a:solidFill>
              </a:rPr>
              <a:t>όµορφη</a:t>
            </a:r>
            <a:r>
              <a:rPr lang="el-GR" sz="2000" dirty="0" smtClean="0">
                <a:solidFill>
                  <a:schemeClr val="tx1"/>
                </a:solidFill>
              </a:rPr>
              <a:t> ζωή του ανθρώπου»</a:t>
            </a:r>
            <a:endParaRPr lang="de-DE" sz="2000" dirty="0" smtClean="0">
              <a:solidFill>
                <a:schemeClr val="tx1"/>
              </a:solidFill>
            </a:endParaRPr>
          </a:p>
        </p:txBody>
      </p:sp>
      <p:sp>
        <p:nvSpPr>
          <p:cNvPr id="9" name="8 - Ορθογώνιο"/>
          <p:cNvSpPr/>
          <p:nvPr/>
        </p:nvSpPr>
        <p:spPr>
          <a:xfrm>
            <a:off x="4572000" y="0"/>
            <a:ext cx="4752528" cy="830997"/>
          </a:xfrm>
          <a:prstGeom prst="rect">
            <a:avLst/>
          </a:prstGeom>
          <a:solidFill>
            <a:schemeClr val="accent3">
              <a:lumMod val="40000"/>
              <a:lumOff val="60000"/>
            </a:schemeClr>
          </a:solidFill>
        </p:spPr>
        <p:txBody>
          <a:bodyPr wrap="square">
            <a:spAutoFit/>
          </a:bodyPr>
          <a:lstStyle/>
          <a:p>
            <a:endParaRPr lang="el-GR" sz="1600" dirty="0" smtClean="0"/>
          </a:p>
          <a:p>
            <a:r>
              <a:rPr lang="el-GR" sz="1600" b="1" dirty="0" smtClean="0"/>
              <a:t>ΠΟΙΑ ΣΥΝΑΙΣΘΗΜΑΤΑ ΠΡΟΚΑΛΟΥΝΤΑΙΣΤΟΝ ΑΝΑΓΝΩΣΤΗ ΣΤΗΝ Α ΕΝΟΤΗΤΑ;</a:t>
            </a:r>
            <a:endParaRPr lang="de-DE" sz="16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822722"/>
          </a:xfrm>
          <a:solidFill>
            <a:schemeClr val="accent3">
              <a:lumMod val="60000"/>
              <a:lumOff val="40000"/>
            </a:schemeClr>
          </a:solidFill>
        </p:spPr>
        <p:txBody>
          <a:bodyPr>
            <a:noAutofit/>
          </a:bodyPr>
          <a:lstStyle/>
          <a:p>
            <a:r>
              <a:rPr lang="el-GR" sz="3600" b="1" dirty="0" smtClean="0"/>
              <a:t>2</a:t>
            </a:r>
            <a:r>
              <a:rPr lang="el-GR" sz="3600" b="1" baseline="30000" dirty="0" smtClean="0"/>
              <a:t>η</a:t>
            </a:r>
            <a:r>
              <a:rPr lang="de-DE" sz="3600" b="1" dirty="0" smtClean="0"/>
              <a:t> </a:t>
            </a:r>
            <a:r>
              <a:rPr lang="el-GR" sz="3600" b="1" dirty="0" smtClean="0"/>
              <a:t>ΕΝΟΤΗΤΑ :</a:t>
            </a:r>
            <a:r>
              <a:rPr lang="el-GR" sz="2800" b="1" dirty="0" smtClean="0"/>
              <a:t>ΕΜΦΑΝΙΣΗ ΤΟΥ Β ΠΡΟΣΩΠΟΥ</a:t>
            </a:r>
            <a:endParaRPr lang="de-DE" sz="2800" dirty="0"/>
          </a:p>
        </p:txBody>
      </p:sp>
      <p:sp>
        <p:nvSpPr>
          <p:cNvPr id="3" name="2 - Θέση περιεχομένου"/>
          <p:cNvSpPr>
            <a:spLocks noGrp="1"/>
          </p:cNvSpPr>
          <p:nvPr>
            <p:ph idx="1"/>
          </p:nvPr>
        </p:nvSpPr>
        <p:spPr>
          <a:xfrm>
            <a:off x="0" y="3501008"/>
            <a:ext cx="6444208" cy="3356992"/>
          </a:xfrm>
        </p:spPr>
        <p:style>
          <a:lnRef idx="2">
            <a:schemeClr val="dk1"/>
          </a:lnRef>
          <a:fillRef idx="1">
            <a:schemeClr val="lt1"/>
          </a:fillRef>
          <a:effectRef idx="0">
            <a:schemeClr val="dk1"/>
          </a:effectRef>
          <a:fontRef idx="minor">
            <a:schemeClr val="dk1"/>
          </a:fontRef>
        </p:style>
        <p:txBody>
          <a:bodyPr>
            <a:normAutofit fontScale="32500" lnSpcReduction="20000"/>
          </a:bodyPr>
          <a:lstStyle/>
          <a:p>
            <a:pPr>
              <a:buNone/>
            </a:pPr>
            <a:r>
              <a:rPr lang="el-GR" sz="6200" dirty="0" smtClean="0"/>
              <a:t>      </a:t>
            </a:r>
            <a:endParaRPr lang="en-US" sz="3600" u="sng" dirty="0" smtClean="0"/>
          </a:p>
          <a:p>
            <a:endParaRPr lang="en-US" u="sng" dirty="0" smtClean="0"/>
          </a:p>
          <a:p>
            <a:pPr>
              <a:buNone/>
            </a:pPr>
            <a:r>
              <a:rPr lang="de-DE" sz="6200" dirty="0" smtClean="0"/>
              <a:t>  </a:t>
            </a:r>
            <a:r>
              <a:rPr lang="el-GR" sz="6200" dirty="0" smtClean="0"/>
              <a:t> ίδιες επιθυμίες</a:t>
            </a:r>
            <a:endParaRPr lang="de-DE" sz="6200" dirty="0" smtClean="0"/>
          </a:p>
          <a:p>
            <a:pPr>
              <a:buNone/>
            </a:pPr>
            <a:r>
              <a:rPr lang="de-DE" sz="6200" dirty="0" smtClean="0"/>
              <a:t>   </a:t>
            </a:r>
            <a:r>
              <a:rPr lang="el-GR" sz="6200" dirty="0" smtClean="0"/>
              <a:t>ίδια απλά ανθρώπινα όνειρα</a:t>
            </a:r>
            <a:endParaRPr lang="de-DE" sz="6200" dirty="0" smtClean="0"/>
          </a:p>
          <a:p>
            <a:pPr>
              <a:buNone/>
            </a:pPr>
            <a:r>
              <a:rPr lang="de-DE" sz="6200" dirty="0" smtClean="0"/>
              <a:t>   </a:t>
            </a:r>
            <a:r>
              <a:rPr lang="el-GR" sz="6200" dirty="0" smtClean="0"/>
              <a:t> ίδιες συναισθηματικές ανάγκες</a:t>
            </a:r>
            <a:endParaRPr lang="de-DE" sz="6200" dirty="0" smtClean="0"/>
          </a:p>
          <a:p>
            <a:pPr>
              <a:buNone/>
            </a:pPr>
            <a:r>
              <a:rPr lang="de-DE" sz="6200" dirty="0" smtClean="0"/>
              <a:t>   </a:t>
            </a:r>
            <a:r>
              <a:rPr lang="el-GR" sz="6200" dirty="0" smtClean="0"/>
              <a:t> ίδια λαχτάρα για ζωή</a:t>
            </a:r>
            <a:endParaRPr lang="de-DE" sz="6200" dirty="0" smtClean="0"/>
          </a:p>
          <a:p>
            <a:pPr>
              <a:buNone/>
            </a:pPr>
            <a:r>
              <a:rPr lang="de-DE" sz="6200" dirty="0" smtClean="0"/>
              <a:t>   </a:t>
            </a:r>
            <a:r>
              <a:rPr lang="el-GR" sz="6200" dirty="0" smtClean="0"/>
              <a:t> έχουν αφήσει πίσω τους οικογένεια που περιμένει   με αγωνία την επιστροφή τους</a:t>
            </a:r>
            <a:r>
              <a:rPr lang="en-US" sz="6200" dirty="0" smtClean="0"/>
              <a:t>.</a:t>
            </a:r>
            <a:endParaRPr lang="de-DE" sz="6200" dirty="0" smtClean="0"/>
          </a:p>
          <a:p>
            <a:pPr>
              <a:buNone/>
            </a:pPr>
            <a:r>
              <a:rPr lang="el-GR" sz="6200" dirty="0" smtClean="0"/>
              <a:t>         </a:t>
            </a:r>
            <a:r>
              <a:rPr lang="de-DE" sz="6200" dirty="0" smtClean="0"/>
              <a:t> </a:t>
            </a:r>
            <a:r>
              <a:rPr lang="el-GR" sz="6200" b="1" dirty="0" smtClean="0"/>
              <a:t>Μέσα από αυτά ο συγγραφέας θέλει να τονίσει ότι όλοι οι άνθρωποι, παρά τις διαφορές τους (π.χ. διαφορετική εθνικότητα) στο βάθος είναι </a:t>
            </a:r>
            <a:r>
              <a:rPr lang="el-GR" sz="6200" dirty="0" smtClean="0"/>
              <a:t>ίδιοι.</a:t>
            </a:r>
            <a:endParaRPr lang="en-US" sz="6200" dirty="0" smtClean="0"/>
          </a:p>
          <a:p>
            <a:endParaRPr lang="de-DE" dirty="0"/>
          </a:p>
        </p:txBody>
      </p:sp>
      <p:sp>
        <p:nvSpPr>
          <p:cNvPr id="4" name="3 - Διάγραμμα ροής: Διεργασία"/>
          <p:cNvSpPr/>
          <p:nvPr/>
        </p:nvSpPr>
        <p:spPr>
          <a:xfrm>
            <a:off x="0" y="764704"/>
            <a:ext cx="9144000" cy="2664296"/>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buNone/>
            </a:pPr>
            <a:r>
              <a:rPr lang="el-GR" sz="2400" dirty="0" smtClean="0">
                <a:solidFill>
                  <a:schemeClr val="bg2"/>
                </a:solidFill>
              </a:rPr>
              <a:t>Στη συνέχεια κάνει την εμφάνιση του </a:t>
            </a:r>
            <a:r>
              <a:rPr lang="el-GR" sz="2400" b="1" dirty="0" smtClean="0">
                <a:solidFill>
                  <a:schemeClr val="bg2"/>
                </a:solidFill>
              </a:rPr>
              <a:t>ένας άλλος στρατιώτης</a:t>
            </a:r>
            <a:r>
              <a:rPr lang="el-GR" sz="2400" dirty="0" smtClean="0">
                <a:solidFill>
                  <a:schemeClr val="bg2"/>
                </a:solidFill>
              </a:rPr>
              <a:t>, ο οποίος ανήκει στην αντίπαλη παράταξη και κατευθύνεται στη ίδια πηγή για να δροσιστεί. Έρχεται αντιμέτωπος με τον πρώτο στρατιώτη ο οποίος σηκώνει το όπλο του και τον σημαδεύει. Ο δεύτερος στρατιώτης παρακαλεί για τη ζωή του και επικαλείται την αδυναμία του, τα νιάτα του, την αθωότητα του και την</a:t>
            </a:r>
            <a:r>
              <a:rPr lang="de-DE" sz="2400" dirty="0" smtClean="0">
                <a:solidFill>
                  <a:schemeClr val="bg2"/>
                </a:solidFill>
              </a:rPr>
              <a:t> </a:t>
            </a:r>
            <a:r>
              <a:rPr lang="el-GR" sz="2400" dirty="0" smtClean="0">
                <a:solidFill>
                  <a:schemeClr val="bg2"/>
                </a:solidFill>
              </a:rPr>
              <a:t> προσμονή της μάνας του.</a:t>
            </a:r>
            <a:r>
              <a:rPr lang="el-GR" sz="2400" b="1" dirty="0" smtClean="0">
                <a:solidFill>
                  <a:srgbClr val="FFFF00"/>
                </a:solidFill>
              </a:rPr>
              <a:t> </a:t>
            </a:r>
          </a:p>
        </p:txBody>
      </p:sp>
      <p:sp>
        <p:nvSpPr>
          <p:cNvPr id="5" name="4 - Ορθογώνιο"/>
          <p:cNvSpPr/>
          <p:nvPr/>
        </p:nvSpPr>
        <p:spPr>
          <a:xfrm>
            <a:off x="971600" y="3573016"/>
            <a:ext cx="5112568" cy="3693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buNone/>
            </a:pPr>
            <a:r>
              <a:rPr lang="de-DE" b="1" dirty="0" err="1" smtClean="0"/>
              <a:t>Κοινά</a:t>
            </a:r>
            <a:r>
              <a:rPr lang="de-DE" b="1" dirty="0" smtClean="0"/>
              <a:t> </a:t>
            </a:r>
            <a:r>
              <a:rPr lang="de-DE" b="1" dirty="0" err="1" smtClean="0"/>
              <a:t>σημεία</a:t>
            </a:r>
            <a:r>
              <a:rPr lang="de-DE" b="1" dirty="0" smtClean="0"/>
              <a:t> </a:t>
            </a:r>
            <a:r>
              <a:rPr lang="de-DE" b="1" dirty="0" err="1" smtClean="0"/>
              <a:t>των</a:t>
            </a:r>
            <a:r>
              <a:rPr lang="de-DE" b="1" dirty="0" smtClean="0"/>
              <a:t> </a:t>
            </a:r>
            <a:r>
              <a:rPr lang="de-DE" b="1" dirty="0" err="1" smtClean="0"/>
              <a:t>αντίπαλων</a:t>
            </a:r>
            <a:r>
              <a:rPr lang="de-DE" b="1" dirty="0" smtClean="0"/>
              <a:t> </a:t>
            </a:r>
            <a:r>
              <a:rPr lang="de-DE" b="1" dirty="0" err="1" smtClean="0"/>
              <a:t>στρατιωτών</a:t>
            </a:r>
            <a:r>
              <a:rPr lang="de-DE" b="1" dirty="0" smtClean="0"/>
              <a:t> </a:t>
            </a:r>
            <a:endParaRPr lang="de-DE" dirty="0" smtClean="0"/>
          </a:p>
        </p:txBody>
      </p:sp>
      <p:sp>
        <p:nvSpPr>
          <p:cNvPr id="6" name="5 - Ορθογώνιο"/>
          <p:cNvSpPr/>
          <p:nvPr/>
        </p:nvSpPr>
        <p:spPr>
          <a:xfrm>
            <a:off x="6156176" y="3717032"/>
            <a:ext cx="3168352" cy="1908215"/>
          </a:xfrm>
          <a:prstGeom prst="rect">
            <a:avLst/>
          </a:prstGeom>
          <a:solidFill>
            <a:schemeClr val="bg2"/>
          </a:solidFill>
          <a:scene3d>
            <a:camera prst="isometricOffAxis2Lef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a:spAutoFit/>
          </a:bodyPr>
          <a:lstStyle/>
          <a:p>
            <a:pPr>
              <a:buNone/>
            </a:pPr>
            <a:r>
              <a:rPr lang="el-GR" sz="2000" dirty="0" smtClean="0"/>
              <a:t>Ο νέος στρατιώτης τώρα προκαλεί την</a:t>
            </a:r>
            <a:r>
              <a:rPr lang="de-DE" sz="2000" dirty="0" smtClean="0"/>
              <a:t> </a:t>
            </a:r>
            <a:r>
              <a:rPr lang="el-GR" sz="2000" b="1" dirty="0" smtClean="0"/>
              <a:t>απέχθεια </a:t>
            </a:r>
            <a:r>
              <a:rPr lang="el-GR" sz="2000" dirty="0" smtClean="0"/>
              <a:t>του αναγνώστη, αφού γίνεται ο ίδιος σκληρός εκτελεστής ενός συνανθρώπου του.</a:t>
            </a:r>
            <a:endParaRPr lang="de-DE" sz="2000" dirty="0" smtClean="0"/>
          </a:p>
          <a:p>
            <a:pPr>
              <a:buNone/>
            </a:pPr>
            <a:r>
              <a:rPr lang="de-DE" dirty="0" smtClean="0"/>
              <a:t>   </a:t>
            </a:r>
            <a:r>
              <a:rPr lang="el-GR" dirty="0" smtClean="0"/>
              <a:t>.</a:t>
            </a:r>
            <a:endParaRPr lang="de-DE"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4294967295"/>
          </p:nvPr>
        </p:nvSpPr>
        <p:spPr>
          <a:xfrm>
            <a:off x="4355976" y="0"/>
            <a:ext cx="4788024" cy="6858000"/>
          </a:xfrm>
        </p:spPr>
        <p:style>
          <a:lnRef idx="2">
            <a:schemeClr val="dk1"/>
          </a:lnRef>
          <a:fillRef idx="1">
            <a:schemeClr val="lt1"/>
          </a:fillRef>
          <a:effectRef idx="0">
            <a:schemeClr val="dk1"/>
          </a:effectRef>
          <a:fontRef idx="minor">
            <a:schemeClr val="dk1"/>
          </a:fontRef>
        </p:style>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pPr>
              <a:buNone/>
            </a:pPr>
            <a:r>
              <a:rPr lang="el-GR"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Ρεαλισμός στην περιγραφή  </a:t>
            </a:r>
          </a:p>
          <a:p>
            <a:pPr>
              <a:buNone/>
            </a:pPr>
            <a:r>
              <a:rPr lang="el-G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endParaRPr lang="de-DE"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buNone/>
            </a:pPr>
            <a:r>
              <a:rPr lang="de-DE"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el-G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de-DE"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endParaRPr lang="el-G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buNone/>
            </a:pPr>
            <a:endParaRPr lang="el-G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buNone/>
            </a:pPr>
            <a:endParaRPr lang="el-G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buNone/>
            </a:pPr>
            <a:endParaRPr lang="el-G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buNone/>
            </a:pPr>
            <a:endParaRPr lang="el-G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buNone/>
            </a:pPr>
            <a:endParaRPr lang="el-G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buNone/>
            </a:pPr>
            <a:endParaRPr lang="el-G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buNone/>
            </a:pPr>
            <a:endParaRPr lang="el-G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buNone/>
            </a:pPr>
            <a:endParaRPr lang="el-G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buNone/>
            </a:pPr>
            <a:r>
              <a:rPr lang="de-DE"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el-G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endParaRPr lang="de-DE"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4" name="3 - Εικόνα" descr="images (21).jpg"/>
          <p:cNvPicPr>
            <a:picLocks noChangeAspect="1"/>
          </p:cNvPicPr>
          <p:nvPr/>
        </p:nvPicPr>
        <p:blipFill>
          <a:blip r:embed="rId2" cstate="print"/>
          <a:stretch>
            <a:fillRect/>
          </a:stretch>
        </p:blipFill>
        <p:spPr>
          <a:xfrm>
            <a:off x="179512" y="1"/>
            <a:ext cx="4104455" cy="2220884"/>
          </a:xfrm>
          <a:prstGeom prst="rect">
            <a:avLst/>
          </a:prstGeom>
        </p:spPr>
      </p:pic>
      <p:sp>
        <p:nvSpPr>
          <p:cNvPr id="5" name="4 - Επεξήγηση με παραλληλόγραμμο"/>
          <p:cNvSpPr/>
          <p:nvPr/>
        </p:nvSpPr>
        <p:spPr>
          <a:xfrm>
            <a:off x="395536" y="2564904"/>
            <a:ext cx="2627784" cy="1754326"/>
          </a:xfrm>
          <a:prstGeom prst="wedgeRectCallout">
            <a:avLst>
              <a:gd name="adj1" fmla="val 94423"/>
              <a:gd name="adj2" fmla="val -48854"/>
            </a:avLst>
          </a:prstGeom>
          <a:solidFill>
            <a:schemeClr val="accent1">
              <a:lumMod val="40000"/>
              <a:lumOff val="60000"/>
            </a:schemeClr>
          </a:solidFill>
          <a:ln>
            <a:solidFill>
              <a:schemeClr val="accent1"/>
            </a:solidFill>
          </a:ln>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a:spAutoFit/>
          </a:bodyPr>
          <a:lstStyle/>
          <a:p>
            <a:endParaRPr lang="el-GR" dirty="0" smtClean="0"/>
          </a:p>
          <a:p>
            <a:endParaRPr lang="el-GR" dirty="0" smtClean="0"/>
          </a:p>
          <a:p>
            <a:r>
              <a:rPr lang="el-GR" b="1" dirty="0" smtClean="0"/>
              <a:t>Η ΕΙΚΟΝΑ ΤΟΥ ΝΕΚΡΟΥ ΣΤΡΑΤΙΩΤΗ : </a:t>
            </a:r>
          </a:p>
          <a:p>
            <a:r>
              <a:rPr lang="el-GR" b="1" u="sng" dirty="0" smtClean="0"/>
              <a:t>ΣΚΕΨΕΙΣ ΚΑΙ ΣΥΝΑΙΣΘΗΜΑΤΑ</a:t>
            </a:r>
            <a:endParaRPr lang="de-DE" b="1" u="sng" dirty="0"/>
          </a:p>
        </p:txBody>
      </p:sp>
      <p:sp>
        <p:nvSpPr>
          <p:cNvPr id="6" name="5 - Ορθογώνιο"/>
          <p:cNvSpPr/>
          <p:nvPr/>
        </p:nvSpPr>
        <p:spPr>
          <a:xfrm>
            <a:off x="179512" y="4725144"/>
            <a:ext cx="4572000" cy="1631216"/>
          </a:xfrm>
          <a:prstGeom prst="rect">
            <a:avLst/>
          </a:prstGeom>
          <a:solidFill>
            <a:schemeClr val="bg2"/>
          </a:solidFill>
          <a:scene3d>
            <a:camera prst="isometricOffAxis1Right"/>
            <a:lightRig rig="threePt" dir="t"/>
          </a:scene3d>
          <a:sp3d>
            <a:bevelT prst="angle"/>
          </a:sp3d>
        </p:spPr>
        <p:style>
          <a:lnRef idx="2">
            <a:schemeClr val="dk1"/>
          </a:lnRef>
          <a:fillRef idx="1">
            <a:schemeClr val="lt1"/>
          </a:fillRef>
          <a:effectRef idx="0">
            <a:schemeClr val="dk1"/>
          </a:effectRef>
          <a:fontRef idx="minor">
            <a:schemeClr val="dk1"/>
          </a:fontRef>
        </p:style>
        <p:txBody>
          <a:bodyPr>
            <a:spAutoFit/>
          </a:bodyPr>
          <a:lstStyle/>
          <a:p>
            <a:r>
              <a:rPr lang="el-GR" sz="2000" dirty="0" smtClean="0"/>
              <a:t> </a:t>
            </a:r>
            <a:r>
              <a:rPr lang="el-GR" sz="2000" b="1" dirty="0" smtClean="0"/>
              <a:t> Ο εκτελεστής στρατιώτης µ</a:t>
            </a:r>
            <a:r>
              <a:rPr lang="el-GR" sz="2000" b="1" dirty="0" err="1" smtClean="0"/>
              <a:t>ετατρέπεται</a:t>
            </a:r>
            <a:r>
              <a:rPr lang="el-GR" sz="2000" b="1" dirty="0" smtClean="0"/>
              <a:t> σε τραγικό </a:t>
            </a:r>
            <a:r>
              <a:rPr lang="el-GR" sz="2000" b="1" dirty="0" err="1" smtClean="0"/>
              <a:t>θύµα</a:t>
            </a:r>
            <a:r>
              <a:rPr lang="el-GR" sz="2000" b="1" dirty="0" smtClean="0"/>
              <a:t>, καθώς µ</a:t>
            </a:r>
            <a:r>
              <a:rPr lang="el-GR" sz="2000" b="1" dirty="0" err="1" smtClean="0"/>
              <a:t>ετανιώνει</a:t>
            </a:r>
            <a:r>
              <a:rPr lang="el-GR" sz="2000" b="1" dirty="0" smtClean="0"/>
              <a:t> φρικτά και συντρίβεται ο ίδιος από την πράξη του ,είναι αξιολύπητος</a:t>
            </a:r>
            <a:endParaRPr lang="de-DE" sz="2000" dirty="0"/>
          </a:p>
        </p:txBody>
      </p:sp>
      <p:sp>
        <p:nvSpPr>
          <p:cNvPr id="8" name="7 - Ορθογώνιο"/>
          <p:cNvSpPr/>
          <p:nvPr/>
        </p:nvSpPr>
        <p:spPr>
          <a:xfrm>
            <a:off x="4355976" y="764704"/>
            <a:ext cx="4572000" cy="923330"/>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a:spAutoFit/>
          </a:bodyPr>
          <a:lstStyle/>
          <a:p>
            <a:r>
              <a:rPr lang="el-GR" dirty="0" smtClean="0"/>
              <a:t>Ο</a:t>
            </a:r>
            <a:r>
              <a:rPr lang="el-GR" b="1" dirty="0" smtClean="0"/>
              <a:t> </a:t>
            </a:r>
            <a:r>
              <a:rPr lang="el-GR" dirty="0" smtClean="0"/>
              <a:t>πόλεμος κρύβει</a:t>
            </a:r>
            <a:r>
              <a:rPr lang="de-DE" dirty="0" smtClean="0"/>
              <a:t>  </a:t>
            </a:r>
            <a:r>
              <a:rPr lang="el-GR" dirty="0" smtClean="0"/>
              <a:t>την φρίκη, τη σκληρότητα, την απανθρωπιά και τον παραλογισμό.</a:t>
            </a:r>
            <a:r>
              <a:rPr lang="de-DE" dirty="0" smtClean="0"/>
              <a:t> </a:t>
            </a:r>
            <a:endParaRPr lang="de-DE" dirty="0"/>
          </a:p>
        </p:txBody>
      </p:sp>
      <p:sp>
        <p:nvSpPr>
          <p:cNvPr id="9" name="8 - Ορθογώνιο"/>
          <p:cNvSpPr/>
          <p:nvPr/>
        </p:nvSpPr>
        <p:spPr>
          <a:xfrm>
            <a:off x="4355976" y="1988840"/>
            <a:ext cx="4788024" cy="1200329"/>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dirty="0" smtClean="0"/>
              <a:t>Τον παραλογισμό του πολέμου</a:t>
            </a:r>
            <a:r>
              <a:rPr lang="de-DE" dirty="0" smtClean="0"/>
              <a:t> </a:t>
            </a:r>
            <a:r>
              <a:rPr lang="el-GR" dirty="0" smtClean="0"/>
              <a:t> εκφράζει και η απορία που είναι ζωγραφισμένη στα μάτια του ετοιμοθάνατου στρατιώτη. Ένα </a:t>
            </a:r>
            <a:r>
              <a:rPr lang="el-GR" b="1" dirty="0" smtClean="0"/>
              <a:t>«γιατί» </a:t>
            </a:r>
            <a:r>
              <a:rPr lang="el-GR" dirty="0" smtClean="0"/>
              <a:t>είναι σαν να σχηματίζεται στα χείλη του</a:t>
            </a:r>
            <a:endParaRPr lang="de-DE" dirty="0"/>
          </a:p>
        </p:txBody>
      </p:sp>
      <p:sp>
        <p:nvSpPr>
          <p:cNvPr id="10" name="9 - Ορθογώνιο"/>
          <p:cNvSpPr/>
          <p:nvPr/>
        </p:nvSpPr>
        <p:spPr>
          <a:xfrm>
            <a:off x="4355976" y="3501008"/>
            <a:ext cx="4788024" cy="64633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pPr>
              <a:buNone/>
            </a:pPr>
            <a:r>
              <a:rPr lang="el-GR" dirty="0" smtClean="0"/>
              <a:t>Ο πόλεμος καταστρέφει ζωές, διαλύει οικογένειες, γκρεμίζει όνειρα</a:t>
            </a:r>
          </a:p>
        </p:txBody>
      </p:sp>
      <p:sp>
        <p:nvSpPr>
          <p:cNvPr id="11" name="10 - Αριστερό βέλος"/>
          <p:cNvSpPr/>
          <p:nvPr/>
        </p:nvSpPr>
        <p:spPr>
          <a:xfrm>
            <a:off x="3995936" y="4149080"/>
            <a:ext cx="4572000" cy="2934653"/>
          </a:xfrm>
          <a:prstGeom prst="leftArrow">
            <a:avLst/>
          </a:prstGeom>
          <a:solidFill>
            <a:schemeClr val="bg2"/>
          </a:solidFill>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a:spAutoFit/>
          </a:bodyPr>
          <a:lstStyle/>
          <a:p>
            <a:r>
              <a:rPr lang="el-GR" dirty="0" smtClean="0"/>
              <a:t>Μπροστά στην εικόνα του ετοιμοθάνατου στρατιώτη ο φονιάς του συγκλονίστηκε, λύγισε, σάστισε και άρχισε να τρέχει για να φύγει μακριά από το χώρο του εγκλήματος</a:t>
            </a: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580112" y="0"/>
            <a:ext cx="3563888" cy="778416"/>
          </a:xfrm>
          <a:solidFill>
            <a:schemeClr val="accent3">
              <a:lumMod val="40000"/>
              <a:lumOff val="60000"/>
            </a:schemeClr>
          </a:solidFill>
        </p:spPr>
        <p:txBody>
          <a:bodyPr>
            <a:normAutofit/>
          </a:bodyPr>
          <a:lstStyle/>
          <a:p>
            <a:r>
              <a:rPr lang="el-GR" b="1" u="sng" dirty="0" smtClean="0"/>
              <a:t>3</a:t>
            </a:r>
            <a:r>
              <a:rPr lang="el-GR" b="1" u="sng" baseline="30000" dirty="0" smtClean="0"/>
              <a:t>η</a:t>
            </a:r>
            <a:r>
              <a:rPr lang="de-DE" b="1" u="sng" dirty="0" smtClean="0"/>
              <a:t> </a:t>
            </a:r>
            <a:r>
              <a:rPr lang="el-GR" b="1" u="sng" dirty="0" smtClean="0"/>
              <a:t>ΕΝΟΤΗΤΑ:</a:t>
            </a:r>
            <a:r>
              <a:rPr lang="de-DE" b="1" u="sng" dirty="0" smtClean="0"/>
              <a:t> </a:t>
            </a:r>
            <a:endParaRPr lang="de-DE" dirty="0"/>
          </a:p>
        </p:txBody>
      </p:sp>
      <p:sp>
        <p:nvSpPr>
          <p:cNvPr id="3" name="2 - Θέση περιεχομένου"/>
          <p:cNvSpPr>
            <a:spLocks noGrp="1"/>
          </p:cNvSpPr>
          <p:nvPr>
            <p:ph sz="half" idx="1"/>
          </p:nvPr>
        </p:nvSpPr>
        <p:spPr>
          <a:xfrm>
            <a:off x="0" y="0"/>
            <a:ext cx="5580112" cy="6858000"/>
          </a:xfrm>
          <a:solidFill>
            <a:schemeClr val="bg2"/>
          </a:solidFill>
        </p:spPr>
        <p:txBody>
          <a:bodyPr>
            <a:normAutofit/>
          </a:bodyPr>
          <a:lstStyle/>
          <a:p>
            <a:endParaRPr lang="el-GR" dirty="0" smtClean="0"/>
          </a:p>
          <a:p>
            <a:endParaRPr lang="el-GR" dirty="0" smtClean="0"/>
          </a:p>
          <a:p>
            <a:pPr>
              <a:buNone/>
            </a:pPr>
            <a:r>
              <a:rPr lang="de-DE" dirty="0" smtClean="0"/>
              <a:t> </a:t>
            </a:r>
            <a:endParaRPr lang="de-DE" sz="1600" dirty="0"/>
          </a:p>
        </p:txBody>
      </p:sp>
      <p:pic>
        <p:nvPicPr>
          <p:cNvPr id="7" name="6 - Θέση περιεχομένου" descr="images (19).jpg"/>
          <p:cNvPicPr>
            <a:picLocks noGrp="1" noChangeAspect="1"/>
          </p:cNvPicPr>
          <p:nvPr>
            <p:ph sz="half" idx="2"/>
          </p:nvPr>
        </p:nvPicPr>
        <p:blipFill>
          <a:blip r:embed="rId2" cstate="print"/>
          <a:stretch>
            <a:fillRect/>
          </a:stretch>
        </p:blipFill>
        <p:spPr>
          <a:xfrm>
            <a:off x="5580112" y="692696"/>
            <a:ext cx="3563888" cy="6165304"/>
          </a:xfrm>
        </p:spPr>
      </p:pic>
      <p:sp>
        <p:nvSpPr>
          <p:cNvPr id="5" name="4 - Επεξήγηση με παραλληλόγραμμο"/>
          <p:cNvSpPr/>
          <p:nvPr/>
        </p:nvSpPr>
        <p:spPr>
          <a:xfrm>
            <a:off x="323528" y="0"/>
            <a:ext cx="4298776" cy="1800200"/>
          </a:xfrm>
          <a:prstGeom prst="wedgeRectCallout">
            <a:avLst>
              <a:gd name="adj1" fmla="val -21853"/>
              <a:gd name="adj2" fmla="val 63270"/>
            </a:avLst>
          </a:prstGeom>
        </p:spPr>
        <p:style>
          <a:lnRef idx="2">
            <a:schemeClr val="dk1"/>
          </a:lnRef>
          <a:fillRef idx="1">
            <a:schemeClr val="lt1"/>
          </a:fillRef>
          <a:effectRef idx="0">
            <a:schemeClr val="dk1"/>
          </a:effectRef>
          <a:fontRef idx="minor">
            <a:schemeClr val="dk1"/>
          </a:fontRef>
        </p:style>
        <p:txBody>
          <a:bodyPr rtlCol="0" anchor="ctr"/>
          <a:lstStyle/>
          <a:p>
            <a:r>
              <a:rPr lang="el-GR" dirty="0" smtClean="0">
                <a:solidFill>
                  <a:schemeClr val="tx1"/>
                </a:solidFill>
              </a:rPr>
              <a:t>Η τελευταία εικόνα του στρατιώτη-θύτη να κρατά στην αγκαλιά του και να ζητά συγχώρεση από το στρατιώτη-</a:t>
            </a:r>
            <a:r>
              <a:rPr lang="el-GR" dirty="0" err="1" smtClean="0">
                <a:solidFill>
                  <a:schemeClr val="tx1"/>
                </a:solidFill>
              </a:rPr>
              <a:t>θύµα</a:t>
            </a:r>
            <a:r>
              <a:rPr lang="el-GR" dirty="0" smtClean="0">
                <a:solidFill>
                  <a:schemeClr val="tx1"/>
                </a:solidFill>
              </a:rPr>
              <a:t> σφραγίζει </a:t>
            </a:r>
            <a:r>
              <a:rPr lang="el-GR" dirty="0" err="1" smtClean="0">
                <a:solidFill>
                  <a:schemeClr val="tx1"/>
                </a:solidFill>
              </a:rPr>
              <a:t>δραµατικά</a:t>
            </a:r>
            <a:r>
              <a:rPr lang="el-GR" dirty="0" smtClean="0">
                <a:solidFill>
                  <a:schemeClr val="tx1"/>
                </a:solidFill>
              </a:rPr>
              <a:t> την ιστορία και δίνει σαφέστατο  </a:t>
            </a:r>
            <a:r>
              <a:rPr lang="el-GR" b="1" dirty="0" err="1" smtClean="0">
                <a:solidFill>
                  <a:schemeClr val="tx1"/>
                </a:solidFill>
              </a:rPr>
              <a:t>αντιπολεµικό</a:t>
            </a:r>
            <a:r>
              <a:rPr lang="el-GR" b="1" dirty="0" smtClean="0">
                <a:solidFill>
                  <a:schemeClr val="tx1"/>
                </a:solidFill>
              </a:rPr>
              <a:t> µ</a:t>
            </a:r>
            <a:r>
              <a:rPr lang="el-GR" b="1" dirty="0" err="1" smtClean="0">
                <a:solidFill>
                  <a:schemeClr val="tx1"/>
                </a:solidFill>
              </a:rPr>
              <a:t>ήνυµα</a:t>
            </a:r>
            <a:r>
              <a:rPr lang="el-GR" b="1" dirty="0" smtClean="0">
                <a:solidFill>
                  <a:schemeClr val="tx1"/>
                </a:solidFill>
              </a:rPr>
              <a:t>.</a:t>
            </a:r>
            <a:endParaRPr lang="de-DE" b="1" dirty="0" smtClean="0">
              <a:solidFill>
                <a:schemeClr val="tx1"/>
              </a:solidFill>
            </a:endParaRPr>
          </a:p>
        </p:txBody>
      </p:sp>
      <p:sp>
        <p:nvSpPr>
          <p:cNvPr id="6" name="5 - Διάγραμμα ροής: Διεργασία"/>
          <p:cNvSpPr/>
          <p:nvPr/>
        </p:nvSpPr>
        <p:spPr>
          <a:xfrm>
            <a:off x="0" y="2132856"/>
            <a:ext cx="1475656" cy="4464496"/>
          </a:xfrm>
          <a:prstGeom prst="flowChartProcess">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de-DE" sz="1600" dirty="0" smtClean="0"/>
              <a:t> </a:t>
            </a:r>
            <a:r>
              <a:rPr lang="el-GR" sz="1600" b="1" dirty="0" smtClean="0"/>
              <a:t>Ο   στρατιώτης ξαναγίνεται άνθρωπος και αρχίζει να κλαίει κρατώντας το χέρι του θύματος του.</a:t>
            </a:r>
            <a:r>
              <a:rPr lang="de-DE" sz="1600" b="1" dirty="0" smtClean="0"/>
              <a:t> </a:t>
            </a:r>
          </a:p>
        </p:txBody>
      </p:sp>
      <p:sp>
        <p:nvSpPr>
          <p:cNvPr id="8" name="7 - Διάγραμμα ροής: Διεργασία"/>
          <p:cNvSpPr/>
          <p:nvPr/>
        </p:nvSpPr>
        <p:spPr>
          <a:xfrm>
            <a:off x="3203848" y="2348880"/>
            <a:ext cx="1584176" cy="4320480"/>
          </a:xfrm>
          <a:prstGeom prst="flowChartProcess">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l-GR" sz="1600" b="1" dirty="0" smtClean="0"/>
              <a:t>Συνειδητοποιεί ότι το θύμα του ήταν ένας νέος άνθρωπος σαν και αυτόν με τον οποίο δεν είχε να χωρίσει τίποτα για αυτό και τον αποκαλεί αδερφό του</a:t>
            </a:r>
            <a:r>
              <a:rPr lang="el-GR" sz="1600" dirty="0" smtClean="0"/>
              <a:t>. </a:t>
            </a:r>
            <a:endParaRPr lang="de-DE" sz="1600" dirty="0"/>
          </a:p>
        </p:txBody>
      </p:sp>
      <p:sp>
        <p:nvSpPr>
          <p:cNvPr id="9" name="8 - Διάγραμμα ροής: Διεργασία"/>
          <p:cNvSpPr/>
          <p:nvPr/>
        </p:nvSpPr>
        <p:spPr>
          <a:xfrm>
            <a:off x="1547664" y="2276872"/>
            <a:ext cx="1584176" cy="4320480"/>
          </a:xfrm>
          <a:prstGeom prst="flowChartProcess">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el-GR" sz="1600" b="1" dirty="0" smtClean="0"/>
              <a:t>Αισθάνεται ενοχή, μετανιώνει και προσπαθεί γεμάτος συντριβή να εξιλεωθεί, ζητώντας συγχώρεση από το θύμα του και τονίζοντας ότι δεν το ήθελε, δεν είναι φονιάς</a:t>
            </a:r>
            <a:endParaRPr lang="de-DE" sz="1600" b="1" dirty="0" smtClean="0"/>
          </a:p>
        </p:txBody>
      </p:sp>
      <p:sp>
        <p:nvSpPr>
          <p:cNvPr id="10" name="9 - Διάγραμμα ροής: Διεργασία"/>
          <p:cNvSpPr/>
          <p:nvPr/>
        </p:nvSpPr>
        <p:spPr>
          <a:xfrm>
            <a:off x="4932040" y="2420888"/>
            <a:ext cx="1584176" cy="4141040"/>
          </a:xfrm>
          <a:prstGeom prst="flowChartProcess">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el-GR" sz="1600" b="1" dirty="0" smtClean="0"/>
              <a:t>Ο στρατιώτης ασκεί κριτική στους ηγέτες εκείνους που φανατίζουν τους στρατιώτες και γεμίζουν τη ψυχή τους με μίσος.</a:t>
            </a:r>
            <a:endParaRPr lang="de-DE" sz="1600" b="1" dirty="0" smtClean="0"/>
          </a:p>
          <a:p>
            <a:pPr>
              <a:buNone/>
            </a:pPr>
            <a:r>
              <a:rPr lang="el-GR" sz="1600" b="1" dirty="0" smtClean="0"/>
              <a:t> </a:t>
            </a:r>
            <a:endParaRPr lang="de-DE" sz="1600"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723</Words>
  <Application>Microsoft Office PowerPoint</Application>
  <PresentationFormat>Προβολή στην οθόνη (4:3)</PresentationFormat>
  <Paragraphs>178</Paragraphs>
  <Slides>17</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Ηλιοστάσιο</vt:lpstr>
      <vt:lpstr>   «Γιατί;» διήγημα σελ 170 του σχολ. βιβλίου. </vt:lpstr>
      <vt:lpstr>Γιάννης Μαγκλής </vt:lpstr>
      <vt:lpstr>ΕΙΣΑΓΩΓΙΚΑ:</vt:lpstr>
      <vt:lpstr>ΕΝΟΤΗΤΕΣ</vt:lpstr>
      <vt:lpstr>Διαφάνεια 5</vt:lpstr>
      <vt:lpstr>Διαφάνεια 6</vt:lpstr>
      <vt:lpstr>2η ΕΝΟΤΗΤΑ :ΕΜΦΑΝΙΣΗ ΤΟΥ Β ΠΡΟΣΩΠΟΥ</vt:lpstr>
      <vt:lpstr>Διαφάνεια 8</vt:lpstr>
      <vt:lpstr>3η ΕΝΟΤΗΤΑ: </vt:lpstr>
      <vt:lpstr> </vt:lpstr>
      <vt:lpstr>Η τραγικότητα του νεαρού στρατιώτη </vt:lpstr>
      <vt:lpstr>    </vt:lpstr>
      <vt:lpstr> Οι ψυχικές διακυμάνσεις του νεαρού στρατιώτη </vt:lpstr>
      <vt:lpstr>Διαφάνεια 14</vt:lpstr>
      <vt:lpstr>Πόλεμος και τέχνη: η Γκουέρνικα του Πικάσο </vt:lpstr>
      <vt:lpstr>Διαφάνεια 16</vt:lpstr>
      <vt:lpstr>ΕΡΓΑΣΙΕΣ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ΓΙΑΤΙ;</dc:title>
  <dc:creator>admin</dc:creator>
  <cp:lastModifiedBy>admin</cp:lastModifiedBy>
  <cp:revision>78</cp:revision>
  <dcterms:created xsi:type="dcterms:W3CDTF">2020-11-03T23:54:27Z</dcterms:created>
  <dcterms:modified xsi:type="dcterms:W3CDTF">2021-01-08T08:36:26Z</dcterms:modified>
</cp:coreProperties>
</file>