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2" r:id="rId3"/>
    <p:sldId id="260" r:id="rId4"/>
    <p:sldId id="257" r:id="rId5"/>
    <p:sldId id="258" r:id="rId6"/>
    <p:sldId id="263" r:id="rId7"/>
    <p:sldId id="259" r:id="rId8"/>
    <p:sldId id="264" r:id="rId9"/>
    <p:sldId id="265" r:id="rId10"/>
    <p:sldId id="261" r:id="rId11"/>
    <p:sldId id="266" r:id="rId12"/>
    <p:sldId id="267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Στυλ με θέμα 1 - Έμφαση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Στυλ με θέμα 1 - Έμφαση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Στυλ με θέμα 1 - Έμφαση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CCBA2-EBB0-4202-B624-4A55A1CDB664}" type="datetimeFigureOut">
              <a:rPr lang="de-DE" smtClean="0"/>
              <a:t>13.12.2020</a:t>
            </a:fld>
            <a:endParaRPr lang="de-DE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de-DE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FE062-B416-4837-8492-17716591B1F3}" type="slidenum">
              <a:rPr lang="de-DE" smtClean="0"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FE062-B416-4837-8492-17716591B1F3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FE062-B416-4837-8492-17716591B1F3}" type="slidenum">
              <a:rPr lang="de-DE" smtClean="0"/>
              <a:t>12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F1EF1E-AD85-4B8B-BC88-2A963E595D45}" type="datetimeFigureOut">
              <a:rPr lang="de-DE" smtClean="0"/>
              <a:pPr/>
              <a:t>13.12.2020</a:t>
            </a:fld>
            <a:endParaRPr lang="de-DE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de-DE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0429920-BD99-4136-BFE8-FC54DD0709A2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sch.gr/ipap/Ellinikos%20Politismos/Yliko/askisis%20arxaia/a-klisi-6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users.sch.gr/ipap/Ellinikos%20Politismos/Yliko/askisis%20arxaia/a-klisi-loxias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users.sch.gr/ipap/Ellinikos%20Politismos/Yliko/askisis%20arxaia/a-klisi-stratiotis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img06_01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4653136"/>
            <a:ext cx="6660232" cy="1296144"/>
          </a:xfr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dirty="0">
                <a:latin typeface="Comic Sans MS" pitchFamily="66" charset="0"/>
              </a:rPr>
              <a:t>α' κλίση των </a:t>
            </a:r>
            <a:r>
              <a:rPr lang="el-GR" sz="4400" dirty="0" smtClean="0">
                <a:latin typeface="Comic Sans MS" pitchFamily="66" charset="0"/>
              </a:rPr>
              <a:t>ουσιαστικών</a:t>
            </a:r>
            <a:endParaRPr lang="en-US" sz="4400" dirty="0" smtClean="0">
              <a:latin typeface="Comic Sans MS" pitchFamily="66" charset="0"/>
            </a:endParaRPr>
          </a:p>
          <a:p>
            <a:endParaRPr lang="de-DE" sz="4400" dirty="0">
              <a:latin typeface="Comic Sans MS" pitchFamily="66" charset="0"/>
            </a:endParaRPr>
          </a:p>
        </p:txBody>
      </p:sp>
      <p:sp>
        <p:nvSpPr>
          <p:cNvPr id="6" name="5 - Ταινία προς τα επάνω"/>
          <p:cNvSpPr/>
          <p:nvPr/>
        </p:nvSpPr>
        <p:spPr>
          <a:xfrm>
            <a:off x="6084168" y="188640"/>
            <a:ext cx="2646792" cy="624423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l-GR" sz="2800" dirty="0" smtClean="0">
                <a:latin typeface="Comic Sans MS" pitchFamily="66" charset="0"/>
              </a:rPr>
              <a:t>Σελ.50</a:t>
            </a:r>
            <a:endParaRPr lang="el-G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1520" y="0"/>
            <a:ext cx="8682168" cy="1124744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b="1" dirty="0" smtClean="0"/>
              <a:t> Παραδείγματα θηλυκών σε –α</a:t>
            </a:r>
            <a:r>
              <a:rPr lang="el-GR" dirty="0" smtClean="0"/>
              <a:t/>
            </a:r>
            <a:br>
              <a:rPr lang="el-GR" dirty="0" smtClean="0"/>
            </a:br>
            <a:endParaRPr lang="de-DE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half" idx="1"/>
          </p:nvPr>
        </p:nvSpPr>
        <p:spPr>
          <a:xfrm>
            <a:off x="251520" y="1196752"/>
            <a:ext cx="4392488" cy="3633192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/>
              <a:t>    ἡ 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smtClean="0"/>
              <a:t>ά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τῆς</a:t>
            </a:r>
            <a:r>
              <a:rPr lang="el-GR" dirty="0" smtClean="0"/>
              <a:t>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ᾶς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τῇ</a:t>
            </a:r>
            <a:r>
              <a:rPr lang="el-GR" b="1" dirty="0" smtClean="0"/>
              <a:t>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smtClean="0"/>
              <a:t>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τὴν</a:t>
            </a:r>
            <a:r>
              <a:rPr lang="el-GR" dirty="0" smtClean="0"/>
              <a:t>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άν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</a:t>
            </a:r>
            <a:r>
              <a:rPr lang="el-GR" b="1" dirty="0" smtClean="0"/>
              <a:t>ὦ</a:t>
            </a:r>
            <a:r>
              <a:rPr lang="el-GR" dirty="0" smtClean="0"/>
              <a:t>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smtClean="0"/>
              <a:t>ά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de-DE" dirty="0"/>
          </a:p>
        </p:txBody>
      </p:sp>
      <p:sp>
        <p:nvSpPr>
          <p:cNvPr id="7" name="6 - Θέση περιεχομένου"/>
          <p:cNvSpPr>
            <a:spLocks noGrp="1"/>
          </p:cNvSpPr>
          <p:nvPr>
            <p:ph sz="half" idx="2"/>
          </p:nvPr>
        </p:nvSpPr>
        <p:spPr>
          <a:xfrm>
            <a:off x="4644008" y="1196752"/>
            <a:ext cx="4320480" cy="3600400"/>
          </a:xfr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/>
              <a:t>     </a:t>
            </a:r>
            <a:r>
              <a:rPr lang="el-GR" b="1" dirty="0" err="1" smtClean="0"/>
              <a:t>αἱ</a:t>
            </a:r>
            <a:r>
              <a:rPr lang="el-GR" b="1" dirty="0" smtClean="0"/>
              <a:t> </a:t>
            </a:r>
            <a:r>
              <a:rPr lang="el-GR" dirty="0" smtClean="0"/>
              <a:t>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αί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τῶν</a:t>
            </a:r>
            <a:r>
              <a:rPr lang="el-GR" dirty="0" smtClean="0"/>
              <a:t>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ῶν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ταῖς</a:t>
            </a:r>
            <a:r>
              <a:rPr lang="el-GR" dirty="0" smtClean="0"/>
              <a:t>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αῖς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 err="1" smtClean="0"/>
              <a:t>τὰς</a:t>
            </a:r>
            <a:r>
              <a:rPr lang="el-GR" dirty="0" smtClean="0"/>
              <a:t>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err="1" smtClean="0"/>
              <a:t>άς</a:t>
            </a:r>
            <a:r>
              <a:rPr lang="el-GR" b="1" dirty="0" smtClean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 </a:t>
            </a:r>
            <a:r>
              <a:rPr lang="el-GR" b="1" dirty="0" smtClean="0"/>
              <a:t>ὦ  </a:t>
            </a:r>
            <a:r>
              <a:rPr lang="el-GR" dirty="0" err="1" smtClean="0"/>
              <a:t>στρατι</a:t>
            </a:r>
            <a:r>
              <a:rPr lang="el-GR" dirty="0" smtClean="0"/>
              <a:t>-</a:t>
            </a:r>
            <a:r>
              <a:rPr lang="el-GR" b="1" dirty="0" smtClean="0"/>
              <a:t>ά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endParaRPr lang="de-DE" dirty="0"/>
          </a:p>
        </p:txBody>
      </p:sp>
      <p:sp>
        <p:nvSpPr>
          <p:cNvPr id="8" name="7 - Ορθογώνιο"/>
          <p:cNvSpPr/>
          <p:nvPr/>
        </p:nvSpPr>
        <p:spPr>
          <a:xfrm>
            <a:off x="2915816" y="1196752"/>
            <a:ext cx="1584176" cy="2304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α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ας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ᾳ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αν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α</a:t>
            </a:r>
            <a:endParaRPr lang="de-DE" sz="2800" dirty="0"/>
          </a:p>
        </p:txBody>
      </p:sp>
      <p:sp>
        <p:nvSpPr>
          <p:cNvPr id="9" name="8 - Ορθογώνιο"/>
          <p:cNvSpPr/>
          <p:nvPr/>
        </p:nvSpPr>
        <p:spPr>
          <a:xfrm>
            <a:off x="7631832" y="1124744"/>
            <a:ext cx="15121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err="1"/>
              <a:t>ὧρ</a:t>
            </a:r>
            <a:r>
              <a:rPr lang="el-GR" sz="2800" dirty="0"/>
              <a:t>-</a:t>
            </a:r>
            <a:r>
              <a:rPr lang="el-GR" sz="2800" b="1" dirty="0"/>
              <a:t>αι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ὡρ</a:t>
            </a:r>
            <a:r>
              <a:rPr lang="el-GR" sz="2800" dirty="0"/>
              <a:t>-</a:t>
            </a:r>
            <a:r>
              <a:rPr lang="el-GR" sz="2800" b="1" dirty="0" err="1"/>
              <a:t>ῶν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 err="1"/>
              <a:t>αις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ὥρ</a:t>
            </a:r>
            <a:r>
              <a:rPr lang="el-GR" sz="2800" dirty="0"/>
              <a:t>-</a:t>
            </a:r>
            <a:r>
              <a:rPr lang="el-GR" sz="2800" b="1" dirty="0"/>
              <a:t>ας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err="1"/>
              <a:t>ὧρ</a:t>
            </a:r>
            <a:r>
              <a:rPr lang="el-GR" sz="2800" dirty="0"/>
              <a:t>-</a:t>
            </a:r>
            <a:r>
              <a:rPr lang="el-GR" sz="2800" b="1" dirty="0"/>
              <a:t>αι</a:t>
            </a:r>
            <a:endParaRPr lang="de-DE" sz="2800" dirty="0"/>
          </a:p>
        </p:txBody>
      </p:sp>
      <p:sp>
        <p:nvSpPr>
          <p:cNvPr id="10" name="9 - Επεξήγηση με στρογγυλεμένο παραλληλόγραμμο"/>
          <p:cNvSpPr/>
          <p:nvPr/>
        </p:nvSpPr>
        <p:spPr>
          <a:xfrm>
            <a:off x="467544" y="4941168"/>
            <a:ext cx="8676456" cy="1736646"/>
          </a:xfrm>
          <a:prstGeom prst="wedgeRoundRectCallout">
            <a:avLst>
              <a:gd name="adj1" fmla="val -19212"/>
              <a:gd name="adj2" fmla="val -68728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dirty="0" smtClean="0"/>
              <a:t>Αν </a:t>
            </a:r>
            <a:r>
              <a:rPr lang="el-GR" sz="2400" dirty="0" smtClean="0"/>
              <a:t>πριν από την κατάληξη </a:t>
            </a:r>
            <a:r>
              <a:rPr lang="el-GR" sz="2400" i="1" dirty="0" smtClean="0"/>
              <a:t>α</a:t>
            </a:r>
            <a:r>
              <a:rPr lang="el-GR" sz="2400" dirty="0" smtClean="0"/>
              <a:t> υπάρχει 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φωνήεν ή </a:t>
            </a:r>
            <a:r>
              <a:rPr lang="el-GR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ρ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</a:t>
            </a:r>
            <a:r>
              <a:rPr lang="el-GR" sz="2400" dirty="0" smtClean="0"/>
              <a:t> τότε το </a:t>
            </a:r>
            <a:r>
              <a:rPr lang="el-GR" sz="2400" i="1" dirty="0" smtClean="0"/>
              <a:t>α</a:t>
            </a:r>
            <a:r>
              <a:rPr lang="el-GR" sz="2400" dirty="0" smtClean="0"/>
              <a:t> αυτό λέγεται </a:t>
            </a:r>
            <a:r>
              <a:rPr lang="el-GR" sz="2400" b="1" dirty="0" smtClean="0"/>
              <a:t>καθαρό</a:t>
            </a:r>
            <a:r>
              <a:rPr lang="el-GR" sz="2400" dirty="0" smtClean="0"/>
              <a:t>, είναι κανονικά 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μακρόχρονο</a:t>
            </a:r>
            <a:r>
              <a:rPr lang="el-GR" sz="2400" dirty="0" smtClean="0"/>
              <a:t> και φυλάγεται σε όλες τις πτώσεις του ενικού: </a:t>
            </a:r>
            <a:r>
              <a:rPr lang="el-GR" sz="2400" i="1" dirty="0" smtClean="0"/>
              <a:t>ἡ πολιτεία, </a:t>
            </a:r>
            <a:r>
              <a:rPr lang="el-GR" sz="2400" i="1" dirty="0" err="1" smtClean="0"/>
              <a:t>τῆς</a:t>
            </a:r>
            <a:r>
              <a:rPr lang="el-GR" sz="2400" i="1" dirty="0" smtClean="0"/>
              <a:t> πολιτείας, </a:t>
            </a:r>
            <a:r>
              <a:rPr lang="el-GR" sz="2400" i="1" dirty="0" err="1" smtClean="0"/>
              <a:t>τῇ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πολιτείᾳ</a:t>
            </a:r>
            <a:r>
              <a:rPr lang="el-GR" sz="2400" dirty="0" smtClean="0"/>
              <a:t> κτλ. - </a:t>
            </a:r>
            <a:r>
              <a:rPr lang="el-GR" sz="2400" i="1" dirty="0" smtClean="0"/>
              <a:t>ἡ </a:t>
            </a:r>
            <a:r>
              <a:rPr lang="el-GR" sz="2400" i="1" dirty="0" err="1" smtClean="0"/>
              <a:t>ὥρα</a:t>
            </a:r>
            <a:r>
              <a:rPr lang="el-GR" sz="2400" i="1" dirty="0" smtClean="0"/>
              <a:t>, </a:t>
            </a:r>
            <a:r>
              <a:rPr lang="el-GR" sz="2400" i="1" dirty="0" err="1" smtClean="0"/>
              <a:t>τῆς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ὥρας</a:t>
            </a:r>
            <a:r>
              <a:rPr lang="el-GR" sz="2400" i="1" dirty="0" smtClean="0"/>
              <a:t>, </a:t>
            </a:r>
            <a:r>
              <a:rPr lang="el-GR" sz="2400" i="1" dirty="0" err="1" smtClean="0"/>
              <a:t>τῇ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ὥρᾳ</a:t>
            </a:r>
            <a:r>
              <a:rPr lang="el-GR" sz="2400" dirty="0" smtClean="0"/>
              <a:t> κτλ.</a:t>
            </a:r>
            <a:endParaRPr lang="de-DE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- Θέση περιεχομένου"/>
          <p:cNvGraphicFramePr>
            <a:graphicFrameLocks noGrp="1"/>
          </p:cNvGraphicFramePr>
          <p:nvPr>
            <p:ph sz="half" idx="4294967295"/>
          </p:nvPr>
        </p:nvGraphicFramePr>
        <p:xfrm>
          <a:off x="0" y="1556792"/>
          <a:ext cx="9144002" cy="530120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55576"/>
                <a:gridCol w="648072"/>
                <a:gridCol w="1728192"/>
                <a:gridCol w="1728192"/>
                <a:gridCol w="792088"/>
                <a:gridCol w="1872208"/>
                <a:gridCol w="1619674"/>
              </a:tblGrid>
              <a:tr h="543713">
                <a:tc>
                  <a:txBody>
                    <a:bodyPr/>
                    <a:lstStyle/>
                    <a:p>
                      <a:pPr fontAlgn="t"/>
                      <a:endParaRPr lang="de-DE" sz="2800" dirty="0"/>
                    </a:p>
                  </a:txBody>
                  <a:tcPr marL="52407" marR="52407" marT="26204" marB="26204"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l-GR" sz="2800" dirty="0"/>
                        <a:t>Ενικός αριθμός</a:t>
                      </a:r>
                    </a:p>
                  </a:txBody>
                  <a:tcPr marL="52407" marR="52407" marT="26204" marB="26204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l-GR" sz="2800"/>
                        <a:t>Πληθυντικός αριθμός</a:t>
                      </a:r>
                    </a:p>
                  </a:txBody>
                  <a:tcPr marL="52407" marR="52407" marT="26204" marB="26204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951499"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ον.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ἡ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τράπεζᾰ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γλῶσσᾰ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αἱ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τράπεζαι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γλῶσσαι</a:t>
                      </a:r>
                    </a:p>
                  </a:txBody>
                  <a:tcPr marL="52407" marR="52407" marT="26204" marB="26204"/>
                </a:tc>
              </a:tr>
              <a:tr h="951499"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γεν.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τῆς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τραπέζης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γλώσσης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τῶν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τραπεζῶν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γλωσσῶν</a:t>
                      </a:r>
                    </a:p>
                  </a:txBody>
                  <a:tcPr marL="52407" marR="52407" marT="26204" marB="26204"/>
                </a:tc>
              </a:tr>
              <a:tr h="951499"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δοτ.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τῇ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τραπέζῃ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γλώσσῃ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ταῖς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τραπέζαις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γλώσσαις</a:t>
                      </a:r>
                    </a:p>
                  </a:txBody>
                  <a:tcPr marL="52407" marR="52407" marT="26204" marB="26204"/>
                </a:tc>
              </a:tr>
              <a:tr h="951499"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αιτ.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τὴν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τράπεζᾰν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γλώσσᾰν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τὰς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τραπέζας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γλώσσας</a:t>
                      </a:r>
                    </a:p>
                  </a:txBody>
                  <a:tcPr marL="52407" marR="52407" marT="26204" marB="26204"/>
                </a:tc>
              </a:tr>
              <a:tr h="951499">
                <a:tc>
                  <a:txBody>
                    <a:bodyPr/>
                    <a:lstStyle/>
                    <a:p>
                      <a:pPr fontAlgn="t"/>
                      <a:r>
                        <a:rPr lang="el-GR" sz="2800"/>
                        <a:t>κλ.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(ὦ)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τράπεζᾰ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γλώσσᾰ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(ὦ)</a:t>
                      </a:r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τράπεζαι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γλῶσσαι</a:t>
                      </a:r>
                      <a:endParaRPr lang="el-GR" sz="2800" dirty="0"/>
                    </a:p>
                  </a:txBody>
                  <a:tcPr marL="52407" marR="52407" marT="26204" marB="26204"/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4225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γ) Παραδείγματα θηλυκών σε ᾰ- (γεν. -ης)</a:t>
            </a: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542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(θ. τραπεζᾰ-) (θ. γλωσσᾰ-)</a:t>
            </a:r>
            <a:endParaRPr kumimoji="0" lang="de-DE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542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dirty="0" smtClean="0"/>
              <a:t>Στα πρωτόκλιτα θηλυκά που λήγουν σε -</a:t>
            </a:r>
            <a:r>
              <a:rPr lang="el-GR" sz="2400" i="1" dirty="0" smtClean="0"/>
              <a:t>α:</a:t>
            </a:r>
            <a:endParaRPr lang="el-GR" sz="2400" dirty="0" smtClean="0"/>
          </a:p>
          <a:p>
            <a:r>
              <a:rPr lang="el-GR" sz="2400" dirty="0" smtClean="0"/>
              <a:t>1) αν πριν από την κατάληξη </a:t>
            </a:r>
            <a:r>
              <a:rPr lang="el-GR" sz="2400" i="1" dirty="0" smtClean="0"/>
              <a:t>α</a:t>
            </a:r>
            <a:r>
              <a:rPr lang="el-GR" sz="2400" dirty="0" smtClean="0"/>
              <a:t> υπάρχει </a:t>
            </a:r>
            <a:r>
              <a:rPr lang="el-GR" sz="2400" dirty="0" smtClean="0">
                <a:solidFill>
                  <a:schemeClr val="bg1"/>
                </a:solidFill>
              </a:rPr>
              <a:t>σύμφωνο (εκτός από το </a:t>
            </a:r>
            <a:r>
              <a:rPr lang="el-GR" sz="2400" i="1" dirty="0" smtClean="0">
                <a:solidFill>
                  <a:schemeClr val="bg1"/>
                </a:solidFill>
              </a:rPr>
              <a:t>ρ</a:t>
            </a:r>
            <a:r>
              <a:rPr lang="el-GR" sz="2400" dirty="0" smtClean="0">
                <a:solidFill>
                  <a:schemeClr val="bg1"/>
                </a:solidFill>
              </a:rPr>
              <a:t>), </a:t>
            </a:r>
            <a:r>
              <a:rPr lang="el-GR" sz="2400" dirty="0" smtClean="0"/>
              <a:t>τότε το </a:t>
            </a:r>
            <a:r>
              <a:rPr lang="el-GR" sz="2400" i="1" dirty="0" smtClean="0"/>
              <a:t>α</a:t>
            </a:r>
            <a:r>
              <a:rPr lang="el-GR" sz="2400" dirty="0" smtClean="0"/>
              <a:t> αυτό λέγεται</a:t>
            </a:r>
            <a:r>
              <a:rPr lang="el-GR" sz="2400" dirty="0" smtClean="0">
                <a:solidFill>
                  <a:schemeClr val="bg1"/>
                </a:solidFill>
              </a:rPr>
              <a:t> </a:t>
            </a:r>
            <a:r>
              <a:rPr lang="el-GR" sz="2400" b="1" dirty="0" smtClean="0">
                <a:solidFill>
                  <a:schemeClr val="bg1"/>
                </a:solidFill>
              </a:rPr>
              <a:t>μη καθαρό</a:t>
            </a:r>
            <a:r>
              <a:rPr lang="el-GR" sz="2400" dirty="0" smtClean="0"/>
              <a:t>, είναι κανονικά </a:t>
            </a:r>
            <a:r>
              <a:rPr lang="el-GR" sz="2400" b="1" dirty="0" smtClean="0">
                <a:solidFill>
                  <a:schemeClr val="bg1"/>
                </a:solidFill>
              </a:rPr>
              <a:t>βραχύχρονο</a:t>
            </a:r>
            <a:r>
              <a:rPr lang="el-GR" sz="2400" dirty="0" smtClean="0"/>
              <a:t> και στη γενική και δοτική του ενικού τρέπεται σε </a:t>
            </a:r>
            <a:r>
              <a:rPr lang="el-GR" sz="2400" i="1" dirty="0" smtClean="0"/>
              <a:t>η</a:t>
            </a:r>
            <a:r>
              <a:rPr lang="el-GR" sz="2400" i="1" dirty="0" smtClean="0"/>
              <a:t>.</a:t>
            </a:r>
            <a:endParaRPr lang="el-G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94136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ΑΣΚΗΣΕΙΣ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427984" y="260648"/>
            <a:ext cx="4320480" cy="633670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endParaRPr lang="de-DE" dirty="0" smtClean="0">
              <a:latin typeface="Comic Sans MS" pitchFamily="66" charset="0"/>
            </a:endParaRPr>
          </a:p>
          <a:p>
            <a:pPr>
              <a:buNone/>
            </a:pPr>
            <a:r>
              <a:rPr lang="el-GR" b="1" dirty="0" smtClean="0">
                <a:latin typeface="Comic Sans MS" pitchFamily="66" charset="0"/>
              </a:rPr>
              <a:t>2.</a:t>
            </a:r>
            <a:r>
              <a:rPr lang="el-GR" dirty="0" smtClean="0">
                <a:latin typeface="Comic Sans MS" pitchFamily="66" charset="0"/>
              </a:rPr>
              <a:t>Να </a:t>
            </a:r>
            <a:r>
              <a:rPr lang="el-GR" dirty="0" smtClean="0">
                <a:latin typeface="Comic Sans MS" pitchFamily="66" charset="0"/>
              </a:rPr>
              <a:t>βάλετε την ίδια πτώση του άλλου αριθμού στα παρακάτω ουσιαστικά :</a:t>
            </a:r>
            <a:br>
              <a:rPr lang="el-GR" dirty="0" smtClean="0">
                <a:latin typeface="Comic Sans MS" pitchFamily="66" charset="0"/>
              </a:rPr>
            </a:b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sz="3800" i="1" dirty="0" err="1" smtClean="0">
                <a:latin typeface="+mj-lt"/>
              </a:rPr>
              <a:t>τῆς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κλὶνης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τῇ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θεραπαὶνῃ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τάς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ἀμὶλλας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τῶν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δαφνῶν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τὴν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μὲλισσαν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τῆς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γαὶας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τὴν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τρὶαιναν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τῶν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μαζῶν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smtClean="0">
                <a:latin typeface="+mj-lt"/>
              </a:rPr>
              <a:t>(ὦ) </a:t>
            </a:r>
            <a:r>
              <a:rPr lang="el-GR" sz="3800" i="1" dirty="0" err="1" smtClean="0">
                <a:latin typeface="+mj-lt"/>
              </a:rPr>
              <a:t>σκαπὰνη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τῇ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δρακαὶνῃ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r>
              <a:rPr lang="el-GR" sz="3800" i="1" dirty="0" err="1" smtClean="0">
                <a:latin typeface="+mj-lt"/>
              </a:rPr>
              <a:t>τῶν</a:t>
            </a:r>
            <a:r>
              <a:rPr lang="el-GR" sz="3800" i="1" dirty="0" smtClean="0">
                <a:latin typeface="+mj-lt"/>
              </a:rPr>
              <a:t> </a:t>
            </a:r>
            <a:r>
              <a:rPr lang="el-GR" sz="3800" i="1" dirty="0" err="1" smtClean="0">
                <a:latin typeface="+mj-lt"/>
              </a:rPr>
              <a:t>σφαιρῶν</a:t>
            </a:r>
            <a:r>
              <a:rPr lang="el-GR" sz="3800" dirty="0" smtClean="0">
                <a:latin typeface="+mj-lt"/>
              </a:rPr>
              <a:t/>
            </a:r>
            <a:br>
              <a:rPr lang="el-GR" sz="3800" dirty="0" smtClean="0">
                <a:latin typeface="+mj-lt"/>
              </a:rPr>
            </a:br>
            <a:endParaRPr lang="de-DE" sz="3800" dirty="0" smtClean="0">
              <a:latin typeface="+mj-lt"/>
            </a:endParaRPr>
          </a:p>
          <a:p>
            <a:endParaRPr lang="de-DE" dirty="0"/>
          </a:p>
        </p:txBody>
      </p:sp>
      <p:sp>
        <p:nvSpPr>
          <p:cNvPr id="4" name="3 - Ορθογώνιο"/>
          <p:cNvSpPr/>
          <p:nvPr/>
        </p:nvSpPr>
        <p:spPr>
          <a:xfrm>
            <a:off x="251520" y="1533465"/>
            <a:ext cx="4032448" cy="45858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t"/>
            <a:r>
              <a:rPr lang="el-GR" sz="2400" dirty="0" smtClean="0">
                <a:latin typeface="Comic Sans MS" pitchFamily="66" charset="0"/>
              </a:rPr>
              <a:t>1.Να κλίνετε τα παρακάτω ουσιαστικά στους </a:t>
            </a:r>
            <a:r>
              <a:rPr lang="el-GR" sz="2400" dirty="0" smtClean="0">
                <a:latin typeface="Comic Sans MS" pitchFamily="66" charset="0"/>
              </a:rPr>
              <a:t>δύο</a:t>
            </a:r>
          </a:p>
          <a:p>
            <a:pPr fontAlgn="t"/>
            <a:r>
              <a:rPr lang="el-GR" sz="2400" dirty="0" smtClean="0">
                <a:latin typeface="Comic Sans MS" pitchFamily="66" charset="0"/>
              </a:rPr>
              <a:t> αριθμούς:</a:t>
            </a:r>
          </a:p>
          <a:p>
            <a:pPr fontAlgn="t"/>
            <a:endParaRPr lang="el-GR" dirty="0" smtClean="0">
              <a:latin typeface="Comic Sans MS" pitchFamily="66" charset="0"/>
            </a:endParaRPr>
          </a:p>
          <a:p>
            <a:pPr fontAlgn="t">
              <a:buFont typeface="Wingdings" pitchFamily="2" charset="2"/>
              <a:buChar char="§"/>
            </a:pPr>
            <a:r>
              <a:rPr lang="el-GR" sz="2800" dirty="0" smtClean="0"/>
              <a:t>ἡ  ψυχή </a:t>
            </a:r>
            <a:endParaRPr lang="el-GR" sz="2800" dirty="0" smtClean="0">
              <a:latin typeface="Comic Sans MS" pitchFamily="66" charset="0"/>
            </a:endParaRPr>
          </a:p>
          <a:p>
            <a:pPr fontAlgn="t">
              <a:buFont typeface="Wingdings" pitchFamily="2" charset="2"/>
              <a:buChar char="§"/>
            </a:pPr>
            <a:r>
              <a:rPr lang="el-GR" sz="2800" dirty="0" smtClean="0"/>
              <a:t>ἡ   χώρα </a:t>
            </a:r>
          </a:p>
          <a:p>
            <a:pPr fontAlgn="t">
              <a:buFont typeface="Wingdings" pitchFamily="2" charset="2"/>
              <a:buChar char="§"/>
            </a:pPr>
            <a:r>
              <a:rPr lang="el-GR" sz="2800" dirty="0" smtClean="0">
                <a:latin typeface="Comic Sans MS" pitchFamily="66" charset="0"/>
              </a:rPr>
              <a:t> </a:t>
            </a:r>
            <a:r>
              <a:rPr lang="el-GR" sz="2800" dirty="0" smtClean="0"/>
              <a:t>ἡ γαία </a:t>
            </a:r>
            <a:endParaRPr lang="el-GR" sz="2800" dirty="0" smtClean="0">
              <a:latin typeface="Comic Sans MS" pitchFamily="66" charset="0"/>
            </a:endParaRPr>
          </a:p>
          <a:p>
            <a:pPr fontAlgn="t">
              <a:buFont typeface="Wingdings" pitchFamily="2" charset="2"/>
              <a:buChar char="§"/>
            </a:pPr>
            <a:r>
              <a:rPr lang="el-GR" sz="2800" dirty="0" smtClean="0"/>
              <a:t> ἡ μέλισσα </a:t>
            </a:r>
          </a:p>
          <a:p>
            <a:pPr fontAlgn="t"/>
            <a:endParaRPr lang="el-GR" dirty="0" smtClean="0"/>
          </a:p>
          <a:p>
            <a:endParaRPr lang="el-GR" dirty="0" smtClean="0">
              <a:latin typeface="Comic Sans MS" pitchFamily="66" charset="0"/>
            </a:endParaRPr>
          </a:p>
          <a:p>
            <a:endParaRPr lang="el-GR" dirty="0" smtClean="0">
              <a:latin typeface="Comic Sans MS" pitchFamily="66" charset="0"/>
            </a:endParaRPr>
          </a:p>
          <a:p>
            <a:endParaRPr lang="el-GR" dirty="0" smtClean="0">
              <a:latin typeface="Comic Sans MS" pitchFamily="66" charset="0"/>
            </a:endParaRPr>
          </a:p>
          <a:p>
            <a:endParaRPr lang="de-DE" dirty="0"/>
          </a:p>
        </p:txBody>
      </p:sp>
      <p:sp>
        <p:nvSpPr>
          <p:cNvPr id="5" name="4 - Ορθογώνιο"/>
          <p:cNvSpPr/>
          <p:nvPr/>
        </p:nvSpPr>
        <p:spPr>
          <a:xfrm>
            <a:off x="251520" y="5805264"/>
            <a:ext cx="4572000" cy="64633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hlinkClick r:id="rId3"/>
              </a:rPr>
              <a:t>Άσκηση για τη διάκριση των θηλυκών α' κλίσης σε -α, -ας ή σε -α, -ης </a:t>
            </a:r>
            <a:endParaRPr lang="el-G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5508104" y="1124744"/>
            <a:ext cx="2743200" cy="2283296"/>
          </a:xfrm>
          <a:prstGeom prst="flowChartDocumen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sz="2800" smtClean="0">
                <a:latin typeface="Comic Sans MS" pitchFamily="66" charset="0"/>
              </a:rPr>
              <a:t>ΤΑ ΑΡΣΕΝΙΚΑ ΟΥΣΙΑΣΤΙΚΑ ΤΗΣ Α ΚΛΙΣΗΣ</a:t>
            </a:r>
            <a:endParaRPr lang="de-DE" sz="2800" dirty="0">
              <a:latin typeface="Comic Sans MS" pitchFamily="66" charset="0"/>
            </a:endParaRPr>
          </a:p>
        </p:txBody>
      </p:sp>
      <p:pic>
        <p:nvPicPr>
          <p:cNvPr id="4" name="3 - Θέση περιεχομένου" descr="images (62)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237" b="10237"/>
          <a:stretch>
            <a:fillRect/>
          </a:stretch>
        </p:blipFill>
        <p:spPr/>
      </p:pic>
      <p:sp>
        <p:nvSpPr>
          <p:cNvPr id="7" name="6 - Ορθογώνιο"/>
          <p:cNvSpPr/>
          <p:nvPr/>
        </p:nvSpPr>
        <p:spPr>
          <a:xfrm>
            <a:off x="2267744" y="1988840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latin typeface="Comic Sans MS" pitchFamily="66" charset="0"/>
              </a:rPr>
              <a:t>ΜΑΘΗΜΑ 1</a:t>
            </a:r>
            <a:r>
              <a:rPr lang="el-GR" sz="2400" b="1" baseline="30000" dirty="0" smtClean="0">
                <a:latin typeface="Comic Sans MS" pitchFamily="66" charset="0"/>
              </a:rPr>
              <a:t>Ο</a:t>
            </a:r>
            <a:r>
              <a:rPr lang="el-GR" sz="2400" b="1" dirty="0" smtClean="0">
                <a:latin typeface="Comic Sans MS" pitchFamily="66" charset="0"/>
              </a:rPr>
              <a:t>  </a:t>
            </a:r>
            <a:endParaRPr lang="de-DE" sz="2400" b="1" dirty="0">
              <a:latin typeface="Comic Sans MS" pitchFamily="66" charset="0"/>
            </a:endParaRPr>
          </a:p>
        </p:txBody>
      </p:sp>
      <p:sp>
        <p:nvSpPr>
          <p:cNvPr id="8" name="7 - Ταινία προς τα επάνω"/>
          <p:cNvSpPr/>
          <p:nvPr/>
        </p:nvSpPr>
        <p:spPr>
          <a:xfrm>
            <a:off x="5796136" y="4365104"/>
            <a:ext cx="2646792" cy="624423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l-GR" sz="2800" dirty="0" smtClean="0">
                <a:latin typeface="Comic Sans MS" pitchFamily="66" charset="0"/>
              </a:rPr>
              <a:t>Σελ.50</a:t>
            </a:r>
            <a:endParaRPr lang="el-G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100" b="1" dirty="0" smtClean="0">
                <a:latin typeface="Comic Sans MS" pitchFamily="66" charset="0"/>
              </a:rPr>
              <a:t>Τι ονόματα περιλαμβάνει η πρώτη κλίση;</a:t>
            </a: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endParaRPr lang="de-DE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2520280"/>
          </a:xfr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Η </a:t>
            </a:r>
            <a:r>
              <a:rPr lang="el-GR" dirty="0">
                <a:latin typeface="Comic Sans MS" pitchFamily="66" charset="0"/>
              </a:rPr>
              <a:t>πρώτη κλίση στα αρχαία ελληνικά περιλαμβάνει ονόματα αρσενικά και θηλυκά. Δεν περιλαμβάνει ουδέτερα (ευτυχώς).</a:t>
            </a:r>
          </a:p>
          <a:p>
            <a:endParaRPr lang="de-DE" dirty="0"/>
          </a:p>
        </p:txBody>
      </p:sp>
      <p:sp>
        <p:nvSpPr>
          <p:cNvPr id="4" name="3 - Διάγραμμα ροής: Έξοδος σε δίσκο"/>
          <p:cNvSpPr/>
          <p:nvPr/>
        </p:nvSpPr>
        <p:spPr>
          <a:xfrm>
            <a:off x="4572000" y="4437112"/>
            <a:ext cx="4572000" cy="2308324"/>
          </a:xfrm>
          <a:prstGeom prst="flowChartOnlineStorag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Στα 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θηλυκά</a:t>
            </a:r>
            <a:r>
              <a:rPr lang="el-G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ανήκουν όσα λήγουν σε:</a:t>
            </a:r>
          </a:p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1. 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-η</a:t>
            </a:r>
            <a:r>
              <a:rPr lang="el-G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,</a:t>
            </a:r>
            <a:r>
              <a:rPr lang="el-GR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π.χ. ψυχ</a:t>
            </a:r>
            <a:r>
              <a:rPr lang="el-GR" sz="2400" b="1" dirty="0" smtClean="0">
                <a:latin typeface="Comic Sans MS" pitchFamily="66" charset="0"/>
              </a:rPr>
              <a:t>ή</a:t>
            </a:r>
            <a:r>
              <a:rPr lang="el-GR" sz="2400" dirty="0" smtClean="0">
                <a:latin typeface="Comic Sans MS" pitchFamily="66" charset="0"/>
              </a:rPr>
              <a:t>, μουσικ</a:t>
            </a:r>
            <a:r>
              <a:rPr lang="el-GR" sz="2400" b="1" dirty="0" smtClean="0">
                <a:latin typeface="Comic Sans MS" pitchFamily="66" charset="0"/>
              </a:rPr>
              <a:t>ή </a:t>
            </a:r>
            <a:r>
              <a:rPr lang="el-GR" sz="2400" dirty="0" smtClean="0">
                <a:latin typeface="Comic Sans MS" pitchFamily="66" charset="0"/>
              </a:rPr>
              <a:t>και σε</a:t>
            </a:r>
          </a:p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2. 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-α</a:t>
            </a:r>
            <a:r>
              <a:rPr lang="el-G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, </a:t>
            </a:r>
            <a:r>
              <a:rPr lang="el-GR" sz="2400" dirty="0" smtClean="0">
                <a:latin typeface="Comic Sans MS" pitchFamily="66" charset="0"/>
              </a:rPr>
              <a:t>π.χ. </a:t>
            </a:r>
            <a:r>
              <a:rPr lang="el-GR" sz="2400" dirty="0" err="1" smtClean="0">
                <a:latin typeface="Comic Sans MS" pitchFamily="66" charset="0"/>
              </a:rPr>
              <a:t>ὥρ</a:t>
            </a:r>
            <a:r>
              <a:rPr lang="el-GR" sz="2400" b="1" dirty="0" err="1" smtClean="0">
                <a:latin typeface="Comic Sans MS" pitchFamily="66" charset="0"/>
              </a:rPr>
              <a:t>α</a:t>
            </a:r>
            <a:r>
              <a:rPr lang="el-GR" sz="2400" dirty="0" smtClean="0">
                <a:latin typeface="Comic Sans MS" pitchFamily="66" charset="0"/>
              </a:rPr>
              <a:t>, </a:t>
            </a:r>
            <a:r>
              <a:rPr lang="el-GR" sz="2400" dirty="0" err="1" smtClean="0">
                <a:latin typeface="Comic Sans MS" pitchFamily="66" charset="0"/>
              </a:rPr>
              <a:t>γλῶσσ</a:t>
            </a:r>
            <a:r>
              <a:rPr lang="el-GR" sz="2400" b="1" dirty="0" err="1" smtClean="0">
                <a:latin typeface="Comic Sans MS" pitchFamily="66" charset="0"/>
              </a:rPr>
              <a:t>α</a:t>
            </a:r>
            <a:endParaRPr lang="de-DE" sz="2400" dirty="0"/>
          </a:p>
        </p:txBody>
      </p:sp>
      <p:sp>
        <p:nvSpPr>
          <p:cNvPr id="5" name="4 - Διάγραμμα ροής: Οθόνη"/>
          <p:cNvSpPr/>
          <p:nvPr/>
        </p:nvSpPr>
        <p:spPr>
          <a:xfrm>
            <a:off x="0" y="4437112"/>
            <a:ext cx="4427984" cy="2308324"/>
          </a:xfrm>
          <a:prstGeom prst="flowChartDisplay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Στα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αρσενικά </a:t>
            </a:r>
            <a:r>
              <a:rPr lang="el-GR" sz="2400" dirty="0" smtClean="0">
                <a:latin typeface="Comic Sans MS" pitchFamily="66" charset="0"/>
              </a:rPr>
              <a:t>ανήκουν όσα λήγουν σε:</a:t>
            </a:r>
          </a:p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1. 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-ης</a:t>
            </a:r>
            <a:r>
              <a:rPr lang="el-GR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,</a:t>
            </a:r>
            <a:r>
              <a:rPr lang="el-GR" sz="2400" b="1" dirty="0" smtClean="0">
                <a:latin typeface="Comic Sans MS" pitchFamily="66" charset="0"/>
              </a:rPr>
              <a:t> </a:t>
            </a:r>
            <a:r>
              <a:rPr lang="el-GR" sz="2400" dirty="0" smtClean="0">
                <a:latin typeface="Comic Sans MS" pitchFamily="66" charset="0"/>
              </a:rPr>
              <a:t>π.χ. στρατιώτ</a:t>
            </a:r>
            <a:r>
              <a:rPr lang="el-GR" sz="2400" b="1" dirty="0" smtClean="0">
                <a:latin typeface="Comic Sans MS" pitchFamily="66" charset="0"/>
              </a:rPr>
              <a:t>ης </a:t>
            </a:r>
            <a:r>
              <a:rPr lang="el-GR" sz="2400" dirty="0" smtClean="0">
                <a:latin typeface="Comic Sans MS" pitchFamily="66" charset="0"/>
              </a:rPr>
              <a:t>και σε</a:t>
            </a:r>
          </a:p>
          <a:p>
            <a:pPr>
              <a:buNone/>
            </a:pPr>
            <a:r>
              <a:rPr lang="el-GR" sz="2400" dirty="0" smtClean="0">
                <a:latin typeface="Comic Sans MS" pitchFamily="66" charset="0"/>
              </a:rPr>
              <a:t>2. </a:t>
            </a:r>
            <a:r>
              <a:rPr lang="el-G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-ας</a:t>
            </a:r>
            <a:r>
              <a:rPr lang="el-GR" sz="2400" dirty="0" smtClean="0">
                <a:latin typeface="Comic Sans MS" pitchFamily="66" charset="0"/>
              </a:rPr>
              <a:t>, π.χ. λοχί</a:t>
            </a:r>
            <a:r>
              <a:rPr lang="el-GR" sz="2400" b="1" dirty="0" smtClean="0">
                <a:latin typeface="Comic Sans MS" pitchFamily="66" charset="0"/>
              </a:rPr>
              <a:t>ας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7" name="6 - Δεξιό βέλος"/>
          <p:cNvSpPr/>
          <p:nvPr/>
        </p:nvSpPr>
        <p:spPr>
          <a:xfrm>
            <a:off x="179512" y="764704"/>
            <a:ext cx="1944216" cy="733663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l-GR" dirty="0" smtClean="0">
                <a:latin typeface="Comic Sans MS" pitchFamily="66" charset="0"/>
              </a:rPr>
              <a:t>ΜΑΘΑΙΝΩ </a:t>
            </a:r>
            <a:endParaRPr lang="el-G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179512" y="188640"/>
            <a:ext cx="4464496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αρσενικά σε -</a:t>
            </a:r>
            <a:r>
              <a:rPr lang="el-G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ας</a:t>
            </a:r>
            <a:endParaRPr lang="de-DE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251520" y="1700808"/>
            <a:ext cx="3657600" cy="4663440"/>
          </a:xfr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ενικός αριθμός</a:t>
            </a:r>
          </a:p>
          <a:p>
            <a:pPr>
              <a:buNone/>
            </a:pPr>
            <a:r>
              <a:rPr lang="el-GR" b="1" dirty="0" smtClean="0"/>
              <a:t>     </a:t>
            </a:r>
            <a:r>
              <a:rPr lang="en-US" b="1" dirty="0" smtClean="0"/>
              <a:t> </a:t>
            </a:r>
            <a:r>
              <a:rPr lang="el-GR" b="1" dirty="0" smtClean="0">
                <a:latin typeface="Comic Sans MS" pitchFamily="66" charset="0"/>
              </a:rPr>
              <a:t>ὁ</a:t>
            </a:r>
            <a:r>
              <a:rPr lang="en-US" b="1" dirty="0" smtClean="0">
                <a:latin typeface="Comic Sans MS" pitchFamily="66" charset="0"/>
              </a:rPr>
              <a:t>  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ας</a:t>
            </a:r>
            <a:r>
              <a:rPr lang="el-GR" b="1" dirty="0" smtClean="0">
                <a:latin typeface="Comic Sans MS" pitchFamily="66" charset="0"/>
              </a:rPr>
              <a:t/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b="1" dirty="0" err="1" smtClean="0">
                <a:latin typeface="Comic Sans MS" pitchFamily="66" charset="0"/>
              </a:rPr>
              <a:t>τοῦ</a:t>
            </a:r>
            <a:r>
              <a:rPr lang="el-GR" b="1" dirty="0" smtClean="0">
                <a:latin typeface="Comic Sans MS" pitchFamily="66" charset="0"/>
              </a:rPr>
              <a:t> 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ου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/>
            </a:r>
            <a:br>
              <a:rPr lang="el-GR" dirty="0" smtClean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b="1" dirty="0" err="1" smtClean="0">
                <a:latin typeface="Comic Sans MS" pitchFamily="66" charset="0"/>
              </a:rPr>
              <a:t>τῷ</a:t>
            </a:r>
            <a:r>
              <a:rPr lang="el-GR" b="1" dirty="0" smtClean="0">
                <a:latin typeface="Comic Sans MS" pitchFamily="66" charset="0"/>
              </a:rPr>
              <a:t>  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ᾳ</a:t>
            </a:r>
            <a:r>
              <a:rPr lang="el-GR" b="1" dirty="0" smtClean="0">
                <a:latin typeface="Comic Sans MS" pitchFamily="66" charset="0"/>
              </a:rPr>
              <a:t/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b="1" dirty="0" err="1" smtClean="0">
                <a:latin typeface="Comic Sans MS" pitchFamily="66" charset="0"/>
              </a:rPr>
              <a:t>τὸν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αν</a:t>
            </a:r>
            <a:r>
              <a:rPr lang="el-GR" b="1" dirty="0" smtClean="0">
                <a:latin typeface="Comic Sans MS" pitchFamily="66" charset="0"/>
              </a:rPr>
              <a:t/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 ὦ  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</a:t>
            </a:r>
            <a:r>
              <a:rPr lang="el-GR" b="1" dirty="0" smtClean="0">
                <a:latin typeface="Comic Sans MS" pitchFamily="66" charset="0"/>
              </a:rPr>
              <a:t/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endParaRPr lang="en-US" b="1" dirty="0" smtClean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067944" y="1700808"/>
            <a:ext cx="3606552" cy="4608512"/>
          </a:xfr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/>
              <a:t>  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πληθυντικός 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αριθμ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r>
              <a:rPr lang="en-US" b="1" dirty="0" smtClean="0"/>
              <a:t>   </a:t>
            </a:r>
            <a:endParaRPr lang="el-GR" b="1" dirty="0" smtClean="0"/>
          </a:p>
          <a:p>
            <a:pPr>
              <a:buNone/>
            </a:pPr>
            <a:r>
              <a:rPr lang="el-GR" b="1" dirty="0" smtClean="0">
                <a:latin typeface="Comic Sans MS" pitchFamily="66" charset="0"/>
              </a:rPr>
              <a:t>   </a:t>
            </a:r>
            <a:r>
              <a:rPr lang="el-GR" b="1" dirty="0" err="1" smtClean="0">
                <a:latin typeface="Comic Sans MS" pitchFamily="66" charset="0"/>
              </a:rPr>
              <a:t>οἱ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 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αι</a:t>
            </a:r>
            <a:r>
              <a:rPr lang="el-GR" b="1" dirty="0" smtClean="0">
                <a:latin typeface="Comic Sans MS" pitchFamily="66" charset="0"/>
              </a:rPr>
              <a:t> </a:t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τῶν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νεανι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ῶν</a:t>
            </a:r>
            <a:r>
              <a:rPr lang="el-GR" b="1" dirty="0" smtClean="0">
                <a:latin typeface="Comic Sans MS" pitchFamily="66" charset="0"/>
              </a:rPr>
              <a:t> </a:t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τοῖς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αις</a:t>
            </a:r>
            <a:r>
              <a:rPr lang="el-GR" b="1" dirty="0" smtClean="0">
                <a:latin typeface="Comic Sans MS" pitchFamily="66" charset="0"/>
              </a:rPr>
              <a:t> </a:t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τοὺς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ας</a:t>
            </a:r>
            <a:r>
              <a:rPr lang="el-GR" b="1" dirty="0" smtClean="0">
                <a:latin typeface="Comic Sans MS" pitchFamily="66" charset="0"/>
              </a:rPr>
              <a:t> </a:t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 ὦ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νεανί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αι</a:t>
            </a:r>
            <a:r>
              <a:rPr lang="el-GR" b="1" dirty="0" smtClean="0">
                <a:latin typeface="Comic Sans MS" pitchFamily="66" charset="0"/>
              </a:rPr>
              <a:t> </a:t>
            </a:r>
            <a:br>
              <a:rPr lang="el-GR" b="1" dirty="0" smtClean="0">
                <a:latin typeface="Comic Sans MS" pitchFamily="66" charset="0"/>
              </a:rPr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endParaRPr lang="de-DE" dirty="0"/>
          </a:p>
        </p:txBody>
      </p:sp>
      <p:sp>
        <p:nvSpPr>
          <p:cNvPr id="6" name="5 - Επεξήγηση με παραλληλόγραμμο"/>
          <p:cNvSpPr/>
          <p:nvPr/>
        </p:nvSpPr>
        <p:spPr>
          <a:xfrm>
            <a:off x="7452320" y="3429000"/>
            <a:ext cx="3024336" cy="1477328"/>
          </a:xfrm>
          <a:prstGeom prst="wedgeRectCallout">
            <a:avLst>
              <a:gd name="adj1" fmla="val -66417"/>
              <a:gd name="adj2" fmla="val -8414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dirty="0">
                <a:latin typeface="Comic Sans MS" pitchFamily="66" charset="0"/>
              </a:rPr>
              <a:t>Η γενική του </a:t>
            </a:r>
            <a:r>
              <a:rPr lang="el-GR" dirty="0" smtClean="0">
                <a:latin typeface="Comic Sans MS" pitchFamily="66" charset="0"/>
              </a:rPr>
              <a:t>πληθυντικού</a:t>
            </a:r>
          </a:p>
          <a:p>
            <a:r>
              <a:rPr lang="el-GR" dirty="0" smtClean="0">
                <a:latin typeface="Comic Sans MS" pitchFamily="66" charset="0"/>
              </a:rPr>
              <a:t> τονίζεται</a:t>
            </a:r>
          </a:p>
          <a:p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dirty="0">
                <a:latin typeface="Comic Sans MS" pitchFamily="66" charset="0"/>
              </a:rPr>
              <a:t>στη λήγουσα και </a:t>
            </a:r>
            <a:r>
              <a:rPr lang="el-GR" dirty="0" smtClean="0">
                <a:latin typeface="Comic Sans MS" pitchFamily="66" charset="0"/>
              </a:rPr>
              <a:t>παίρνει</a:t>
            </a:r>
          </a:p>
          <a:p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dirty="0">
                <a:latin typeface="Comic Sans MS" pitchFamily="66" charset="0"/>
              </a:rPr>
              <a:t>περισπωμένη, π.χ. </a:t>
            </a:r>
            <a:r>
              <a:rPr lang="el-GR" dirty="0" err="1">
                <a:latin typeface="Comic Sans MS" pitchFamily="66" charset="0"/>
              </a:rPr>
              <a:t>τῶν</a:t>
            </a:r>
            <a:r>
              <a:rPr lang="el-GR" dirty="0">
                <a:latin typeface="Comic Sans MS" pitchFamily="66" charset="0"/>
              </a:rPr>
              <a:t> </a:t>
            </a:r>
            <a:r>
              <a:rPr lang="el-GR" dirty="0" err="1">
                <a:latin typeface="Comic Sans MS" pitchFamily="66" charset="0"/>
              </a:rPr>
              <a:t>χωρ</a:t>
            </a:r>
            <a:r>
              <a:rPr lang="el-GR" b="1" dirty="0" err="1">
                <a:latin typeface="Comic Sans MS" pitchFamily="66" charset="0"/>
              </a:rPr>
              <a:t>ῶ</a:t>
            </a:r>
            <a:r>
              <a:rPr lang="el-GR" dirty="0" err="1">
                <a:latin typeface="Comic Sans MS" pitchFamily="66" charset="0"/>
              </a:rPr>
              <a:t>ν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251520" y="5373216"/>
            <a:ext cx="781236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dirty="0">
                <a:latin typeface="Comic Sans MS" pitchFamily="66" charset="0"/>
              </a:rPr>
              <a:t>Το -</a:t>
            </a:r>
            <a:r>
              <a:rPr lang="el-GR" sz="2400" b="1" dirty="0">
                <a:latin typeface="Comic Sans MS" pitchFamily="66" charset="0"/>
              </a:rPr>
              <a:t>α</a:t>
            </a:r>
            <a:r>
              <a:rPr lang="el-GR" sz="2400" dirty="0">
                <a:latin typeface="Comic Sans MS" pitchFamily="66" charset="0"/>
              </a:rPr>
              <a:t> στην κατάληξη -</a:t>
            </a:r>
            <a:r>
              <a:rPr lang="el-GR" sz="2400" b="1" dirty="0">
                <a:latin typeface="Comic Sans MS" pitchFamily="66" charset="0"/>
              </a:rPr>
              <a:t>ας</a:t>
            </a:r>
            <a:r>
              <a:rPr lang="el-GR" sz="2400" dirty="0">
                <a:latin typeface="Comic Sans MS" pitchFamily="66" charset="0"/>
              </a:rPr>
              <a:t> σε οποιαδήποτε πτώση είναι πάντοτε </a:t>
            </a:r>
            <a:r>
              <a:rPr lang="el-GR" sz="2400" b="1" dirty="0">
                <a:latin typeface="Comic Sans MS" pitchFamily="66" charset="0"/>
              </a:rPr>
              <a:t>μακρόχρονο</a:t>
            </a:r>
            <a:r>
              <a:rPr lang="el-GR" sz="2400" dirty="0">
                <a:latin typeface="Comic Sans MS" pitchFamily="66" charset="0"/>
              </a:rPr>
              <a:t>,</a:t>
            </a:r>
            <a:r>
              <a:rPr lang="el-GR" sz="2400" dirty="0"/>
              <a:t> </a:t>
            </a:r>
            <a:endParaRPr lang="de-DE" sz="2400" dirty="0"/>
          </a:p>
        </p:txBody>
      </p:sp>
      <p:sp>
        <p:nvSpPr>
          <p:cNvPr id="8" name="7 - Επεξήγηση με στρογγυλεμένο παραλληλόγραμμο"/>
          <p:cNvSpPr/>
          <p:nvPr/>
        </p:nvSpPr>
        <p:spPr>
          <a:xfrm>
            <a:off x="6588224" y="476672"/>
            <a:ext cx="4572000" cy="1328023"/>
          </a:xfrm>
          <a:prstGeom prst="wedgeRoundRectCallout">
            <a:avLst>
              <a:gd name="adj1" fmla="val -37493"/>
              <a:gd name="adj2" fmla="val 6329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l-GR" dirty="0" smtClean="0"/>
              <a:t>Η </a:t>
            </a:r>
            <a:r>
              <a:rPr lang="el-GR" b="1" dirty="0" smtClean="0"/>
              <a:t>δίφθογγος </a:t>
            </a:r>
            <a:r>
              <a:rPr lang="el-GR" b="1" i="1" dirty="0" smtClean="0"/>
              <a:t>αι</a:t>
            </a:r>
            <a:r>
              <a:rPr lang="el-GR" dirty="0" smtClean="0"/>
              <a:t>, όταν βρίσκεται στο τέλος κλιτής λέξης είναι </a:t>
            </a:r>
            <a:r>
              <a:rPr lang="el-GR" b="1" dirty="0" smtClean="0"/>
              <a:t>βραχεία</a:t>
            </a:r>
            <a:r>
              <a:rPr lang="el-GR" dirty="0" smtClean="0"/>
              <a:t>, </a:t>
            </a:r>
          </a:p>
          <a:p>
            <a:r>
              <a:rPr lang="el-GR" dirty="0" smtClean="0"/>
              <a:t>π.χ.  </a:t>
            </a:r>
            <a:r>
              <a:rPr lang="el-GR" i="1" dirty="0" err="1" smtClean="0"/>
              <a:t>αἱ</a:t>
            </a:r>
            <a:r>
              <a:rPr lang="el-GR" i="1" dirty="0" smtClean="0"/>
              <a:t> </a:t>
            </a:r>
            <a:r>
              <a:rPr lang="el-GR" i="1" dirty="0" err="1" smtClean="0"/>
              <a:t>ὧραι</a:t>
            </a:r>
            <a:r>
              <a:rPr lang="el-GR" dirty="0" smtClean="0"/>
              <a:t> (αλλά </a:t>
            </a:r>
            <a:r>
              <a:rPr lang="el-GR" i="1" dirty="0" err="1" smtClean="0"/>
              <a:t>ταῖς</a:t>
            </a:r>
            <a:r>
              <a:rPr lang="el-GR" i="1" dirty="0" smtClean="0"/>
              <a:t> </a:t>
            </a:r>
            <a:r>
              <a:rPr lang="el-GR" i="1" dirty="0" err="1" smtClean="0"/>
              <a:t>ὥραις</a:t>
            </a:r>
            <a:r>
              <a:rPr lang="el-GR" dirty="0" smtClean="0"/>
              <a:t>).</a:t>
            </a:r>
          </a:p>
          <a:p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4294967295"/>
          </p:nvPr>
        </p:nvSpPr>
        <p:spPr>
          <a:xfrm>
            <a:off x="755576" y="1124744"/>
            <a:ext cx="3657600" cy="4005064"/>
          </a:xfr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endParaRPr lang="el-GR" dirty="0" smtClean="0"/>
          </a:p>
          <a:p>
            <a:pPr>
              <a:buNone/>
            </a:pPr>
            <a:r>
              <a:rPr lang="el-GR" b="1" dirty="0" smtClean="0"/>
              <a:t>  </a:t>
            </a:r>
            <a:r>
              <a:rPr lang="en-US" b="1" dirty="0" smtClean="0"/>
              <a:t> </a:t>
            </a:r>
            <a:r>
              <a:rPr lang="el-GR" b="1" dirty="0" smtClean="0">
                <a:latin typeface="Comic Sans MS" pitchFamily="66" charset="0"/>
              </a:rPr>
              <a:t>ὁ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</a:t>
            </a:r>
            <a:r>
              <a:rPr lang="el-GR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ής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τοῦ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οῦ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τῷ</a:t>
            </a:r>
            <a:r>
              <a:rPr lang="el-GR" b="1" dirty="0" smtClean="0">
                <a:latin typeface="Comic Sans MS" pitchFamily="66" charset="0"/>
              </a:rPr>
              <a:t> 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ῇ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τὸν</a:t>
            </a:r>
            <a:r>
              <a:rPr lang="el-GR" b="1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ήν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ὦ 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ά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4294967295"/>
          </p:nvPr>
        </p:nvSpPr>
        <p:spPr>
          <a:xfrm>
            <a:off x="4860032" y="1124744"/>
            <a:ext cx="3406080" cy="3960440"/>
          </a:xfr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l-GR" b="1" dirty="0" smtClean="0"/>
              <a:t>     </a:t>
            </a:r>
            <a:r>
              <a:rPr lang="el-GR" b="1" dirty="0" err="1" smtClean="0">
                <a:latin typeface="Comic Sans MS" pitchFamily="66" charset="0"/>
              </a:rPr>
              <a:t>οἱ</a:t>
            </a:r>
            <a:r>
              <a:rPr lang="el-GR" dirty="0" smtClean="0">
                <a:latin typeface="Comic Sans MS" pitchFamily="66" charset="0"/>
              </a:rPr>
              <a:t>  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αί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τῶν</a:t>
            </a:r>
            <a:r>
              <a:rPr lang="el-GR" b="1" dirty="0" smtClean="0">
                <a:latin typeface="Comic Sans MS" pitchFamily="66" charset="0"/>
              </a:rPr>
              <a:t>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ῶν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τοῖς</a:t>
            </a:r>
            <a:r>
              <a:rPr lang="el-GR" b="1" dirty="0" smtClean="0">
                <a:latin typeface="Comic Sans MS" pitchFamily="66" charset="0"/>
              </a:rPr>
              <a:t>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αῖς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err="1" smtClean="0">
                <a:latin typeface="Comic Sans MS" pitchFamily="66" charset="0"/>
              </a:rPr>
              <a:t>τοὺς</a:t>
            </a:r>
            <a:r>
              <a:rPr lang="el-GR" b="1" dirty="0" smtClean="0">
                <a:latin typeface="Comic Sans MS" pitchFamily="66" charset="0"/>
              </a:rPr>
              <a:t>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άς</a:t>
            </a:r>
            <a:r>
              <a:rPr lang="el-GR" b="1" dirty="0">
                <a:latin typeface="Comic Sans MS" pitchFamily="66" charset="0"/>
              </a:rPr>
              <a:t/>
            </a:r>
            <a:br>
              <a:rPr lang="el-GR" b="1" dirty="0">
                <a:latin typeface="Comic Sans MS" pitchFamily="66" charset="0"/>
              </a:rPr>
            </a:br>
            <a:r>
              <a:rPr lang="el-GR" b="1" dirty="0" smtClean="0">
                <a:latin typeface="Comic Sans MS" pitchFamily="66" charset="0"/>
              </a:rPr>
              <a:t>  ὦ   </a:t>
            </a:r>
            <a:r>
              <a:rPr lang="el-GR" dirty="0" err="1" smtClean="0">
                <a:latin typeface="Comic Sans MS" pitchFamily="66" charset="0"/>
              </a:rPr>
              <a:t>ποιητ</a:t>
            </a:r>
            <a:r>
              <a:rPr lang="el-GR" dirty="0" smtClean="0">
                <a:latin typeface="Comic Sans MS" pitchFamily="66" charset="0"/>
              </a:rPr>
              <a:t>-</a:t>
            </a:r>
            <a:r>
              <a:rPr lang="el-GR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αί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6" name="5 - Επεξήγηση με παραλληλόγραμμο"/>
          <p:cNvSpPr/>
          <p:nvPr/>
        </p:nvSpPr>
        <p:spPr>
          <a:xfrm>
            <a:off x="0" y="5226784"/>
            <a:ext cx="8892480" cy="1631216"/>
          </a:xfrm>
          <a:prstGeom prst="wedgeRectCallout">
            <a:avLst>
              <a:gd name="adj1" fmla="val -20848"/>
              <a:gd name="adj2" fmla="val -97483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000" dirty="0" smtClean="0">
                <a:latin typeface="Comic Sans MS" pitchFamily="66" charset="0"/>
              </a:rPr>
              <a:t>Σχηματίζουν </a:t>
            </a:r>
            <a:r>
              <a:rPr lang="el-GR" sz="2000" dirty="0">
                <a:latin typeface="Comic Sans MS" pitchFamily="66" charset="0"/>
              </a:rPr>
              <a:t>την κλητική του ενικού σε -</a:t>
            </a:r>
            <a:r>
              <a:rPr lang="el-GR" sz="2000" b="1" dirty="0" err="1" smtClean="0">
                <a:latin typeface="Comic Sans MS" pitchFamily="66" charset="0"/>
              </a:rPr>
              <a:t>α</a:t>
            </a:r>
            <a:r>
              <a:rPr lang="el-GR" sz="2000" dirty="0" err="1" smtClean="0">
                <a:latin typeface="Comic Sans MS" pitchFamily="66" charset="0"/>
              </a:rPr>
              <a:t>:</a:t>
            </a:r>
            <a:r>
              <a:rPr lang="el-GR" sz="2000" i="1" dirty="0" err="1"/>
              <a:t>ᾰ</a:t>
            </a:r>
            <a:endParaRPr lang="el-GR" sz="20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dirty="0">
                <a:latin typeface="Comic Sans MS" pitchFamily="66" charset="0"/>
              </a:rPr>
              <a:t>τα εθνικά: ὦ Πέρσ</a:t>
            </a:r>
            <a:r>
              <a:rPr lang="el-GR" sz="2000" b="1" dirty="0">
                <a:latin typeface="Comic Sans MS" pitchFamily="66" charset="0"/>
              </a:rPr>
              <a:t>α</a:t>
            </a:r>
            <a:r>
              <a:rPr lang="el-GR" sz="2000" dirty="0">
                <a:latin typeface="Comic Sans MS" pitchFamily="66" charset="0"/>
              </a:rPr>
              <a:t>, ὦ </a:t>
            </a:r>
            <a:r>
              <a:rPr lang="el-GR" sz="2000" dirty="0" err="1">
                <a:latin typeface="Comic Sans MS" pitchFamily="66" charset="0"/>
              </a:rPr>
              <a:t>Σκύθ</a:t>
            </a:r>
            <a:r>
              <a:rPr lang="el-GR" sz="2000" b="1" dirty="0" err="1">
                <a:latin typeface="Comic Sans MS" pitchFamily="66" charset="0"/>
              </a:rPr>
              <a:t>α</a:t>
            </a:r>
            <a:endParaRPr lang="el-GR" sz="20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dirty="0">
                <a:latin typeface="Comic Sans MS" pitchFamily="66" charset="0"/>
              </a:rPr>
              <a:t>όσα λήγουν σε -της, π.χ. ὦ </a:t>
            </a:r>
            <a:r>
              <a:rPr lang="el-GR" sz="2000" dirty="0" err="1">
                <a:latin typeface="Comic Sans MS" pitchFamily="66" charset="0"/>
              </a:rPr>
              <a:t>ποιητ</a:t>
            </a:r>
            <a:r>
              <a:rPr lang="el-GR" sz="2000" b="1" dirty="0" err="1">
                <a:latin typeface="Comic Sans MS" pitchFamily="66" charset="0"/>
              </a:rPr>
              <a:t>ά</a:t>
            </a:r>
            <a:endParaRPr lang="el-GR" sz="20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2000" dirty="0">
                <a:latin typeface="Comic Sans MS" pitchFamily="66" charset="0"/>
              </a:rPr>
              <a:t>τα σύνθετα με β' συνθετικό ρήμα, π.χ. ὦ γυμνασιάρχ</a:t>
            </a:r>
            <a:r>
              <a:rPr lang="el-GR" sz="2000" b="1" dirty="0">
                <a:latin typeface="Comic Sans MS" pitchFamily="66" charset="0"/>
              </a:rPr>
              <a:t>α, </a:t>
            </a:r>
            <a:r>
              <a:rPr lang="el-GR" sz="2000" dirty="0">
                <a:latin typeface="Comic Sans MS" pitchFamily="66" charset="0"/>
              </a:rPr>
              <a:t>ὦ </a:t>
            </a:r>
            <a:r>
              <a:rPr lang="el-GR" sz="2000" dirty="0" err="1">
                <a:latin typeface="Comic Sans MS" pitchFamily="66" charset="0"/>
              </a:rPr>
              <a:t>παιδοτρίβ</a:t>
            </a:r>
            <a:r>
              <a:rPr lang="el-GR" sz="2000" b="1" dirty="0" err="1">
                <a:latin typeface="Comic Sans MS" pitchFamily="66" charset="0"/>
              </a:rPr>
              <a:t>α</a:t>
            </a:r>
            <a:r>
              <a:rPr lang="el-GR" sz="2000" dirty="0">
                <a:latin typeface="Comic Sans MS" pitchFamily="66" charset="0"/>
              </a:rPr>
              <a:t>, ὦ </a:t>
            </a:r>
            <a:r>
              <a:rPr lang="el-GR" sz="2000" dirty="0" err="1" smtClean="0">
                <a:latin typeface="Comic Sans MS" pitchFamily="66" charset="0"/>
              </a:rPr>
              <a:t>βιβλιοπῶλ</a:t>
            </a:r>
            <a:r>
              <a:rPr lang="el-GR" sz="2000" b="1" dirty="0" err="1" smtClean="0">
                <a:latin typeface="Comic Sans MS" pitchFamily="66" charset="0"/>
              </a:rPr>
              <a:t>α</a:t>
            </a:r>
            <a:endParaRPr lang="el-GR" sz="2000" dirty="0">
              <a:latin typeface="Comic Sans MS" pitchFamily="66" charset="0"/>
            </a:endParaRPr>
          </a:p>
        </p:txBody>
      </p:sp>
      <p:sp>
        <p:nvSpPr>
          <p:cNvPr id="7" name="6 - Επεξήγηση με στρογγυλεμένο παραλληλόγραμμο"/>
          <p:cNvSpPr/>
          <p:nvPr/>
        </p:nvSpPr>
        <p:spPr>
          <a:xfrm>
            <a:off x="8460432" y="0"/>
            <a:ext cx="4572000" cy="1328023"/>
          </a:xfrm>
          <a:prstGeom prst="wedgeRoundRectCallout">
            <a:avLst>
              <a:gd name="adj1" fmla="val -61151"/>
              <a:gd name="adj2" fmla="val 4829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l-GR" dirty="0" smtClean="0"/>
              <a:t>Η </a:t>
            </a:r>
            <a:r>
              <a:rPr lang="el-GR" b="1" dirty="0" smtClean="0"/>
              <a:t>δίφθογγος </a:t>
            </a:r>
            <a:r>
              <a:rPr lang="el-GR" b="1" i="1" dirty="0" smtClean="0"/>
              <a:t>αι</a:t>
            </a:r>
            <a:r>
              <a:rPr lang="el-GR" dirty="0" smtClean="0"/>
              <a:t>, όταν βρίσκεται στο τέλος κλιτής λέξης </a:t>
            </a:r>
            <a:r>
              <a:rPr lang="el-GR" dirty="0" err="1" smtClean="0"/>
              <a:t>ίναι</a:t>
            </a:r>
            <a:r>
              <a:rPr lang="el-GR" dirty="0" smtClean="0"/>
              <a:t> </a:t>
            </a:r>
            <a:r>
              <a:rPr lang="el-GR" b="1" dirty="0" smtClean="0"/>
              <a:t>βραχεία</a:t>
            </a:r>
            <a:r>
              <a:rPr lang="el-GR" dirty="0" smtClean="0"/>
              <a:t>, </a:t>
            </a:r>
          </a:p>
          <a:p>
            <a:r>
              <a:rPr lang="el-GR" dirty="0" smtClean="0"/>
              <a:t>π.χ.  </a:t>
            </a:r>
            <a:r>
              <a:rPr lang="el-GR" i="1" dirty="0" err="1" smtClean="0"/>
              <a:t>αἱ</a:t>
            </a:r>
            <a:r>
              <a:rPr lang="el-GR" i="1" dirty="0" smtClean="0"/>
              <a:t> </a:t>
            </a:r>
            <a:r>
              <a:rPr lang="el-GR" i="1" dirty="0" err="1" smtClean="0"/>
              <a:t>ὧραι</a:t>
            </a:r>
            <a:r>
              <a:rPr lang="el-GR" dirty="0" smtClean="0"/>
              <a:t> (αλλά </a:t>
            </a:r>
            <a:r>
              <a:rPr lang="el-GR" i="1" dirty="0" err="1" smtClean="0"/>
              <a:t>ταῖς</a:t>
            </a:r>
            <a:r>
              <a:rPr lang="el-GR" i="1" dirty="0" smtClean="0"/>
              <a:t> </a:t>
            </a:r>
            <a:r>
              <a:rPr lang="el-GR" i="1" dirty="0" err="1" smtClean="0"/>
              <a:t>ὥραις</a:t>
            </a:r>
            <a:r>
              <a:rPr lang="el-GR" dirty="0" smtClean="0"/>
              <a:t>).</a:t>
            </a:r>
          </a:p>
          <a:p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8" name="7 - Επεξήγηση με στρογγυλεμένο παραλληλόγραμμο"/>
          <p:cNvSpPr/>
          <p:nvPr/>
        </p:nvSpPr>
        <p:spPr>
          <a:xfrm>
            <a:off x="8388424" y="1412776"/>
            <a:ext cx="5688632" cy="715089"/>
          </a:xfrm>
          <a:prstGeom prst="wedgeRoundRectCallout">
            <a:avLst>
              <a:gd name="adj1" fmla="val -54257"/>
              <a:gd name="adj2" fmla="val 1987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dirty="0">
                <a:latin typeface="Comic Sans MS" pitchFamily="66" charset="0"/>
              </a:rPr>
              <a:t>Η γενική του πληθυντικού τονίζεται στη λήγουσα και παίρνει περισπωμένη, π.χ. </a:t>
            </a:r>
            <a:r>
              <a:rPr lang="el-GR" dirty="0" err="1">
                <a:latin typeface="Comic Sans MS" pitchFamily="66" charset="0"/>
              </a:rPr>
              <a:t>τῶν</a:t>
            </a:r>
            <a:r>
              <a:rPr lang="el-GR" dirty="0">
                <a:latin typeface="Comic Sans MS" pitchFamily="66" charset="0"/>
              </a:rPr>
              <a:t> </a:t>
            </a:r>
            <a:r>
              <a:rPr lang="el-GR" dirty="0" err="1">
                <a:latin typeface="Comic Sans MS" pitchFamily="66" charset="0"/>
              </a:rPr>
              <a:t>χωρ</a:t>
            </a:r>
            <a:r>
              <a:rPr lang="el-GR" b="1" dirty="0" err="1">
                <a:latin typeface="Comic Sans MS" pitchFamily="66" charset="0"/>
              </a:rPr>
              <a:t>ῶ</a:t>
            </a:r>
            <a:r>
              <a:rPr lang="el-GR" dirty="0" err="1">
                <a:latin typeface="Comic Sans MS" pitchFamily="66" charset="0"/>
              </a:rPr>
              <a:t>ν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755576" y="188640"/>
            <a:ext cx="4351965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</a:rPr>
              <a:t>αρσενικά σε -ης</a:t>
            </a:r>
            <a:endParaRPr lang="de-DE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827585" y="2996952"/>
          <a:ext cx="4464496" cy="28625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668646"/>
                <a:gridCol w="1995649"/>
                <a:gridCol w="1800201"/>
              </a:tblGrid>
              <a:tr h="260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/>
                        <a:t>ον</a:t>
                      </a:r>
                      <a:r>
                        <a:rPr lang="de-DE" sz="2000" dirty="0"/>
                        <a:t>.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ᾱς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ης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25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/>
                        <a:t>γεν</a:t>
                      </a:r>
                      <a:r>
                        <a:rPr lang="de-DE" sz="2000" dirty="0"/>
                        <a:t>.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ου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ου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60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/>
                        <a:t>δοτ</a:t>
                      </a:r>
                      <a:r>
                        <a:rPr lang="de-DE" sz="2000" dirty="0"/>
                        <a:t>.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-ᾳ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-ῃ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60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/>
                        <a:t>αιτ</a:t>
                      </a:r>
                      <a:r>
                        <a:rPr lang="de-DE" sz="2000" dirty="0"/>
                        <a:t>.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ᾱν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</a:t>
                      </a:r>
                      <a:r>
                        <a:rPr lang="de-DE" sz="2800" dirty="0" err="1"/>
                        <a:t>ην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268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/>
                        <a:t>κλ</a:t>
                      </a:r>
                      <a:r>
                        <a:rPr lang="de-DE" sz="2000" dirty="0"/>
                        <a:t>.</a:t>
                      </a:r>
                      <a:endParaRPr lang="de-DE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-ᾱ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800" dirty="0"/>
                        <a:t>-η (ή-ᾰ)</a:t>
                      </a:r>
                      <a:endParaRPr lang="de-DE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3 - Ορθογώνιο"/>
          <p:cNvSpPr/>
          <p:nvPr/>
        </p:nvSpPr>
        <p:spPr>
          <a:xfrm>
            <a:off x="2411760" y="1700808"/>
            <a:ext cx="2088232" cy="5232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800" b="1" dirty="0" err="1" smtClean="0">
                <a:latin typeface="Comic Sans MS" pitchFamily="66" charset="0"/>
              </a:rPr>
              <a:t>Ενικός</a:t>
            </a:r>
            <a:endParaRPr lang="de-DE" sz="2800" b="1" dirty="0">
              <a:latin typeface="Comic Sans MS" pitchFamily="66" charset="0"/>
            </a:endParaRPr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5652120" y="2132856"/>
          <a:ext cx="3024336" cy="374441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024336"/>
              </a:tblGrid>
              <a:tr h="917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b="1" dirty="0" err="1">
                          <a:latin typeface="Comic Sans MS" pitchFamily="66" charset="0"/>
                        </a:rPr>
                        <a:t>Πληθυντ</a:t>
                      </a:r>
                      <a:r>
                        <a:rPr lang="de-DE" sz="2400" b="1" dirty="0" smtClean="0">
                          <a:latin typeface="Comic Sans MS" pitchFamily="66" charset="0"/>
                        </a:rPr>
                        <a:t>.</a:t>
                      </a:r>
                      <a:endParaRPr lang="el-GR" sz="2400" b="1" dirty="0" smtClean="0">
                        <a:latin typeface="Comic Sans MS" pitchFamily="66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24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Οι</a:t>
                      </a:r>
                      <a:r>
                        <a:rPr lang="el-GR" sz="2400" b="1" baseline="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 ί</a:t>
                      </a:r>
                      <a:r>
                        <a:rPr lang="el-GR" sz="2400" b="1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διες</a:t>
                      </a:r>
                      <a:r>
                        <a:rPr lang="el-GR" sz="2400" b="1" baseline="0" dirty="0" smtClean="0">
                          <a:latin typeface="Comic Sans MS" pitchFamily="66" charset="0"/>
                          <a:ea typeface="Calibri"/>
                          <a:cs typeface="Times New Roman"/>
                        </a:rPr>
                        <a:t> καταλήξεις </a:t>
                      </a:r>
                      <a:endParaRPr lang="de-DE" sz="2400" b="1" dirty="0">
                        <a:latin typeface="Comic Sans MS" pitchFamily="66" charset="0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rgbClr val="FFFF00"/>
                    </a:solidFill>
                  </a:tcPr>
                </a:tc>
              </a:tr>
              <a:tr h="565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/>
                        <a:t>-</a:t>
                      </a:r>
                      <a:r>
                        <a:rPr lang="de-DE" sz="2400" dirty="0" err="1"/>
                        <a:t>αι</a:t>
                      </a:r>
                      <a:endParaRPr lang="de-DE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/>
                        <a:t>-</a:t>
                      </a:r>
                      <a:r>
                        <a:rPr lang="de-DE" sz="2400" dirty="0" err="1"/>
                        <a:t>ων</a:t>
                      </a:r>
                      <a:endParaRPr lang="de-DE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/>
                        <a:t>-</a:t>
                      </a:r>
                      <a:r>
                        <a:rPr lang="de-DE" sz="2400" dirty="0" err="1"/>
                        <a:t>αις</a:t>
                      </a:r>
                      <a:endParaRPr lang="de-DE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/>
                        <a:t>-</a:t>
                      </a:r>
                      <a:r>
                        <a:rPr lang="de-DE" sz="2400" dirty="0" err="1"/>
                        <a:t>ᾱς</a:t>
                      </a:r>
                      <a:endParaRPr lang="de-DE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65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/>
                        <a:t>-</a:t>
                      </a:r>
                      <a:r>
                        <a:rPr lang="de-DE" sz="2400" dirty="0" err="1"/>
                        <a:t>αι</a:t>
                      </a:r>
                      <a:endParaRPr lang="de-DE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99" marR="145576" marT="9099" marB="90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- Ορθογώνιο"/>
          <p:cNvSpPr/>
          <p:nvPr/>
        </p:nvSpPr>
        <p:spPr>
          <a:xfrm>
            <a:off x="1547664" y="2420888"/>
            <a:ext cx="1944216" cy="4616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Comic Sans MS" pitchFamily="66" charset="0"/>
              </a:rPr>
              <a:t> σε –ας</a:t>
            </a:r>
            <a:endParaRPr lang="de-DE" sz="2400" dirty="0">
              <a:latin typeface="Comic Sans MS" pitchFamily="66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3563888" y="2420888"/>
            <a:ext cx="1728192" cy="4616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Comic Sans MS" pitchFamily="66" charset="0"/>
              </a:rPr>
              <a:t> σε -ης</a:t>
            </a:r>
            <a:endParaRPr lang="de-DE" sz="2400" dirty="0">
              <a:latin typeface="Comic Sans MS" pitchFamily="66" charset="0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0" y="476672"/>
            <a:ext cx="9144000" cy="8309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l-GR" sz="2400" b="1" dirty="0" smtClean="0">
                <a:latin typeface="Comic Sans MS" pitchFamily="66" charset="0"/>
              </a:rPr>
              <a:t>ΑΣ ΔΟΥΜΕ ΤΙΣ ΚΑΤΑΛΗΞΕΙΣ ΤΩΝ ΟΥΣΙΑΣΤΙΚΩΝ ΤΗΣ Α΄ ΚΛΙΣΗΣ:</a:t>
            </a:r>
            <a:endParaRPr lang="de-DE" sz="24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251520" y="188640"/>
            <a:ext cx="4392488" cy="1143000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>
                <a:latin typeface="Comic Sans MS" pitchFamily="66" charset="0"/>
              </a:rPr>
              <a:t>ΑΣΚΗΣΕΙΣ</a:t>
            </a:r>
            <a:endParaRPr lang="de-DE" dirty="0">
              <a:latin typeface="Comic Sans MS" pitchFamily="66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4392488" cy="46634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sz="3300" dirty="0" smtClean="0">
                <a:latin typeface="Comic Sans MS" pitchFamily="66" charset="0"/>
              </a:rPr>
              <a:t>1.Να κλίνετε τα παρακάτω ουσιαστικά στους δύο αριθμούς:</a:t>
            </a:r>
          </a:p>
          <a:p>
            <a:pPr>
              <a:buNone/>
            </a:pPr>
            <a:endParaRPr lang="de-DE" sz="3300" dirty="0" smtClean="0">
              <a:latin typeface="Comic Sans MS" pitchFamily="66" charset="0"/>
            </a:endParaRPr>
          </a:p>
          <a:p>
            <a:pPr lvl="1"/>
            <a:r>
              <a:rPr lang="el-GR" sz="3300" dirty="0" smtClean="0">
                <a:latin typeface="Comic Sans MS" pitchFamily="66" charset="0"/>
              </a:rPr>
              <a:t>ὁ </a:t>
            </a:r>
            <a:r>
              <a:rPr lang="el-GR" sz="3300" dirty="0" err="1" smtClean="0">
                <a:latin typeface="Comic Sans MS" pitchFamily="66" charset="0"/>
              </a:rPr>
              <a:t>θεατὴς</a:t>
            </a:r>
            <a:r>
              <a:rPr lang="el-GR" sz="3300" dirty="0" smtClean="0">
                <a:latin typeface="Comic Sans MS" pitchFamily="66" charset="0"/>
              </a:rPr>
              <a:t> </a:t>
            </a:r>
            <a:endParaRPr lang="de-DE" sz="3300" dirty="0" smtClean="0">
              <a:latin typeface="Comic Sans MS" pitchFamily="66" charset="0"/>
            </a:endParaRPr>
          </a:p>
          <a:p>
            <a:pPr lvl="1"/>
            <a:r>
              <a:rPr lang="el-GR" sz="3300" dirty="0" smtClean="0">
                <a:latin typeface="Comic Sans MS" pitchFamily="66" charset="0"/>
              </a:rPr>
              <a:t>ὁ </a:t>
            </a:r>
            <a:r>
              <a:rPr lang="el-GR" sz="3300" dirty="0" err="1" smtClean="0">
                <a:latin typeface="Comic Sans MS" pitchFamily="66" charset="0"/>
              </a:rPr>
              <a:t>ἰδιώτης</a:t>
            </a:r>
            <a:r>
              <a:rPr lang="el-GR" sz="3300" dirty="0" smtClean="0">
                <a:latin typeface="Comic Sans MS" pitchFamily="66" charset="0"/>
              </a:rPr>
              <a:t> </a:t>
            </a:r>
            <a:endParaRPr lang="de-DE" sz="3300" dirty="0" smtClean="0">
              <a:latin typeface="Comic Sans MS" pitchFamily="66" charset="0"/>
            </a:endParaRPr>
          </a:p>
          <a:p>
            <a:pPr lvl="1"/>
            <a:r>
              <a:rPr lang="el-GR" sz="3300" dirty="0" smtClean="0">
                <a:latin typeface="Comic Sans MS" pitchFamily="66" charset="0"/>
              </a:rPr>
              <a:t>ὁ </a:t>
            </a:r>
            <a:r>
              <a:rPr lang="el-GR" sz="3300" dirty="0" smtClean="0">
                <a:latin typeface="Comic Sans MS" pitchFamily="66" charset="0"/>
              </a:rPr>
              <a:t>κοχλίας</a:t>
            </a:r>
            <a:endParaRPr lang="en-US" sz="3300" dirty="0" smtClean="0">
              <a:latin typeface="Comic Sans MS" pitchFamily="66" charset="0"/>
            </a:endParaRPr>
          </a:p>
          <a:p>
            <a:pPr lvl="1">
              <a:buNone/>
            </a:pPr>
            <a:endParaRPr lang="el-GR" sz="1700" dirty="0" smtClean="0">
              <a:latin typeface="Comic Sans MS" pitchFamily="66" charset="0"/>
            </a:endParaRPr>
          </a:p>
          <a:p>
            <a:pPr lvl="1">
              <a:buNone/>
            </a:pPr>
            <a:endParaRPr lang="el-GR" sz="1700" dirty="0" smtClean="0">
              <a:latin typeface="Comic Sans MS" pitchFamily="66" charset="0"/>
            </a:endParaRPr>
          </a:p>
          <a:p>
            <a:pPr lvl="1">
              <a:buNone/>
            </a:pPr>
            <a:endParaRPr lang="el-GR" sz="1700" dirty="0" smtClean="0">
              <a:latin typeface="Comic Sans MS" pitchFamily="66" charset="0"/>
            </a:endParaRPr>
          </a:p>
          <a:p>
            <a:pPr lvl="1">
              <a:buNone/>
            </a:pPr>
            <a:r>
              <a:rPr lang="el-GR" sz="1700" dirty="0" smtClean="0">
                <a:latin typeface="Comic Sans MS" pitchFamily="66" charset="0"/>
                <a:hlinkClick r:id="rId2"/>
              </a:rPr>
              <a:t>1</a:t>
            </a:r>
            <a:r>
              <a:rPr lang="el-GR" sz="3300" dirty="0" smtClean="0">
                <a:latin typeface="Comic Sans MS" pitchFamily="66" charset="0"/>
                <a:hlinkClick r:id="rId2"/>
              </a:rPr>
              <a:t>  </a:t>
            </a:r>
            <a:endParaRPr lang="de-DE" sz="3300" dirty="0" smtClean="0">
              <a:latin typeface="Comic Sans MS" pitchFamily="66" charset="0"/>
            </a:endParaRPr>
          </a:p>
          <a:p>
            <a:endParaRPr lang="de-DE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5076056" y="260648"/>
            <a:ext cx="3888432" cy="62646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sz="2600" dirty="0" smtClean="0">
                <a:latin typeface="Comic Sans MS" pitchFamily="66" charset="0"/>
              </a:rPr>
              <a:t>2.Να μεταφέρετε στην ίδια πτώση του άλλου αριθμού τα παρακάτω ουσιαστικά:</a:t>
            </a:r>
          </a:p>
          <a:p>
            <a:pPr>
              <a:buNone/>
            </a:pP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τὸν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πολίτην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τοῦ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νεανίου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smtClean="0">
                <a:latin typeface="Comic Sans MS" pitchFamily="66" charset="0"/>
              </a:rPr>
              <a:t>(ὦ) </a:t>
            </a:r>
            <a:r>
              <a:rPr lang="el-GR" sz="2600" dirty="0" err="1" smtClean="0">
                <a:latin typeface="Comic Sans MS" pitchFamily="66" charset="0"/>
              </a:rPr>
              <a:t>πελτασταὶ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τοὺς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δεσμώτας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τῶν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μηνυτῶν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smtClean="0">
                <a:latin typeface="Comic Sans MS" pitchFamily="66" charset="0"/>
              </a:rPr>
              <a:t>(ὦ) γυμνασιάρχα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smtClean="0">
                <a:latin typeface="Comic Sans MS" pitchFamily="66" charset="0"/>
              </a:rPr>
              <a:t>(ὦ) </a:t>
            </a:r>
            <a:r>
              <a:rPr lang="el-GR" sz="2600" dirty="0" err="1" smtClean="0">
                <a:latin typeface="Comic Sans MS" pitchFamily="66" charset="0"/>
              </a:rPr>
              <a:t>τεχνῖτα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τὸν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προδότην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τῷ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πατριώτῃ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/>
            <a:r>
              <a:rPr lang="el-GR" sz="2600" dirty="0" err="1" smtClean="0">
                <a:latin typeface="Comic Sans MS" pitchFamily="66" charset="0"/>
              </a:rPr>
              <a:t>τοῖς</a:t>
            </a:r>
            <a:r>
              <a:rPr lang="el-GR" sz="2600" dirty="0" smtClean="0">
                <a:latin typeface="Comic Sans MS" pitchFamily="66" charset="0"/>
              </a:rPr>
              <a:t> </a:t>
            </a:r>
            <a:r>
              <a:rPr lang="el-GR" sz="2600" dirty="0" err="1" smtClean="0">
                <a:latin typeface="Comic Sans MS" pitchFamily="66" charset="0"/>
              </a:rPr>
              <a:t>ἱππόταις</a:t>
            </a:r>
            <a:r>
              <a:rPr lang="el-GR" sz="2600" dirty="0" smtClean="0">
                <a:latin typeface="Comic Sans MS" pitchFamily="66" charset="0"/>
              </a:rPr>
              <a:t> </a:t>
            </a:r>
            <a:endParaRPr lang="de-DE" sz="2600" dirty="0" smtClean="0">
              <a:latin typeface="Comic Sans MS" pitchFamily="66" charset="0"/>
            </a:endParaRPr>
          </a:p>
          <a:p>
            <a:pPr lvl="1">
              <a:buNone/>
            </a:pPr>
            <a:r>
              <a:rPr lang="el-GR" sz="2600" dirty="0" smtClean="0"/>
              <a:t/>
            </a:r>
            <a:br>
              <a:rPr lang="el-GR" sz="2600" dirty="0" smtClean="0"/>
            </a:br>
            <a:endParaRPr lang="de-DE" sz="2600" dirty="0" smtClean="0"/>
          </a:p>
        </p:txBody>
      </p:sp>
      <p:pic>
        <p:nvPicPr>
          <p:cNvPr id="6" name="5 - Εικόνα" descr="images (4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87824" y="3356992"/>
            <a:ext cx="1666875" cy="2232248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395536" y="5733256"/>
            <a:ext cx="3331361" cy="92333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buNone/>
            </a:pPr>
            <a:r>
              <a:rPr lang="el-GR" dirty="0" smtClean="0">
                <a:solidFill>
                  <a:schemeClr val="bg1"/>
                </a:solidFill>
                <a:latin typeface="Comic Sans MS" pitchFamily="66" charset="0"/>
                <a:hlinkClick r:id="rId2"/>
              </a:rPr>
              <a:t>ΕΛΛΗΝΙΚΟΣΠΟΛΙΤΙΣΜΟΣ</a:t>
            </a:r>
          </a:p>
          <a:p>
            <a:pPr>
              <a:buNone/>
            </a:pPr>
            <a:r>
              <a:rPr lang="el-GR" dirty="0" smtClean="0">
                <a:solidFill>
                  <a:schemeClr val="bg1"/>
                </a:solidFill>
                <a:latin typeface="Comic Sans MS" pitchFamily="66" charset="0"/>
                <a:hlinkClick r:id="rId2"/>
              </a:rPr>
              <a:t>ΑΣΚΗΣΗ 1</a:t>
            </a:r>
          </a:p>
          <a:p>
            <a:pPr>
              <a:buNone/>
            </a:pPr>
            <a:r>
              <a:rPr lang="el-GR" dirty="0" smtClean="0">
                <a:solidFill>
                  <a:schemeClr val="bg1"/>
                </a:solidFill>
                <a:latin typeface="Comic Sans MS" pitchFamily="66" charset="0"/>
                <a:hlinkClick r:id="rId4"/>
              </a:rPr>
              <a:t> ΑΣΚΗΣΗ 2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5508104" y="1124744"/>
            <a:ext cx="2743200" cy="2283296"/>
          </a:xfrm>
          <a:prstGeom prst="flowChartDocumen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sz="2800" dirty="0" smtClean="0">
                <a:latin typeface="Comic Sans MS" pitchFamily="66" charset="0"/>
              </a:rPr>
              <a:t>ΤΑ ΘΗΛΥΚΑ  ΟΥΣΙΑΣΤΙΚΑ ΤΗΣ Α ΚΛΙΣΗΣ</a:t>
            </a:r>
            <a:endParaRPr lang="de-DE" sz="2800" dirty="0">
              <a:latin typeface="Comic Sans MS" pitchFamily="66" charset="0"/>
            </a:endParaRPr>
          </a:p>
        </p:txBody>
      </p:sp>
      <p:pic>
        <p:nvPicPr>
          <p:cNvPr id="4" name="3 - Θέση περιεχομένου" descr="images (62)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0237" b="10237"/>
          <a:stretch>
            <a:fillRect/>
          </a:stretch>
        </p:blipFill>
        <p:spPr/>
      </p:pic>
      <p:sp>
        <p:nvSpPr>
          <p:cNvPr id="7" name="6 - Ορθογώνιο"/>
          <p:cNvSpPr/>
          <p:nvPr/>
        </p:nvSpPr>
        <p:spPr>
          <a:xfrm>
            <a:off x="2267744" y="1988840"/>
            <a:ext cx="2232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latin typeface="Comic Sans MS" pitchFamily="66" charset="0"/>
              </a:rPr>
              <a:t>ΜΑΘΗΜΑ </a:t>
            </a:r>
            <a:r>
              <a:rPr lang="el-GR" sz="2400" b="1" dirty="0" smtClean="0">
                <a:latin typeface="Comic Sans MS" pitchFamily="66" charset="0"/>
              </a:rPr>
              <a:t>2</a:t>
            </a:r>
            <a:r>
              <a:rPr lang="el-GR" sz="2400" b="1" baseline="30000" dirty="0" smtClean="0">
                <a:latin typeface="Comic Sans MS" pitchFamily="66" charset="0"/>
              </a:rPr>
              <a:t>Ο</a:t>
            </a:r>
            <a:r>
              <a:rPr lang="el-GR" sz="2400" b="1" dirty="0" smtClean="0">
                <a:latin typeface="Comic Sans MS" pitchFamily="66" charset="0"/>
              </a:rPr>
              <a:t>  </a:t>
            </a:r>
            <a:endParaRPr lang="de-DE" sz="2400" b="1" dirty="0">
              <a:latin typeface="Comic Sans MS" pitchFamily="66" charset="0"/>
            </a:endParaRPr>
          </a:p>
        </p:txBody>
      </p:sp>
      <p:sp>
        <p:nvSpPr>
          <p:cNvPr id="8" name="7 - Ταινία προς τα επάνω"/>
          <p:cNvSpPr/>
          <p:nvPr/>
        </p:nvSpPr>
        <p:spPr>
          <a:xfrm>
            <a:off x="5796136" y="4365104"/>
            <a:ext cx="2646792" cy="624423"/>
          </a:xfrm>
          <a:prstGeom prst="ribbon2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l-GR" sz="2800" dirty="0" smtClean="0">
                <a:latin typeface="Comic Sans MS" pitchFamily="66" charset="0"/>
              </a:rPr>
              <a:t>Σελ.50</a:t>
            </a:r>
            <a:endParaRPr lang="el-GR" sz="2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850106"/>
          </a:xfr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b="1" dirty="0" smtClean="0"/>
              <a:t>Παραδείγματα</a:t>
            </a:r>
            <a:r>
              <a:rPr lang="el-GR" b="1" dirty="0" smtClean="0"/>
              <a:t> θηλυκών σε </a:t>
            </a:r>
            <a:r>
              <a:rPr lang="el-GR" b="1" dirty="0" smtClean="0"/>
              <a:t>–η </a:t>
            </a:r>
            <a:endParaRPr lang="de-DE" dirty="0"/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0" y="1412776"/>
          <a:ext cx="9180512" cy="489654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280641"/>
                <a:gridCol w="843087"/>
                <a:gridCol w="1718195"/>
                <a:gridCol w="1162125"/>
                <a:gridCol w="864096"/>
                <a:gridCol w="1815702"/>
                <a:gridCol w="1496666"/>
              </a:tblGrid>
              <a:tr h="816091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l-GR" sz="2800" dirty="0"/>
                        <a:t>Ενικός αριθμός</a:t>
                      </a:r>
                      <a:endParaRPr lang="el-GR" sz="2800" dirty="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l-GR" sz="2800" dirty="0"/>
                        <a:t>Πληθυντικός αριθμός</a:t>
                      </a:r>
                      <a:endParaRPr lang="el-GR" sz="2800" dirty="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80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</a:tr>
              <a:tr h="816091">
                <a:tc>
                  <a:txBody>
                    <a:bodyPr/>
                    <a:lstStyle/>
                    <a:p>
                      <a:pPr fontAlgn="t"/>
                      <a:r>
                        <a:rPr lang="el-GR" sz="2400" dirty="0"/>
                        <a:t>ον.</a:t>
                      </a:r>
                      <a:endParaRPr lang="el-GR" sz="2400" dirty="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ἡ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 smtClean="0"/>
                        <a:t>κώμ</a:t>
                      </a:r>
                      <a:r>
                        <a:rPr lang="el-GR" sz="2800" b="1" dirty="0" smtClean="0"/>
                        <a:t>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η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τιμ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ὴ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αἱ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κῶμ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αι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τιμ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αὶ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</a:tr>
              <a:tr h="816091">
                <a:tc>
                  <a:txBody>
                    <a:bodyPr/>
                    <a:lstStyle/>
                    <a:p>
                      <a:pPr fontAlgn="t"/>
                      <a:r>
                        <a:rPr lang="el-GR" sz="2400" dirty="0"/>
                        <a:t>γεν.</a:t>
                      </a:r>
                      <a:endParaRPr lang="el-GR" sz="2400" dirty="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τῆς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κώμ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ης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τιμ </a:t>
                      </a:r>
                      <a:r>
                        <a:rPr lang="el-GR" sz="2800" b="1" dirty="0" err="1" smtClean="0">
                          <a:solidFill>
                            <a:schemeClr val="bg1"/>
                          </a:solidFill>
                        </a:rPr>
                        <a:t>ῆς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τῶν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κωμ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ῶν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τιμῶν</a:t>
                      </a:r>
                      <a:endParaRPr lang="el-GR" sz="2800" b="1" dirty="0">
                        <a:latin typeface="+mj-lt"/>
                      </a:endParaRPr>
                    </a:p>
                  </a:txBody>
                  <a:tcPr marL="87346" marR="87346" marT="43673" marB="43673"/>
                </a:tc>
              </a:tr>
              <a:tr h="816091">
                <a:tc>
                  <a:txBody>
                    <a:bodyPr/>
                    <a:lstStyle/>
                    <a:p>
                      <a:pPr fontAlgn="t"/>
                      <a:r>
                        <a:rPr lang="el-GR" sz="2400"/>
                        <a:t>δοτ.</a:t>
                      </a:r>
                      <a:endParaRPr lang="el-GR" sz="240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τῇ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 smtClean="0"/>
                        <a:t>κώμ</a:t>
                      </a:r>
                      <a:r>
                        <a:rPr lang="el-GR" sz="2800" b="1" dirty="0" smtClean="0"/>
                        <a:t>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ῃ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τιμ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ῇ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 smtClean="0"/>
                        <a:t>ταῖς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κώμ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αις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τιμ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αῖς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</a:tr>
              <a:tr h="816091">
                <a:tc>
                  <a:txBody>
                    <a:bodyPr/>
                    <a:lstStyle/>
                    <a:p>
                      <a:pPr fontAlgn="t"/>
                      <a:r>
                        <a:rPr lang="el-GR" sz="2400"/>
                        <a:t>αιτ.</a:t>
                      </a:r>
                      <a:endParaRPr lang="el-GR" sz="240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τὴν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 smtClean="0"/>
                        <a:t>Κώμ</a:t>
                      </a:r>
                      <a:r>
                        <a:rPr lang="el-GR" sz="2800" b="1" dirty="0" smtClean="0"/>
                        <a:t>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ην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τιμ </a:t>
                      </a:r>
                      <a:r>
                        <a:rPr lang="el-GR" sz="2800" b="1" dirty="0" err="1" smtClean="0">
                          <a:solidFill>
                            <a:schemeClr val="bg1"/>
                          </a:solidFill>
                        </a:rPr>
                        <a:t>ὴν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 err="1"/>
                        <a:t>τὰς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κώμ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τιμ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ὰς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</a:tr>
              <a:tr h="816091">
                <a:tc>
                  <a:txBody>
                    <a:bodyPr/>
                    <a:lstStyle/>
                    <a:p>
                      <a:pPr fontAlgn="t"/>
                      <a:r>
                        <a:rPr lang="el-GR" sz="2400"/>
                        <a:t>κλ.</a:t>
                      </a:r>
                      <a:endParaRPr lang="el-GR" sz="2400">
                        <a:latin typeface="Comic Sans MS" pitchFamily="66" charset="0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(ὦ)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 smtClean="0"/>
                        <a:t>κώμ</a:t>
                      </a:r>
                      <a:r>
                        <a:rPr lang="el-GR" sz="2800" b="1" dirty="0" smtClean="0"/>
                        <a:t> 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η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smtClean="0"/>
                        <a:t>τιμ</a:t>
                      </a:r>
                      <a:r>
                        <a:rPr lang="el-GR" sz="2800" b="1" dirty="0" smtClean="0">
                          <a:solidFill>
                            <a:schemeClr val="bg1"/>
                          </a:solidFill>
                        </a:rPr>
                        <a:t> ὴ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dirty="0"/>
                        <a:t>(ὦ)</a:t>
                      </a:r>
                      <a:endParaRPr lang="el-GR" sz="2800" dirty="0"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κῶμ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αι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l-GR" sz="2800" b="1" dirty="0" err="1"/>
                        <a:t>τιμ</a:t>
                      </a:r>
                      <a:r>
                        <a:rPr lang="el-GR" sz="2800" b="1" dirty="0" err="1">
                          <a:solidFill>
                            <a:schemeClr val="bg1"/>
                          </a:solidFill>
                        </a:rPr>
                        <a:t>αὶ</a:t>
                      </a:r>
                      <a:endParaRPr lang="el-GR" sz="28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7346" marR="87346" marT="43673" marB="43673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510</Words>
  <Application>Microsoft Office PowerPoint</Application>
  <PresentationFormat>Προβολή στην οθόνη (4:3)</PresentationFormat>
  <Paragraphs>196</Paragraphs>
  <Slides>12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Ηλιοστάσιο</vt:lpstr>
      <vt:lpstr>Διαφάνεια 1</vt:lpstr>
      <vt:lpstr>ΤΑ ΑΡΣΕΝΙΚΑ ΟΥΣΙΑΣΤΙΚΑ ΤΗΣ Α ΚΛΙΣΗΣ</vt:lpstr>
      <vt:lpstr>Τι ονόματα περιλαμβάνει η πρώτη κλίση; </vt:lpstr>
      <vt:lpstr>αρσενικά σε -ας</vt:lpstr>
      <vt:lpstr>Διαφάνεια 5</vt:lpstr>
      <vt:lpstr>Διαφάνεια 6</vt:lpstr>
      <vt:lpstr>ΑΣΚΗΣΕΙΣ</vt:lpstr>
      <vt:lpstr>ΤΑ ΘΗΛΥΚΑ  ΟΥΣΙΑΣΤΙΚΑ ΤΗΣ Α ΚΛΙΣΗΣ</vt:lpstr>
      <vt:lpstr>Παραδείγματα θηλυκών σε –η </vt:lpstr>
      <vt:lpstr> Παραδείγματα θηλυκών σε –α </vt:lpstr>
      <vt:lpstr>Διαφάνεια 11</vt:lpstr>
      <vt:lpstr>ΑΣΚΗΣΕΙΣ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admin</cp:lastModifiedBy>
  <cp:revision>26</cp:revision>
  <dcterms:created xsi:type="dcterms:W3CDTF">2020-12-09T15:57:37Z</dcterms:created>
  <dcterms:modified xsi:type="dcterms:W3CDTF">2020-12-13T10:01:58Z</dcterms:modified>
</cp:coreProperties>
</file>