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2" r:id="rId9"/>
    <p:sldId id="264" r:id="rId10"/>
    <p:sldId id="263" r:id="rId11"/>
    <p:sldId id="266"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Τίτλος"/>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8" name="7 - Θέση υποσέλιδου"/>
          <p:cNvSpPr>
            <a:spLocks noGrp="1"/>
          </p:cNvSpPr>
          <p:nvPr>
            <p:ph type="ftr" sz="quarter" idx="11"/>
          </p:nvPr>
        </p:nvSpPr>
        <p:spPr/>
        <p:txBody>
          <a:bodyPr/>
          <a:lstStyle>
            <a:extLst/>
          </a:lstStyle>
          <a:p>
            <a:endParaRPr lang="de-DE"/>
          </a:p>
        </p:txBody>
      </p:sp>
      <p:sp>
        <p:nvSpPr>
          <p:cNvPr id="11" name="10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2920" y="530352"/>
            <a:ext cx="8183880" cy="4187952"/>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5" name="4 - Θέση υποσέλιδου"/>
          <p:cNvSpPr>
            <a:spLocks noGrp="1"/>
          </p:cNvSpPr>
          <p:nvPr>
            <p:ph type="ftr" sz="quarter" idx="11"/>
          </p:nvPr>
        </p:nvSpPr>
        <p:spPr/>
        <p:txBody>
          <a:bodyPr/>
          <a:lstStyle>
            <a:extLst/>
          </a:lstStyle>
          <a:p>
            <a:endParaRPr lang="de-DE"/>
          </a:p>
        </p:txBody>
      </p:sp>
      <p:sp>
        <p:nvSpPr>
          <p:cNvPr id="6" name="5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4"/>
            <a:ext cx="1981200" cy="5257799"/>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33400" y="533402"/>
            <a:ext cx="5943600" cy="525780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5" name="4 - Θέση υποσέλιδου"/>
          <p:cNvSpPr>
            <a:spLocks noGrp="1"/>
          </p:cNvSpPr>
          <p:nvPr>
            <p:ph type="ftr" sz="quarter" idx="11"/>
          </p:nvPr>
        </p:nvSpPr>
        <p:spPr/>
        <p:txBody>
          <a:bodyPr/>
          <a:lstStyle>
            <a:extLst/>
          </a:lstStyle>
          <a:p>
            <a:endParaRPr lang="de-DE"/>
          </a:p>
        </p:txBody>
      </p:sp>
      <p:sp>
        <p:nvSpPr>
          <p:cNvPr id="6" name="5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502920" y="530352"/>
            <a:ext cx="8183880" cy="4187952"/>
          </a:xfrm>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5" name="4 - Θέση υποσέλιδου"/>
          <p:cNvSpPr>
            <a:spLocks noGrp="1"/>
          </p:cNvSpPr>
          <p:nvPr>
            <p:ph type="ftr" sz="quarter" idx="11"/>
          </p:nvPr>
        </p:nvSpPr>
        <p:spPr/>
        <p:txBody>
          <a:bodyPr/>
          <a:lstStyle>
            <a:extLst/>
          </a:lstStyle>
          <a:p>
            <a:endParaRPr lang="de-DE"/>
          </a:p>
        </p:txBody>
      </p:sp>
      <p:sp>
        <p:nvSpPr>
          <p:cNvPr id="6" name="5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5" name="4 - Θέση υποσέλιδου"/>
          <p:cNvSpPr>
            <a:spLocks noGrp="1"/>
          </p:cNvSpPr>
          <p:nvPr>
            <p:ph type="ftr" sz="quarter" idx="11"/>
          </p:nvPr>
        </p:nvSpPr>
        <p:spPr/>
        <p:txBody>
          <a:bodyPr/>
          <a:lstStyle>
            <a:extLst/>
          </a:lstStyle>
          <a:p>
            <a:endParaRPr lang="de-DE"/>
          </a:p>
        </p:txBody>
      </p:sp>
      <p:sp>
        <p:nvSpPr>
          <p:cNvPr id="6" name="5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6" name="5 - Θέση υποσέλιδου"/>
          <p:cNvSpPr>
            <a:spLocks noGrp="1"/>
          </p:cNvSpPr>
          <p:nvPr>
            <p:ph type="ftr" sz="quarter" idx="11"/>
          </p:nvPr>
        </p:nvSpPr>
        <p:spPr/>
        <p:txBody>
          <a:bodyPr/>
          <a:lstStyle>
            <a:extLst/>
          </a:lstStyle>
          <a:p>
            <a:endParaRPr lang="de-DE"/>
          </a:p>
        </p:txBody>
      </p:sp>
      <p:sp>
        <p:nvSpPr>
          <p:cNvPr id="7" name="6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8" name="7 - Θέση υποσέλιδου"/>
          <p:cNvSpPr>
            <a:spLocks noGrp="1"/>
          </p:cNvSpPr>
          <p:nvPr>
            <p:ph type="ftr" sz="quarter" idx="11"/>
          </p:nvPr>
        </p:nvSpPr>
        <p:spPr/>
        <p:txBody>
          <a:bodyPr/>
          <a:lstStyle>
            <a:extLst/>
          </a:lstStyle>
          <a:p>
            <a:endParaRPr lang="de-DE"/>
          </a:p>
        </p:txBody>
      </p:sp>
      <p:sp>
        <p:nvSpPr>
          <p:cNvPr id="9" name="8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4" name="3 - Θέση υποσέλιδου"/>
          <p:cNvSpPr>
            <a:spLocks noGrp="1"/>
          </p:cNvSpPr>
          <p:nvPr>
            <p:ph type="ftr" sz="quarter" idx="11"/>
          </p:nvPr>
        </p:nvSpPr>
        <p:spPr/>
        <p:txBody>
          <a:bodyPr/>
          <a:lstStyle>
            <a:extLst/>
          </a:lstStyle>
          <a:p>
            <a:endParaRPr lang="de-DE"/>
          </a:p>
        </p:txBody>
      </p:sp>
      <p:sp>
        <p:nvSpPr>
          <p:cNvPr id="5" name="4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3" name="2 - Θέση υποσέλιδου"/>
          <p:cNvSpPr>
            <a:spLocks noGrp="1"/>
          </p:cNvSpPr>
          <p:nvPr>
            <p:ph type="ftr" sz="quarter" idx="11"/>
          </p:nvPr>
        </p:nvSpPr>
        <p:spPr/>
        <p:txBody>
          <a:bodyPr/>
          <a:lstStyle>
            <a:extLst/>
          </a:lstStyle>
          <a:p>
            <a:endParaRPr lang="de-DE"/>
          </a:p>
        </p:txBody>
      </p:sp>
      <p:sp>
        <p:nvSpPr>
          <p:cNvPr id="4" name="3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6" name="5 - Θέση υποσέλιδου"/>
          <p:cNvSpPr>
            <a:spLocks noGrp="1"/>
          </p:cNvSpPr>
          <p:nvPr>
            <p:ph type="ftr" sz="quarter" idx="11"/>
          </p:nvPr>
        </p:nvSpPr>
        <p:spPr/>
        <p:txBody>
          <a:bodyPr/>
          <a:lstStyle>
            <a:extLst/>
          </a:lstStyle>
          <a:p>
            <a:endParaRPr lang="de-DE"/>
          </a:p>
        </p:txBody>
      </p:sp>
      <p:sp>
        <p:nvSpPr>
          <p:cNvPr id="7" name="6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Στρογγύλεμα μίας γωνίας ορθογωνίου"/>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8C3B3F24-8A55-492D-B2DC-134A411BA854}" type="datetimeFigureOut">
              <a:rPr lang="de-DE" smtClean="0"/>
              <a:pPr/>
              <a:t>08.11.2020</a:t>
            </a:fld>
            <a:endParaRPr lang="de-DE"/>
          </a:p>
        </p:txBody>
      </p:sp>
      <p:sp>
        <p:nvSpPr>
          <p:cNvPr id="6" name="5 - Θέση υποσέλιδου"/>
          <p:cNvSpPr>
            <a:spLocks noGrp="1"/>
          </p:cNvSpPr>
          <p:nvPr>
            <p:ph type="ftr" sz="quarter" idx="11"/>
          </p:nvPr>
        </p:nvSpPr>
        <p:spPr/>
        <p:txBody>
          <a:bodyPr/>
          <a:lstStyle>
            <a:extLst/>
          </a:lstStyle>
          <a:p>
            <a:endParaRPr lang="de-DE"/>
          </a:p>
        </p:txBody>
      </p:sp>
      <p:sp>
        <p:nvSpPr>
          <p:cNvPr id="7" name="6 - Θέση αριθμού διαφάνειας"/>
          <p:cNvSpPr>
            <a:spLocks noGrp="1"/>
          </p:cNvSpPr>
          <p:nvPr>
            <p:ph type="sldNum" sz="quarter" idx="12"/>
          </p:nvPr>
        </p:nvSpPr>
        <p:spPr/>
        <p:txBody>
          <a:bodyPr/>
          <a:lstStyle>
            <a:extLst/>
          </a:lstStyle>
          <a:p>
            <a:fld id="{99E8C908-E190-4BAB-8462-0CC88280FA0E}" type="slidenum">
              <a:rPr lang="de-DE" smtClean="0"/>
              <a:pPr/>
              <a:t>‹#›</a:t>
            </a:fld>
            <a:endParaRPr lang="de-DE"/>
          </a:p>
        </p:txBody>
      </p:sp>
      <p:sp>
        <p:nvSpPr>
          <p:cNvPr id="3" name="2 - Θέση εικόνας"/>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 Θέση τίτλου"/>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C3B3F24-8A55-492D-B2DC-134A411BA854}" type="datetimeFigureOut">
              <a:rPr lang="de-DE" smtClean="0"/>
              <a:pPr/>
              <a:t>08.11.2020</a:t>
            </a:fld>
            <a:endParaRPr lang="de-DE"/>
          </a:p>
        </p:txBody>
      </p:sp>
      <p:sp>
        <p:nvSpPr>
          <p:cNvPr id="18" name="17 - Θέση υποσέλιδου"/>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de-DE"/>
          </a:p>
        </p:txBody>
      </p:sp>
      <p:sp>
        <p:nvSpPr>
          <p:cNvPr id="5" name="4 - Θέση αριθμού διαφάνειας"/>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9E8C908-E190-4BAB-8462-0CC88280FA0E}" type="slidenum">
              <a:rPr lang="de-DE" smtClean="0"/>
              <a:pPr/>
              <a:t>‹#›</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60648"/>
            <a:ext cx="8568952" cy="2808312"/>
          </a:xfrm>
        </p:spPr>
        <p:txBody>
          <a:bodyPr>
            <a:noAutofit/>
          </a:bodyPr>
          <a:lstStyle/>
          <a:p>
            <a:r>
              <a:rPr lang="el-GR" sz="4000" b="1" dirty="0" smtClean="0"/>
              <a:t/>
            </a:r>
            <a:br>
              <a:rPr lang="el-GR" sz="4000" b="1" dirty="0" smtClean="0"/>
            </a:br>
            <a:r>
              <a:rPr lang="el-GR" sz="4000" b="1" dirty="0" smtClean="0"/>
              <a:t> Πάροδος </a:t>
            </a:r>
            <a:br>
              <a:rPr lang="el-GR" sz="4000" b="1" dirty="0" smtClean="0"/>
            </a:br>
            <a:r>
              <a:rPr lang="el-GR" sz="4000" b="1" dirty="0" smtClean="0"/>
              <a:t>στ. 192 - 436</a:t>
            </a:r>
            <a:r>
              <a:rPr lang="de-DE" sz="2400" dirty="0" smtClean="0"/>
              <a:t/>
            </a:r>
            <a:br>
              <a:rPr lang="de-DE" sz="2400" dirty="0" smtClean="0"/>
            </a:br>
            <a:r>
              <a:rPr lang="el-GR" sz="2400" dirty="0" smtClean="0"/>
              <a:t> </a:t>
            </a:r>
            <a:endParaRPr lang="de-DE" sz="2400" dirty="0"/>
          </a:p>
        </p:txBody>
      </p:sp>
      <p:sp>
        <p:nvSpPr>
          <p:cNvPr id="8" name="7 - Θέση κειμένου"/>
          <p:cNvSpPr>
            <a:spLocks noGrp="1"/>
          </p:cNvSpPr>
          <p:nvPr>
            <p:ph type="body" idx="2"/>
          </p:nvPr>
        </p:nvSpPr>
        <p:spPr/>
        <p:txBody>
          <a:bodyPr/>
          <a:lstStyle/>
          <a:p>
            <a:endParaRPr lang="de-DE" dirty="0"/>
          </a:p>
        </p:txBody>
      </p:sp>
      <p:sp>
        <p:nvSpPr>
          <p:cNvPr id="3" name="2 - Υπότιτλος"/>
          <p:cNvSpPr>
            <a:spLocks noGrp="1"/>
          </p:cNvSpPr>
          <p:nvPr>
            <p:ph sz="half" idx="1"/>
          </p:nvPr>
        </p:nvSpPr>
        <p:spPr>
          <a:xfrm>
            <a:off x="323528" y="3068960"/>
            <a:ext cx="5064003" cy="2808312"/>
          </a:xfrm>
        </p:spPr>
        <p:txBody>
          <a:bodyPr>
            <a:normAutofit/>
          </a:bodyPr>
          <a:lstStyle/>
          <a:p>
            <a:pPr algn="l"/>
            <a:r>
              <a:rPr lang="el-GR" sz="1800" b="1" i="1" cap="small" dirty="0" smtClean="0">
                <a:solidFill>
                  <a:schemeClr val="accent2">
                    <a:lumMod val="75000"/>
                  </a:schemeClr>
                </a:solidFill>
              </a:rPr>
              <a:t>ΠΡΟΩΔΟΣ – ΚΟΜΜΟΣ </a:t>
            </a:r>
            <a:br>
              <a:rPr lang="el-GR" sz="1800" b="1" i="1" cap="small" dirty="0" smtClean="0">
                <a:solidFill>
                  <a:schemeClr val="accent2">
                    <a:lumMod val="75000"/>
                  </a:schemeClr>
                </a:solidFill>
              </a:rPr>
            </a:br>
            <a:r>
              <a:rPr lang="el-GR" sz="1800" b="1" i="1" cap="small" dirty="0" smtClean="0">
                <a:solidFill>
                  <a:schemeClr val="accent2">
                    <a:lumMod val="75000"/>
                  </a:schemeClr>
                </a:solidFill>
              </a:rPr>
              <a:t>(στ. 192-288)</a:t>
            </a:r>
          </a:p>
          <a:p>
            <a:pPr algn="l">
              <a:buNone/>
            </a:pPr>
            <a:r>
              <a:rPr lang="de-DE" dirty="0" smtClean="0">
                <a:solidFill>
                  <a:schemeClr val="accent2">
                    <a:lumMod val="75000"/>
                  </a:schemeClr>
                </a:solidFill>
              </a:rPr>
              <a:t/>
            </a:r>
            <a:br>
              <a:rPr lang="de-DE" dirty="0" smtClean="0">
                <a:solidFill>
                  <a:schemeClr val="accent2">
                    <a:lumMod val="75000"/>
                  </a:schemeClr>
                </a:solidFill>
              </a:rPr>
            </a:br>
            <a:r>
              <a:rPr lang="de-DE" sz="1600" b="1" i="1" dirty="0" smtClean="0">
                <a:solidFill>
                  <a:schemeClr val="accent2">
                    <a:lumMod val="75000"/>
                  </a:schemeClr>
                </a:solidFill>
              </a:rPr>
              <a:t>O</a:t>
            </a:r>
            <a:r>
              <a:rPr lang="el-GR" sz="1600" b="1" i="1" dirty="0" smtClean="0">
                <a:solidFill>
                  <a:schemeClr val="accent2">
                    <a:lumMod val="75000"/>
                  </a:schemeClr>
                </a:solidFill>
              </a:rPr>
              <a:t> θρήνος για την αδυσώπητη μοίρα</a:t>
            </a:r>
            <a:r>
              <a:rPr lang="de-DE" sz="1600" b="1" dirty="0" smtClean="0">
                <a:solidFill>
                  <a:schemeClr val="accent2">
                    <a:lumMod val="75000"/>
                  </a:schemeClr>
                </a:solidFill>
              </a:rPr>
              <a:t/>
            </a:r>
            <a:br>
              <a:rPr lang="de-DE" sz="1600" b="1" dirty="0" smtClean="0">
                <a:solidFill>
                  <a:schemeClr val="accent2">
                    <a:lumMod val="75000"/>
                  </a:schemeClr>
                </a:solidFill>
              </a:rPr>
            </a:br>
            <a:endParaRPr lang="de-DE" sz="1600" dirty="0">
              <a:solidFill>
                <a:schemeClr val="accent2">
                  <a:lumMod val="75000"/>
                </a:schemeClr>
              </a:solidFill>
            </a:endParaRPr>
          </a:p>
        </p:txBody>
      </p:sp>
      <p:pic>
        <p:nvPicPr>
          <p:cNvPr id="9" name="8 - Εικόνα" descr="index_02_01.jpg"/>
          <p:cNvPicPr>
            <a:picLocks noChangeAspect="1"/>
          </p:cNvPicPr>
          <p:nvPr/>
        </p:nvPicPr>
        <p:blipFill>
          <a:blip r:embed="rId2" cstate="print"/>
          <a:stretch>
            <a:fillRect/>
          </a:stretch>
        </p:blipFill>
        <p:spPr>
          <a:xfrm>
            <a:off x="5508104" y="1484784"/>
            <a:ext cx="3240360" cy="433045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395536" y="188640"/>
            <a:ext cx="8327896" cy="1368152"/>
          </a:xfrm>
        </p:spPr>
        <p:txBody>
          <a:bodyPr>
            <a:normAutofit fontScale="90000"/>
          </a:bodyPr>
          <a:lstStyle/>
          <a:p>
            <a:r>
              <a:rPr lang="el-GR" sz="2800" u="sng" dirty="0" smtClean="0"/>
              <a:t/>
            </a:r>
            <a:br>
              <a:rPr lang="el-GR" sz="2800" u="sng" dirty="0" smtClean="0"/>
            </a:br>
            <a:r>
              <a:rPr lang="el-GR" sz="2800" u="sng" dirty="0" smtClean="0"/>
              <a:t/>
            </a:r>
            <a:br>
              <a:rPr lang="el-GR" sz="2800" u="sng" dirty="0" smtClean="0"/>
            </a:br>
            <a:r>
              <a:rPr lang="el-GR" sz="2800" u="sng" dirty="0" smtClean="0"/>
              <a:t>Οι επαναλήψεις και ο ρόλος τους:</a:t>
            </a:r>
            <a:r>
              <a:rPr lang="de-DE" sz="2800" u="sng" dirty="0" smtClean="0"/>
              <a:t/>
            </a:r>
            <a:br>
              <a:rPr lang="de-DE" sz="2800" u="sng" dirty="0" smtClean="0"/>
            </a:br>
            <a:endParaRPr lang="de-DE" sz="2800" u="sng" dirty="0"/>
          </a:p>
        </p:txBody>
      </p:sp>
      <p:sp>
        <p:nvSpPr>
          <p:cNvPr id="4" name="3 - Θέση περιεχομένου"/>
          <p:cNvSpPr>
            <a:spLocks noGrp="1"/>
          </p:cNvSpPr>
          <p:nvPr>
            <p:ph idx="1"/>
          </p:nvPr>
        </p:nvSpPr>
        <p:spPr>
          <a:xfrm>
            <a:off x="251520" y="1340768"/>
            <a:ext cx="8435280" cy="4680520"/>
          </a:xfrm>
        </p:spPr>
        <p:txBody>
          <a:bodyPr>
            <a:normAutofit fontScale="92500" lnSpcReduction="20000"/>
          </a:bodyPr>
          <a:lstStyle/>
          <a:p>
            <a:pPr>
              <a:buNone/>
            </a:pPr>
            <a:r>
              <a:rPr lang="en-US" i="1" dirty="0" smtClean="0"/>
              <a:t>    </a:t>
            </a:r>
            <a:r>
              <a:rPr lang="el-GR" sz="2400" i="1" dirty="0" smtClean="0"/>
              <a:t>Στην </a:t>
            </a:r>
            <a:r>
              <a:rPr lang="el-GR" sz="2400" i="1" dirty="0" err="1" smtClean="0"/>
              <a:t>α΄ενότητα</a:t>
            </a:r>
            <a:r>
              <a:rPr lang="el-GR" sz="2400" i="1" dirty="0" smtClean="0"/>
              <a:t> της Παρόδου, αλλά και στη </a:t>
            </a:r>
            <a:r>
              <a:rPr lang="el-GR" sz="2400" i="1" dirty="0" err="1" smtClean="0"/>
              <a:t>β΄αντιστροφή</a:t>
            </a:r>
            <a:r>
              <a:rPr lang="el-GR" sz="2400" i="1" dirty="0" smtClean="0"/>
              <a:t> επαναλαμβάνονται από το Χορό όσα ακούσαμε στον Πρόλογο.</a:t>
            </a:r>
          </a:p>
          <a:p>
            <a:pPr>
              <a:buNone/>
            </a:pPr>
            <a:r>
              <a:rPr lang="el-GR" sz="2400" i="1" dirty="0" smtClean="0"/>
              <a:t>   </a:t>
            </a:r>
            <a:r>
              <a:rPr lang="el-GR" sz="2400" i="1" dirty="0" smtClean="0">
                <a:solidFill>
                  <a:srgbClr val="FF0000"/>
                </a:solidFill>
              </a:rPr>
              <a:t>Δεν πρόκειται για τεχνική αδυναμία αλλά με την </a:t>
            </a:r>
            <a:r>
              <a:rPr lang="el-GR" sz="2400" b="1" i="1" u="sng" dirty="0" smtClean="0">
                <a:solidFill>
                  <a:srgbClr val="FF0000"/>
                </a:solidFill>
              </a:rPr>
              <a:t>επανάληψη</a:t>
            </a:r>
            <a:r>
              <a:rPr lang="el-GR" sz="2400" i="1" dirty="0" smtClean="0">
                <a:solidFill>
                  <a:srgbClr val="FF0000"/>
                </a:solidFill>
              </a:rPr>
              <a:t> και την </a:t>
            </a:r>
            <a:r>
              <a:rPr lang="el-GR" sz="2400" b="1" i="1" u="sng" dirty="0" smtClean="0">
                <a:solidFill>
                  <a:srgbClr val="FF0000"/>
                </a:solidFill>
              </a:rPr>
              <a:t>προβολή</a:t>
            </a:r>
            <a:r>
              <a:rPr lang="el-GR" sz="2400" i="1" dirty="0" smtClean="0">
                <a:solidFill>
                  <a:srgbClr val="FF0000"/>
                </a:solidFill>
              </a:rPr>
              <a:t> του πάνω στο Χορό, ένα συλλογικό όργανο, </a:t>
            </a:r>
            <a:r>
              <a:rPr lang="el-GR" sz="2400" b="1" i="1" dirty="0" smtClean="0">
                <a:solidFill>
                  <a:srgbClr val="FF0000"/>
                </a:solidFill>
              </a:rPr>
              <a:t>το δράμα της ηρωίδας</a:t>
            </a:r>
            <a:r>
              <a:rPr lang="el-GR" sz="2400" b="1" i="1" dirty="0" smtClean="0"/>
              <a:t>:</a:t>
            </a:r>
          </a:p>
          <a:p>
            <a:pPr>
              <a:buNone/>
            </a:pPr>
            <a:endParaRPr lang="de-DE" b="1" i="1" dirty="0" smtClean="0"/>
          </a:p>
          <a:p>
            <a:pPr lvl="0"/>
            <a:r>
              <a:rPr lang="de-DE" sz="2200" b="1" u="sng" dirty="0" err="1" smtClean="0"/>
              <a:t>Επαληθεύεται</a:t>
            </a:r>
            <a:r>
              <a:rPr lang="de-DE" sz="2200" u="sng" dirty="0" smtClean="0"/>
              <a:t> </a:t>
            </a:r>
            <a:r>
              <a:rPr lang="de-DE" sz="2200" u="sng" dirty="0" err="1" smtClean="0"/>
              <a:t>αντικειμενικά</a:t>
            </a:r>
            <a:r>
              <a:rPr lang="de-DE" sz="2200" u="sng" dirty="0" smtClean="0"/>
              <a:t>, </a:t>
            </a:r>
            <a:r>
              <a:rPr lang="de-DE" sz="2200" u="sng" dirty="0" err="1" smtClean="0"/>
              <a:t>επιβεβαιώνεται</a:t>
            </a:r>
            <a:r>
              <a:rPr lang="de-DE" sz="2200" u="sng" dirty="0" smtClean="0"/>
              <a:t>, </a:t>
            </a:r>
            <a:r>
              <a:rPr lang="de-DE" sz="2200" u="sng" dirty="0" err="1" smtClean="0"/>
              <a:t>δικαιώνεται</a:t>
            </a:r>
            <a:r>
              <a:rPr lang="de-DE" sz="2200" u="sng" dirty="0" smtClean="0"/>
              <a:t>.</a:t>
            </a:r>
            <a:endParaRPr lang="el-GR" sz="2200" u="sng" dirty="0" smtClean="0"/>
          </a:p>
          <a:p>
            <a:pPr lvl="0">
              <a:buNone/>
            </a:pPr>
            <a:endParaRPr lang="de-DE" sz="2200" u="sng" dirty="0" smtClean="0"/>
          </a:p>
          <a:p>
            <a:pPr lvl="0"/>
            <a:r>
              <a:rPr lang="el-GR" sz="2200" b="1" u="sng" dirty="0" smtClean="0"/>
              <a:t>Ανακυκλώνεται, εντείνεται</a:t>
            </a:r>
            <a:r>
              <a:rPr lang="el-GR" sz="2200" u="sng" dirty="0" smtClean="0"/>
              <a:t> και διαστέλλεται αγγίζοντας και τον πιο</a:t>
            </a:r>
            <a:r>
              <a:rPr lang="de-DE" sz="2200" u="sng" dirty="0" smtClean="0"/>
              <a:t> </a:t>
            </a:r>
            <a:r>
              <a:rPr lang="el-GR" sz="2200" u="sng" dirty="0" smtClean="0"/>
              <a:t> δύσπιστο θεατή απέναντι στην «καινή Ελένη»</a:t>
            </a:r>
            <a:r>
              <a:rPr lang="de-DE" sz="2200" u="sng" dirty="0" smtClean="0"/>
              <a:t> </a:t>
            </a:r>
            <a:endParaRPr lang="el-GR" sz="2200" u="sng" dirty="0" smtClean="0"/>
          </a:p>
          <a:p>
            <a:pPr lvl="0">
              <a:buNone/>
            </a:pPr>
            <a:endParaRPr lang="de-DE" sz="2200" u="sng" dirty="0" smtClean="0"/>
          </a:p>
          <a:p>
            <a:r>
              <a:rPr lang="de-DE" sz="2200" u="sng" dirty="0" smtClean="0"/>
              <a:t> </a:t>
            </a:r>
            <a:r>
              <a:rPr lang="el-GR" sz="2200" b="1" u="sng" dirty="0" smtClean="0"/>
              <a:t>Φτάνει στα έσχατα όρια του πόνου </a:t>
            </a:r>
            <a:r>
              <a:rPr lang="el-GR" sz="2200" u="sng" dirty="0" smtClean="0"/>
              <a:t>και της </a:t>
            </a:r>
            <a:r>
              <a:rPr lang="el-GR" sz="2200" b="1" u="sng" dirty="0" smtClean="0"/>
              <a:t>απελπισίας</a:t>
            </a:r>
            <a:r>
              <a:rPr lang="el-GR" sz="2200" u="sng" dirty="0" smtClean="0"/>
              <a:t> διεγείροντας το </a:t>
            </a:r>
            <a:r>
              <a:rPr lang="el-GR" sz="2200" b="1" u="sng" dirty="0" smtClean="0"/>
              <a:t>«φόβο» </a:t>
            </a:r>
            <a:r>
              <a:rPr lang="el-GR" sz="2200" u="sng" dirty="0" smtClean="0"/>
              <a:t>και τον </a:t>
            </a:r>
            <a:r>
              <a:rPr lang="el-GR" sz="2200" b="1" u="sng" dirty="0" smtClean="0"/>
              <a:t>«</a:t>
            </a:r>
            <a:r>
              <a:rPr lang="el-GR" sz="2200" b="1" u="sng" dirty="0" err="1" smtClean="0"/>
              <a:t>έλεο</a:t>
            </a:r>
            <a:r>
              <a:rPr lang="el-GR" sz="2200" b="1" u="sng" dirty="0" smtClean="0"/>
              <a:t>» </a:t>
            </a:r>
            <a:r>
              <a:rPr lang="el-GR" sz="2200" u="sng" dirty="0" smtClean="0"/>
              <a:t>στην ψυχή των θεατών που αγωνιούν για την αντίδρασή της</a:t>
            </a:r>
            <a:endParaRPr lang="de-DE" sz="2200"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88640"/>
            <a:ext cx="8183880" cy="1008112"/>
          </a:xfrm>
        </p:spPr>
        <p:txBody>
          <a:bodyPr>
            <a:normAutofit fontScale="90000"/>
          </a:bodyPr>
          <a:lstStyle/>
          <a:p>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de-DE" sz="2700" u="sng" dirty="0" smtClean="0"/>
              <a:t>Η </a:t>
            </a:r>
            <a:r>
              <a:rPr lang="de-DE" sz="2700" u="sng" dirty="0" err="1" smtClean="0"/>
              <a:t>τραγικότητα</a:t>
            </a:r>
            <a:r>
              <a:rPr lang="de-DE" sz="2700" u="sng" dirty="0" smtClean="0"/>
              <a:t> </a:t>
            </a:r>
            <a:r>
              <a:rPr lang="de-DE" sz="2700" u="sng" dirty="0" err="1" smtClean="0"/>
              <a:t>της</a:t>
            </a:r>
            <a:r>
              <a:rPr lang="de-DE" sz="2700" u="sng" dirty="0" smtClean="0"/>
              <a:t> </a:t>
            </a:r>
            <a:r>
              <a:rPr lang="de-DE" sz="2700" u="sng" dirty="0" err="1" smtClean="0"/>
              <a:t>ηρωίδας</a:t>
            </a:r>
            <a:r>
              <a:rPr lang="el-GR" sz="2700" u="sng" dirty="0" smtClean="0"/>
              <a:t>:</a:t>
            </a:r>
            <a:r>
              <a:rPr lang="de-DE" sz="2400" u="sng" dirty="0" smtClean="0"/>
              <a:t/>
            </a:r>
            <a:br>
              <a:rPr lang="de-DE" sz="2400" u="sng" dirty="0" smtClean="0"/>
            </a:br>
            <a:endParaRPr lang="de-DE" sz="2400" u="sng" dirty="0"/>
          </a:p>
        </p:txBody>
      </p:sp>
      <p:sp>
        <p:nvSpPr>
          <p:cNvPr id="3" name="2 - Θέση περιεχομένου"/>
          <p:cNvSpPr>
            <a:spLocks noGrp="1"/>
          </p:cNvSpPr>
          <p:nvPr>
            <p:ph sz="half" idx="1"/>
          </p:nvPr>
        </p:nvSpPr>
        <p:spPr>
          <a:xfrm>
            <a:off x="323528" y="1052736"/>
            <a:ext cx="5040560" cy="5328592"/>
          </a:xfrm>
        </p:spPr>
        <p:txBody>
          <a:bodyPr>
            <a:normAutofit fontScale="40000" lnSpcReduction="20000"/>
          </a:bodyPr>
          <a:lstStyle/>
          <a:p>
            <a:pPr>
              <a:buNone/>
            </a:pPr>
            <a:r>
              <a:rPr lang="de-DE" dirty="0" smtClean="0"/>
              <a:t> </a:t>
            </a:r>
          </a:p>
          <a:p>
            <a:pPr lvl="0">
              <a:buFont typeface="Wingdings" pitchFamily="2" charset="2"/>
              <a:buChar char="v"/>
            </a:pPr>
            <a:r>
              <a:rPr lang="el-GR" sz="4000" dirty="0" smtClean="0"/>
              <a:t>    Νιώθει ενοχές για το χαμό των οικείων της και το θάνατο Ελλήνων και Τρώων.</a:t>
            </a:r>
          </a:p>
          <a:p>
            <a:pPr lvl="0">
              <a:buNone/>
            </a:pPr>
            <a:endParaRPr lang="de-DE" sz="4000" dirty="0" smtClean="0"/>
          </a:p>
          <a:p>
            <a:pPr lvl="0">
              <a:buFont typeface="Wingdings" pitchFamily="2" charset="2"/>
              <a:buChar char="v"/>
            </a:pPr>
            <a:r>
              <a:rPr lang="el-GR" sz="4000" dirty="0" smtClean="0"/>
              <a:t> </a:t>
            </a:r>
            <a:r>
              <a:rPr lang="de-DE" sz="4000" dirty="0" smtClean="0"/>
              <a:t> </a:t>
            </a:r>
            <a:r>
              <a:rPr lang="el-GR" sz="4000" dirty="0" smtClean="0"/>
              <a:t>Η ευτυχισμένη ζωή της στη Σπάρτη μεταστράφηκε σε δυστυχία με το ερχομό του </a:t>
            </a:r>
            <a:r>
              <a:rPr lang="el-GR" sz="4000" dirty="0" err="1" smtClean="0"/>
              <a:t>Πάρη</a:t>
            </a:r>
            <a:r>
              <a:rPr lang="el-GR" sz="4000" dirty="0" smtClean="0"/>
              <a:t>.</a:t>
            </a:r>
          </a:p>
          <a:p>
            <a:pPr lvl="0">
              <a:buNone/>
            </a:pPr>
            <a:endParaRPr lang="de-DE" sz="4000" dirty="0" smtClean="0"/>
          </a:p>
          <a:p>
            <a:pPr lvl="0">
              <a:buFont typeface="Wingdings" pitchFamily="2" charset="2"/>
              <a:buChar char="v"/>
            </a:pPr>
            <a:r>
              <a:rPr lang="el-GR" sz="4000" dirty="0" smtClean="0"/>
              <a:t>Υποφέρει αναίτια εξαιτίας της βουλής των θεών</a:t>
            </a:r>
          </a:p>
          <a:p>
            <a:pPr lvl="0">
              <a:buFont typeface="Wingdings" pitchFamily="2" charset="2"/>
              <a:buChar char="v"/>
            </a:pPr>
            <a:endParaRPr lang="de-DE" sz="4000" dirty="0" smtClean="0"/>
          </a:p>
          <a:p>
            <a:pPr lvl="0">
              <a:buFont typeface="Wingdings" pitchFamily="2" charset="2"/>
              <a:buChar char="v"/>
            </a:pPr>
            <a:r>
              <a:rPr lang="el-GR" sz="4000" dirty="0" smtClean="0"/>
              <a:t>Συγκρούεται με την υπέρτερη θέληση του βασιλιά που την κρατάει αιχμάλωτη.</a:t>
            </a:r>
          </a:p>
          <a:p>
            <a:pPr lvl="0">
              <a:buNone/>
            </a:pPr>
            <a:endParaRPr lang="de-DE" sz="4000" dirty="0" smtClean="0"/>
          </a:p>
          <a:p>
            <a:pPr lvl="0">
              <a:buFont typeface="Wingdings" pitchFamily="2" charset="2"/>
              <a:buChar char="v"/>
            </a:pPr>
            <a:r>
              <a:rPr lang="de-DE" sz="4000" dirty="0" smtClean="0"/>
              <a:t> </a:t>
            </a:r>
            <a:r>
              <a:rPr lang="el-GR" sz="4000" dirty="0" smtClean="0"/>
              <a:t>Η ομορφιά της από ευλογία κατάντησε κατάρα για την ίδια και τους άλλους.</a:t>
            </a:r>
          </a:p>
          <a:p>
            <a:pPr lvl="0">
              <a:buNone/>
            </a:pPr>
            <a:endParaRPr lang="de-DE" sz="4000" dirty="0" smtClean="0"/>
          </a:p>
          <a:p>
            <a:pPr lvl="0">
              <a:buFont typeface="Wingdings" pitchFamily="2" charset="2"/>
              <a:buChar char="v"/>
            </a:pPr>
            <a:r>
              <a:rPr lang="de-DE" sz="4000" dirty="0" smtClean="0"/>
              <a:t> </a:t>
            </a:r>
            <a:r>
              <a:rPr lang="el-GR" sz="4000" dirty="0" smtClean="0"/>
              <a:t>Γύρω από το όνομά της έχει δημιουργηθεί η χειρότερη φήμη, χωρίς η ίδια να φταίει.</a:t>
            </a:r>
            <a:endParaRPr lang="de-DE" sz="4000" dirty="0" smtClean="0"/>
          </a:p>
          <a:p>
            <a:pPr>
              <a:buFont typeface="Wingdings" pitchFamily="2" charset="2"/>
              <a:buChar char="v"/>
            </a:pPr>
            <a:endParaRPr lang="de-DE" sz="4000" dirty="0"/>
          </a:p>
        </p:txBody>
      </p:sp>
      <p:sp>
        <p:nvSpPr>
          <p:cNvPr id="4" name="3 - Θέση περιεχομένου"/>
          <p:cNvSpPr>
            <a:spLocks noGrp="1"/>
          </p:cNvSpPr>
          <p:nvPr>
            <p:ph sz="half" idx="2"/>
          </p:nvPr>
        </p:nvSpPr>
        <p:spPr>
          <a:xfrm>
            <a:off x="5508104" y="188640"/>
            <a:ext cx="3179176" cy="6048672"/>
          </a:xfrm>
          <a:solidFill>
            <a:schemeClr val="accent2">
              <a:lumMod val="20000"/>
              <a:lumOff val="80000"/>
            </a:schemeClr>
          </a:solidFill>
        </p:spPr>
        <p:txBody>
          <a:bodyPr>
            <a:normAutofit fontScale="40000" lnSpcReduction="20000"/>
          </a:bodyPr>
          <a:lstStyle/>
          <a:p>
            <a:endParaRPr lang="el-GR" b="1" dirty="0" smtClean="0"/>
          </a:p>
          <a:p>
            <a:pPr>
              <a:buNone/>
            </a:pPr>
            <a:r>
              <a:rPr lang="el-GR" sz="4500" b="1" dirty="0" smtClean="0"/>
              <a:t>ΜΑΘΑΙΝΩ:</a:t>
            </a:r>
          </a:p>
          <a:p>
            <a:pPr>
              <a:buNone/>
            </a:pPr>
            <a:r>
              <a:rPr lang="en-US" b="1" dirty="0" smtClean="0"/>
              <a:t>      </a:t>
            </a:r>
            <a:r>
              <a:rPr lang="el-GR" b="1" dirty="0" smtClean="0"/>
              <a:t>ΤΡΑΓΙΚΟΣ ΗΡΩΑΣ </a:t>
            </a:r>
            <a:r>
              <a:rPr lang="el-GR" dirty="0" smtClean="0"/>
              <a:t>Ο </a:t>
            </a:r>
            <a:r>
              <a:rPr lang="el-GR" b="1" dirty="0" smtClean="0"/>
              <a:t>ήρωας που πάσχει,</a:t>
            </a:r>
            <a:r>
              <a:rPr lang="el-GR" dirty="0" smtClean="0"/>
              <a:t> υποφέρει. Η </a:t>
            </a:r>
            <a:r>
              <a:rPr lang="el-GR" b="1" dirty="0" smtClean="0"/>
              <a:t>τραγικότητα</a:t>
            </a:r>
            <a:r>
              <a:rPr lang="el-GR" dirty="0" smtClean="0"/>
              <a:t> δημιουργείται κατά κανόνα:</a:t>
            </a:r>
          </a:p>
          <a:p>
            <a:r>
              <a:rPr lang="el-GR" dirty="0" smtClean="0"/>
              <a:t/>
            </a:r>
            <a:br>
              <a:rPr lang="el-GR" dirty="0" smtClean="0"/>
            </a:br>
            <a:r>
              <a:rPr lang="el-GR" dirty="0" smtClean="0"/>
              <a:t>α. όταν ο ήρωας πάσχει </a:t>
            </a:r>
            <a:r>
              <a:rPr lang="el-GR" b="1" dirty="0" smtClean="0"/>
              <a:t>εξαιτίας μιας αναπόφευκτης μοίρας,</a:t>
            </a:r>
            <a:r>
              <a:rPr lang="el-GR" dirty="0" smtClean="0"/>
              <a:t> (π.χ. η Ελένη στην ομώνυμη τραγωδία υποφέρει στην Αίγυπτο, γιατί έτσι όρισαν οι θεοί, που για τους δικούς τους σκοπούς την απομάκρυναν από τη Σπάρτη)·</a:t>
            </a:r>
            <a:br>
              <a:rPr lang="el-GR" dirty="0" smtClean="0"/>
            </a:br>
            <a:r>
              <a:rPr lang="el-GR" dirty="0" smtClean="0"/>
              <a:t/>
            </a:r>
            <a:br>
              <a:rPr lang="el-GR" dirty="0" smtClean="0"/>
            </a:br>
            <a:r>
              <a:rPr lang="el-GR" dirty="0" smtClean="0"/>
              <a:t>γ. όταν έρχεται </a:t>
            </a:r>
            <a:r>
              <a:rPr lang="el-GR" b="1" dirty="0" smtClean="0"/>
              <a:t>αντιμέτωπος με δυνάμεις υπέρτερες </a:t>
            </a:r>
            <a:r>
              <a:rPr lang="el-GR" dirty="0" smtClean="0"/>
              <a:t>(π.χ. η Ελένη στην ομώνυμη τραγωδία, όταν πιέζεται να παντρευτεί παρά τη θέλησή της το </a:t>
            </a:r>
            <a:r>
              <a:rPr lang="el-GR" dirty="0" err="1" smtClean="0"/>
              <a:t>Θεοκλύμενο</a:t>
            </a:r>
            <a:r>
              <a:rPr lang="el-GR" dirty="0" smtClean="0"/>
              <a:t>)·</a:t>
            </a:r>
            <a:br>
              <a:rPr lang="el-GR" dirty="0" smtClean="0"/>
            </a:br>
            <a:r>
              <a:rPr lang="el-GR" dirty="0" smtClean="0"/>
              <a:t/>
            </a:r>
            <a:br>
              <a:rPr lang="el-GR" dirty="0" smtClean="0"/>
            </a:br>
            <a:r>
              <a:rPr lang="el-GR" dirty="0" smtClean="0"/>
              <a:t>ε. όταν ο ήρωας μεταπίπτει </a:t>
            </a:r>
            <a:r>
              <a:rPr lang="el-GR" b="1" dirty="0" smtClean="0"/>
              <a:t>από την ευτυχία στη δυστυχία </a:t>
            </a:r>
            <a:r>
              <a:rPr lang="el-GR" dirty="0" smtClean="0"/>
              <a:t>(π.χ. στην </a:t>
            </a:r>
            <a:r>
              <a:rPr lang="el-GR" i="1" dirty="0" smtClean="0"/>
              <a:t>Ελένη</a:t>
            </a:r>
            <a:r>
              <a:rPr lang="el-GR" dirty="0" smtClean="0"/>
              <a:t> ο Μενέλαος, ο νικητής της Τροίας, παρουσιάζεται ως επαίτης ναυαγός).</a:t>
            </a:r>
            <a:endParaRPr lang="de-DE" dirty="0"/>
          </a:p>
        </p:txBody>
      </p:sp>
      <p:cxnSp>
        <p:nvCxnSpPr>
          <p:cNvPr id="9" name="8 - Ευθύγραμμο βέλος σύνδεσης"/>
          <p:cNvCxnSpPr/>
          <p:nvPr/>
        </p:nvCxnSpPr>
        <p:spPr>
          <a:xfrm>
            <a:off x="7164288" y="1124744"/>
            <a:ext cx="72008"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6" name="5 - Εικόνα" descr="eleni_greekfestival127133.jpg"/>
          <p:cNvPicPr>
            <a:picLocks noChangeAspect="1"/>
          </p:cNvPicPr>
          <p:nvPr/>
        </p:nvPicPr>
        <p:blipFill>
          <a:blip r:embed="rId2" cstate="print"/>
          <a:stretch>
            <a:fillRect/>
          </a:stretch>
        </p:blipFill>
        <p:spPr>
          <a:xfrm>
            <a:off x="5508104" y="3861048"/>
            <a:ext cx="3275856" cy="233174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pPr algn="l"/>
            <a:r>
              <a:rPr lang="el-GR" sz="4000" dirty="0" smtClean="0"/>
              <a:t>Ο ΧΟΡΟΣ</a:t>
            </a:r>
            <a:endParaRPr lang="de-DE" sz="4000" dirty="0"/>
          </a:p>
        </p:txBody>
      </p:sp>
      <p:sp>
        <p:nvSpPr>
          <p:cNvPr id="7" name="6 - Θέση κειμένου"/>
          <p:cNvSpPr>
            <a:spLocks noGrp="1"/>
          </p:cNvSpPr>
          <p:nvPr>
            <p:ph type="body" idx="2"/>
          </p:nvPr>
        </p:nvSpPr>
        <p:spPr/>
        <p:txBody>
          <a:bodyPr/>
          <a:lstStyle/>
          <a:p>
            <a:endParaRPr lang="de-DE"/>
          </a:p>
        </p:txBody>
      </p:sp>
      <p:sp>
        <p:nvSpPr>
          <p:cNvPr id="5" name="4 - Θέση περιεχομένου"/>
          <p:cNvSpPr>
            <a:spLocks noGrp="1"/>
          </p:cNvSpPr>
          <p:nvPr>
            <p:ph sz="half" idx="1"/>
          </p:nvPr>
        </p:nvSpPr>
        <p:spPr>
          <a:xfrm>
            <a:off x="395536" y="930144"/>
            <a:ext cx="4991995" cy="4724402"/>
          </a:xfrm>
        </p:spPr>
        <p:txBody>
          <a:bodyPr>
            <a:normAutofit fontScale="55000" lnSpcReduction="20000"/>
          </a:bodyPr>
          <a:lstStyle/>
          <a:p>
            <a:endParaRPr lang="el-GR" b="1" dirty="0" smtClean="0"/>
          </a:p>
          <a:p>
            <a:endParaRPr lang="el-GR" b="1" dirty="0" smtClean="0"/>
          </a:p>
          <a:p>
            <a:pPr>
              <a:buNone/>
            </a:pPr>
            <a:r>
              <a:rPr lang="el-GR" b="1" i="1" dirty="0" smtClean="0"/>
              <a:t>ΧΟΡΟΣ:</a:t>
            </a:r>
          </a:p>
          <a:p>
            <a:pPr>
              <a:buNone/>
            </a:pPr>
            <a:endParaRPr lang="el-GR" b="1" i="1" dirty="0" smtClean="0"/>
          </a:p>
          <a:p>
            <a:pPr>
              <a:buNone/>
            </a:pPr>
            <a:r>
              <a:rPr lang="el-GR" b="1" i="1" dirty="0" smtClean="0"/>
              <a:t>   </a:t>
            </a:r>
            <a:r>
              <a:rPr lang="el-GR" b="1" i="1" dirty="0"/>
              <a:t> </a:t>
            </a:r>
            <a:r>
              <a:rPr lang="el-GR" i="1" dirty="0"/>
              <a:t>Ομάδα δώδεκα</a:t>
            </a:r>
            <a:r>
              <a:rPr lang="de-DE" i="1" dirty="0"/>
              <a:t> </a:t>
            </a:r>
            <a:r>
              <a:rPr lang="el-GR" i="1" dirty="0"/>
              <a:t>και αργότερα (από την </a:t>
            </a:r>
            <a:r>
              <a:rPr lang="el-GR" i="1" dirty="0" smtClean="0"/>
              <a:t>εποχή </a:t>
            </a:r>
            <a:r>
              <a:rPr lang="el-GR" i="1" dirty="0" err="1" smtClean="0"/>
              <a:t>τουΣοφοκλή</a:t>
            </a:r>
            <a:r>
              <a:rPr lang="el-GR" i="1" dirty="0"/>
              <a:t>)</a:t>
            </a:r>
            <a:r>
              <a:rPr lang="de-DE" i="1" dirty="0"/>
              <a:t> </a:t>
            </a:r>
            <a:r>
              <a:rPr lang="el-GR" b="1" i="1" dirty="0"/>
              <a:t>δεκαπέντε</a:t>
            </a:r>
            <a:r>
              <a:rPr lang="de-DE" b="1" i="1" dirty="0"/>
              <a:t> </a:t>
            </a:r>
            <a:r>
              <a:rPr lang="el-GR" b="1" i="1" dirty="0"/>
              <a:t>ατόμων </a:t>
            </a:r>
            <a:r>
              <a:rPr lang="el-GR" i="1" dirty="0"/>
              <a:t>που</a:t>
            </a:r>
            <a:r>
              <a:rPr lang="de-DE" i="1" dirty="0"/>
              <a:t> </a:t>
            </a:r>
            <a:r>
              <a:rPr lang="el-GR" i="1" dirty="0"/>
              <a:t>τραγουδούσε, ενώ παράλληλα χόρευε</a:t>
            </a:r>
            <a:r>
              <a:rPr lang="de-DE" i="1" dirty="0"/>
              <a:t> </a:t>
            </a:r>
            <a:r>
              <a:rPr lang="el-GR" i="1" dirty="0"/>
              <a:t>τα</a:t>
            </a:r>
            <a:r>
              <a:rPr lang="de-DE" i="1" dirty="0"/>
              <a:t> </a:t>
            </a:r>
            <a:r>
              <a:rPr lang="el-GR" i="1" dirty="0"/>
              <a:t>χορικά</a:t>
            </a:r>
            <a:r>
              <a:rPr lang="de-DE" i="1" dirty="0"/>
              <a:t> </a:t>
            </a:r>
            <a:r>
              <a:rPr lang="el-GR" i="1" dirty="0"/>
              <a:t>(που ανήκουν στα λυρικά μέρη της τραγωδίας</a:t>
            </a:r>
            <a:r>
              <a:rPr lang="el-GR" i="1" dirty="0" smtClean="0"/>
              <a:t>).</a:t>
            </a:r>
          </a:p>
          <a:p>
            <a:pPr>
              <a:buNone/>
            </a:pPr>
            <a:endParaRPr lang="el-GR" i="1" dirty="0" smtClean="0"/>
          </a:p>
          <a:p>
            <a:pPr>
              <a:buNone/>
            </a:pPr>
            <a:r>
              <a:rPr lang="el-GR" i="1" dirty="0" smtClean="0"/>
              <a:t>    </a:t>
            </a:r>
            <a:r>
              <a:rPr lang="el-GR" i="1" dirty="0"/>
              <a:t>Ο Αριστοτέλης πιστεύει ότι οι τραγικοί ποιητές πρέπει να παρουσιάζουν το Χορό ως ένα από τα πρόσωπα της τραγωδίας</a:t>
            </a:r>
            <a:r>
              <a:rPr lang="el-GR" i="1" dirty="0" smtClean="0"/>
              <a:t>·</a:t>
            </a:r>
          </a:p>
          <a:p>
            <a:pPr>
              <a:buNone/>
            </a:pPr>
            <a:r>
              <a:rPr lang="el-GR" i="1" dirty="0" smtClean="0"/>
              <a:t>    </a:t>
            </a:r>
            <a:r>
              <a:rPr lang="el-GR" i="1" u="sng" dirty="0"/>
              <a:t>στον Ευριπίδη όμως ο Χορός δεν έχει συνήθως ουσιαστική συμμετοχή στη δράση, αλλά με τα άσματά του αντικαθρεφτίζει τα πάθη των ηρώων και στοχάζεται με αφορμή τις περιπέτειες και τα πάθη τους για θέματα, όπως είναι η ευτυχία, ο θεός, η τύχη </a:t>
            </a:r>
            <a:r>
              <a:rPr lang="el-GR" i="1" u="sng" dirty="0" err="1"/>
              <a:t>κ.λπ</a:t>
            </a:r>
            <a:r>
              <a:rPr lang="de-DE" i="1" u="sng" dirty="0"/>
              <a:t> </a:t>
            </a:r>
          </a:p>
        </p:txBody>
      </p:sp>
      <p:pic>
        <p:nvPicPr>
          <p:cNvPr id="6" name="5 - Εικόνα" descr="YE1962_06_PH003_sc.jpg"/>
          <p:cNvPicPr>
            <a:picLocks noChangeAspect="1"/>
          </p:cNvPicPr>
          <p:nvPr/>
        </p:nvPicPr>
        <p:blipFill>
          <a:blip r:embed="rId2" cstate="print"/>
          <a:stretch>
            <a:fillRect/>
          </a:stretch>
        </p:blipFill>
        <p:spPr>
          <a:xfrm>
            <a:off x="5652121" y="1412776"/>
            <a:ext cx="3024336" cy="42484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611560" y="0"/>
            <a:ext cx="7679824" cy="1051560"/>
          </a:xfrm>
        </p:spPr>
        <p:txBody>
          <a:bodyPr/>
          <a:lstStyle/>
          <a:p>
            <a:r>
              <a:rPr lang="el-GR" dirty="0" smtClean="0"/>
              <a:t>Ο ΡΟΛΟΣ ΤΟΥ ΧΟΡΟΥ</a:t>
            </a:r>
            <a:endParaRPr lang="de-DE" dirty="0"/>
          </a:p>
        </p:txBody>
      </p:sp>
      <p:sp>
        <p:nvSpPr>
          <p:cNvPr id="6" name="5 - Θέση περιεχομένου"/>
          <p:cNvSpPr>
            <a:spLocks noGrp="1"/>
          </p:cNvSpPr>
          <p:nvPr>
            <p:ph idx="1"/>
          </p:nvPr>
        </p:nvSpPr>
        <p:spPr>
          <a:xfrm>
            <a:off x="467544" y="1340768"/>
            <a:ext cx="8183880" cy="4968552"/>
          </a:xfrm>
        </p:spPr>
        <p:txBody>
          <a:bodyPr>
            <a:normAutofit fontScale="47500" lnSpcReduction="20000"/>
          </a:bodyPr>
          <a:lstStyle/>
          <a:p>
            <a:pPr>
              <a:buFont typeface="Wingdings" pitchFamily="2" charset="2"/>
              <a:buChar char="Ø"/>
            </a:pPr>
            <a:r>
              <a:rPr lang="el-GR" dirty="0" smtClean="0"/>
              <a:t>Με τον υποκριτή διαλεγόταν ο κορυφαίος του Χορού.</a:t>
            </a:r>
            <a:br>
              <a:rPr lang="el-GR" dirty="0" smtClean="0"/>
            </a:br>
            <a:endParaRPr lang="el-GR" dirty="0" smtClean="0"/>
          </a:p>
          <a:p>
            <a:pPr>
              <a:buFont typeface="Wingdings" pitchFamily="2" charset="2"/>
              <a:buChar char="Ø"/>
            </a:pPr>
            <a:r>
              <a:rPr lang="el-GR" u="sng" dirty="0" smtClean="0"/>
              <a:t>Είναι ένα ομοιογενές σύνολο </a:t>
            </a:r>
            <a:r>
              <a:rPr lang="el-GR" dirty="0" smtClean="0"/>
              <a:t>με ομοιόμορφα ενδύματα απλούστερα από των </a:t>
            </a:r>
            <a:r>
              <a:rPr lang="el-GR" dirty="0" err="1" smtClean="0"/>
              <a:t>υποκριτών:λειτουργεί</a:t>
            </a:r>
            <a:r>
              <a:rPr lang="el-GR" dirty="0" smtClean="0"/>
              <a:t> ως ένας άνθρωπος.</a:t>
            </a:r>
            <a:br>
              <a:rPr lang="el-GR" dirty="0" smtClean="0"/>
            </a:br>
            <a:endParaRPr lang="el-GR" dirty="0" smtClean="0"/>
          </a:p>
          <a:p>
            <a:pPr>
              <a:buFont typeface="Wingdings" pitchFamily="2" charset="2"/>
              <a:buChar char="Ø"/>
            </a:pPr>
            <a:r>
              <a:rPr lang="el-GR" dirty="0" smtClean="0"/>
              <a:t>Ο Χορός </a:t>
            </a:r>
            <a:r>
              <a:rPr lang="el-GR" u="sng" dirty="0" smtClean="0"/>
              <a:t>σχολιάζει, επικρίνει, συμπάσχει και συμβουλεύει, αλλά μένει πάντα μακριά.</a:t>
            </a:r>
            <a:r>
              <a:rPr lang="el-GR" dirty="0" smtClean="0"/>
              <a:t/>
            </a:r>
            <a:br>
              <a:rPr lang="el-GR" dirty="0" smtClean="0"/>
            </a:br>
            <a:endParaRPr lang="el-GR" dirty="0" smtClean="0"/>
          </a:p>
          <a:p>
            <a:pPr>
              <a:buFont typeface="Wingdings" pitchFamily="2" charset="2"/>
              <a:buChar char="Ø"/>
            </a:pPr>
            <a:r>
              <a:rPr lang="el-GR" dirty="0" smtClean="0"/>
              <a:t>Ο Χορός </a:t>
            </a:r>
            <a:r>
              <a:rPr lang="el-GR" u="sng" dirty="0" smtClean="0"/>
              <a:t>διαθέτει πάντα ενόραση, ευαισθησία και πείρα. Δεν συμμετέχει στη δράση και στην εξέλιξη του δράματος</a:t>
            </a:r>
            <a:r>
              <a:rPr lang="el-GR" dirty="0" smtClean="0"/>
              <a:t> αλλά δ</a:t>
            </a:r>
            <a:r>
              <a:rPr lang="el-GR" u="sng" dirty="0" smtClean="0"/>
              <a:t>ιατυπώνει ηθικούς κανόνες, εκφράζει συναισθήματα,</a:t>
            </a:r>
            <a:r>
              <a:rPr lang="el-GR" dirty="0" smtClean="0"/>
              <a:t> θρηνεί για τις ατυχίες, </a:t>
            </a:r>
            <a:r>
              <a:rPr lang="el-GR" u="sng" dirty="0" smtClean="0"/>
              <a:t>συμπάσχει με τον ήρωα,</a:t>
            </a:r>
            <a:r>
              <a:rPr lang="el-GR" dirty="0" smtClean="0"/>
              <a:t> άλλες φορές έρχεται σε αντίθεση με όποιον βρίσκεται στη σκηνή εκείνη τη στιγμή ή δίνει καθοδηγητικές συμβουλές. Ο Χορός, ακόμη και όταν συγκροτείται από πρόσωπα ταπεινά (π.χ. λαϊκές γυναίκες ή δούλους) διαθέτει ενόραση, ευαισθησία και πείρα. </a:t>
            </a:r>
            <a:br>
              <a:rPr lang="el-GR" dirty="0" smtClean="0"/>
            </a:br>
            <a:endParaRPr lang="el-GR" dirty="0" smtClean="0"/>
          </a:p>
          <a:p>
            <a:pPr>
              <a:buFont typeface="Wingdings" pitchFamily="2" charset="2"/>
              <a:buChar char="Ø"/>
            </a:pPr>
            <a:r>
              <a:rPr lang="el-GR" dirty="0" smtClean="0"/>
              <a:t>Με το τραγούδι του ερμηνεύει τα γεγονότα και αναπτύσσει ένα φιλοσοφικό </a:t>
            </a:r>
            <a:r>
              <a:rPr lang="el-GR" u="sng" dirty="0" smtClean="0"/>
              <a:t>στοχασμό που δίνει νόημα σε αυτό που συμβαίνει,</a:t>
            </a:r>
            <a:r>
              <a:rPr lang="el-GR" dirty="0" smtClean="0"/>
              <a:t> επηρεάζει τις εξελίξεις ανεπαίσθητα.</a:t>
            </a:r>
            <a:br>
              <a:rPr lang="el-GR" dirty="0" smtClean="0"/>
            </a:br>
            <a:endParaRPr lang="el-GR" dirty="0" smtClean="0"/>
          </a:p>
          <a:p>
            <a:pPr>
              <a:buFont typeface="Wingdings" pitchFamily="2" charset="2"/>
              <a:buChar char="Ø"/>
            </a:pPr>
            <a:r>
              <a:rPr lang="el-GR" dirty="0" smtClean="0"/>
              <a:t>Ο αρχαίος Ελληνικός Χορός ήταν, στην </a:t>
            </a:r>
            <a:r>
              <a:rPr lang="el-GR" dirty="0" err="1" smtClean="0"/>
              <a:t>ευρύτατή</a:t>
            </a:r>
            <a:r>
              <a:rPr lang="el-GR" dirty="0" smtClean="0"/>
              <a:t> του σημασία, μιμητικός ή εκφραστικός. Μ</a:t>
            </a:r>
            <a:r>
              <a:rPr lang="el-GR" u="sng" dirty="0" smtClean="0"/>
              <a:t>ε τη χρησιμοποίηση των χεριών, των βραχιόνων και του σώματος</a:t>
            </a:r>
            <a:r>
              <a:rPr lang="el-GR" dirty="0" smtClean="0"/>
              <a:t>, όχι λιγότερο απ’ </a:t>
            </a:r>
            <a:r>
              <a:rPr lang="el-GR" dirty="0" err="1" smtClean="0"/>
              <a:t>ό,τι</a:t>
            </a:r>
            <a:r>
              <a:rPr lang="el-GR" dirty="0" smtClean="0"/>
              <a:t> τα πόδια, ε</a:t>
            </a:r>
            <a:r>
              <a:rPr lang="el-GR" u="sng" dirty="0" smtClean="0"/>
              <a:t>ξέφραζε τη διάθεση, τα συναισθήματα και το χαρακτήρα του τραγουδιού που συνόδευε. </a:t>
            </a:r>
            <a:r>
              <a:rPr lang="el-GR" dirty="0" smtClean="0"/>
              <a:t/>
            </a:r>
            <a:br>
              <a:rPr lang="el-GR" dirty="0" smtClean="0"/>
            </a:br>
            <a:endParaRPr lang="el-GR" dirty="0" smtClean="0"/>
          </a:p>
          <a:p>
            <a:pPr>
              <a:buFont typeface="Wingdings" pitchFamily="2" charset="2"/>
              <a:buChar char="Ø"/>
            </a:pPr>
            <a:r>
              <a:rPr lang="el-GR" dirty="0" smtClean="0"/>
              <a:t>Ο Χορός για τους Έλληνες ήταν αναπόσπαστο μέρος πολλών κοινών περιοδικών τελετών, θρησκευτικών και κοσμικών, π.χ. γιορτές, γάμοι, κηδείες, εορτασμοί νίκης (μπορούμε να τον συγκρίνουμε με τις σημερινές λιτανείες, την περιφορά του Επιταφίου, κτλ.).</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589240"/>
            <a:ext cx="8229600" cy="720080"/>
          </a:xfrm>
        </p:spPr>
        <p:txBody>
          <a:bodyPr>
            <a:normAutofit/>
          </a:bodyPr>
          <a:lstStyle/>
          <a:p>
            <a:r>
              <a:rPr lang="el-GR" dirty="0" smtClean="0"/>
              <a:t>Η ΠΑΡΟΔΟΣ</a:t>
            </a:r>
            <a:endParaRPr lang="de-DE" dirty="0"/>
          </a:p>
        </p:txBody>
      </p:sp>
      <p:sp>
        <p:nvSpPr>
          <p:cNvPr id="3" name="2 - Θέση περιεχομένου"/>
          <p:cNvSpPr>
            <a:spLocks noGrp="1"/>
          </p:cNvSpPr>
          <p:nvPr>
            <p:ph type="body" sz="half" idx="2"/>
          </p:nvPr>
        </p:nvSpPr>
        <p:spPr>
          <a:xfrm>
            <a:off x="5940152" y="332656"/>
            <a:ext cx="2978864" cy="5256584"/>
          </a:xfrm>
          <a:solidFill>
            <a:schemeClr val="accent1">
              <a:lumMod val="40000"/>
              <a:lumOff val="60000"/>
            </a:schemeClr>
          </a:solidFill>
        </p:spPr>
        <p:txBody>
          <a:bodyPr>
            <a:normAutofit lnSpcReduction="10000"/>
          </a:bodyPr>
          <a:lstStyle/>
          <a:p>
            <a:r>
              <a:rPr lang="el-GR" sz="2800" b="1" dirty="0" smtClean="0">
                <a:solidFill>
                  <a:schemeClr val="tx1"/>
                </a:solidFill>
              </a:rPr>
              <a:t>ΜΑΘΑΙΝΩ</a:t>
            </a:r>
          </a:p>
          <a:p>
            <a:endParaRPr lang="el-GR" b="1" dirty="0" smtClean="0">
              <a:solidFill>
                <a:schemeClr val="tx1"/>
              </a:solidFill>
            </a:endParaRPr>
          </a:p>
          <a:p>
            <a:r>
              <a:rPr lang="el-GR" b="1" dirty="0" smtClean="0">
                <a:solidFill>
                  <a:schemeClr val="tx1"/>
                </a:solidFill>
              </a:rPr>
              <a:t>ΠΑΡΟΔΟΣ</a:t>
            </a:r>
            <a:r>
              <a:rPr lang="el-GR" dirty="0" smtClean="0">
                <a:solidFill>
                  <a:schemeClr val="tx1"/>
                </a:solidFill>
              </a:rPr>
              <a:t>: </a:t>
            </a:r>
            <a:r>
              <a:rPr lang="el-GR" u="sng" dirty="0" smtClean="0">
                <a:solidFill>
                  <a:schemeClr val="tx1"/>
                </a:solidFill>
              </a:rPr>
              <a:t>το άσμα που τραγουδά ο Χορός κατά την είσοδό του στην ορχήστρα από τη δεξιά πάροδο</a:t>
            </a:r>
            <a:r>
              <a:rPr lang="el-GR" dirty="0" smtClean="0">
                <a:solidFill>
                  <a:schemeClr val="tx1"/>
                </a:solidFill>
              </a:rPr>
              <a:t>. </a:t>
            </a:r>
            <a:r>
              <a:rPr lang="de-DE" dirty="0" err="1" smtClean="0">
                <a:solidFill>
                  <a:schemeClr val="tx1"/>
                </a:solidFill>
              </a:rPr>
              <a:t>Προηγείται</a:t>
            </a:r>
            <a:r>
              <a:rPr lang="de-DE" dirty="0" smtClean="0">
                <a:solidFill>
                  <a:schemeClr val="tx1"/>
                </a:solidFill>
              </a:rPr>
              <a:t> ο </a:t>
            </a:r>
            <a:r>
              <a:rPr lang="de-DE" b="1" dirty="0" err="1" smtClean="0">
                <a:solidFill>
                  <a:schemeClr val="tx1"/>
                </a:solidFill>
              </a:rPr>
              <a:t>αυλητής</a:t>
            </a:r>
            <a:r>
              <a:rPr lang="de-DE" dirty="0" smtClean="0">
                <a:solidFill>
                  <a:schemeClr val="tx1"/>
                </a:solidFill>
              </a:rPr>
              <a:t> </a:t>
            </a:r>
            <a:r>
              <a:rPr lang="de-DE" dirty="0" err="1" smtClean="0">
                <a:solidFill>
                  <a:schemeClr val="tx1"/>
                </a:solidFill>
              </a:rPr>
              <a:t>που</a:t>
            </a:r>
            <a:r>
              <a:rPr lang="de-DE" dirty="0" smtClean="0">
                <a:solidFill>
                  <a:schemeClr val="tx1"/>
                </a:solidFill>
              </a:rPr>
              <a:t> </a:t>
            </a:r>
            <a:r>
              <a:rPr lang="de-DE" dirty="0" err="1" smtClean="0">
                <a:solidFill>
                  <a:schemeClr val="tx1"/>
                </a:solidFill>
              </a:rPr>
              <a:t>δίνει</a:t>
            </a:r>
            <a:r>
              <a:rPr lang="de-DE" dirty="0" smtClean="0">
                <a:solidFill>
                  <a:schemeClr val="tx1"/>
                </a:solidFill>
              </a:rPr>
              <a:t> </a:t>
            </a:r>
            <a:r>
              <a:rPr lang="de-DE" dirty="0" err="1" smtClean="0">
                <a:solidFill>
                  <a:schemeClr val="tx1"/>
                </a:solidFill>
              </a:rPr>
              <a:t>το</a:t>
            </a:r>
            <a:r>
              <a:rPr lang="de-DE" dirty="0" smtClean="0">
                <a:solidFill>
                  <a:schemeClr val="tx1"/>
                </a:solidFill>
              </a:rPr>
              <a:t> </a:t>
            </a:r>
            <a:r>
              <a:rPr lang="de-DE" dirty="0" err="1" smtClean="0">
                <a:solidFill>
                  <a:schemeClr val="tx1"/>
                </a:solidFill>
              </a:rPr>
              <a:t>ρυθμό</a:t>
            </a:r>
            <a:r>
              <a:rPr lang="de-DE" dirty="0" smtClean="0">
                <a:solidFill>
                  <a:schemeClr val="tx1"/>
                </a:solidFill>
              </a:rPr>
              <a:t>, </a:t>
            </a:r>
            <a:r>
              <a:rPr lang="de-DE" dirty="0" err="1" smtClean="0">
                <a:solidFill>
                  <a:schemeClr val="tx1"/>
                </a:solidFill>
              </a:rPr>
              <a:t>ακολουθεί</a:t>
            </a:r>
            <a:r>
              <a:rPr lang="de-DE" dirty="0" smtClean="0">
                <a:solidFill>
                  <a:schemeClr val="tx1"/>
                </a:solidFill>
              </a:rPr>
              <a:t> </a:t>
            </a:r>
            <a:r>
              <a:rPr lang="de-DE" b="1" dirty="0" smtClean="0">
                <a:solidFill>
                  <a:schemeClr val="tx1"/>
                </a:solidFill>
              </a:rPr>
              <a:t>η </a:t>
            </a:r>
            <a:r>
              <a:rPr lang="de-DE" b="1" dirty="0" err="1" smtClean="0">
                <a:solidFill>
                  <a:schemeClr val="tx1"/>
                </a:solidFill>
              </a:rPr>
              <a:t>Κορυφαία</a:t>
            </a:r>
            <a:r>
              <a:rPr lang="de-DE" b="1" dirty="0" smtClean="0">
                <a:solidFill>
                  <a:schemeClr val="tx1"/>
                </a:solidFill>
              </a:rPr>
              <a:t> </a:t>
            </a:r>
            <a:r>
              <a:rPr lang="de-DE" dirty="0" err="1" smtClean="0">
                <a:solidFill>
                  <a:schemeClr val="tx1"/>
                </a:solidFill>
              </a:rPr>
              <a:t>του</a:t>
            </a:r>
            <a:r>
              <a:rPr lang="de-DE" dirty="0" smtClean="0">
                <a:solidFill>
                  <a:schemeClr val="tx1"/>
                </a:solidFill>
              </a:rPr>
              <a:t> </a:t>
            </a:r>
            <a:r>
              <a:rPr lang="de-DE" dirty="0" err="1" smtClean="0">
                <a:solidFill>
                  <a:schemeClr val="tx1"/>
                </a:solidFill>
              </a:rPr>
              <a:t>Χορού</a:t>
            </a:r>
            <a:r>
              <a:rPr lang="de-DE" dirty="0" smtClean="0">
                <a:solidFill>
                  <a:schemeClr val="tx1"/>
                </a:solidFill>
              </a:rPr>
              <a:t> </a:t>
            </a:r>
            <a:r>
              <a:rPr lang="de-DE" dirty="0" err="1" smtClean="0">
                <a:solidFill>
                  <a:schemeClr val="tx1"/>
                </a:solidFill>
              </a:rPr>
              <a:t>και</a:t>
            </a:r>
            <a:r>
              <a:rPr lang="de-DE" dirty="0" smtClean="0">
                <a:solidFill>
                  <a:schemeClr val="tx1"/>
                </a:solidFill>
              </a:rPr>
              <a:t> </a:t>
            </a:r>
            <a:r>
              <a:rPr lang="de-DE" dirty="0" err="1" smtClean="0">
                <a:solidFill>
                  <a:schemeClr val="tx1"/>
                </a:solidFill>
              </a:rPr>
              <a:t>πίσω</a:t>
            </a:r>
            <a:r>
              <a:rPr lang="de-DE" dirty="0" smtClean="0">
                <a:solidFill>
                  <a:schemeClr val="tx1"/>
                </a:solidFill>
              </a:rPr>
              <a:t> </a:t>
            </a:r>
            <a:r>
              <a:rPr lang="de-DE" dirty="0" err="1" smtClean="0">
                <a:solidFill>
                  <a:schemeClr val="tx1"/>
                </a:solidFill>
              </a:rPr>
              <a:t>οι</a:t>
            </a:r>
            <a:r>
              <a:rPr lang="de-DE" dirty="0" smtClean="0">
                <a:solidFill>
                  <a:schemeClr val="tx1"/>
                </a:solidFill>
              </a:rPr>
              <a:t> </a:t>
            </a:r>
            <a:r>
              <a:rPr lang="de-DE" dirty="0" err="1" smtClean="0">
                <a:solidFill>
                  <a:schemeClr val="tx1"/>
                </a:solidFill>
              </a:rPr>
              <a:t>υπόλοιπες</a:t>
            </a:r>
            <a:r>
              <a:rPr lang="de-DE" dirty="0" smtClean="0">
                <a:solidFill>
                  <a:schemeClr val="tx1"/>
                </a:solidFill>
              </a:rPr>
              <a:t> </a:t>
            </a:r>
            <a:r>
              <a:rPr lang="de-DE" dirty="0" err="1" smtClean="0">
                <a:solidFill>
                  <a:schemeClr val="tx1"/>
                </a:solidFill>
              </a:rPr>
              <a:t>γυναίκες</a:t>
            </a:r>
            <a:r>
              <a:rPr lang="de-DE" dirty="0" smtClean="0">
                <a:solidFill>
                  <a:schemeClr val="tx1"/>
                </a:solidFill>
              </a:rPr>
              <a:t> </a:t>
            </a:r>
            <a:r>
              <a:rPr lang="de-DE" dirty="0" err="1" smtClean="0">
                <a:solidFill>
                  <a:schemeClr val="tx1"/>
                </a:solidFill>
              </a:rPr>
              <a:t>σε</a:t>
            </a:r>
            <a:r>
              <a:rPr lang="de-DE" dirty="0" smtClean="0">
                <a:solidFill>
                  <a:schemeClr val="tx1"/>
                </a:solidFill>
              </a:rPr>
              <a:t> </a:t>
            </a:r>
            <a:r>
              <a:rPr lang="de-DE" dirty="0" err="1" smtClean="0">
                <a:solidFill>
                  <a:schemeClr val="tx1"/>
                </a:solidFill>
              </a:rPr>
              <a:t>δύο</a:t>
            </a:r>
            <a:r>
              <a:rPr lang="de-DE" dirty="0" smtClean="0">
                <a:solidFill>
                  <a:schemeClr val="tx1"/>
                </a:solidFill>
              </a:rPr>
              <a:t> </a:t>
            </a:r>
            <a:r>
              <a:rPr lang="de-DE" dirty="0" err="1" smtClean="0">
                <a:solidFill>
                  <a:schemeClr val="tx1"/>
                </a:solidFill>
              </a:rPr>
              <a:t>γραμμές</a:t>
            </a:r>
            <a:r>
              <a:rPr lang="de-DE" dirty="0" smtClean="0">
                <a:solidFill>
                  <a:schemeClr val="tx1"/>
                </a:solidFill>
              </a:rPr>
              <a:t> (</a:t>
            </a:r>
            <a:r>
              <a:rPr lang="de-DE" dirty="0" err="1" smtClean="0">
                <a:solidFill>
                  <a:schemeClr val="tx1"/>
                </a:solidFill>
              </a:rPr>
              <a:t>ημιχόρια</a:t>
            </a:r>
            <a:r>
              <a:rPr lang="de-DE" dirty="0" smtClean="0">
                <a:solidFill>
                  <a:schemeClr val="tx1"/>
                </a:solidFill>
              </a:rPr>
              <a:t>) </a:t>
            </a:r>
            <a:r>
              <a:rPr lang="de-DE" dirty="0" err="1" smtClean="0">
                <a:solidFill>
                  <a:schemeClr val="tx1"/>
                </a:solidFill>
              </a:rPr>
              <a:t>των</a:t>
            </a:r>
            <a:r>
              <a:rPr lang="de-DE" dirty="0" smtClean="0">
                <a:solidFill>
                  <a:schemeClr val="tx1"/>
                </a:solidFill>
              </a:rPr>
              <a:t> </a:t>
            </a:r>
            <a:r>
              <a:rPr lang="de-DE" dirty="0" err="1" smtClean="0">
                <a:solidFill>
                  <a:schemeClr val="tx1"/>
                </a:solidFill>
              </a:rPr>
              <a:t>επτά</a:t>
            </a:r>
            <a:r>
              <a:rPr lang="de-DE" dirty="0" smtClean="0">
                <a:solidFill>
                  <a:schemeClr val="tx1"/>
                </a:solidFill>
              </a:rPr>
              <a:t> </a:t>
            </a:r>
            <a:r>
              <a:rPr lang="de-DE" dirty="0" err="1" smtClean="0">
                <a:solidFill>
                  <a:schemeClr val="tx1"/>
                </a:solidFill>
              </a:rPr>
              <a:t>ατόμων</a:t>
            </a:r>
            <a:r>
              <a:rPr lang="de-DE" dirty="0" smtClean="0">
                <a:solidFill>
                  <a:schemeClr val="tx1"/>
                </a:solidFill>
              </a:rPr>
              <a:t>, </a:t>
            </a:r>
            <a:r>
              <a:rPr lang="de-DE" dirty="0" err="1" smtClean="0">
                <a:solidFill>
                  <a:schemeClr val="tx1"/>
                </a:solidFill>
              </a:rPr>
              <a:t>κατά</a:t>
            </a:r>
            <a:r>
              <a:rPr lang="de-DE" dirty="0" smtClean="0">
                <a:solidFill>
                  <a:schemeClr val="tx1"/>
                </a:solidFill>
              </a:rPr>
              <a:t> </a:t>
            </a:r>
            <a:r>
              <a:rPr lang="de-DE" dirty="0" err="1" smtClean="0">
                <a:solidFill>
                  <a:schemeClr val="tx1"/>
                </a:solidFill>
              </a:rPr>
              <a:t>ζεύγη</a:t>
            </a:r>
            <a:r>
              <a:rPr lang="de-DE" dirty="0" smtClean="0">
                <a:solidFill>
                  <a:schemeClr val="tx1"/>
                </a:solidFill>
              </a:rPr>
              <a:t>(5х3), ή </a:t>
            </a:r>
            <a:r>
              <a:rPr lang="de-DE" dirty="0" err="1" smtClean="0">
                <a:solidFill>
                  <a:schemeClr val="tx1"/>
                </a:solidFill>
              </a:rPr>
              <a:t>κατά</a:t>
            </a:r>
            <a:r>
              <a:rPr lang="de-DE" dirty="0" smtClean="0">
                <a:solidFill>
                  <a:schemeClr val="tx1"/>
                </a:solidFill>
              </a:rPr>
              <a:t> </a:t>
            </a:r>
            <a:r>
              <a:rPr lang="de-DE" dirty="0" err="1" smtClean="0">
                <a:solidFill>
                  <a:schemeClr val="tx1"/>
                </a:solidFill>
              </a:rPr>
              <a:t>στοίχους</a:t>
            </a:r>
            <a:r>
              <a:rPr lang="de-DE" dirty="0" smtClean="0">
                <a:solidFill>
                  <a:schemeClr val="tx1"/>
                </a:solidFill>
              </a:rPr>
              <a:t> (3х5). </a:t>
            </a:r>
            <a:r>
              <a:rPr lang="de-DE" u="sng" dirty="0" err="1" smtClean="0">
                <a:solidFill>
                  <a:schemeClr val="tx1"/>
                </a:solidFill>
              </a:rPr>
              <a:t>Κινήσεις</a:t>
            </a:r>
            <a:r>
              <a:rPr lang="de-DE" u="sng" dirty="0" smtClean="0">
                <a:solidFill>
                  <a:schemeClr val="tx1"/>
                </a:solidFill>
              </a:rPr>
              <a:t> </a:t>
            </a:r>
            <a:r>
              <a:rPr lang="de-DE" u="sng" dirty="0" err="1" smtClean="0">
                <a:solidFill>
                  <a:schemeClr val="tx1"/>
                </a:solidFill>
              </a:rPr>
              <a:t>απόλυτα</a:t>
            </a:r>
            <a:r>
              <a:rPr lang="de-DE" u="sng" dirty="0" smtClean="0">
                <a:solidFill>
                  <a:schemeClr val="tx1"/>
                </a:solidFill>
              </a:rPr>
              <a:t> </a:t>
            </a:r>
            <a:r>
              <a:rPr lang="de-DE" u="sng" dirty="0" err="1" smtClean="0">
                <a:solidFill>
                  <a:schemeClr val="tx1"/>
                </a:solidFill>
              </a:rPr>
              <a:t>συγχρονισμένες</a:t>
            </a:r>
            <a:r>
              <a:rPr lang="de-DE" u="sng" dirty="0" smtClean="0">
                <a:solidFill>
                  <a:schemeClr val="tx1"/>
                </a:solidFill>
              </a:rPr>
              <a:t>, </a:t>
            </a:r>
            <a:r>
              <a:rPr lang="de-DE" u="sng" dirty="0" err="1" smtClean="0">
                <a:solidFill>
                  <a:schemeClr val="tx1"/>
                </a:solidFill>
              </a:rPr>
              <a:t>παρουσία</a:t>
            </a:r>
            <a:r>
              <a:rPr lang="de-DE" u="sng" dirty="0" smtClean="0">
                <a:solidFill>
                  <a:schemeClr val="tx1"/>
                </a:solidFill>
              </a:rPr>
              <a:t> </a:t>
            </a:r>
            <a:r>
              <a:rPr lang="de-DE" u="sng" dirty="0" err="1" smtClean="0">
                <a:solidFill>
                  <a:schemeClr val="tx1"/>
                </a:solidFill>
              </a:rPr>
              <a:t>υποβλητική</a:t>
            </a:r>
            <a:r>
              <a:rPr lang="de-DE" u="sng" dirty="0" smtClean="0">
                <a:solidFill>
                  <a:schemeClr val="tx1"/>
                </a:solidFill>
              </a:rPr>
              <a:t>, </a:t>
            </a:r>
            <a:r>
              <a:rPr lang="de-DE" u="sng" dirty="0" err="1" smtClean="0">
                <a:solidFill>
                  <a:schemeClr val="tx1"/>
                </a:solidFill>
              </a:rPr>
              <a:t>ατμόσφαιρα</a:t>
            </a:r>
            <a:r>
              <a:rPr lang="de-DE" u="sng" dirty="0" smtClean="0">
                <a:solidFill>
                  <a:schemeClr val="tx1"/>
                </a:solidFill>
              </a:rPr>
              <a:t> </a:t>
            </a:r>
            <a:r>
              <a:rPr lang="de-DE" u="sng" dirty="0" err="1" smtClean="0">
                <a:solidFill>
                  <a:schemeClr val="tx1"/>
                </a:solidFill>
              </a:rPr>
              <a:t>πένθιμη</a:t>
            </a:r>
            <a:r>
              <a:rPr lang="de-DE" u="sng" dirty="0" smtClean="0">
                <a:solidFill>
                  <a:schemeClr val="tx1"/>
                </a:solidFill>
              </a:rPr>
              <a:t> </a:t>
            </a:r>
            <a:r>
              <a:rPr lang="de-DE" u="sng" dirty="0" err="1" smtClean="0">
                <a:solidFill>
                  <a:schemeClr val="tx1"/>
                </a:solidFill>
              </a:rPr>
              <a:t>που</a:t>
            </a:r>
            <a:r>
              <a:rPr lang="de-DE" u="sng" dirty="0" smtClean="0">
                <a:solidFill>
                  <a:schemeClr val="tx1"/>
                </a:solidFill>
              </a:rPr>
              <a:t> </a:t>
            </a:r>
            <a:r>
              <a:rPr lang="de-DE" u="sng" dirty="0" err="1" smtClean="0">
                <a:solidFill>
                  <a:schemeClr val="tx1"/>
                </a:solidFill>
              </a:rPr>
              <a:t>επιβάλλεται</a:t>
            </a:r>
            <a:r>
              <a:rPr lang="de-DE" u="sng" dirty="0" smtClean="0">
                <a:solidFill>
                  <a:schemeClr val="tx1"/>
                </a:solidFill>
              </a:rPr>
              <a:t> </a:t>
            </a:r>
            <a:r>
              <a:rPr lang="de-DE" u="sng" dirty="0" err="1" smtClean="0">
                <a:solidFill>
                  <a:schemeClr val="tx1"/>
                </a:solidFill>
              </a:rPr>
              <a:t>όχι</a:t>
            </a:r>
            <a:r>
              <a:rPr lang="de-DE" u="sng" dirty="0" smtClean="0">
                <a:solidFill>
                  <a:schemeClr val="tx1"/>
                </a:solidFill>
              </a:rPr>
              <a:t> </a:t>
            </a:r>
            <a:r>
              <a:rPr lang="de-DE" u="sng" dirty="0" err="1" smtClean="0">
                <a:solidFill>
                  <a:schemeClr val="tx1"/>
                </a:solidFill>
              </a:rPr>
              <a:t>μόνο</a:t>
            </a:r>
            <a:r>
              <a:rPr lang="de-DE" u="sng" dirty="0" smtClean="0">
                <a:solidFill>
                  <a:schemeClr val="tx1"/>
                </a:solidFill>
              </a:rPr>
              <a:t> </a:t>
            </a:r>
            <a:r>
              <a:rPr lang="de-DE" u="sng" dirty="0" err="1" smtClean="0">
                <a:solidFill>
                  <a:schemeClr val="tx1"/>
                </a:solidFill>
              </a:rPr>
              <a:t>από</a:t>
            </a:r>
            <a:r>
              <a:rPr lang="de-DE" u="sng" dirty="0" smtClean="0">
                <a:solidFill>
                  <a:schemeClr val="tx1"/>
                </a:solidFill>
              </a:rPr>
              <a:t> </a:t>
            </a:r>
            <a:r>
              <a:rPr lang="de-DE" u="sng" dirty="0" err="1" smtClean="0">
                <a:solidFill>
                  <a:schemeClr val="tx1"/>
                </a:solidFill>
              </a:rPr>
              <a:t>τις</a:t>
            </a:r>
            <a:r>
              <a:rPr lang="de-DE" u="sng" dirty="0" smtClean="0">
                <a:solidFill>
                  <a:schemeClr val="tx1"/>
                </a:solidFill>
              </a:rPr>
              <a:t> </a:t>
            </a:r>
            <a:r>
              <a:rPr lang="de-DE" u="sng" dirty="0" err="1" smtClean="0">
                <a:solidFill>
                  <a:schemeClr val="tx1"/>
                </a:solidFill>
              </a:rPr>
              <a:t>θρησκευτικές</a:t>
            </a:r>
            <a:r>
              <a:rPr lang="de-DE" u="sng" dirty="0" smtClean="0">
                <a:solidFill>
                  <a:schemeClr val="tx1"/>
                </a:solidFill>
              </a:rPr>
              <a:t> </a:t>
            </a:r>
            <a:r>
              <a:rPr lang="de-DE" u="sng" dirty="0" err="1" smtClean="0">
                <a:solidFill>
                  <a:schemeClr val="tx1"/>
                </a:solidFill>
              </a:rPr>
              <a:t>καταβολές</a:t>
            </a:r>
            <a:r>
              <a:rPr lang="de-DE" u="sng" dirty="0" smtClean="0">
                <a:solidFill>
                  <a:schemeClr val="tx1"/>
                </a:solidFill>
              </a:rPr>
              <a:t> </a:t>
            </a:r>
            <a:r>
              <a:rPr lang="de-DE" u="sng" dirty="0" err="1" smtClean="0">
                <a:solidFill>
                  <a:schemeClr val="tx1"/>
                </a:solidFill>
              </a:rPr>
              <a:t>της</a:t>
            </a:r>
            <a:r>
              <a:rPr lang="de-DE" u="sng" dirty="0" smtClean="0">
                <a:solidFill>
                  <a:schemeClr val="tx1"/>
                </a:solidFill>
              </a:rPr>
              <a:t> </a:t>
            </a:r>
            <a:r>
              <a:rPr lang="de-DE" u="sng" dirty="0" err="1" smtClean="0">
                <a:solidFill>
                  <a:schemeClr val="tx1"/>
                </a:solidFill>
              </a:rPr>
              <a:t>τραγωδίας</a:t>
            </a:r>
            <a:r>
              <a:rPr lang="de-DE" u="sng" dirty="0" smtClean="0">
                <a:solidFill>
                  <a:schemeClr val="tx1"/>
                </a:solidFill>
              </a:rPr>
              <a:t>, </a:t>
            </a:r>
            <a:r>
              <a:rPr lang="de-DE" u="sng" dirty="0" err="1" smtClean="0">
                <a:solidFill>
                  <a:schemeClr val="tx1"/>
                </a:solidFill>
              </a:rPr>
              <a:t>αλλά</a:t>
            </a:r>
            <a:r>
              <a:rPr lang="de-DE" u="sng" dirty="0" smtClean="0">
                <a:solidFill>
                  <a:schemeClr val="tx1"/>
                </a:solidFill>
              </a:rPr>
              <a:t> </a:t>
            </a:r>
            <a:r>
              <a:rPr lang="de-DE" u="sng" dirty="0" err="1" smtClean="0">
                <a:solidFill>
                  <a:schemeClr val="tx1"/>
                </a:solidFill>
              </a:rPr>
              <a:t>και</a:t>
            </a:r>
            <a:r>
              <a:rPr lang="de-DE" u="sng" dirty="0" smtClean="0">
                <a:solidFill>
                  <a:schemeClr val="tx1"/>
                </a:solidFill>
              </a:rPr>
              <a:t> </a:t>
            </a:r>
            <a:r>
              <a:rPr lang="de-DE" u="sng" dirty="0" err="1" smtClean="0">
                <a:solidFill>
                  <a:schemeClr val="tx1"/>
                </a:solidFill>
              </a:rPr>
              <a:t>από</a:t>
            </a:r>
            <a:r>
              <a:rPr lang="de-DE" u="sng" dirty="0" smtClean="0">
                <a:solidFill>
                  <a:schemeClr val="tx1"/>
                </a:solidFill>
              </a:rPr>
              <a:t> </a:t>
            </a:r>
            <a:r>
              <a:rPr lang="de-DE" u="sng" dirty="0" err="1" smtClean="0">
                <a:solidFill>
                  <a:schemeClr val="tx1"/>
                </a:solidFill>
              </a:rPr>
              <a:t>το</a:t>
            </a:r>
            <a:r>
              <a:rPr lang="de-DE" u="sng" dirty="0" smtClean="0">
                <a:solidFill>
                  <a:schemeClr val="tx1"/>
                </a:solidFill>
              </a:rPr>
              <a:t> </a:t>
            </a:r>
            <a:r>
              <a:rPr lang="de-DE" u="sng" dirty="0" err="1" smtClean="0">
                <a:solidFill>
                  <a:schemeClr val="tx1"/>
                </a:solidFill>
              </a:rPr>
              <a:t>θρήνο</a:t>
            </a:r>
            <a:r>
              <a:rPr lang="de-DE" u="sng" dirty="0" smtClean="0">
                <a:solidFill>
                  <a:schemeClr val="tx1"/>
                </a:solidFill>
              </a:rPr>
              <a:t> </a:t>
            </a:r>
            <a:r>
              <a:rPr lang="de-DE" u="sng" dirty="0" err="1" smtClean="0">
                <a:solidFill>
                  <a:schemeClr val="tx1"/>
                </a:solidFill>
              </a:rPr>
              <a:t>της</a:t>
            </a:r>
            <a:r>
              <a:rPr lang="de-DE" u="sng" dirty="0" smtClean="0">
                <a:solidFill>
                  <a:schemeClr val="tx1"/>
                </a:solidFill>
              </a:rPr>
              <a:t> </a:t>
            </a:r>
            <a:r>
              <a:rPr lang="de-DE" u="sng" dirty="0" err="1" smtClean="0">
                <a:solidFill>
                  <a:schemeClr val="tx1"/>
                </a:solidFill>
              </a:rPr>
              <a:t>Ελένης</a:t>
            </a:r>
            <a:r>
              <a:rPr lang="de-DE" u="sng" dirty="0" smtClean="0">
                <a:solidFill>
                  <a:schemeClr val="tx1"/>
                </a:solidFill>
              </a:rPr>
              <a:t> </a:t>
            </a:r>
            <a:r>
              <a:rPr lang="de-DE" u="sng" dirty="0" err="1" smtClean="0">
                <a:solidFill>
                  <a:schemeClr val="tx1"/>
                </a:solidFill>
              </a:rPr>
              <a:t>για</a:t>
            </a:r>
            <a:r>
              <a:rPr lang="de-DE" u="sng" dirty="0" smtClean="0">
                <a:solidFill>
                  <a:schemeClr val="tx1"/>
                </a:solidFill>
              </a:rPr>
              <a:t> </a:t>
            </a:r>
            <a:r>
              <a:rPr lang="de-DE" u="sng" dirty="0" err="1" smtClean="0">
                <a:solidFill>
                  <a:schemeClr val="tx1"/>
                </a:solidFill>
              </a:rPr>
              <a:t>το</a:t>
            </a:r>
            <a:r>
              <a:rPr lang="de-DE" u="sng" dirty="0" smtClean="0">
                <a:solidFill>
                  <a:schemeClr val="tx1"/>
                </a:solidFill>
              </a:rPr>
              <a:t> </a:t>
            </a:r>
            <a:r>
              <a:rPr lang="de-DE" u="sng" dirty="0" err="1" smtClean="0">
                <a:solidFill>
                  <a:schemeClr val="tx1"/>
                </a:solidFill>
              </a:rPr>
              <a:t>χαμό</a:t>
            </a:r>
            <a:r>
              <a:rPr lang="de-DE" u="sng" dirty="0" smtClean="0">
                <a:solidFill>
                  <a:schemeClr val="tx1"/>
                </a:solidFill>
              </a:rPr>
              <a:t> </a:t>
            </a:r>
            <a:r>
              <a:rPr lang="de-DE" u="sng" dirty="0" err="1" smtClean="0">
                <a:solidFill>
                  <a:schemeClr val="tx1"/>
                </a:solidFill>
              </a:rPr>
              <a:t>των</a:t>
            </a:r>
            <a:r>
              <a:rPr lang="de-DE" u="sng" dirty="0" smtClean="0">
                <a:solidFill>
                  <a:schemeClr val="tx1"/>
                </a:solidFill>
              </a:rPr>
              <a:t> </a:t>
            </a:r>
            <a:r>
              <a:rPr lang="de-DE" u="sng" dirty="0" err="1" smtClean="0">
                <a:solidFill>
                  <a:schemeClr val="tx1"/>
                </a:solidFill>
              </a:rPr>
              <a:t>αγαπημένων</a:t>
            </a:r>
            <a:r>
              <a:rPr lang="de-DE" u="sng" dirty="0" smtClean="0">
                <a:solidFill>
                  <a:schemeClr val="tx1"/>
                </a:solidFill>
              </a:rPr>
              <a:t> </a:t>
            </a:r>
            <a:r>
              <a:rPr lang="de-DE" u="sng" dirty="0" err="1" smtClean="0">
                <a:solidFill>
                  <a:schemeClr val="tx1"/>
                </a:solidFill>
              </a:rPr>
              <a:t>προσώπων</a:t>
            </a:r>
            <a:r>
              <a:rPr lang="de-DE" dirty="0" smtClean="0">
                <a:solidFill>
                  <a:schemeClr val="tx1"/>
                </a:solidFill>
              </a:rPr>
              <a:t>. </a:t>
            </a:r>
            <a:r>
              <a:rPr lang="de-DE" dirty="0" err="1" smtClean="0">
                <a:solidFill>
                  <a:schemeClr val="tx1"/>
                </a:solidFill>
              </a:rPr>
              <a:t>Εξάλλου</a:t>
            </a:r>
            <a:r>
              <a:rPr lang="de-DE" dirty="0" smtClean="0">
                <a:solidFill>
                  <a:schemeClr val="tx1"/>
                </a:solidFill>
              </a:rPr>
              <a:t> η </a:t>
            </a:r>
            <a:r>
              <a:rPr lang="de-DE" dirty="0" err="1" smtClean="0">
                <a:solidFill>
                  <a:schemeClr val="tx1"/>
                </a:solidFill>
              </a:rPr>
              <a:t>Αθήνα</a:t>
            </a:r>
            <a:r>
              <a:rPr lang="de-DE" dirty="0" smtClean="0">
                <a:solidFill>
                  <a:schemeClr val="tx1"/>
                </a:solidFill>
              </a:rPr>
              <a:t> </a:t>
            </a:r>
            <a:r>
              <a:rPr lang="de-DE" dirty="0" err="1" smtClean="0">
                <a:solidFill>
                  <a:schemeClr val="tx1"/>
                </a:solidFill>
              </a:rPr>
              <a:t>του</a:t>
            </a:r>
            <a:r>
              <a:rPr lang="de-DE" dirty="0" smtClean="0">
                <a:solidFill>
                  <a:schemeClr val="tx1"/>
                </a:solidFill>
              </a:rPr>
              <a:t> 412 </a:t>
            </a:r>
            <a:r>
              <a:rPr lang="de-DE" dirty="0" err="1" smtClean="0">
                <a:solidFill>
                  <a:schemeClr val="tx1"/>
                </a:solidFill>
              </a:rPr>
              <a:t>π.Χ</a:t>
            </a:r>
            <a:r>
              <a:rPr lang="de-DE" dirty="0" smtClean="0">
                <a:solidFill>
                  <a:schemeClr val="tx1"/>
                </a:solidFill>
              </a:rPr>
              <a:t> </a:t>
            </a:r>
            <a:r>
              <a:rPr lang="de-DE" dirty="0" err="1" smtClean="0">
                <a:solidFill>
                  <a:schemeClr val="tx1"/>
                </a:solidFill>
              </a:rPr>
              <a:t>θρηνεί</a:t>
            </a:r>
            <a:r>
              <a:rPr lang="de-DE" dirty="0" smtClean="0">
                <a:solidFill>
                  <a:schemeClr val="tx1"/>
                </a:solidFill>
              </a:rPr>
              <a:t> </a:t>
            </a:r>
            <a:r>
              <a:rPr lang="de-DE" dirty="0" err="1" smtClean="0">
                <a:solidFill>
                  <a:schemeClr val="tx1"/>
                </a:solidFill>
              </a:rPr>
              <a:t>για</a:t>
            </a:r>
            <a:r>
              <a:rPr lang="de-DE" dirty="0" smtClean="0">
                <a:solidFill>
                  <a:schemeClr val="tx1"/>
                </a:solidFill>
              </a:rPr>
              <a:t> </a:t>
            </a:r>
            <a:r>
              <a:rPr lang="de-DE" dirty="0" err="1" smtClean="0">
                <a:solidFill>
                  <a:schemeClr val="tx1"/>
                </a:solidFill>
              </a:rPr>
              <a:t>το</a:t>
            </a:r>
            <a:r>
              <a:rPr lang="de-DE" dirty="0" smtClean="0">
                <a:solidFill>
                  <a:schemeClr val="tx1"/>
                </a:solidFill>
              </a:rPr>
              <a:t> </a:t>
            </a:r>
            <a:r>
              <a:rPr lang="de-DE" dirty="0" err="1" smtClean="0">
                <a:solidFill>
                  <a:schemeClr val="tx1"/>
                </a:solidFill>
              </a:rPr>
              <a:t>χαμό</a:t>
            </a:r>
            <a:r>
              <a:rPr lang="de-DE" dirty="0" smtClean="0">
                <a:solidFill>
                  <a:schemeClr val="tx1"/>
                </a:solidFill>
              </a:rPr>
              <a:t> </a:t>
            </a:r>
            <a:r>
              <a:rPr lang="de-DE" dirty="0" err="1" smtClean="0">
                <a:solidFill>
                  <a:schemeClr val="tx1"/>
                </a:solidFill>
              </a:rPr>
              <a:t>της</a:t>
            </a:r>
            <a:r>
              <a:rPr lang="de-DE" dirty="0" smtClean="0">
                <a:solidFill>
                  <a:schemeClr val="tx1"/>
                </a:solidFill>
              </a:rPr>
              <a:t> </a:t>
            </a:r>
            <a:r>
              <a:rPr lang="de-DE" dirty="0" err="1" smtClean="0">
                <a:solidFill>
                  <a:schemeClr val="tx1"/>
                </a:solidFill>
              </a:rPr>
              <a:t>αθηναϊκής</a:t>
            </a:r>
            <a:r>
              <a:rPr lang="de-DE" dirty="0" smtClean="0">
                <a:solidFill>
                  <a:schemeClr val="tx1"/>
                </a:solidFill>
              </a:rPr>
              <a:t> </a:t>
            </a:r>
            <a:r>
              <a:rPr lang="de-DE" dirty="0" err="1" smtClean="0">
                <a:solidFill>
                  <a:schemeClr val="tx1"/>
                </a:solidFill>
              </a:rPr>
              <a:t>νεολαίας</a:t>
            </a:r>
            <a:r>
              <a:rPr lang="de-DE" dirty="0" smtClean="0">
                <a:solidFill>
                  <a:schemeClr val="tx1"/>
                </a:solidFill>
              </a:rPr>
              <a:t> </a:t>
            </a:r>
            <a:r>
              <a:rPr lang="de-DE" dirty="0" err="1" smtClean="0">
                <a:solidFill>
                  <a:schemeClr val="tx1"/>
                </a:solidFill>
              </a:rPr>
              <a:t>στη</a:t>
            </a:r>
            <a:r>
              <a:rPr lang="de-DE" dirty="0" smtClean="0">
                <a:solidFill>
                  <a:schemeClr val="tx1"/>
                </a:solidFill>
              </a:rPr>
              <a:t> </a:t>
            </a:r>
            <a:r>
              <a:rPr lang="de-DE" dirty="0" err="1" smtClean="0">
                <a:solidFill>
                  <a:schemeClr val="tx1"/>
                </a:solidFill>
              </a:rPr>
              <a:t>Σικελία</a:t>
            </a:r>
            <a:endParaRPr lang="de-DE" dirty="0">
              <a:solidFill>
                <a:schemeClr val="tx1"/>
              </a:solidFill>
            </a:endParaRPr>
          </a:p>
        </p:txBody>
      </p:sp>
      <p:pic>
        <p:nvPicPr>
          <p:cNvPr id="5" name="4 - Θέση εικόνας" descr="index_02_03.jpg"/>
          <p:cNvPicPr>
            <a:picLocks noGrp="1" noChangeAspect="1"/>
          </p:cNvPicPr>
          <p:nvPr>
            <p:ph type="pic" idx="1"/>
          </p:nvPr>
        </p:nvPicPr>
        <p:blipFill>
          <a:blip r:embed="rId2" cstate="print"/>
          <a:srcRect t="15186" b="15186"/>
          <a:stretch>
            <a:fillRect/>
          </a:stretch>
        </p:blipFill>
        <p:spPr>
          <a:xfrm>
            <a:off x="395289" y="404664"/>
            <a:ext cx="5472856" cy="5184576"/>
          </a:xfrm>
        </p:spPr>
      </p:pic>
      <p:sp>
        <p:nvSpPr>
          <p:cNvPr id="6" name="5 - Ορθογώνιο"/>
          <p:cNvSpPr/>
          <p:nvPr/>
        </p:nvSpPr>
        <p:spPr>
          <a:xfrm>
            <a:off x="395536" y="404664"/>
            <a:ext cx="4572000" cy="400110"/>
          </a:xfrm>
          <a:prstGeom prst="rect">
            <a:avLst/>
          </a:prstGeom>
        </p:spPr>
        <p:txBody>
          <a:bodyPr wrap="square">
            <a:spAutoFit/>
          </a:bodyPr>
          <a:lstStyle/>
          <a:p>
            <a:r>
              <a:rPr lang="de-DE" sz="1000" i="1" dirty="0"/>
              <a:t>E</a:t>
            </a:r>
            <a:r>
              <a:rPr lang="el-GR" sz="1000" i="1" dirty="0" err="1"/>
              <a:t>ίσοδος</a:t>
            </a:r>
            <a:r>
              <a:rPr lang="el-GR" sz="1000" i="1" dirty="0"/>
              <a:t> </a:t>
            </a:r>
            <a:r>
              <a:rPr lang="de-DE" sz="1000" i="1" dirty="0"/>
              <a:t>X</a:t>
            </a:r>
            <a:r>
              <a:rPr lang="el-GR" sz="1000" i="1" dirty="0"/>
              <a:t>ορού (</a:t>
            </a:r>
            <a:r>
              <a:rPr lang="de-DE" sz="1000" i="1" dirty="0"/>
              <a:t>E</a:t>
            </a:r>
            <a:r>
              <a:rPr lang="el-GR" sz="1000" i="1" dirty="0" err="1"/>
              <a:t>υριπίδης</a:t>
            </a:r>
            <a:r>
              <a:rPr lang="el-GR" sz="1000" i="1" dirty="0"/>
              <a:t>, </a:t>
            </a:r>
            <a:r>
              <a:rPr lang="de-DE" sz="1000" i="1" dirty="0"/>
              <a:t>H</a:t>
            </a:r>
            <a:r>
              <a:rPr lang="el-GR" sz="1000" i="1" dirty="0" err="1"/>
              <a:t>λέκτρα</a:t>
            </a:r>
            <a:r>
              <a:rPr lang="el-GR" sz="1000" i="1" dirty="0"/>
              <a:t>, Δ</a:t>
            </a:r>
            <a:r>
              <a:rPr lang="de-DE" sz="1000" i="1" dirty="0"/>
              <a:t>H.</a:t>
            </a:r>
            <a:r>
              <a:rPr lang="el-GR" sz="1000" i="1" dirty="0"/>
              <a:t>Π</a:t>
            </a:r>
            <a:r>
              <a:rPr lang="de-DE" sz="1000" i="1" dirty="0"/>
              <a:t>E.</a:t>
            </a:r>
            <a:r>
              <a:rPr lang="el-GR" sz="1000" i="1" dirty="0"/>
              <a:t>Θ</a:t>
            </a:r>
            <a:r>
              <a:rPr lang="de-DE" sz="1000" i="1" dirty="0"/>
              <a:t>E. </a:t>
            </a:r>
            <a:r>
              <a:rPr lang="el-GR" sz="1000" i="1" dirty="0"/>
              <a:t>Πάτρας, 2003, </a:t>
            </a:r>
            <a:r>
              <a:rPr lang="el-GR" sz="1000" i="1" dirty="0" err="1"/>
              <a:t>επιμ</a:t>
            </a:r>
            <a:r>
              <a:rPr lang="el-GR" sz="1000" i="1" dirty="0"/>
              <a:t>. κίνησης </a:t>
            </a:r>
            <a:r>
              <a:rPr lang="de-DE" sz="1000" i="1" dirty="0"/>
              <a:t>A. K</a:t>
            </a:r>
            <a:r>
              <a:rPr lang="el-GR" sz="1000" i="1" dirty="0" err="1"/>
              <a:t>αζούρη</a:t>
            </a:r>
            <a:r>
              <a:rPr lang="el-GR" sz="1000" i="1" dirty="0"/>
              <a:t>)</a:t>
            </a:r>
            <a:endParaRPr lang="de-DE" sz="1000" dirty="0"/>
          </a:p>
        </p:txBody>
      </p:sp>
      <p:cxnSp>
        <p:nvCxnSpPr>
          <p:cNvPr id="8" name="7 - Ευθύγραμμο βέλος σύνδεσης"/>
          <p:cNvCxnSpPr/>
          <p:nvPr/>
        </p:nvCxnSpPr>
        <p:spPr>
          <a:xfrm>
            <a:off x="8100392" y="548680"/>
            <a:ext cx="72008" cy="4320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p:txBody>
          <a:bodyPr/>
          <a:lstStyle/>
          <a:p>
            <a:endParaRPr lang="de-DE"/>
          </a:p>
        </p:txBody>
      </p:sp>
      <p:sp>
        <p:nvSpPr>
          <p:cNvPr id="8" name="7 - Θέση κειμένου"/>
          <p:cNvSpPr>
            <a:spLocks noGrp="1"/>
          </p:cNvSpPr>
          <p:nvPr>
            <p:ph type="body" idx="2"/>
          </p:nvPr>
        </p:nvSpPr>
        <p:spPr/>
        <p:txBody>
          <a:bodyPr/>
          <a:lstStyle/>
          <a:p>
            <a:endParaRPr lang="de-DE" dirty="0"/>
          </a:p>
        </p:txBody>
      </p:sp>
      <p:sp>
        <p:nvSpPr>
          <p:cNvPr id="6" name="5 - Θέση περιεχομένου"/>
          <p:cNvSpPr>
            <a:spLocks noGrp="1"/>
          </p:cNvSpPr>
          <p:nvPr>
            <p:ph sz="half" idx="1"/>
          </p:nvPr>
        </p:nvSpPr>
        <p:spPr>
          <a:xfrm>
            <a:off x="761372" y="404664"/>
            <a:ext cx="4626159" cy="5249882"/>
          </a:xfrm>
        </p:spPr>
        <p:txBody>
          <a:bodyPr>
            <a:normAutofit fontScale="62500" lnSpcReduction="20000"/>
          </a:bodyPr>
          <a:lstStyle/>
          <a:p>
            <a:r>
              <a:rPr lang="el-GR" b="1" u="sng" dirty="0" smtClean="0"/>
              <a:t>Ο Χορός στην Πάροδο της Ελένης </a:t>
            </a:r>
            <a:r>
              <a:rPr lang="el-GR" b="1" dirty="0" smtClean="0"/>
              <a:t>   </a:t>
            </a:r>
            <a:r>
              <a:rPr lang="el-GR" dirty="0" smtClean="0"/>
              <a:t>   </a:t>
            </a:r>
          </a:p>
          <a:p>
            <a:pPr>
              <a:buNone/>
            </a:pPr>
            <a:r>
              <a:rPr lang="el-GR" dirty="0" smtClean="0"/>
              <a:t>➤ Αποτελείται από </a:t>
            </a:r>
            <a:r>
              <a:rPr lang="el-GR" u="sng" dirty="0" smtClean="0"/>
              <a:t>Έλληνιδες αιχμάλωτες (15 )</a:t>
            </a:r>
            <a:r>
              <a:rPr lang="el-GR" dirty="0" smtClean="0"/>
              <a:t> Αυτό τις φέρνει πιο κοντά στην ηρωίδα, καθώς η </a:t>
            </a:r>
            <a:r>
              <a:rPr lang="el-GR" u="sng" dirty="0" smtClean="0"/>
              <a:t>μοίρα τους έχει κοινά σημεία.</a:t>
            </a:r>
            <a:r>
              <a:rPr lang="el-GR" dirty="0" smtClean="0"/>
              <a:t> Κατανοούν τα πάθη της, τη νοσταλγία για την πατρίδα και τον πόθο της ελευθερίας</a:t>
            </a:r>
            <a:r>
              <a:rPr lang="el-GR" u="sng" dirty="0" smtClean="0"/>
              <a:t> </a:t>
            </a:r>
            <a:r>
              <a:rPr lang="el-GR" dirty="0" smtClean="0"/>
              <a:t>και αυτό τις κάνει πιο έμπιστες</a:t>
            </a:r>
            <a:br>
              <a:rPr lang="el-GR" dirty="0" smtClean="0"/>
            </a:br>
            <a:endParaRPr lang="el-GR" dirty="0" smtClean="0"/>
          </a:p>
          <a:p>
            <a:pPr>
              <a:buNone/>
            </a:pPr>
            <a:r>
              <a:rPr lang="el-GR" dirty="0" smtClean="0"/>
              <a:t>➤ Είναι γυναίκες: μ</a:t>
            </a:r>
            <a:r>
              <a:rPr lang="el-GR" u="sng" dirty="0" smtClean="0"/>
              <a:t>πορούν να καταλάβουν την ψυχολογική κατάσταση της ηρωίδας και να ταυτιστούν μαζί της.</a:t>
            </a:r>
            <a:r>
              <a:rPr lang="el-GR" dirty="0" smtClean="0"/>
              <a:t> Βιώνουν και εκδηλώνουν εντονότερα με θρήνους τα συναισθήματα του πόνου. </a:t>
            </a:r>
            <a:br>
              <a:rPr lang="el-GR" dirty="0" smtClean="0"/>
            </a:br>
            <a:endParaRPr lang="el-GR" dirty="0" smtClean="0"/>
          </a:p>
          <a:p>
            <a:pPr>
              <a:buNone/>
            </a:pPr>
            <a:r>
              <a:rPr lang="el-GR" dirty="0" smtClean="0"/>
              <a:t> </a:t>
            </a:r>
            <a:endParaRPr lang="de-DE" dirty="0"/>
          </a:p>
        </p:txBody>
      </p:sp>
      <p:pic>
        <p:nvPicPr>
          <p:cNvPr id="9" name="8 - Εικόνα" descr="index_02_04.jpg"/>
          <p:cNvPicPr>
            <a:picLocks noChangeAspect="1"/>
          </p:cNvPicPr>
          <p:nvPr/>
        </p:nvPicPr>
        <p:blipFill>
          <a:blip r:embed="rId2" cstate="print"/>
          <a:stretch>
            <a:fillRect/>
          </a:stretch>
        </p:blipFill>
        <p:spPr>
          <a:xfrm>
            <a:off x="5580112" y="476672"/>
            <a:ext cx="2808312" cy="1872208"/>
          </a:xfrm>
          <a:prstGeom prst="rect">
            <a:avLst/>
          </a:prstGeom>
        </p:spPr>
      </p:pic>
      <p:sp>
        <p:nvSpPr>
          <p:cNvPr id="11" name="10 - Ορθογώνιο"/>
          <p:cNvSpPr/>
          <p:nvPr/>
        </p:nvSpPr>
        <p:spPr>
          <a:xfrm>
            <a:off x="5508104" y="2348880"/>
            <a:ext cx="2808312" cy="553998"/>
          </a:xfrm>
          <a:prstGeom prst="rect">
            <a:avLst/>
          </a:prstGeom>
        </p:spPr>
        <p:txBody>
          <a:bodyPr wrap="square">
            <a:spAutoFit/>
          </a:bodyPr>
          <a:lstStyle/>
          <a:p>
            <a:r>
              <a:rPr lang="el-GR" sz="1000" i="1" dirty="0" err="1"/>
              <a:t>Xορός</a:t>
            </a:r>
            <a:r>
              <a:rPr lang="el-GR" sz="1000" i="1" dirty="0"/>
              <a:t> από παράσταση της </a:t>
            </a:r>
            <a:r>
              <a:rPr lang="el-GR" sz="1000" i="1" dirty="0" err="1"/>
              <a:t>Eλένης</a:t>
            </a:r>
            <a:r>
              <a:rPr lang="el-GR" sz="1000" i="1" dirty="0"/>
              <a:t> (</a:t>
            </a:r>
            <a:r>
              <a:rPr lang="el-GR" sz="1000" i="1" dirty="0" err="1"/>
              <a:t>Eθνικό</a:t>
            </a:r>
            <a:r>
              <a:rPr lang="el-GR" sz="1000" i="1" dirty="0"/>
              <a:t> Θέατρο, 1977, </a:t>
            </a:r>
            <a:r>
              <a:rPr lang="el-GR" sz="1000" i="1" dirty="0" err="1"/>
              <a:t>χορογρ</a:t>
            </a:r>
            <a:r>
              <a:rPr lang="el-GR" sz="1000" i="1" dirty="0"/>
              <a:t>. </a:t>
            </a:r>
            <a:r>
              <a:rPr lang="el-GR" sz="1000" i="1" dirty="0" err="1"/>
              <a:t>Nτ</a:t>
            </a:r>
            <a:r>
              <a:rPr lang="el-GR" sz="1000" i="1" dirty="0"/>
              <a:t>. </a:t>
            </a:r>
            <a:r>
              <a:rPr lang="el-GR" sz="1000" i="1" dirty="0" err="1"/>
              <a:t>Tσάτσου</a:t>
            </a:r>
            <a:r>
              <a:rPr lang="el-GR" sz="1000" i="1" dirty="0"/>
              <a:t>-Συμεωνίδη)</a:t>
            </a:r>
            <a:endParaRPr lang="de-DE" sz="1000" dirty="0"/>
          </a:p>
        </p:txBody>
      </p:sp>
      <p:sp>
        <p:nvSpPr>
          <p:cNvPr id="12" name="11 - Ορθογώνιο"/>
          <p:cNvSpPr/>
          <p:nvPr/>
        </p:nvSpPr>
        <p:spPr>
          <a:xfrm>
            <a:off x="5508104" y="5445224"/>
            <a:ext cx="3275856" cy="400110"/>
          </a:xfrm>
          <a:prstGeom prst="rect">
            <a:avLst/>
          </a:prstGeom>
        </p:spPr>
        <p:txBody>
          <a:bodyPr wrap="square">
            <a:spAutoFit/>
          </a:bodyPr>
          <a:lstStyle/>
          <a:p>
            <a:r>
              <a:rPr lang="el-GR" sz="1000" i="1" dirty="0" smtClean="0"/>
              <a:t>Χορός </a:t>
            </a:r>
            <a:r>
              <a:rPr lang="el-GR" sz="1000" i="1" dirty="0"/>
              <a:t>της </a:t>
            </a:r>
            <a:r>
              <a:rPr lang="de-DE" sz="1000" dirty="0"/>
              <a:t>E</a:t>
            </a:r>
            <a:r>
              <a:rPr lang="el-GR" sz="1000" dirty="0" err="1"/>
              <a:t>λένης</a:t>
            </a:r>
            <a:r>
              <a:rPr lang="el-GR" sz="1000" i="1" dirty="0"/>
              <a:t> (</a:t>
            </a:r>
            <a:r>
              <a:rPr lang="de-DE" sz="1000" i="1" dirty="0"/>
              <a:t>K.</a:t>
            </a:r>
            <a:r>
              <a:rPr lang="el-GR" sz="1000" i="1" dirty="0"/>
              <a:t>Θ.</a:t>
            </a:r>
            <a:r>
              <a:rPr lang="de-DE" sz="1000" i="1" dirty="0"/>
              <a:t>B.E., 1982, </a:t>
            </a:r>
            <a:endParaRPr lang="el-GR" sz="1000" i="1" dirty="0" smtClean="0"/>
          </a:p>
          <a:p>
            <a:r>
              <a:rPr lang="el-GR" sz="1000" i="1" dirty="0" err="1" smtClean="0"/>
              <a:t>σκην</a:t>
            </a:r>
            <a:r>
              <a:rPr lang="el-GR" sz="1000" i="1" dirty="0"/>
              <a:t>. </a:t>
            </a:r>
            <a:r>
              <a:rPr lang="de-DE" sz="1000" i="1" dirty="0"/>
              <a:t>A. B</a:t>
            </a:r>
            <a:r>
              <a:rPr lang="el-GR" sz="1000" i="1" dirty="0" err="1"/>
              <a:t>ουτσινάς</a:t>
            </a:r>
            <a:r>
              <a:rPr lang="el-GR" sz="1000" i="1" dirty="0"/>
              <a:t>, </a:t>
            </a:r>
            <a:r>
              <a:rPr lang="el-GR" sz="1000" i="1" dirty="0" err="1"/>
              <a:t>χορογρ</a:t>
            </a:r>
            <a:r>
              <a:rPr lang="el-GR" sz="1000" i="1" dirty="0"/>
              <a:t>. </a:t>
            </a:r>
            <a:r>
              <a:rPr lang="de-DE" sz="1000" i="1" dirty="0"/>
              <a:t>E. </a:t>
            </a:r>
            <a:r>
              <a:rPr lang="el-GR" sz="1000" i="1" dirty="0" err="1"/>
              <a:t>Πήττα</a:t>
            </a:r>
            <a:r>
              <a:rPr lang="el-GR" sz="1000" i="1" dirty="0"/>
              <a:t>)</a:t>
            </a:r>
            <a:endParaRPr lang="de-DE" sz="1000" dirty="0"/>
          </a:p>
        </p:txBody>
      </p:sp>
      <p:sp>
        <p:nvSpPr>
          <p:cNvPr id="13" name="12 - Επεξήγηση με παραλληλόγραμμο"/>
          <p:cNvSpPr/>
          <p:nvPr/>
        </p:nvSpPr>
        <p:spPr>
          <a:xfrm>
            <a:off x="1115616" y="5013176"/>
            <a:ext cx="4104456" cy="1440160"/>
          </a:xfrm>
          <a:prstGeom prst="wedgeRectCallout">
            <a:avLst>
              <a:gd name="adj1" fmla="val -14835"/>
              <a:gd name="adj2" fmla="val -563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el-GR" sz="1400" dirty="0" smtClean="0"/>
          </a:p>
          <a:p>
            <a:pPr>
              <a:buNone/>
            </a:pPr>
            <a:r>
              <a:rPr lang="el-GR" sz="1400" dirty="0" smtClean="0"/>
              <a:t>Συμπάσχει με την ηρωίδα, παράλληλα όμως αποστασιοποιείται </a:t>
            </a:r>
            <a:r>
              <a:rPr lang="el-GR" sz="1400" u="sng" dirty="0" smtClean="0"/>
              <a:t>και της δίνει καθοδηγητική συμβουλή. Έτσι, οι γυναίκες του Χορού με τη συμβουλή τους δίνουν διέξοδο στην απόγνωση της ηρωίδας.</a:t>
            </a:r>
            <a:endParaRPr lang="de-DE" sz="1400" dirty="0"/>
          </a:p>
        </p:txBody>
      </p:sp>
      <p:sp>
        <p:nvSpPr>
          <p:cNvPr id="14" name="13 - Επεξήγηση με γραμμή 1"/>
          <p:cNvSpPr/>
          <p:nvPr/>
        </p:nvSpPr>
        <p:spPr>
          <a:xfrm>
            <a:off x="0" y="1556792"/>
            <a:ext cx="971600" cy="2664296"/>
          </a:xfrm>
          <a:prstGeom prst="borderCallout1">
            <a:avLst>
              <a:gd name="adj1" fmla="val 100494"/>
              <a:gd name="adj2" fmla="val 46946"/>
              <a:gd name="adj3" fmla="val 134673"/>
              <a:gd name="adj4" fmla="val 1201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err="1" smtClean="0"/>
              <a:t>Δικαιο</a:t>
            </a:r>
            <a:r>
              <a:rPr lang="el-GR" sz="1200" dirty="0" smtClean="0"/>
              <a:t>-</a:t>
            </a:r>
          </a:p>
          <a:p>
            <a:pPr algn="ctr"/>
            <a:r>
              <a:rPr lang="el-GR" sz="1200" dirty="0" err="1" smtClean="0"/>
              <a:t>λογείται</a:t>
            </a:r>
            <a:r>
              <a:rPr lang="el-GR" sz="1200" dirty="0" smtClean="0"/>
              <a:t> η επιλογή  του Ευριπίδη;</a:t>
            </a:r>
            <a:endParaRPr lang="de-DE" sz="1200" dirty="0"/>
          </a:p>
        </p:txBody>
      </p:sp>
      <p:pic>
        <p:nvPicPr>
          <p:cNvPr id="15" name="14 - Εικόνα" descr="index_02_06.jpg"/>
          <p:cNvPicPr>
            <a:picLocks noChangeAspect="1"/>
          </p:cNvPicPr>
          <p:nvPr/>
        </p:nvPicPr>
        <p:blipFill>
          <a:blip r:embed="rId3" cstate="print"/>
          <a:stretch>
            <a:fillRect/>
          </a:stretch>
        </p:blipFill>
        <p:spPr>
          <a:xfrm>
            <a:off x="5508104" y="2996952"/>
            <a:ext cx="3096344" cy="237626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332656"/>
            <a:ext cx="4752528" cy="1080120"/>
          </a:xfrm>
        </p:spPr>
        <p:txBody>
          <a:bodyPr>
            <a:normAutofit/>
          </a:bodyPr>
          <a:lstStyle/>
          <a:p>
            <a:r>
              <a:rPr lang="el-GR" cap="small" dirty="0" smtClean="0"/>
              <a:t>ΠΡΟΩΔΟΣ – ΚΟΜΜΟΣ</a:t>
            </a:r>
            <a:br>
              <a:rPr lang="el-GR" cap="small" dirty="0" smtClean="0"/>
            </a:br>
            <a:r>
              <a:rPr lang="el-GR" cap="small" dirty="0" smtClean="0"/>
              <a:t> (στ. 192-288)</a:t>
            </a:r>
            <a:endParaRPr lang="de-DE" dirty="0"/>
          </a:p>
        </p:txBody>
      </p:sp>
      <p:sp>
        <p:nvSpPr>
          <p:cNvPr id="3" name="2 - Θέση κειμένου"/>
          <p:cNvSpPr>
            <a:spLocks noGrp="1"/>
          </p:cNvSpPr>
          <p:nvPr>
            <p:ph type="body" idx="2"/>
          </p:nvPr>
        </p:nvSpPr>
        <p:spPr/>
        <p:txBody>
          <a:bodyPr/>
          <a:lstStyle/>
          <a:p>
            <a:endParaRPr lang="de-DE" dirty="0"/>
          </a:p>
        </p:txBody>
      </p:sp>
      <p:sp>
        <p:nvSpPr>
          <p:cNvPr id="4" name="3 - Θέση περιεχομένου"/>
          <p:cNvSpPr>
            <a:spLocks noGrp="1"/>
          </p:cNvSpPr>
          <p:nvPr>
            <p:ph sz="half" idx="1"/>
          </p:nvPr>
        </p:nvSpPr>
        <p:spPr>
          <a:xfrm>
            <a:off x="761372" y="1412776"/>
            <a:ext cx="4626159" cy="4241770"/>
          </a:xfrm>
        </p:spPr>
        <p:txBody>
          <a:bodyPr>
            <a:normAutofit fontScale="70000" lnSpcReduction="20000"/>
          </a:bodyPr>
          <a:lstStyle/>
          <a:p>
            <a:r>
              <a:rPr lang="el-GR" dirty="0" smtClean="0"/>
              <a:t>Ο κομμός είναι ένα </a:t>
            </a:r>
            <a:r>
              <a:rPr lang="el-GR" u="sng" dirty="0" smtClean="0"/>
              <a:t>θρηνητικό τραγούδι</a:t>
            </a:r>
            <a:r>
              <a:rPr lang="el-GR" dirty="0" smtClean="0"/>
              <a:t> , ένα μοιρολόγι, που υποβάλλει και συνεπαίρνει τους θεατές. Δημιουργείται μια ατμόσφαιρα πένθους και οδύνης.</a:t>
            </a:r>
          </a:p>
          <a:p>
            <a:endParaRPr lang="en-US" dirty="0" smtClean="0"/>
          </a:p>
          <a:p>
            <a:r>
              <a:rPr lang="el-GR" dirty="0" smtClean="0"/>
              <a:t>Μετά την αποχώρηση του Τεύκρου Ελένη βιώνει ένα τρομακτικό αδιέξοδο, πεσμένη ικέτισσα στον τάφο του Πρωτέα, σηκώνει το κεφάλι της προς τον ουρανό και αρχίζει να τραγουδά.</a:t>
            </a:r>
          </a:p>
          <a:p>
            <a:pPr>
              <a:buNone/>
            </a:pPr>
            <a:r>
              <a:rPr lang="el-GR" dirty="0" smtClean="0"/>
              <a:t/>
            </a:r>
            <a:br>
              <a:rPr lang="el-GR" dirty="0" smtClean="0"/>
            </a:br>
            <a:endParaRPr lang="de-DE" dirty="0"/>
          </a:p>
        </p:txBody>
      </p:sp>
      <p:pic>
        <p:nvPicPr>
          <p:cNvPr id="5" name="4 - Εικόνα" descr="αρχείο λήψης (3).jpg"/>
          <p:cNvPicPr>
            <a:picLocks noChangeAspect="1"/>
          </p:cNvPicPr>
          <p:nvPr/>
        </p:nvPicPr>
        <p:blipFill>
          <a:blip r:embed="rId2" cstate="print"/>
          <a:stretch>
            <a:fillRect/>
          </a:stretch>
        </p:blipFill>
        <p:spPr>
          <a:xfrm>
            <a:off x="5724128" y="3501008"/>
            <a:ext cx="2619375" cy="2160240"/>
          </a:xfrm>
          <a:prstGeom prst="rect">
            <a:avLst/>
          </a:prstGeom>
        </p:spPr>
      </p:pic>
      <p:sp>
        <p:nvSpPr>
          <p:cNvPr id="16" name="15 - Ελλειψοειδής επεξήγηση"/>
          <p:cNvSpPr/>
          <p:nvPr/>
        </p:nvSpPr>
        <p:spPr>
          <a:xfrm>
            <a:off x="5580112" y="836712"/>
            <a:ext cx="2808312" cy="2376264"/>
          </a:xfrm>
          <a:prstGeom prst="wedgeEllipseCallout">
            <a:avLst>
              <a:gd name="adj1" fmla="val 7657"/>
              <a:gd name="adj2" fmla="val 61143"/>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smtClean="0">
                <a:solidFill>
                  <a:schemeClr val="tx1"/>
                </a:solidFill>
              </a:rPr>
              <a:t>Σε τι κλάμα βαθύ να ξεσπάσω, που θλίψη τρανή</a:t>
            </a:r>
            <a:br>
              <a:rPr lang="el-GR" sz="1100" dirty="0" smtClean="0">
                <a:solidFill>
                  <a:schemeClr val="tx1"/>
                </a:solidFill>
              </a:rPr>
            </a:br>
            <a:r>
              <a:rPr lang="el-GR" sz="1100" dirty="0" smtClean="0">
                <a:solidFill>
                  <a:schemeClr val="tx1"/>
                </a:solidFill>
              </a:rPr>
              <a:t>την ψυχή μου πλακώνει με πόνο μεγάλο κι ασήκωτο;</a:t>
            </a:r>
            <a:br>
              <a:rPr lang="el-GR" sz="1100" dirty="0" smtClean="0">
                <a:solidFill>
                  <a:schemeClr val="tx1"/>
                </a:solidFill>
              </a:rPr>
            </a:br>
            <a:r>
              <a:rPr lang="el-GR" sz="1100" dirty="0" smtClean="0">
                <a:solidFill>
                  <a:schemeClr val="tx1"/>
                </a:solidFill>
              </a:rPr>
              <a:t>Ποιο μοιρολόγι να πιάσω;</a:t>
            </a:r>
            <a:endParaRPr lang="de-DE" sz="11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de-DE"/>
          </a:p>
        </p:txBody>
      </p:sp>
      <p:sp>
        <p:nvSpPr>
          <p:cNvPr id="3" name="2 - Θέση κειμένου"/>
          <p:cNvSpPr>
            <a:spLocks noGrp="1"/>
          </p:cNvSpPr>
          <p:nvPr>
            <p:ph type="body" idx="2"/>
          </p:nvPr>
        </p:nvSpPr>
        <p:spPr/>
        <p:txBody>
          <a:bodyPr/>
          <a:lstStyle/>
          <a:p>
            <a:endParaRPr lang="de-DE" dirty="0"/>
          </a:p>
        </p:txBody>
      </p:sp>
      <p:sp>
        <p:nvSpPr>
          <p:cNvPr id="4" name="3 - Θέση περιεχομένου"/>
          <p:cNvSpPr>
            <a:spLocks noGrp="1"/>
          </p:cNvSpPr>
          <p:nvPr>
            <p:ph sz="half" idx="1"/>
          </p:nvPr>
        </p:nvSpPr>
        <p:spPr>
          <a:xfrm>
            <a:off x="761372" y="620688"/>
            <a:ext cx="4962756" cy="5033858"/>
          </a:xfrm>
        </p:spPr>
        <p:txBody>
          <a:bodyPr/>
          <a:lstStyle/>
          <a:p>
            <a:pPr>
              <a:buNone/>
            </a:pPr>
            <a:r>
              <a:rPr lang="el-GR" b="1" dirty="0" smtClean="0">
                <a:solidFill>
                  <a:schemeClr val="accent1"/>
                </a:solidFill>
              </a:rPr>
              <a:t>ΑΝΑΛΥΣΗ ΣΗΜΕΙΩΣΕΙΣ:</a:t>
            </a:r>
          </a:p>
          <a:p>
            <a:pPr>
              <a:buNone/>
            </a:pPr>
            <a:endParaRPr lang="el-GR" b="1" dirty="0" smtClean="0"/>
          </a:p>
          <a:p>
            <a:pPr>
              <a:buFont typeface="Wingdings" pitchFamily="2" charset="2"/>
              <a:buChar char="v"/>
            </a:pPr>
            <a:r>
              <a:rPr lang="el-GR" sz="2000" i="1" u="sng" dirty="0" smtClean="0"/>
              <a:t>Το περιεχόμενο του κομμού</a:t>
            </a:r>
            <a:endParaRPr lang="el-GR" sz="2000" i="1" dirty="0" smtClean="0"/>
          </a:p>
          <a:p>
            <a:pPr>
              <a:buFont typeface="Wingdings" pitchFamily="2" charset="2"/>
              <a:buChar char="v"/>
            </a:pPr>
            <a:r>
              <a:rPr lang="el-GR" sz="2000" i="1" u="sng" dirty="0" smtClean="0"/>
              <a:t>Η μορφή του κομμού</a:t>
            </a:r>
          </a:p>
          <a:p>
            <a:pPr>
              <a:buFont typeface="Wingdings" pitchFamily="2" charset="2"/>
              <a:buChar char="v"/>
            </a:pPr>
            <a:r>
              <a:rPr lang="el-GR" sz="2000" i="1" dirty="0" smtClean="0"/>
              <a:t>Οι επαναλήψεις και ο ρόλος τους</a:t>
            </a:r>
            <a:r>
              <a:rPr lang="de-DE" sz="2000" i="1" dirty="0" smtClean="0"/>
              <a:t/>
            </a:r>
            <a:br>
              <a:rPr lang="de-DE" sz="2000" i="1" dirty="0" smtClean="0"/>
            </a:br>
            <a:endParaRPr lang="el-GR" sz="2000" i="1" dirty="0" smtClean="0"/>
          </a:p>
          <a:p>
            <a:pPr>
              <a:buNone/>
            </a:pPr>
            <a:endParaRPr lang="de-DE" dirty="0"/>
          </a:p>
        </p:txBody>
      </p:sp>
      <p:pic>
        <p:nvPicPr>
          <p:cNvPr id="5" name="4 - Εικόνα" descr="αρχείο λήψης.jpg"/>
          <p:cNvPicPr>
            <a:picLocks noChangeAspect="1"/>
          </p:cNvPicPr>
          <p:nvPr/>
        </p:nvPicPr>
        <p:blipFill>
          <a:blip r:embed="rId2" cstate="print"/>
          <a:stretch>
            <a:fillRect/>
          </a:stretch>
        </p:blipFill>
        <p:spPr>
          <a:xfrm>
            <a:off x="5652120" y="692696"/>
            <a:ext cx="3024336" cy="518457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idx="2"/>
          </p:nvPr>
        </p:nvSpPr>
        <p:spPr/>
        <p:txBody>
          <a:bodyPr/>
          <a:lstStyle/>
          <a:p>
            <a:endParaRPr lang="de-DE" dirty="0"/>
          </a:p>
        </p:txBody>
      </p:sp>
      <p:sp>
        <p:nvSpPr>
          <p:cNvPr id="4" name="3 - Θέση περιεχομένου"/>
          <p:cNvSpPr>
            <a:spLocks noGrp="1"/>
          </p:cNvSpPr>
          <p:nvPr>
            <p:ph sz="half" idx="1"/>
          </p:nvPr>
        </p:nvSpPr>
        <p:spPr/>
        <p:txBody>
          <a:bodyPr>
            <a:normAutofit fontScale="55000" lnSpcReduction="20000"/>
          </a:bodyPr>
          <a:lstStyle/>
          <a:p>
            <a:pPr>
              <a:buNone/>
            </a:pPr>
            <a:r>
              <a:rPr lang="el-GR" dirty="0" smtClean="0"/>
              <a:t/>
            </a:r>
            <a:br>
              <a:rPr lang="el-GR" dirty="0" smtClean="0"/>
            </a:br>
            <a:endParaRPr lang="el-GR" dirty="0" smtClean="0"/>
          </a:p>
          <a:p>
            <a:pPr>
              <a:buNone/>
            </a:pPr>
            <a:r>
              <a:rPr lang="el-GR" b="1" u="sng" dirty="0" smtClean="0"/>
              <a:t>Το περιεχόμενο του κομμού</a:t>
            </a:r>
            <a:endParaRPr lang="el-GR" dirty="0" smtClean="0"/>
          </a:p>
          <a:p>
            <a:pPr>
              <a:buNone/>
            </a:pPr>
            <a:r>
              <a:rPr lang="el-GR" dirty="0" smtClean="0"/>
              <a:t>Αποτελεί επανάληψη των δραματικών μοτίβων του προλόγου.</a:t>
            </a:r>
            <a:endParaRPr lang="en-US" dirty="0" smtClean="0"/>
          </a:p>
          <a:p>
            <a:pPr>
              <a:buNone/>
            </a:pPr>
            <a:endParaRPr lang="el-GR" dirty="0" smtClean="0"/>
          </a:p>
          <a:p>
            <a:pPr>
              <a:buNone/>
            </a:pPr>
            <a:r>
              <a:rPr lang="el-GR" dirty="0" smtClean="0"/>
              <a:t>1. Είδωλο της Ελένης  </a:t>
            </a:r>
          </a:p>
          <a:p>
            <a:pPr>
              <a:buNone/>
            </a:pPr>
            <a:r>
              <a:rPr lang="el-GR" dirty="0" smtClean="0"/>
              <a:t>2. Ματαιότητα του πολέμου</a:t>
            </a:r>
          </a:p>
          <a:p>
            <a:pPr>
              <a:buNone/>
            </a:pPr>
            <a:r>
              <a:rPr lang="el-GR" dirty="0" smtClean="0"/>
              <a:t>3. Παρεμβάσεις θέων - Μοίρα</a:t>
            </a:r>
          </a:p>
          <a:p>
            <a:pPr>
              <a:buNone/>
            </a:pPr>
            <a:r>
              <a:rPr lang="el-GR" dirty="0" smtClean="0"/>
              <a:t>4. Ηρωική ηθική έννοια της τιμής</a:t>
            </a:r>
          </a:p>
          <a:p>
            <a:pPr>
              <a:buNone/>
            </a:pPr>
            <a:r>
              <a:rPr lang="el-GR" dirty="0" smtClean="0"/>
              <a:t>5. Αξιοπιστία θεϊκών επεμβάσεων</a:t>
            </a:r>
          </a:p>
          <a:p>
            <a:pPr>
              <a:buNone/>
            </a:pPr>
            <a:r>
              <a:rPr lang="el-GR" dirty="0" smtClean="0"/>
              <a:t/>
            </a:r>
            <a:br>
              <a:rPr lang="el-GR" dirty="0" smtClean="0"/>
            </a:br>
            <a:r>
              <a:rPr lang="el-GR" b="1" u="sng" dirty="0" smtClean="0"/>
              <a:t>Η μορφή του κομμού</a:t>
            </a:r>
            <a:endParaRPr lang="en-US" b="1" u="sng" dirty="0" smtClean="0"/>
          </a:p>
          <a:p>
            <a:pPr>
              <a:buNone/>
            </a:pPr>
            <a:endParaRPr lang="el-GR" dirty="0" smtClean="0"/>
          </a:p>
          <a:p>
            <a:r>
              <a:rPr lang="el-GR" dirty="0" smtClean="0"/>
              <a:t>α’ στροφή ( στ. 196-206) </a:t>
            </a:r>
          </a:p>
          <a:p>
            <a:r>
              <a:rPr lang="el-GR" dirty="0" err="1" smtClean="0"/>
              <a:t>α΄αντιστροφή</a:t>
            </a:r>
            <a:r>
              <a:rPr lang="el-GR" dirty="0" smtClean="0"/>
              <a:t> (στ. 201-223)</a:t>
            </a:r>
          </a:p>
          <a:p>
            <a:r>
              <a:rPr lang="el-GR" dirty="0" err="1" smtClean="0"/>
              <a:t>β΄στροφή</a:t>
            </a:r>
            <a:r>
              <a:rPr lang="el-GR" dirty="0" smtClean="0"/>
              <a:t>  , </a:t>
            </a:r>
            <a:r>
              <a:rPr lang="el-GR" dirty="0" err="1" smtClean="0"/>
              <a:t>β΄αντιστροφή</a:t>
            </a:r>
            <a:r>
              <a:rPr lang="el-GR" dirty="0" smtClean="0"/>
              <a:t> (224-263)</a:t>
            </a:r>
          </a:p>
          <a:p>
            <a:r>
              <a:rPr lang="el-GR" dirty="0" smtClean="0"/>
              <a:t>Επωδός (στ. 264-288)τελευταίο άσμα του κομμού </a:t>
            </a:r>
          </a:p>
          <a:p>
            <a:pPr>
              <a:buNone/>
            </a:pPr>
            <a:r>
              <a:rPr lang="el-GR" dirty="0" smtClean="0"/>
              <a:t/>
            </a:r>
            <a:br>
              <a:rPr lang="el-GR" dirty="0" smtClean="0"/>
            </a:br>
            <a:endParaRPr lang="de-DE" dirty="0"/>
          </a:p>
        </p:txBody>
      </p:sp>
      <p:sp>
        <p:nvSpPr>
          <p:cNvPr id="5" name="4 - Τίτλος"/>
          <p:cNvSpPr>
            <a:spLocks noGrp="1"/>
          </p:cNvSpPr>
          <p:nvPr>
            <p:ph type="title"/>
          </p:nvPr>
        </p:nvSpPr>
        <p:spPr>
          <a:xfrm>
            <a:off x="899592" y="332656"/>
            <a:ext cx="7610992" cy="792088"/>
          </a:xfrm>
        </p:spPr>
        <p:txBody>
          <a:bodyPr>
            <a:normAutofit fontScale="90000"/>
          </a:bodyPr>
          <a:lstStyle/>
          <a:p>
            <a:r>
              <a:rPr lang="el-GR" u="sng" dirty="0" smtClean="0"/>
              <a:t/>
            </a:r>
            <a:br>
              <a:rPr lang="el-GR" u="sng" dirty="0" smtClean="0"/>
            </a:br>
            <a:r>
              <a:rPr lang="el-GR" u="sng" dirty="0" smtClean="0"/>
              <a:t/>
            </a:r>
            <a:br>
              <a:rPr lang="el-GR" u="sng" dirty="0" smtClean="0"/>
            </a:br>
            <a:r>
              <a:rPr lang="el-GR" u="sng" dirty="0" smtClean="0"/>
              <a:t/>
            </a:r>
            <a:br>
              <a:rPr lang="el-GR" u="sng" dirty="0" smtClean="0"/>
            </a:br>
            <a:r>
              <a:rPr lang="el-GR" u="sng" dirty="0" smtClean="0"/>
              <a:t/>
            </a:r>
            <a:br>
              <a:rPr lang="el-GR" u="sng" dirty="0" smtClean="0"/>
            </a:br>
            <a:r>
              <a:rPr lang="el-GR" u="sng" dirty="0" smtClean="0"/>
              <a:t/>
            </a:r>
            <a:br>
              <a:rPr lang="el-GR" u="sng" dirty="0" smtClean="0"/>
            </a:br>
            <a:r>
              <a:rPr lang="el-GR" u="sng" dirty="0" smtClean="0"/>
              <a:t>Το περιεχόμενο και η μορφή του κομμού</a:t>
            </a:r>
            <a:r>
              <a:rPr lang="el-GR" dirty="0" smtClean="0"/>
              <a:t/>
            </a:r>
            <a:br>
              <a:rPr lang="el-GR" dirty="0" smtClean="0"/>
            </a:br>
            <a:endParaRPr lang="de-DE" dirty="0"/>
          </a:p>
        </p:txBody>
      </p:sp>
      <p:pic>
        <p:nvPicPr>
          <p:cNvPr id="6" name="5 - Εικόνα" descr="αρχείο λήψης (1).jpg"/>
          <p:cNvPicPr>
            <a:picLocks noChangeAspect="1"/>
          </p:cNvPicPr>
          <p:nvPr/>
        </p:nvPicPr>
        <p:blipFill>
          <a:blip r:embed="rId2" cstate="print"/>
          <a:stretch>
            <a:fillRect/>
          </a:stretch>
        </p:blipFill>
        <p:spPr>
          <a:xfrm>
            <a:off x="5436096" y="1412776"/>
            <a:ext cx="3024336" cy="424847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16632"/>
            <a:ext cx="8183880" cy="1008112"/>
          </a:xfrm>
        </p:spPr>
        <p:txBody>
          <a:bodyPr>
            <a:normAutofit fontScale="90000"/>
          </a:bodyPr>
          <a:lstStyle/>
          <a:p>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sz="2700" u="sng" dirty="0" smtClean="0"/>
              <a:t>Η Λέξις: </a:t>
            </a:r>
            <a:r>
              <a:rPr lang="de-DE" sz="2700" u="sng" dirty="0" smtClean="0"/>
              <a:t/>
            </a:r>
            <a:br>
              <a:rPr lang="de-DE" sz="2700" u="sng" dirty="0" smtClean="0"/>
            </a:br>
            <a:endParaRPr lang="de-DE" sz="2700" u="sng" dirty="0"/>
          </a:p>
        </p:txBody>
      </p:sp>
      <p:sp>
        <p:nvSpPr>
          <p:cNvPr id="3" name="2 - Θέση περιεχομένου"/>
          <p:cNvSpPr>
            <a:spLocks noGrp="1"/>
          </p:cNvSpPr>
          <p:nvPr>
            <p:ph idx="1"/>
          </p:nvPr>
        </p:nvSpPr>
        <p:spPr>
          <a:xfrm>
            <a:off x="502920" y="2204864"/>
            <a:ext cx="8183880" cy="3744416"/>
          </a:xfrm>
        </p:spPr>
        <p:txBody>
          <a:bodyPr>
            <a:normAutofit fontScale="55000" lnSpcReduction="20000"/>
          </a:bodyPr>
          <a:lstStyle/>
          <a:p>
            <a:pPr>
              <a:buNone/>
            </a:pPr>
            <a:r>
              <a:rPr lang="el-GR" dirty="0" smtClean="0"/>
              <a:t>Η πένθιμη ατμόσφαιρα (λυρικό στοιχείο) </a:t>
            </a:r>
            <a:r>
              <a:rPr lang="el-GR" u="sng" dirty="0" smtClean="0"/>
              <a:t>εκτός από </a:t>
            </a:r>
            <a:r>
              <a:rPr lang="el-GR" b="1" u="sng" dirty="0" smtClean="0"/>
              <a:t>το περιεχόμενο</a:t>
            </a:r>
            <a:r>
              <a:rPr lang="el-GR" u="sng" dirty="0" smtClean="0"/>
              <a:t>, τη</a:t>
            </a:r>
            <a:r>
              <a:rPr lang="el-GR" b="1" u="sng" dirty="0" smtClean="0"/>
              <a:t> μουσική </a:t>
            </a:r>
            <a:r>
              <a:rPr lang="el-GR" u="sng" dirty="0" smtClean="0"/>
              <a:t>και τη</a:t>
            </a:r>
            <a:r>
              <a:rPr lang="el-GR" b="1" u="sng" dirty="0" smtClean="0"/>
              <a:t> χορογραφία</a:t>
            </a:r>
            <a:r>
              <a:rPr lang="el-GR" u="sng" dirty="0" smtClean="0"/>
              <a:t>, εκφράζεται και με </a:t>
            </a:r>
            <a:r>
              <a:rPr lang="el-GR" b="1" u="sng" dirty="0" smtClean="0"/>
              <a:t>τη μορφή- εκφραστικά μέσα:</a:t>
            </a:r>
          </a:p>
          <a:p>
            <a:pPr>
              <a:buNone/>
            </a:pPr>
            <a:endParaRPr lang="en-US" b="1" u="sng" dirty="0" smtClean="0"/>
          </a:p>
          <a:p>
            <a:pPr>
              <a:buNone/>
            </a:pPr>
            <a:r>
              <a:rPr lang="el-GR" b="1" u="sng" dirty="0" smtClean="0"/>
              <a:t>ΠΙΟ ΣΥΓΚΕΚΡΙΜΕΝΑ ΠΑΡΑΤΗΡΟΥΜΕ:</a:t>
            </a:r>
            <a:endParaRPr lang="en-US" b="1" u="sng" dirty="0" smtClean="0"/>
          </a:p>
          <a:p>
            <a:pPr>
              <a:buNone/>
            </a:pPr>
            <a:r>
              <a:rPr lang="el-GR" b="1" u="sng" dirty="0" smtClean="0"/>
              <a:t> </a:t>
            </a:r>
            <a:endParaRPr lang="de-DE" b="1" u="sng" dirty="0" smtClean="0"/>
          </a:p>
          <a:p>
            <a:pPr lvl="0">
              <a:buFont typeface="Wingdings" pitchFamily="2" charset="2"/>
              <a:buChar char="v"/>
            </a:pPr>
            <a:r>
              <a:rPr lang="de-DE" dirty="0" smtClean="0"/>
              <a:t> </a:t>
            </a:r>
            <a:r>
              <a:rPr lang="el-GR" b="1" dirty="0" smtClean="0"/>
              <a:t>συσσώρευση λέξεων, φράσεων που υποδηλώνουν θρήνο</a:t>
            </a:r>
            <a:r>
              <a:rPr lang="el-GR" dirty="0" smtClean="0"/>
              <a:t>, </a:t>
            </a:r>
            <a:r>
              <a:rPr lang="el-GR" b="1" dirty="0" smtClean="0"/>
              <a:t>συμφορές,</a:t>
            </a:r>
            <a:r>
              <a:rPr lang="el-GR" dirty="0" smtClean="0"/>
              <a:t> </a:t>
            </a:r>
            <a:r>
              <a:rPr lang="el-GR" b="1" dirty="0" smtClean="0"/>
              <a:t>έντονη συναισθηματική φόρτιση </a:t>
            </a:r>
            <a:r>
              <a:rPr lang="el-GR" sz="2500" dirty="0" smtClean="0"/>
              <a:t>(βαθύ κλάμα, θλίψη τρανή, πόνο μεγάλο κι ασήκωτο, λυπητερούς, μακρόσυρτους σκοπούς, </a:t>
            </a:r>
            <a:r>
              <a:rPr lang="el-GR" sz="2500" dirty="0" err="1" smtClean="0"/>
              <a:t>κ.λ.π</a:t>
            </a:r>
            <a:r>
              <a:rPr lang="el-GR" sz="2500" dirty="0" smtClean="0"/>
              <a:t>)</a:t>
            </a:r>
            <a:endParaRPr lang="de-DE" sz="2500" dirty="0" smtClean="0"/>
          </a:p>
          <a:p>
            <a:pPr lvl="0">
              <a:buFont typeface="Wingdings" pitchFamily="2" charset="2"/>
              <a:buChar char="v"/>
            </a:pPr>
            <a:r>
              <a:rPr lang="de-DE" dirty="0" smtClean="0"/>
              <a:t> </a:t>
            </a:r>
            <a:r>
              <a:rPr lang="el-GR" b="1" dirty="0" smtClean="0"/>
              <a:t>επαναλήψεις: </a:t>
            </a:r>
            <a:r>
              <a:rPr lang="el-GR" dirty="0" smtClean="0"/>
              <a:t>(Αχαιός, ήρθε και πόνους μου ’φερε)</a:t>
            </a:r>
            <a:endParaRPr lang="de-DE" dirty="0" smtClean="0"/>
          </a:p>
          <a:p>
            <a:pPr lvl="0">
              <a:buFont typeface="Wingdings" pitchFamily="2" charset="2"/>
              <a:buChar char="v"/>
            </a:pPr>
            <a:r>
              <a:rPr lang="de-DE" dirty="0" smtClean="0"/>
              <a:t> </a:t>
            </a:r>
            <a:r>
              <a:rPr lang="el-GR" b="1" dirty="0" smtClean="0"/>
              <a:t>ασύνδετο σχήμα :</a:t>
            </a:r>
            <a:r>
              <a:rPr lang="el-GR" dirty="0" smtClean="0"/>
              <a:t> (με θρήνους, με βόγγους, με δάκρυα)</a:t>
            </a:r>
            <a:endParaRPr lang="de-DE" dirty="0" smtClean="0"/>
          </a:p>
          <a:p>
            <a:pPr lvl="0">
              <a:buFont typeface="Wingdings" pitchFamily="2" charset="2"/>
              <a:buChar char="v"/>
            </a:pPr>
            <a:r>
              <a:rPr lang="de-DE" b="1" dirty="0" smtClean="0"/>
              <a:t> </a:t>
            </a:r>
            <a:r>
              <a:rPr lang="el-GR" b="1" dirty="0" smtClean="0"/>
              <a:t>ρητορικές ερωτήσεις </a:t>
            </a:r>
            <a:r>
              <a:rPr lang="el-GR" dirty="0" smtClean="0"/>
              <a:t>(Ποια συμφορά σου λείπει τάχα;)</a:t>
            </a:r>
            <a:endParaRPr lang="de-DE" dirty="0" smtClean="0"/>
          </a:p>
          <a:p>
            <a:pPr lvl="0">
              <a:buFont typeface="Wingdings" pitchFamily="2" charset="2"/>
              <a:buChar char="v"/>
            </a:pPr>
            <a:r>
              <a:rPr lang="el-GR" b="1" dirty="0" smtClean="0"/>
              <a:t>παρομοιώσεις</a:t>
            </a:r>
            <a:r>
              <a:rPr lang="el-GR" dirty="0" smtClean="0"/>
              <a:t> :(καθώς μια </a:t>
            </a:r>
            <a:r>
              <a:rPr lang="el-GR" dirty="0" err="1" smtClean="0"/>
              <a:t>νύμφη.....ο</a:t>
            </a:r>
            <a:r>
              <a:rPr lang="el-GR" dirty="0" smtClean="0"/>
              <a:t> Πάνας – παραστατική έκφραση πίεσης από τον </a:t>
            </a:r>
            <a:r>
              <a:rPr lang="el-GR" dirty="0" err="1" smtClean="0"/>
              <a:t>Θεοκλύμενο</a:t>
            </a:r>
            <a:r>
              <a:rPr lang="el-GR" dirty="0" smtClean="0"/>
              <a:t>)</a:t>
            </a:r>
            <a:endParaRPr lang="de-DE" dirty="0" smtClean="0"/>
          </a:p>
          <a:p>
            <a:pPr lvl="0">
              <a:buFont typeface="Wingdings" pitchFamily="2" charset="2"/>
              <a:buChar char="v"/>
            </a:pPr>
            <a:r>
              <a:rPr lang="de-DE" b="1" dirty="0" smtClean="0"/>
              <a:t> </a:t>
            </a:r>
            <a:r>
              <a:rPr lang="el-GR" b="1" dirty="0" smtClean="0"/>
              <a:t>μεταφορές: </a:t>
            </a:r>
            <a:r>
              <a:rPr lang="el-GR" dirty="0" smtClean="0"/>
              <a:t>(ασήκωτο πόνο, τ’ </a:t>
            </a:r>
            <a:r>
              <a:rPr lang="el-GR" dirty="0" err="1" smtClean="0"/>
              <a:t>ονομά</a:t>
            </a:r>
            <a:r>
              <a:rPr lang="el-GR" dirty="0" smtClean="0"/>
              <a:t> μου το λερώνει η φήμη, ζυγιάζοντας θρήνους)</a:t>
            </a:r>
            <a:endParaRPr lang="de-DE" dirty="0" smtClean="0"/>
          </a:p>
          <a:p>
            <a:pPr lvl="0">
              <a:buFont typeface="Wingdings" pitchFamily="2" charset="2"/>
              <a:buChar char="v"/>
            </a:pPr>
            <a:r>
              <a:rPr lang="de-DE" b="1" dirty="0" smtClean="0"/>
              <a:t> </a:t>
            </a:r>
            <a:r>
              <a:rPr lang="el-GR" b="1" dirty="0" err="1" smtClean="0"/>
              <a:t>επιφωνηματικές</a:t>
            </a:r>
            <a:r>
              <a:rPr lang="el-GR" b="1" dirty="0" smtClean="0"/>
              <a:t> λέξεις – φράσεις </a:t>
            </a:r>
            <a:r>
              <a:rPr lang="el-GR" dirty="0" smtClean="0"/>
              <a:t>(Αα! Τύχη </a:t>
            </a:r>
            <a:r>
              <a:rPr lang="el-GR" dirty="0" err="1" smtClean="0"/>
              <a:t>πολυστέναχτη</a:t>
            </a:r>
            <a:r>
              <a:rPr lang="el-GR" dirty="0" smtClean="0"/>
              <a:t> και πικραμένη μοίρα που έχεις!)</a:t>
            </a:r>
            <a:endParaRPr lang="de-DE" dirty="0"/>
          </a:p>
        </p:txBody>
      </p:sp>
      <p:sp>
        <p:nvSpPr>
          <p:cNvPr id="5" name="4 - Ορθογώνιο"/>
          <p:cNvSpPr/>
          <p:nvPr/>
        </p:nvSpPr>
        <p:spPr>
          <a:xfrm>
            <a:off x="1907704" y="404663"/>
            <a:ext cx="6768752" cy="1600438"/>
          </a:xfrm>
          <a:prstGeom prst="rect">
            <a:avLst/>
          </a:prstGeom>
          <a:solidFill>
            <a:schemeClr val="accent2">
              <a:lumMod val="20000"/>
              <a:lumOff val="80000"/>
            </a:schemeClr>
          </a:solidFill>
        </p:spPr>
        <p:txBody>
          <a:bodyPr wrap="square">
            <a:spAutoFit/>
          </a:bodyPr>
          <a:lstStyle/>
          <a:p>
            <a:r>
              <a:rPr lang="el-GR" sz="1400" b="1" dirty="0"/>
              <a:t>ΛΕΞΙΣ</a:t>
            </a:r>
            <a:r>
              <a:rPr lang="el-GR" sz="1400" dirty="0"/>
              <a:t> Ένα από τα κατά ποιόν μέρη της τραγωδίας σύμφωνα με τον Αριστοτέλη· </a:t>
            </a:r>
            <a:r>
              <a:rPr lang="el-GR" sz="1400" b="1" dirty="0"/>
              <a:t>η γλώσσα που χρησιμοποιεί ο ποιητής και οι εκφραστικοί τρόποι και σχήματα,</a:t>
            </a:r>
            <a:r>
              <a:rPr lang="el-GR" sz="1400" dirty="0"/>
              <a:t> π.χ. τα επίθετα, οι μεταφορές, οι προσωποποιήσεις, οι εικόνες κ.λπ. Η λέξις πρέπει </a:t>
            </a:r>
            <a:r>
              <a:rPr lang="el-GR" sz="1400" dirty="0" smtClean="0"/>
              <a:t>να είναι</a:t>
            </a:r>
            <a:r>
              <a:rPr lang="el-GR" sz="1400" dirty="0"/>
              <a:t> </a:t>
            </a:r>
            <a:r>
              <a:rPr lang="el-GR" sz="1400" b="1" dirty="0"/>
              <a:t>προσαρμοσμένη</a:t>
            </a:r>
            <a:r>
              <a:rPr lang="el-GR" sz="1400" dirty="0"/>
              <a:t> στην ηλικία, το φύλο και την κοινωνική τάξη των ηρώων. Ο λόγος π.χ. των Αγγελιαφόρων στην </a:t>
            </a:r>
            <a:r>
              <a:rPr lang="el-GR" sz="1400" i="1" dirty="0"/>
              <a:t>Ελένη</a:t>
            </a:r>
            <a:r>
              <a:rPr lang="el-GR" sz="1400" dirty="0"/>
              <a:t> φανερώνει την κοινωνική τους τάξη.</a:t>
            </a:r>
            <a:endParaRPr lang="de-DE" sz="1400" dirty="0"/>
          </a:p>
        </p:txBody>
      </p:sp>
      <p:cxnSp>
        <p:nvCxnSpPr>
          <p:cNvPr id="7" name="6 - Ευθύγραμμο βέλος σύνδεσης"/>
          <p:cNvCxnSpPr>
            <a:stCxn id="5" idx="1"/>
          </p:cNvCxnSpPr>
          <p:nvPr/>
        </p:nvCxnSpPr>
        <p:spPr>
          <a:xfrm flipH="1" flipV="1">
            <a:off x="1259632" y="836712"/>
            <a:ext cx="648072" cy="3681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Words>334</Words>
  <Application>Microsoft Office PowerPoint</Application>
  <PresentationFormat>Προβολή στην οθόνη (4:3)</PresentationFormat>
  <Paragraphs>103</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Άποψη</vt:lpstr>
      <vt:lpstr>  Πάροδος  στ. 192 - 436  </vt:lpstr>
      <vt:lpstr>Ο ΧΟΡΟΣ</vt:lpstr>
      <vt:lpstr>Ο ΡΟΛΟΣ ΤΟΥ ΧΟΡΟΥ</vt:lpstr>
      <vt:lpstr>Η ΠΑΡΟΔΟΣ</vt:lpstr>
      <vt:lpstr>Διαφάνεια 5</vt:lpstr>
      <vt:lpstr>ΠΡΟΩΔΟΣ – ΚΟΜΜΟΣ  (στ. 192-288)</vt:lpstr>
      <vt:lpstr>Διαφάνεια 7</vt:lpstr>
      <vt:lpstr>     Το περιεχόμενο και η μορφή του κομμού </vt:lpstr>
      <vt:lpstr>        Η Λέξις:  </vt:lpstr>
      <vt:lpstr>  Οι επαναλήψεις και ο ρόλος τους: </vt:lpstr>
      <vt:lpstr>     Η τραγικότητα της ηρωίδας: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Ευριπίδη, Ελένη, Πάροδος στ. 192 - 436   ΠΑΡΟΔΟΣ: ΠΡΟΩΔΟΣ – ΚΟΜΜΟΣ (στ. 192-288)</dc:title>
  <dc:creator>admin</dc:creator>
  <cp:lastModifiedBy>admin</cp:lastModifiedBy>
  <cp:revision>23</cp:revision>
  <dcterms:created xsi:type="dcterms:W3CDTF">2020-10-28T19:06:40Z</dcterms:created>
  <dcterms:modified xsi:type="dcterms:W3CDTF">2020-11-08T07:24:55Z</dcterms:modified>
</cp:coreProperties>
</file>