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4"/>
  </p:notesMasterIdLst>
  <p:sldIdLst>
    <p:sldId id="256" r:id="rId2"/>
    <p:sldId id="271" r:id="rId3"/>
    <p:sldId id="268" r:id="rId4"/>
    <p:sldId id="269" r:id="rId5"/>
    <p:sldId id="270" r:id="rId6"/>
    <p:sldId id="272" r:id="rId7"/>
    <p:sldId id="257" r:id="rId8"/>
    <p:sldId id="259" r:id="rId9"/>
    <p:sldId id="273" r:id="rId10"/>
    <p:sldId id="274" r:id="rId11"/>
    <p:sldId id="258" r:id="rId12"/>
    <p:sldId id="275" r:id="rId13"/>
    <p:sldId id="276" r:id="rId14"/>
    <p:sldId id="278" r:id="rId15"/>
    <p:sldId id="261" r:id="rId16"/>
    <p:sldId id="277" r:id="rId17"/>
    <p:sldId id="260" r:id="rId18"/>
    <p:sldId id="262" r:id="rId19"/>
    <p:sldId id="263" r:id="rId20"/>
    <p:sldId id="264" r:id="rId21"/>
    <p:sldId id="265" r:id="rId22"/>
    <p:sldId id="266"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E3A0D-03E6-446B-924A-811ECD45CDE7}" type="datetimeFigureOut">
              <a:rPr lang="de-DE" smtClean="0"/>
              <a:pPr/>
              <a:t>07.01.2021</a:t>
            </a:fld>
            <a:endParaRPr lang="de-DE"/>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31F5C-1832-4024-B443-9F6016136862}"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de-DE" dirty="0"/>
          </a:p>
        </p:txBody>
      </p:sp>
      <p:sp>
        <p:nvSpPr>
          <p:cNvPr id="4" name="3 - Θέση αριθμού διαφάνειας"/>
          <p:cNvSpPr>
            <a:spLocks noGrp="1"/>
          </p:cNvSpPr>
          <p:nvPr>
            <p:ph type="sldNum" sz="quarter" idx="10"/>
          </p:nvPr>
        </p:nvSpPr>
        <p:spPr/>
        <p:txBody>
          <a:bodyPr/>
          <a:lstStyle/>
          <a:p>
            <a:fld id="{2C631F5C-1832-4024-B443-9F6016136862}" type="slidenum">
              <a:rPr lang="de-DE" smtClean="0"/>
              <a:pPr/>
              <a:t>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de-DE"/>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de-DE"/>
          </a:p>
        </p:txBody>
      </p:sp>
      <p:sp>
        <p:nvSpPr>
          <p:cNvPr id="4" name="3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DE"/>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de-DE"/>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DE"/>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de-DE"/>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DE"/>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5" name="4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de-DE"/>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7" name="6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8" name="7 - Θέση υποσέλιδου"/>
          <p:cNvSpPr>
            <a:spLocks noGrp="1"/>
          </p:cNvSpPr>
          <p:nvPr>
            <p:ph type="ftr" sz="quarter" idx="11"/>
          </p:nvPr>
        </p:nvSpPr>
        <p:spPr/>
        <p:txBody>
          <a:bodyPr/>
          <a:lstStyle/>
          <a:p>
            <a:endParaRPr lang="de-DE"/>
          </a:p>
        </p:txBody>
      </p:sp>
      <p:sp>
        <p:nvSpPr>
          <p:cNvPr id="9" name="8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de-DE"/>
          </a:p>
        </p:txBody>
      </p:sp>
      <p:sp>
        <p:nvSpPr>
          <p:cNvPr id="3" name="2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4" name="3 - Θέση υποσέλιδου"/>
          <p:cNvSpPr>
            <a:spLocks noGrp="1"/>
          </p:cNvSpPr>
          <p:nvPr>
            <p:ph type="ftr" sz="quarter" idx="11"/>
          </p:nvPr>
        </p:nvSpPr>
        <p:spPr/>
        <p:txBody>
          <a:bodyPr/>
          <a:lstStyle/>
          <a:p>
            <a:endParaRPr lang="de-DE"/>
          </a:p>
        </p:txBody>
      </p:sp>
      <p:sp>
        <p:nvSpPr>
          <p:cNvPr id="5" name="4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3" name="2 - Θέση υποσέλιδου"/>
          <p:cNvSpPr>
            <a:spLocks noGrp="1"/>
          </p:cNvSpPr>
          <p:nvPr>
            <p:ph type="ftr" sz="quarter" idx="11"/>
          </p:nvPr>
        </p:nvSpPr>
        <p:spPr/>
        <p:txBody>
          <a:bodyPr/>
          <a:lstStyle/>
          <a:p>
            <a:endParaRPr lang="de-DE"/>
          </a:p>
        </p:txBody>
      </p:sp>
      <p:sp>
        <p:nvSpPr>
          <p:cNvPr id="4" name="3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de-DE"/>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de-DE"/>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3F068BA-35B8-448E-BAC6-408AFC58D7D7}" type="datetimeFigureOut">
              <a:rPr lang="de-DE" smtClean="0"/>
              <a:pPr/>
              <a:t>07.01.2021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5ED2373B-0341-411D-980A-0F0337285785}"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de-DE"/>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de-DE"/>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68BA-35B8-448E-BAC6-408AFC58D7D7}" type="datetimeFigureOut">
              <a:rPr lang="de-DE" smtClean="0"/>
              <a:pPr/>
              <a:t>07.01.2021</a:t>
            </a:fld>
            <a:endParaRPr lang="de-DE"/>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2373B-0341-411D-980A-0F0337285785}"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books.edu.gr/ebooks/v/html/8547/2340/Grammatiki-Archaias-Ellinikis_Gymnasiou-Lykeiou_html-apli/index_03_02.html"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file:///C:\Users\maria\Documents\&#206;&#179;&#206;&#187;&#207;&#137;&#207;&#131;&#207;&#131;&#206;&#177;%20&#206;&#178;%20&#206;&#179;&#207;&#133;&#206;&#188;&#206;&#189;\%20http:\ebooks.edu.gr\modules\ebook\show.php\DSGYM-B110\244\1806,579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omvos.edu.gr/dictionaries/dictonline/DictOnLineTri.htm" TargetMode="External"/><Relationship Id="rId2" Type="http://schemas.openxmlformats.org/officeDocument/2006/relationships/hyperlink" Target="http://www.greek-language.gr/greekLang/modern_greek/tools/lexica/triantafyllides/index.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E%B3%CE%AC%CF%80%CE%B7" TargetMode="External"/><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hyperlink" Target="https://el.wikipedia.org/w/index.php?title=%CE%91%CF%86%CE%BF%CF%83%CE%AF%CF%89%CF%83%CE%B7&amp;action=edit&amp;redlink=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1%CF%81%CE%B9%CF%83%CF%84%CE%BF%CF%84%CE%AD%CE%BB%CE%B7%CF%82" TargetMode="External"/><Relationship Id="rId2" Type="http://schemas.openxmlformats.org/officeDocument/2006/relationships/hyperlink" Target="https://www.youtube.com/watch?v=W7OHH39OC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A7%CF%8C%CF%81%CF%87%CE%B5_%CE%9B%CE%BF%CF%85%CE%AF%CF%82_%CE%9C%CF%80%CF%8C%CF%81%CF%87%CE%B5%CF%82"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books.edu.gr/modules/ebook/show.php/DSGYMA112/621/4006,17975/" TargetMode="External"/><Relationship Id="rId2" Type="http://schemas.openxmlformats.org/officeDocument/2006/relationships/hyperlink" Target="http://ebooks.edu.gr/ebooks/v/html/8547/2334/Grammatiki-Neas-Ellinikis-Glossas_A-B-G-Gymnasiou_html-apli/index_C_06.htm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3384376" cy="1124744"/>
          </a:xfr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sz="3200" dirty="0" smtClean="0">
                <a:latin typeface="Comic Sans MS" pitchFamily="66" charset="0"/>
              </a:rPr>
              <a:t> </a:t>
            </a:r>
            <a:r>
              <a:rPr lang="el-GR"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3η ενότητα</a:t>
            </a: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l-G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l-GR" sz="27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ΦΙΛΟΙ ΓΙΑ ΠΑΝΤΑ</a:t>
            </a:r>
          </a:p>
        </p:txBody>
      </p:sp>
      <p:sp>
        <p:nvSpPr>
          <p:cNvPr id="5" name="4 - Θέση περιεχομένου"/>
          <p:cNvSpPr>
            <a:spLocks noGrp="1"/>
          </p:cNvSpPr>
          <p:nvPr>
            <p:ph idx="1"/>
          </p:nvPr>
        </p:nvSpPr>
        <p:spPr>
          <a:xfrm>
            <a:off x="3575050" y="188640"/>
            <a:ext cx="5317430" cy="648072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None/>
            </a:pPr>
            <a:r>
              <a:rPr lang="el-GR" dirty="0" smtClean="0"/>
              <a:t/>
            </a:r>
            <a:br>
              <a:rPr lang="el-GR" dirty="0" smtClean="0"/>
            </a:br>
            <a:r>
              <a:rPr lang="el-GR" sz="4000" dirty="0" smtClean="0"/>
              <a:t/>
            </a:r>
            <a:br>
              <a:rPr lang="el-GR" sz="4000" dirty="0" smtClean="0"/>
            </a:b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Σ’ αυτή την ενότητα:</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Font typeface="Wingdings" pitchFamily="2" charset="2"/>
              <a:buChar char="Ø"/>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Θα μιλήσουμε και θα διαβάσουμε κείμενα για τις σχέσεις με τους φίλους μας.</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Font typeface="Wingdings" pitchFamily="2" charset="2"/>
              <a:buChar char="Ø"/>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Θα γνωρίσουμε την ενεργητική και παθητική φωνή, καθώς και την </a:t>
            </a:r>
            <a:r>
              <a:rPr lang="el-G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Α΄και</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Β΄ συζυγία των ρημάτων.</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Font typeface="Wingdings" pitchFamily="2" charset="2"/>
              <a:buChar char="Ø"/>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Θα μάθουμε να αναγνωρίζουμε το </a:t>
            </a:r>
            <a:r>
              <a:rPr lang="el-G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συνθετικό των σύνθετων λέξεων</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Font typeface="Wingdings" pitchFamily="2" charset="2"/>
              <a:buChar char="Ø"/>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.Θα ασκηθούμε στον επανέλεγχο και τη βελτίωση του γραπτού μας μετά τις παρατηρήσεις του καθηγητή και των συμμαθητών μας.</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pic>
        <p:nvPicPr>
          <p:cNvPr id="7" name="6 - Εικόνα" descr="cover300.png"/>
          <p:cNvPicPr>
            <a:picLocks noChangeAspect="1"/>
          </p:cNvPicPr>
          <p:nvPr/>
        </p:nvPicPr>
        <p:blipFill>
          <a:blip r:embed="rId2" cstate="print"/>
          <a:stretch>
            <a:fillRect/>
          </a:stretch>
        </p:blipFill>
        <p:spPr>
          <a:xfrm>
            <a:off x="179512" y="1052736"/>
            <a:ext cx="3598369" cy="58052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95536" y="404664"/>
            <a:ext cx="8280920" cy="59046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2.Γράψτε τα παρακάτω ρήματα στον παρατατικό (χωρίς να αλλάξετε το πρόσωπο, τον αριθμό και τη φωνή). </a:t>
            </a:r>
            <a:endParaRPr lang="de-DE" dirty="0" smtClean="0"/>
          </a:p>
          <a:p>
            <a:pPr>
              <a:buNone/>
            </a:pPr>
            <a:endParaRPr lang="el-GR" dirty="0" smtClean="0"/>
          </a:p>
          <a:p>
            <a:pPr>
              <a:buNone/>
            </a:pPr>
            <a:r>
              <a:rPr lang="el-GR" dirty="0" smtClean="0"/>
              <a:t>α. Χαίρομαι που τραγουδιέται ακόμη το τραγούδι μου. </a:t>
            </a:r>
            <a:endParaRPr lang="de-DE" dirty="0" smtClean="0"/>
          </a:p>
          <a:p>
            <a:pPr>
              <a:buNone/>
            </a:pPr>
            <a:r>
              <a:rPr lang="el-GR" dirty="0" smtClean="0"/>
              <a:t>β. Παραπονιέται ότι παραμελείται. </a:t>
            </a:r>
            <a:endParaRPr lang="de-DE" dirty="0" smtClean="0"/>
          </a:p>
          <a:p>
            <a:pPr>
              <a:buNone/>
            </a:pPr>
            <a:r>
              <a:rPr lang="el-GR" dirty="0" smtClean="0"/>
              <a:t>γ. Γιατί φοβάστε αυτούς που προηγούνται; </a:t>
            </a:r>
            <a:endParaRPr lang="de-DE" dirty="0" smtClean="0"/>
          </a:p>
          <a:p>
            <a:pPr>
              <a:buNone/>
            </a:pPr>
            <a:r>
              <a:rPr lang="el-GR" dirty="0" smtClean="0"/>
              <a:t>δ. Τα cd αυτά πουλιούνται, γιατί θεωρούνται της μόδας. </a:t>
            </a:r>
            <a:endParaRPr lang="de-DE" dirty="0" smtClean="0"/>
          </a:p>
          <a:p>
            <a:pPr>
              <a:buNone/>
            </a:pPr>
            <a:endParaRPr lang="el-GR" b="1" dirty="0" smtClean="0"/>
          </a:p>
          <a:p>
            <a:pPr>
              <a:buNone/>
            </a:pPr>
            <a:endParaRPr lang="el-GR" b="1" dirty="0" smtClean="0"/>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Γράψτε τα παρακάτω ρήματα στην οριστική ενεστώτα και παρατατικού της παθητικής φωνής στο ίδιο πρόσωπο και αριθμό. </a:t>
            </a:r>
            <a:endPar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l-GR" dirty="0" smtClean="0"/>
              <a:t>	    α. θεωρούμε: 		</a:t>
            </a:r>
            <a:endParaRPr lang="de-DE" dirty="0" smtClean="0"/>
          </a:p>
          <a:p>
            <a:pPr>
              <a:buNone/>
            </a:pPr>
            <a:r>
              <a:rPr lang="el-GR" dirty="0" smtClean="0"/>
              <a:t>	    β. κρατούν: 		 </a:t>
            </a:r>
            <a:endParaRPr lang="de-DE" dirty="0" smtClean="0"/>
          </a:p>
          <a:p>
            <a:pPr>
              <a:buNone/>
            </a:pPr>
            <a:r>
              <a:rPr lang="el-GR" dirty="0" smtClean="0"/>
              <a:t>	    γ. φρουρεί: 		</a:t>
            </a:r>
            <a:endParaRPr lang="de-DE" dirty="0" smtClean="0"/>
          </a:p>
          <a:p>
            <a:pPr>
              <a:buNone/>
            </a:pPr>
            <a:r>
              <a:rPr lang="el-GR" dirty="0" smtClean="0"/>
              <a:t>	    δ. μετράτε: 			 </a:t>
            </a:r>
            <a:endParaRPr lang="de-DE" dirty="0" smtClean="0"/>
          </a:p>
          <a:p>
            <a:pPr>
              <a:buNone/>
            </a:pPr>
            <a:r>
              <a:rPr lang="el-GR" dirty="0" smtClean="0"/>
              <a:t>	    ε. παρηγορώ:		 </a:t>
            </a:r>
            <a:endParaRPr lang="de-DE" dirty="0" smtClean="0"/>
          </a:p>
          <a:p>
            <a:pPr>
              <a:buNone/>
            </a:pPr>
            <a:r>
              <a:rPr lang="el-GR" dirty="0" smtClean="0"/>
              <a:t>	    στ. αξιοποιείς:</a:t>
            </a:r>
            <a:endParaRPr lang="de-DE" dirty="0" smtClean="0"/>
          </a:p>
          <a:p>
            <a:pPr>
              <a:buNone/>
            </a:pPr>
            <a:r>
              <a:rPr lang="el-GR" dirty="0" smtClean="0"/>
              <a:t>	    ζ. κρεμάω: 			 </a:t>
            </a:r>
            <a:endParaRPr lang="de-DE" dirty="0" smtClean="0"/>
          </a:p>
          <a:p>
            <a:pPr>
              <a:buNone/>
            </a:pPr>
            <a:r>
              <a:rPr lang="el-GR" dirty="0" smtClean="0"/>
              <a:t>	    η. φωτίζουν: 			</a:t>
            </a:r>
            <a:endParaRPr lang="de-DE" dirty="0"/>
          </a:p>
        </p:txBody>
      </p:sp>
      <p:pic>
        <p:nvPicPr>
          <p:cNvPr id="4" name="3 - Εικόνα" descr="images (42).jpg"/>
          <p:cNvPicPr>
            <a:picLocks noChangeAspect="1"/>
          </p:cNvPicPr>
          <p:nvPr/>
        </p:nvPicPr>
        <p:blipFill>
          <a:blip r:embed="rId2" cstate="print"/>
          <a:stretch>
            <a:fillRect/>
          </a:stretch>
        </p:blipFill>
        <p:spPr>
          <a:xfrm>
            <a:off x="7596336" y="4437112"/>
            <a:ext cx="1547664" cy="2228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9208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t/>
            </a:r>
            <a:br>
              <a:rPr lang="en-US" b="1" dirty="0" smtClean="0"/>
            </a:br>
            <a:r>
              <a:rPr lang="en-US" b="1" dirty="0" smtClean="0"/>
              <a:t>  </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Μαθαίνω για τις συζυγίες του ρήματος</a:t>
            </a:r>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a:r>
            <a:b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endParaRPr lang="de-DE" dirty="0">
              <a:latin typeface="Comic Sans MS" pitchFamily="66" charset="0"/>
            </a:endParaRPr>
          </a:p>
        </p:txBody>
      </p:sp>
      <p:sp>
        <p:nvSpPr>
          <p:cNvPr id="3" name="2 - Θέση περιεχομένου"/>
          <p:cNvSpPr>
            <a:spLocks noGrp="1"/>
          </p:cNvSpPr>
          <p:nvPr>
            <p:ph idx="1"/>
          </p:nvPr>
        </p:nvSpPr>
        <p:spPr>
          <a:xfrm>
            <a:off x="395536" y="908720"/>
            <a:ext cx="8352928" cy="36004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None/>
            </a:pPr>
            <a:r>
              <a:rPr lang="el-GR" dirty="0" smtClean="0"/>
              <a:t>Όσα </a:t>
            </a:r>
            <a:r>
              <a:rPr lang="el-GR" dirty="0"/>
              <a:t>ρήματα κλίνονται κατά τον ίδιο τρόπο αποτελούν μια </a:t>
            </a:r>
            <a:r>
              <a:rPr lang="el-GR" b="1" dirty="0"/>
              <a:t>συζυγία.</a:t>
            </a:r>
            <a:r>
              <a:rPr lang="el-GR" dirty="0"/>
              <a:t> Οι συζυγίες είναι δύο</a:t>
            </a:r>
            <a:r>
              <a:rPr lang="el-GR" dirty="0" smtClean="0"/>
              <a:t>:</a:t>
            </a:r>
            <a:endParaRPr lang="en-US" dirty="0" smtClean="0"/>
          </a:p>
          <a:p>
            <a:pPr>
              <a:buNone/>
            </a:pPr>
            <a:r>
              <a:rPr lang="el-GR" dirty="0"/>
              <a:t/>
            </a:r>
            <a:br>
              <a:rPr lang="el-GR" dirty="0"/>
            </a:br>
            <a:r>
              <a:rPr lang="el-GR" dirty="0"/>
              <a:t>• Στην </a:t>
            </a:r>
            <a:r>
              <a:rPr lang="el-GR" b="1" dirty="0"/>
              <a:t>πρώτη συζυγία</a:t>
            </a:r>
            <a:r>
              <a:rPr lang="el-GR" dirty="0"/>
              <a:t> ανήκουν τα ρήματα που τονίζονται στο </a:t>
            </a:r>
            <a:r>
              <a:rPr lang="el-GR" dirty="0" err="1"/>
              <a:t>α΄</a:t>
            </a:r>
            <a:r>
              <a:rPr lang="el-GR" dirty="0"/>
              <a:t> πρόσωπο της οριστικής του ενεργητικού ενεστώτα στην παραλήγουσα (κατάληξη </a:t>
            </a:r>
            <a:r>
              <a:rPr lang="el-GR" b="1" dirty="0"/>
              <a:t>-ω</a:t>
            </a:r>
            <a:r>
              <a:rPr lang="el-GR" dirty="0"/>
              <a:t>) και του παθητικού ενεστώτα στην προπαραλήγουσα (κατάληξη </a:t>
            </a:r>
            <a:r>
              <a:rPr lang="el-GR" b="1" dirty="0"/>
              <a:t>-</a:t>
            </a:r>
            <a:r>
              <a:rPr lang="el-GR" b="1" dirty="0" err="1"/>
              <a:t>ομαι</a:t>
            </a:r>
            <a:r>
              <a:rPr lang="el-GR" dirty="0" smtClean="0"/>
              <a:t>).</a:t>
            </a:r>
            <a:endParaRPr lang="en-US" dirty="0" smtClean="0"/>
          </a:p>
          <a:p>
            <a:pPr>
              <a:buNone/>
            </a:pPr>
            <a:r>
              <a:rPr lang="el-GR" dirty="0"/>
              <a:t/>
            </a:r>
            <a:br>
              <a:rPr lang="el-GR" dirty="0"/>
            </a:br>
            <a:r>
              <a:rPr lang="el-GR" dirty="0"/>
              <a:t>• Στη </a:t>
            </a:r>
            <a:r>
              <a:rPr lang="el-GR" b="1" dirty="0"/>
              <a:t>δεύτερη συζυγία</a:t>
            </a:r>
            <a:r>
              <a:rPr lang="el-GR" dirty="0"/>
              <a:t> ανήκουν τα ρήματα που τονίζονται στο </a:t>
            </a:r>
            <a:r>
              <a:rPr lang="el-GR" dirty="0" err="1"/>
              <a:t>α΄</a:t>
            </a:r>
            <a:r>
              <a:rPr lang="el-GR" dirty="0"/>
              <a:t> πρόσωπο της οριστικής του ενεργητικού ενεστώτα στη λήγουσα (κατάληξη </a:t>
            </a:r>
            <a:r>
              <a:rPr lang="el-GR" b="1" dirty="0"/>
              <a:t>-ώ</a:t>
            </a:r>
            <a:r>
              <a:rPr lang="el-GR" dirty="0"/>
              <a:t>) και του παθητικού ενεστώτα στην παραλήγουσα (καταλήξεις </a:t>
            </a:r>
            <a:r>
              <a:rPr lang="el-GR" b="1" dirty="0"/>
              <a:t>-</a:t>
            </a:r>
            <a:r>
              <a:rPr lang="el-GR" b="1" dirty="0" err="1"/>
              <a:t>ιέμαι</a:t>
            </a:r>
            <a:r>
              <a:rPr lang="el-GR" dirty="0"/>
              <a:t> ή </a:t>
            </a:r>
            <a:r>
              <a:rPr lang="el-GR" b="1" dirty="0"/>
              <a:t>-</a:t>
            </a:r>
            <a:r>
              <a:rPr lang="el-GR" b="1" dirty="0" err="1"/>
              <a:t>ούμαι</a:t>
            </a:r>
            <a:r>
              <a:rPr lang="el-GR" dirty="0"/>
              <a:t>, </a:t>
            </a:r>
            <a:r>
              <a:rPr lang="el-GR" b="1" dirty="0"/>
              <a:t>-</a:t>
            </a:r>
            <a:r>
              <a:rPr lang="el-GR" b="1" dirty="0" err="1"/>
              <a:t>άμαι</a:t>
            </a:r>
            <a:r>
              <a:rPr lang="el-GR" dirty="0" smtClean="0"/>
              <a:t>).</a:t>
            </a:r>
            <a:endParaRPr lang="en-US" dirty="0" smtClean="0"/>
          </a:p>
          <a:p>
            <a:pPr>
              <a:buNone/>
            </a:pPr>
            <a:endParaRPr lang="el-GR" dirty="0"/>
          </a:p>
          <a:p>
            <a:endParaRPr lang="de-DE" dirty="0"/>
          </a:p>
        </p:txBody>
      </p:sp>
      <p:graphicFrame>
        <p:nvGraphicFramePr>
          <p:cNvPr id="4" name="3 - Πίνακας"/>
          <p:cNvGraphicFramePr>
            <a:graphicFrameLocks noGrp="1"/>
          </p:cNvGraphicFramePr>
          <p:nvPr/>
        </p:nvGraphicFramePr>
        <p:xfrm>
          <a:off x="467544" y="4941168"/>
          <a:ext cx="8280920" cy="1679412"/>
        </p:xfrm>
        <a:graphic>
          <a:graphicData uri="http://schemas.openxmlformats.org/drawingml/2006/table">
            <a:tbl>
              <a:tblPr>
                <a:tableStyleId>{69C7853C-536D-4A76-A0AE-DD22124D55A5}</a:tableStyleId>
              </a:tblPr>
              <a:tblGrid>
                <a:gridCol w="2220435"/>
                <a:gridCol w="3069426"/>
                <a:gridCol w="2991059"/>
              </a:tblGrid>
              <a:tr h="439775">
                <a:tc>
                  <a:txBody>
                    <a:bodyPr/>
                    <a:lstStyle/>
                    <a:p>
                      <a:pPr algn="ctr"/>
                      <a:r>
                        <a:rPr lang="de-DE" sz="1800" dirty="0"/>
                        <a:t> </a:t>
                      </a:r>
                    </a:p>
                  </a:txBody>
                  <a:tcPr marL="90033" marR="90033" marT="45017" marB="45017" anchor="ctr"/>
                </a:tc>
                <a:tc>
                  <a:txBody>
                    <a:bodyPr/>
                    <a:lstStyle/>
                    <a:p>
                      <a:pPr algn="ctr"/>
                      <a:r>
                        <a:rPr lang="el-GR" sz="1800" dirty="0"/>
                        <a:t>Α΄ ΤΑΞΗ</a:t>
                      </a:r>
                    </a:p>
                  </a:txBody>
                  <a:tcPr marL="90033" marR="90033" marT="45017" marB="45017" anchor="ctr"/>
                </a:tc>
                <a:tc>
                  <a:txBody>
                    <a:bodyPr/>
                    <a:lstStyle/>
                    <a:p>
                      <a:pPr algn="ctr"/>
                      <a:r>
                        <a:rPr lang="el-GR" sz="1800" dirty="0"/>
                        <a:t>Β΄ ΤΑΞΗ</a:t>
                      </a:r>
                    </a:p>
                  </a:txBody>
                  <a:tcPr marL="90033" marR="90033" marT="45017" marB="45017" anchor="ctr"/>
                </a:tc>
              </a:tr>
              <a:tr h="600963">
                <a:tc>
                  <a:txBody>
                    <a:bodyPr/>
                    <a:lstStyle/>
                    <a:p>
                      <a:pPr algn="ctr"/>
                      <a:r>
                        <a:rPr lang="el-GR" sz="1800" dirty="0"/>
                        <a:t>• Ενεργητική φωνή</a:t>
                      </a:r>
                    </a:p>
                  </a:txBody>
                  <a:tcPr marL="90033" marR="90033" marT="45017" marB="45017" anchor="ctr"/>
                </a:tc>
                <a:tc>
                  <a:txBody>
                    <a:bodyPr/>
                    <a:lstStyle/>
                    <a:p>
                      <a:pPr algn="ctr"/>
                      <a:r>
                        <a:rPr lang="el-GR" sz="1800" dirty="0"/>
                        <a:t>-ώ, -</a:t>
                      </a:r>
                      <a:r>
                        <a:rPr lang="el-GR" sz="1800" dirty="0" err="1"/>
                        <a:t>άς</a:t>
                      </a:r>
                      <a:r>
                        <a:rPr lang="el-GR" sz="1800" dirty="0"/>
                        <a:t>, -ά</a:t>
                      </a:r>
                    </a:p>
                  </a:txBody>
                  <a:tcPr marL="90033" marR="90033" marT="45017" marB="45017" anchor="ctr"/>
                </a:tc>
                <a:tc>
                  <a:txBody>
                    <a:bodyPr/>
                    <a:lstStyle/>
                    <a:p>
                      <a:pPr algn="ctr"/>
                      <a:r>
                        <a:rPr lang="el-GR" sz="1800" dirty="0"/>
                        <a:t>-ώ, -</a:t>
                      </a:r>
                      <a:r>
                        <a:rPr lang="el-GR" sz="1800" dirty="0" err="1"/>
                        <a:t>είς</a:t>
                      </a:r>
                      <a:r>
                        <a:rPr lang="el-GR" sz="1800" dirty="0"/>
                        <a:t>, -</a:t>
                      </a:r>
                      <a:r>
                        <a:rPr lang="el-GR" sz="1800" dirty="0" err="1"/>
                        <a:t>εί</a:t>
                      </a:r>
                      <a:endParaRPr lang="el-GR" sz="2000" dirty="0"/>
                    </a:p>
                  </a:txBody>
                  <a:tcPr marL="90033" marR="90033" marT="45017" marB="45017" anchor="ctr"/>
                </a:tc>
              </a:tr>
              <a:tr h="600963">
                <a:tc>
                  <a:txBody>
                    <a:bodyPr/>
                    <a:lstStyle/>
                    <a:p>
                      <a:pPr algn="ctr"/>
                      <a:r>
                        <a:rPr lang="el-GR" sz="1800"/>
                        <a:t>• Παθητική φωνή</a:t>
                      </a:r>
                    </a:p>
                  </a:txBody>
                  <a:tcPr marL="90033" marR="90033" marT="45017" marB="45017" anchor="ctr"/>
                </a:tc>
                <a:tc>
                  <a:txBody>
                    <a:bodyPr/>
                    <a:lstStyle/>
                    <a:p>
                      <a:pPr algn="ctr"/>
                      <a:r>
                        <a:rPr lang="el-GR" sz="1800" dirty="0"/>
                        <a:t>-</a:t>
                      </a:r>
                      <a:r>
                        <a:rPr lang="el-GR" sz="1800" dirty="0" err="1"/>
                        <a:t>ιέμαι</a:t>
                      </a:r>
                      <a:r>
                        <a:rPr lang="el-GR" sz="1800" dirty="0"/>
                        <a:t>, -</a:t>
                      </a:r>
                      <a:r>
                        <a:rPr lang="el-GR" sz="1800" dirty="0" err="1"/>
                        <a:t>ιέσαι</a:t>
                      </a:r>
                      <a:r>
                        <a:rPr lang="el-GR" sz="1800" dirty="0"/>
                        <a:t>, -</a:t>
                      </a:r>
                      <a:r>
                        <a:rPr lang="el-GR" sz="1800" dirty="0" err="1"/>
                        <a:t>ιέται</a:t>
                      </a:r>
                      <a:endParaRPr lang="el-GR" sz="1800" dirty="0"/>
                    </a:p>
                  </a:txBody>
                  <a:tcPr marL="90033" marR="90033" marT="45017" marB="45017" anchor="ctr"/>
                </a:tc>
                <a:tc>
                  <a:txBody>
                    <a:bodyPr/>
                    <a:lstStyle/>
                    <a:p>
                      <a:pPr algn="ctr"/>
                      <a:r>
                        <a:rPr lang="el-GR" sz="1800" dirty="0"/>
                        <a:t>-</a:t>
                      </a:r>
                      <a:r>
                        <a:rPr lang="el-GR" sz="1800" dirty="0" err="1"/>
                        <a:t>ούμαι</a:t>
                      </a:r>
                      <a:r>
                        <a:rPr lang="el-GR" sz="1800" dirty="0"/>
                        <a:t> -είσαι -</a:t>
                      </a:r>
                      <a:r>
                        <a:rPr lang="el-GR" sz="1800" dirty="0" err="1"/>
                        <a:t>είται</a:t>
                      </a:r>
                      <a:r>
                        <a:rPr lang="el-GR" sz="1800" dirty="0"/>
                        <a:t> ή -</a:t>
                      </a:r>
                      <a:r>
                        <a:rPr lang="el-GR" sz="1800" dirty="0" err="1"/>
                        <a:t>άμαι</a:t>
                      </a:r>
                      <a:r>
                        <a:rPr lang="el-GR" sz="1800" dirty="0"/>
                        <a:t>, -</a:t>
                      </a:r>
                      <a:r>
                        <a:rPr lang="el-GR" sz="1800" dirty="0" err="1"/>
                        <a:t>άσαι</a:t>
                      </a:r>
                      <a:r>
                        <a:rPr lang="el-GR" sz="1800" dirty="0"/>
                        <a:t>, -</a:t>
                      </a:r>
                      <a:r>
                        <a:rPr lang="el-GR" sz="1800" dirty="0" err="1"/>
                        <a:t>άται</a:t>
                      </a:r>
                      <a:endParaRPr lang="el-GR" sz="1800" i="1" dirty="0"/>
                    </a:p>
                  </a:txBody>
                  <a:tcPr marL="90033" marR="90033" marT="45017" marB="45017" anchor="ctr"/>
                </a:tc>
              </a:tr>
            </a:tbl>
          </a:graphicData>
        </a:graphic>
      </p:graphicFrame>
      <p:sp>
        <p:nvSpPr>
          <p:cNvPr id="5" name="4 - Ορθογώνιο"/>
          <p:cNvSpPr/>
          <p:nvPr/>
        </p:nvSpPr>
        <p:spPr>
          <a:xfrm>
            <a:off x="1619672" y="4509120"/>
            <a:ext cx="6192688" cy="369332"/>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Τα ρήματα της δεύτερης συζυγίας διαιρούνται σε δύο τάξεις:</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 Ορθογώνιο"/>
          <p:cNvSpPr/>
          <p:nvPr/>
        </p:nvSpPr>
        <p:spPr>
          <a:xfrm>
            <a:off x="0" y="0"/>
            <a:ext cx="947695" cy="830997"/>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a:spAutoFit/>
          </a:bodyPr>
          <a:lstStyle/>
          <a:p>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Β</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2</a:t>
            </a:r>
            <a:endParaRPr lang="de-D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 Ταινία προς τα επάνω"/>
          <p:cNvSpPr/>
          <p:nvPr/>
        </p:nvSpPr>
        <p:spPr>
          <a:xfrm>
            <a:off x="7086303" y="548680"/>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ΣΕΛ.51</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ΑΣΚΗΣΕΙΣ ΣΤΙΣ</a:t>
            </a:r>
            <a:br>
              <a:rPr lang="el-GR"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l-GR"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ΣΥΖΥΓΙΕΣ ΤΟΥ ΡΗΜΑΤΟΣ</a:t>
            </a:r>
            <a:endPar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3" name="2 - Θέση περιεχομένου"/>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buNone/>
            </a:pPr>
            <a:r>
              <a:rPr lang="el-GR" b="1" dirty="0" smtClean="0"/>
              <a:t>1. </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Στις παρακάτω φράσεις υπογραμμίστε τα ρήματα και βρείτε τη συζυγία και την τάξη τους</a:t>
            </a:r>
            <a:r>
              <a:rPr lang="el-GR" b="1" dirty="0" smtClean="0"/>
              <a:t>. </a:t>
            </a:r>
            <a:endParaRPr lang="de-DE" dirty="0" smtClean="0"/>
          </a:p>
          <a:p>
            <a:pPr>
              <a:buNone/>
            </a:pPr>
            <a:endParaRPr lang="el-GR" dirty="0" smtClean="0"/>
          </a:p>
          <a:p>
            <a:pPr>
              <a:buNone/>
            </a:pPr>
            <a:r>
              <a:rPr lang="el-GR" dirty="0" smtClean="0"/>
              <a:t>α. Το θέατρο ασκεί μεγάλη επίδραση στην ψυχή των θεατών και συγκινεί. </a:t>
            </a:r>
            <a:endParaRPr lang="de-DE" dirty="0" smtClean="0"/>
          </a:p>
          <a:p>
            <a:pPr>
              <a:buNone/>
            </a:pPr>
            <a:r>
              <a:rPr lang="el-GR" dirty="0" smtClean="0"/>
              <a:t>	β. Με δυσκολία κρατιόταν να μην κουνηθεί από τη θέση του. </a:t>
            </a:r>
            <a:endParaRPr lang="de-DE" dirty="0" smtClean="0"/>
          </a:p>
          <a:p>
            <a:pPr>
              <a:buNone/>
            </a:pPr>
            <a:r>
              <a:rPr lang="el-GR" dirty="0" smtClean="0"/>
              <a:t>		γ. Προτιμούσα να βρίσκομαι με τους φίλους μου και να μιλάμε για τα ενδιαφέροντά μας. </a:t>
            </a:r>
            <a:endParaRPr lang="de-DE" dirty="0" smtClean="0"/>
          </a:p>
          <a:p>
            <a:pPr>
              <a:buNone/>
            </a:pPr>
            <a:r>
              <a:rPr lang="el-GR" dirty="0" smtClean="0"/>
              <a:t>  δ. Τελικά πουλήθηκε το κτήμα μας. </a:t>
            </a:r>
            <a:endParaRPr lang="de-DE" dirty="0" smtClean="0"/>
          </a:p>
          <a:p>
            <a:endParaRPr lang="de-DE" dirty="0"/>
          </a:p>
        </p:txBody>
      </p:sp>
      <p:pic>
        <p:nvPicPr>
          <p:cNvPr id="4" name="3 - Εικόνα" descr="images (42).jpg"/>
          <p:cNvPicPr>
            <a:picLocks noChangeAspect="1"/>
          </p:cNvPicPr>
          <p:nvPr/>
        </p:nvPicPr>
        <p:blipFill>
          <a:blip r:embed="rId2" cstate="print"/>
          <a:stretch>
            <a:fillRect/>
          </a:stretch>
        </p:blipFill>
        <p:spPr>
          <a:xfrm>
            <a:off x="7596337" y="5085184"/>
            <a:ext cx="1547664" cy="1772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251520" y="188640"/>
            <a:ext cx="8892480" cy="666936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endPar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2.Συμπληρώστε </a:t>
            </a:r>
            <a:r>
              <a:rPr lang="el-G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ό,τι</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λείπει :</a:t>
            </a:r>
          </a:p>
          <a:p>
            <a:pPr>
              <a:buNone/>
            </a:pPr>
            <a:endParaRPr lang="de-DE" dirty="0" smtClean="0"/>
          </a:p>
          <a:p>
            <a:pPr>
              <a:buNone/>
            </a:pPr>
            <a:r>
              <a:rPr lang="el-GR" dirty="0" smtClean="0"/>
              <a:t>α. Ο συγκεκριμένος </a:t>
            </a:r>
            <a:r>
              <a:rPr lang="el-GR" dirty="0" err="1" smtClean="0"/>
              <a:t>θεωρείτ</a:t>
            </a:r>
            <a:r>
              <a:rPr lang="el-GR" dirty="0" smtClean="0"/>
              <a:t>…. από τους σημαντικότερους νεοέλληνες συγγραφείς.</a:t>
            </a:r>
            <a:endParaRPr lang="de-DE" dirty="0" smtClean="0"/>
          </a:p>
          <a:p>
            <a:pPr>
              <a:buNone/>
            </a:pPr>
            <a:r>
              <a:rPr lang="el-GR" dirty="0" smtClean="0"/>
              <a:t>β. Πώς </a:t>
            </a:r>
            <a:r>
              <a:rPr lang="el-GR" dirty="0" err="1" smtClean="0"/>
              <a:t>κρίνετ</a:t>
            </a:r>
            <a:r>
              <a:rPr lang="el-GR" dirty="0" smtClean="0"/>
              <a:t>… αυτή την τακτική της αδιαφορίας;</a:t>
            </a:r>
            <a:endParaRPr lang="de-DE" dirty="0" smtClean="0"/>
          </a:p>
          <a:p>
            <a:pPr>
              <a:buNone/>
            </a:pPr>
            <a:r>
              <a:rPr lang="el-GR" dirty="0" smtClean="0"/>
              <a:t>γ. </a:t>
            </a:r>
            <a:r>
              <a:rPr lang="el-GR" dirty="0" err="1" smtClean="0"/>
              <a:t>Ακολουθ</a:t>
            </a:r>
            <a:r>
              <a:rPr lang="el-GR" dirty="0" smtClean="0"/>
              <a:t> … </a:t>
            </a:r>
            <a:r>
              <a:rPr lang="el-GR" dirty="0" err="1" smtClean="0"/>
              <a:t>στε</a:t>
            </a:r>
            <a:r>
              <a:rPr lang="el-GR" dirty="0" smtClean="0"/>
              <a:t> αυτό το δρόμο και θα φτάσετε στον προορισμό σας.</a:t>
            </a:r>
            <a:endParaRPr lang="de-DE" dirty="0" smtClean="0"/>
          </a:p>
          <a:p>
            <a:pPr>
              <a:buNone/>
            </a:pPr>
            <a:r>
              <a:rPr lang="el-GR" dirty="0" smtClean="0"/>
              <a:t>δ. Αμφιβάλλω αν </a:t>
            </a:r>
            <a:r>
              <a:rPr lang="el-GR" dirty="0" err="1" smtClean="0"/>
              <a:t>ασκείτ</a:t>
            </a:r>
            <a:r>
              <a:rPr lang="el-GR" dirty="0" smtClean="0"/>
              <a:t>…. τα καθήκοντά σας σωστά.</a:t>
            </a:r>
            <a:endParaRPr lang="de-DE" dirty="0" smtClean="0"/>
          </a:p>
          <a:p>
            <a:pPr>
              <a:buNone/>
            </a:pPr>
            <a:r>
              <a:rPr lang="el-GR" dirty="0" smtClean="0"/>
              <a:t>ε. Η Αφροδίτη </a:t>
            </a:r>
            <a:r>
              <a:rPr lang="el-GR" dirty="0" err="1" smtClean="0"/>
              <a:t>διατηρείτ</a:t>
            </a:r>
            <a:r>
              <a:rPr lang="el-GR" dirty="0" smtClean="0"/>
              <a:t>…… σε καλή φόρμα , παρά τα κιλά της.</a:t>
            </a:r>
            <a:endParaRPr lang="de-DE" dirty="0" smtClean="0"/>
          </a:p>
          <a:p>
            <a:pPr>
              <a:buNone/>
            </a:pPr>
            <a:r>
              <a:rPr lang="el-GR" dirty="0" smtClean="0"/>
              <a:t>στ. </a:t>
            </a:r>
            <a:r>
              <a:rPr lang="el-GR" dirty="0" err="1" smtClean="0"/>
              <a:t>Διατηρείτ</a:t>
            </a:r>
            <a:r>
              <a:rPr lang="el-GR" dirty="0" smtClean="0"/>
              <a:t>….. τα θρανία σας καθαρά ή όχι;</a:t>
            </a:r>
            <a:endParaRPr lang="de-DE" dirty="0" smtClean="0"/>
          </a:p>
          <a:p>
            <a:pPr>
              <a:buNone/>
            </a:pPr>
            <a:r>
              <a:rPr lang="el-GR" dirty="0" smtClean="0"/>
              <a:t>ζ. </a:t>
            </a:r>
            <a:r>
              <a:rPr lang="el-GR" dirty="0" err="1" smtClean="0"/>
              <a:t>Γραφτ</a:t>
            </a:r>
            <a:r>
              <a:rPr lang="el-GR" dirty="0" smtClean="0"/>
              <a:t>…………… (γράφομαι, </a:t>
            </a:r>
            <a:r>
              <a:rPr lang="el-GR" dirty="0" err="1" smtClean="0"/>
              <a:t>β΄</a:t>
            </a:r>
            <a:r>
              <a:rPr lang="el-GR" dirty="0" smtClean="0"/>
              <a:t> πληθ. , προστακτ. Αορίστου) στο γυμναστήριο και απολαύστε την ευεξία που </a:t>
            </a:r>
            <a:r>
              <a:rPr lang="el-GR" dirty="0" err="1" smtClean="0"/>
              <a:t>χαρίζ</a:t>
            </a:r>
            <a:r>
              <a:rPr lang="el-GR" dirty="0" smtClean="0"/>
              <a:t>… η άσκηση.</a:t>
            </a:r>
            <a:endParaRPr lang="de-DE" dirty="0" smtClean="0"/>
          </a:p>
          <a:p>
            <a:pPr>
              <a:buNone/>
            </a:pPr>
            <a:r>
              <a:rPr lang="el-GR" dirty="0" smtClean="0"/>
              <a:t>η. Μετρ……………. (μετρώ, </a:t>
            </a:r>
            <a:r>
              <a:rPr lang="el-GR" dirty="0" err="1" smtClean="0"/>
              <a:t>β΄</a:t>
            </a:r>
            <a:r>
              <a:rPr lang="el-GR" dirty="0" smtClean="0"/>
              <a:t> πληθ. , προστακτ. Αορίστου) σωστά το χώρο του δωματίου ώστε να χωρέσουν τα έπιπλα.</a:t>
            </a:r>
            <a:endParaRPr lang="de-DE" dirty="0" smtClean="0"/>
          </a:p>
          <a:p>
            <a:endParaRPr lang="de-DE" dirty="0"/>
          </a:p>
        </p:txBody>
      </p:sp>
      <p:pic>
        <p:nvPicPr>
          <p:cNvPr id="4" name="3 - Εικόνα" descr="images (42).jpg"/>
          <p:cNvPicPr>
            <a:picLocks noChangeAspect="1"/>
          </p:cNvPicPr>
          <p:nvPr/>
        </p:nvPicPr>
        <p:blipFill>
          <a:blip r:embed="rId2" cstate="print"/>
          <a:stretch>
            <a:fillRect/>
          </a:stretch>
        </p:blipFill>
        <p:spPr>
          <a:xfrm>
            <a:off x="7812360" y="5157192"/>
            <a:ext cx="1331640" cy="17008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rgbClr val="FFFF00"/>
          </a:solidFill>
        </p:spPr>
        <p:txBody>
          <a:bodyPr/>
          <a:lstStyle/>
          <a:p>
            <a:r>
              <a:rPr lang="en-US" b="1" u="sng" dirty="0" smtClean="0"/>
              <a:t>       </a:t>
            </a:r>
            <a:r>
              <a:rPr lang="el-GR" b="1" u="sng" dirty="0" smtClean="0"/>
              <a:t>Β. ΤΟ Α΄ ΣΥΝΘΕΤΙΚΟ</a:t>
            </a:r>
            <a:endParaRPr lang="de-DE" dirty="0" smtClean="0"/>
          </a:p>
        </p:txBody>
      </p:sp>
      <p:sp>
        <p:nvSpPr>
          <p:cNvPr id="3" name="2 - Θέση περιεχομένου"/>
          <p:cNvSpPr>
            <a:spLocks noGrp="1"/>
          </p:cNvSpPr>
          <p:nvPr>
            <p:ph idx="1"/>
          </p:nvPr>
        </p:nvSpPr>
        <p:spPr>
          <a:xfrm>
            <a:off x="457200" y="1124745"/>
            <a:ext cx="8229600" cy="3528392"/>
          </a:xfrm>
          <a:solidFill>
            <a:schemeClr val="bg2"/>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de-DE" dirty="0" smtClean="0"/>
              <a:t> </a:t>
            </a:r>
            <a:r>
              <a:rPr lang="de-DE" b="1" u="sng" dirty="0" smtClean="0"/>
              <a:t> </a:t>
            </a:r>
            <a:r>
              <a:rPr lang="el-GR" b="1" u="sng" dirty="0" smtClean="0"/>
              <a:t>Μπορεί να είναι</a:t>
            </a:r>
            <a:r>
              <a:rPr lang="el-GR" dirty="0" smtClean="0"/>
              <a:t>:</a:t>
            </a:r>
            <a:r>
              <a:rPr lang="de-DE" dirty="0" smtClean="0"/>
              <a:t> </a:t>
            </a:r>
            <a:r>
              <a:rPr lang="el-GR" b="1" dirty="0" smtClean="0"/>
              <a:t>ουσιαστικό</a:t>
            </a:r>
            <a:r>
              <a:rPr lang="el-GR" dirty="0" smtClean="0"/>
              <a:t>, π.χ. άνεμος + θύελλα &gt; ανεμοθύελλα</a:t>
            </a:r>
            <a:endParaRPr lang="de-DE" dirty="0" smtClean="0"/>
          </a:p>
          <a:p>
            <a:r>
              <a:rPr lang="el-GR" b="1" dirty="0" smtClean="0"/>
              <a:t>επίθετο,</a:t>
            </a:r>
            <a:r>
              <a:rPr lang="el-GR" dirty="0" smtClean="0"/>
              <a:t> π.χ. άγριος + λουλούδι &gt; αγριολούλουδο</a:t>
            </a:r>
            <a:endParaRPr lang="de-DE" dirty="0" smtClean="0"/>
          </a:p>
          <a:p>
            <a:r>
              <a:rPr lang="de-DE" b="1" dirty="0" err="1" smtClean="0"/>
              <a:t>ρήμα</a:t>
            </a:r>
            <a:r>
              <a:rPr lang="de-DE" b="1" dirty="0" smtClean="0"/>
              <a:t>,</a:t>
            </a:r>
            <a:r>
              <a:rPr lang="de-DE" dirty="0" smtClean="0"/>
              <a:t> </a:t>
            </a:r>
            <a:r>
              <a:rPr lang="de-DE" dirty="0" err="1" smtClean="0"/>
              <a:t>π.χ</a:t>
            </a:r>
            <a:r>
              <a:rPr lang="de-DE" dirty="0" smtClean="0"/>
              <a:t>. </a:t>
            </a:r>
            <a:r>
              <a:rPr lang="de-DE" dirty="0" err="1" smtClean="0"/>
              <a:t>μπαίνω</a:t>
            </a:r>
            <a:r>
              <a:rPr lang="de-DE" dirty="0" smtClean="0"/>
              <a:t> + </a:t>
            </a:r>
            <a:r>
              <a:rPr lang="de-DE" dirty="0" err="1" smtClean="0"/>
              <a:t>βγαίνω</a:t>
            </a:r>
            <a:r>
              <a:rPr lang="de-DE" dirty="0" smtClean="0"/>
              <a:t> &gt; </a:t>
            </a:r>
            <a:r>
              <a:rPr lang="de-DE" dirty="0" err="1" smtClean="0"/>
              <a:t>μπαινοβγαίνω</a:t>
            </a:r>
            <a:endParaRPr lang="de-DE" dirty="0" smtClean="0"/>
          </a:p>
          <a:p>
            <a:r>
              <a:rPr lang="de-DE" b="1" dirty="0" err="1" smtClean="0"/>
              <a:t>αριθμητικό</a:t>
            </a:r>
            <a:r>
              <a:rPr lang="de-DE" b="1" dirty="0" smtClean="0"/>
              <a:t>,</a:t>
            </a:r>
            <a:r>
              <a:rPr lang="de-DE" dirty="0" smtClean="0"/>
              <a:t> </a:t>
            </a:r>
            <a:r>
              <a:rPr lang="de-DE" dirty="0" err="1" smtClean="0"/>
              <a:t>π.χ</a:t>
            </a:r>
            <a:r>
              <a:rPr lang="de-DE" dirty="0" smtClean="0"/>
              <a:t>. </a:t>
            </a:r>
            <a:r>
              <a:rPr lang="de-DE" dirty="0" err="1" smtClean="0"/>
              <a:t>δύο</a:t>
            </a:r>
            <a:r>
              <a:rPr lang="de-DE" dirty="0" smtClean="0"/>
              <a:t> + </a:t>
            </a:r>
            <a:r>
              <a:rPr lang="de-DE" dirty="0" err="1" smtClean="0"/>
              <a:t>όροφος</a:t>
            </a:r>
            <a:r>
              <a:rPr lang="de-DE" dirty="0" smtClean="0"/>
              <a:t> &gt; </a:t>
            </a:r>
            <a:r>
              <a:rPr lang="de-DE" dirty="0" err="1" smtClean="0"/>
              <a:t>διώροφος</a:t>
            </a:r>
            <a:endParaRPr lang="de-DE" dirty="0" smtClean="0"/>
          </a:p>
          <a:p>
            <a:r>
              <a:rPr lang="de-DE" b="1" dirty="0" err="1" smtClean="0"/>
              <a:t>επίρρημα</a:t>
            </a:r>
            <a:r>
              <a:rPr lang="de-DE" b="1" dirty="0" smtClean="0"/>
              <a:t>,</a:t>
            </a:r>
            <a:r>
              <a:rPr lang="de-DE" dirty="0" smtClean="0"/>
              <a:t> </a:t>
            </a:r>
            <a:r>
              <a:rPr lang="de-DE" dirty="0" err="1" smtClean="0"/>
              <a:t>π.χ</a:t>
            </a:r>
            <a:r>
              <a:rPr lang="de-DE" dirty="0" smtClean="0"/>
              <a:t>. </a:t>
            </a:r>
            <a:r>
              <a:rPr lang="de-DE" dirty="0" err="1" smtClean="0"/>
              <a:t>ξανά</a:t>
            </a:r>
            <a:r>
              <a:rPr lang="de-DE" dirty="0" smtClean="0"/>
              <a:t> + </a:t>
            </a:r>
            <a:r>
              <a:rPr lang="de-DE" dirty="0" err="1" smtClean="0"/>
              <a:t>βλέπω</a:t>
            </a:r>
            <a:r>
              <a:rPr lang="de-DE" dirty="0" smtClean="0"/>
              <a:t> &gt; </a:t>
            </a:r>
            <a:r>
              <a:rPr lang="de-DE" dirty="0" err="1" smtClean="0"/>
              <a:t>ξαναβλέπω</a:t>
            </a:r>
            <a:endParaRPr lang="de-DE" dirty="0" smtClean="0"/>
          </a:p>
          <a:p>
            <a:r>
              <a:rPr lang="el-GR" b="1" dirty="0" smtClean="0"/>
              <a:t>πρόθεση,</a:t>
            </a:r>
            <a:r>
              <a:rPr lang="el-GR" dirty="0" smtClean="0"/>
              <a:t> π.χ. μετά + αύριο &gt; μεθαύριο</a:t>
            </a:r>
            <a:endParaRPr lang="de-DE" dirty="0" smtClean="0"/>
          </a:p>
          <a:p>
            <a:r>
              <a:rPr lang="de-DE" b="1" dirty="0" smtClean="0"/>
              <a:t> </a:t>
            </a:r>
            <a:r>
              <a:rPr lang="el-GR" b="1" dirty="0" smtClean="0"/>
              <a:t>αντωνυμία,</a:t>
            </a:r>
            <a:r>
              <a:rPr lang="el-GR" dirty="0" smtClean="0"/>
              <a:t> π.χ. αυτό + κολλώ &gt; αυτοκόλλητο</a:t>
            </a:r>
            <a:endParaRPr lang="de-DE" dirty="0" smtClean="0"/>
          </a:p>
          <a:p>
            <a:r>
              <a:rPr lang="de-DE" dirty="0" smtClean="0"/>
              <a:t>   </a:t>
            </a:r>
            <a:r>
              <a:rPr lang="el-GR" u="sng" dirty="0" smtClean="0"/>
              <a:t>Μελετήστε τον πίνακα στη σελίδα 52 του βιβλίου σας </a:t>
            </a:r>
            <a:endParaRPr lang="de-DE" dirty="0" smtClean="0"/>
          </a:p>
          <a:p>
            <a:r>
              <a:rPr lang="de-DE" b="1" dirty="0" smtClean="0"/>
              <a:t> </a:t>
            </a:r>
            <a:endParaRPr lang="de-DE" dirty="0"/>
          </a:p>
        </p:txBody>
      </p:sp>
      <p:sp>
        <p:nvSpPr>
          <p:cNvPr id="4" name="3 - Ορθογώνιο"/>
          <p:cNvSpPr/>
          <p:nvPr/>
        </p:nvSpPr>
        <p:spPr>
          <a:xfrm>
            <a:off x="2915816" y="4221088"/>
            <a:ext cx="5544616" cy="249299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a:spAutoFit/>
          </a:bodyPr>
          <a:lstStyle/>
          <a:p>
            <a:r>
              <a:rPr lang="el-GR" sz="36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Να θυμάστε:</a:t>
            </a:r>
            <a:endParaRPr lang="en-US" sz="36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p>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ένας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πλευρά &gt;</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μονόπλευρος</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δύο</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όροφος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δι-ώροφος</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μετά</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αύριο</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μεθαύριο</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αντί</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υπολοχαγός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ανθυπολοχαγός</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από</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οπλισμός &gt;</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αφοπλίζω</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4 - Εικόνα" descr="images (53).jpg"/>
          <p:cNvPicPr>
            <a:picLocks noChangeAspect="1"/>
          </p:cNvPicPr>
          <p:nvPr/>
        </p:nvPicPr>
        <p:blipFill>
          <a:blip r:embed="rId2" cstate="print"/>
          <a:stretch>
            <a:fillRect/>
          </a:stretch>
        </p:blipFill>
        <p:spPr>
          <a:xfrm>
            <a:off x="611560" y="4797152"/>
            <a:ext cx="2143125" cy="1783085"/>
          </a:xfrm>
          <a:prstGeom prst="rect">
            <a:avLst/>
          </a:prstGeom>
        </p:spPr>
      </p:pic>
      <p:sp>
        <p:nvSpPr>
          <p:cNvPr id="6" name="5 - Ταινία προς τα επάνω"/>
          <p:cNvSpPr/>
          <p:nvPr/>
        </p:nvSpPr>
        <p:spPr>
          <a:xfrm>
            <a:off x="251520" y="404664"/>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ΣΕΛ.52</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3_4_1.jpg"/>
          <p:cNvPicPr>
            <a:picLocks noGrp="1" noChangeAspect="1"/>
          </p:cNvPicPr>
          <p:nvPr>
            <p:ph idx="4294967295"/>
          </p:nvPr>
        </p:nvPicPr>
        <p:blipFill>
          <a:blip r:embed="rId2" cstate="print">
            <a:grayscl/>
          </a:blip>
          <a:stretch>
            <a:fillRect/>
          </a:stretch>
        </p:blipFill>
        <p:spPr>
          <a:xfrm>
            <a:off x="0" y="404664"/>
            <a:ext cx="8784976" cy="6453336"/>
          </a:xfrm>
          <a:prstGeom prst="rect">
            <a:avLst/>
          </a:prstGeom>
          <a:ln w="228600" cap="sq" cmpd="thickThin">
            <a:solidFill>
              <a:srgbClr val="000000"/>
            </a:solidFill>
            <a:prstDash val="solid"/>
            <a:miter lim="800000"/>
          </a:ln>
          <a:effectLst>
            <a:innerShdw blurRad="76200">
              <a:srgbClr val="000000"/>
            </a:innerShdw>
          </a:effectLst>
        </p:spPr>
      </p:pic>
      <p:sp>
        <p:nvSpPr>
          <p:cNvPr id="5" name="4 - Διάγραμμα ροής: Μη αυτόματη λειτουργία"/>
          <p:cNvSpPr/>
          <p:nvPr/>
        </p:nvSpPr>
        <p:spPr>
          <a:xfrm>
            <a:off x="0" y="764704"/>
            <a:ext cx="1008112" cy="923330"/>
          </a:xfrm>
          <a:prstGeom prst="flowChartManualOperation">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Γ</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 Ορθογώνιο"/>
          <p:cNvSpPr/>
          <p:nvPr/>
        </p:nvSpPr>
        <p:spPr>
          <a:xfrm>
            <a:off x="4427984" y="692696"/>
            <a:ext cx="4464496"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l-GR" sz="1200" b="1" dirty="0" smtClean="0"/>
              <a:t>Διάβασε στο </a:t>
            </a:r>
            <a:r>
              <a:rPr lang="el-GR" sz="1200" b="1" dirty="0" smtClean="0">
                <a:hlinkClick r:id="rId3"/>
              </a:rPr>
              <a:t>ψηφιακό σχολείο </a:t>
            </a:r>
            <a:r>
              <a:rPr lang="el-GR" sz="1200" b="1" dirty="0" smtClean="0"/>
              <a:t>στο σύνδεσμο  </a:t>
            </a:r>
            <a:r>
              <a:rPr lang="el-GR" sz="1200" dirty="0" smtClean="0">
                <a:hlinkClick r:id="rId4"/>
              </a:rPr>
              <a:t> </a:t>
            </a:r>
            <a:r>
              <a:rPr lang="el-GR" sz="1200" dirty="0" smtClean="0">
                <a:hlinkClick r:id="rId4" action="ppaction://hlinkfile"/>
              </a:rPr>
              <a:t>http://ebooks.edu.gr/modules/ebook/show.php/DSGYM-B110/244/1806,5797</a:t>
            </a:r>
            <a:r>
              <a:rPr lang="el-GR" sz="1200" dirty="0" smtClean="0">
                <a:hlinkClick r:id="rId4"/>
              </a:rPr>
              <a:t>/</a:t>
            </a:r>
            <a:r>
              <a:rPr lang="el-GR" sz="1200" b="1" dirty="0" smtClean="0"/>
              <a:t> για  το α συνθετικό των σύνθετων λέξεων.</a:t>
            </a:r>
            <a:endParaRPr lang="de-DE" sz="1200" dirty="0"/>
          </a:p>
        </p:txBody>
      </p:sp>
      <p:sp>
        <p:nvSpPr>
          <p:cNvPr id="7" name="6 - Ταινία προς τα επάνω"/>
          <p:cNvSpPr/>
          <p:nvPr/>
        </p:nvSpPr>
        <p:spPr>
          <a:xfrm>
            <a:off x="539552" y="764704"/>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ΣΕΛ.52</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lstStyle/>
          <a:p>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Ασκήσεις</a:t>
            </a:r>
            <a:endParaRPr lang="de-DE" dirty="0"/>
          </a:p>
        </p:txBody>
      </p:sp>
      <p:sp>
        <p:nvSpPr>
          <p:cNvPr id="3" name="2 - Θέση περιεχομένου"/>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None/>
            </a:pP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Σχημάτισε σύνθετα με τα ακόλουθα ζεύγη λέξεων</a:t>
            </a:r>
            <a:endParaRPr lang="de-DE"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l-GR" dirty="0" smtClean="0"/>
          </a:p>
          <a:p>
            <a:pPr>
              <a:buNone/>
            </a:pPr>
            <a:r>
              <a:rPr lang="el-GR" dirty="0" smtClean="0"/>
              <a:t>α. πατέρας – παράδοση</a:t>
            </a:r>
            <a:endParaRPr lang="de-DE" dirty="0" smtClean="0"/>
          </a:p>
          <a:p>
            <a:pPr>
              <a:buNone/>
            </a:pPr>
            <a:r>
              <a:rPr lang="el-GR" dirty="0" smtClean="0"/>
              <a:t>β. χέρι – γράφω</a:t>
            </a:r>
            <a:endParaRPr lang="de-DE" dirty="0" smtClean="0"/>
          </a:p>
          <a:p>
            <a:pPr>
              <a:buNone/>
            </a:pPr>
            <a:r>
              <a:rPr lang="el-GR" dirty="0" smtClean="0"/>
              <a:t>γ. βαρύς – ποινή</a:t>
            </a:r>
            <a:endParaRPr lang="de-DE" dirty="0" smtClean="0"/>
          </a:p>
          <a:p>
            <a:pPr>
              <a:buNone/>
            </a:pPr>
            <a:r>
              <a:rPr lang="el-GR" dirty="0" smtClean="0"/>
              <a:t>δ. ένας – πλευρά</a:t>
            </a:r>
            <a:endParaRPr lang="de-DE" dirty="0" smtClean="0"/>
          </a:p>
          <a:p>
            <a:pPr>
              <a:buNone/>
            </a:pPr>
            <a:r>
              <a:rPr lang="el-GR" dirty="0" smtClean="0"/>
              <a:t>ε. ένας – άρχω</a:t>
            </a:r>
            <a:endParaRPr lang="de-DE" dirty="0" smtClean="0"/>
          </a:p>
          <a:p>
            <a:pPr>
              <a:buNone/>
            </a:pPr>
            <a:r>
              <a:rPr lang="el-GR" dirty="0" smtClean="0"/>
              <a:t>στ. δύο – κόβω</a:t>
            </a:r>
            <a:endParaRPr lang="de-DE" dirty="0" smtClean="0"/>
          </a:p>
          <a:p>
            <a:pPr>
              <a:buNone/>
            </a:pPr>
            <a:r>
              <a:rPr lang="el-GR" dirty="0" smtClean="0"/>
              <a:t>ζ. πέντε – γραμμή</a:t>
            </a:r>
            <a:endParaRPr lang="de-DE" dirty="0" smtClean="0"/>
          </a:p>
          <a:p>
            <a:pPr>
              <a:buNone/>
            </a:pPr>
            <a:r>
              <a:rPr lang="el-GR" dirty="0" smtClean="0"/>
              <a:t>η. τρία – κατάρα</a:t>
            </a:r>
            <a:endParaRPr lang="de-DE" dirty="0" smtClean="0"/>
          </a:p>
          <a:p>
            <a:pPr>
              <a:buNone/>
            </a:pPr>
            <a:r>
              <a:rPr lang="el-GR" dirty="0" smtClean="0"/>
              <a:t>θ. τέσσερα – παχύς</a:t>
            </a:r>
            <a:endParaRPr lang="de-DE" dirty="0" smtClean="0"/>
          </a:p>
          <a:p>
            <a:pPr>
              <a:buNone/>
            </a:pPr>
            <a:r>
              <a:rPr lang="el-GR" dirty="0" smtClean="0"/>
              <a:t>ι. δύο – έτος</a:t>
            </a:r>
            <a:endParaRPr lang="de-DE" dirty="0" smtClean="0"/>
          </a:p>
          <a:p>
            <a:pPr>
              <a:buNone/>
            </a:pPr>
            <a:r>
              <a:rPr lang="el-GR" dirty="0" smtClean="0"/>
              <a:t> </a:t>
            </a:r>
            <a:endParaRPr lang="de-DE" dirty="0" smtClean="0"/>
          </a:p>
          <a:p>
            <a:endParaRPr lang="de-DE" dirty="0"/>
          </a:p>
        </p:txBody>
      </p:sp>
      <p:pic>
        <p:nvPicPr>
          <p:cNvPr id="4" name="3 - Εικόνα" descr="images (4).png"/>
          <p:cNvPicPr>
            <a:picLocks noChangeAspect="1"/>
          </p:cNvPicPr>
          <p:nvPr/>
        </p:nvPicPr>
        <p:blipFill>
          <a:blip r:embed="rId2" cstate="print"/>
          <a:stretch>
            <a:fillRect/>
          </a:stretch>
        </p:blipFill>
        <p:spPr>
          <a:xfrm>
            <a:off x="7740352" y="4149080"/>
            <a:ext cx="899592" cy="1772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34082"/>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pPr algn="l"/>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Ασκήσεις του </a:t>
            </a:r>
            <a:r>
              <a:rPr lang="el-GR"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σχολ.βιβλίου</a:t>
            </a:r>
            <a:endPar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3" name="2 - Θέση περιεχομένου"/>
          <p:cNvSpPr>
            <a:spLocks noGrp="1"/>
          </p:cNvSpPr>
          <p:nvPr>
            <p:ph idx="1"/>
          </p:nvPr>
        </p:nvSpPr>
        <p:spPr>
          <a:xfrm>
            <a:off x="251520" y="836712"/>
            <a:ext cx="8496944" cy="5256584"/>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a:buNone/>
            </a:pPr>
            <a:r>
              <a:rPr lang="en-US" sz="5000" dirty="0" smtClean="0"/>
              <a:t>  </a:t>
            </a:r>
            <a:r>
              <a:rPr lang="el-GR" sz="5000" dirty="0" smtClean="0"/>
              <a:t> </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Σύμφωνα με το</a:t>
            </a:r>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hlinkClick r:id="rId2" tooltip="Λεξικό της Κοινής Νεοελληνικής [πηγή: Πύλη για την Ελληνική Γλώσσα]"/>
              </a:rPr>
              <a:t>Λεξικό της Κοινής Νεοελληνικής</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του </a:t>
            </a:r>
            <a:r>
              <a:rPr lang="el-GR" sz="5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Ιδρύματο</a:t>
            </a:r>
            <a:r>
              <a:rPr lang="en-US"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s</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Τριανταφυλλίδη</a:t>
            </a:r>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hlinkClick r:id="rId3" tooltip="Λεξικό της Κοινής Νεοελληνικής [πηγή: Ηλεκτρονικός Κόμβος για την υποστήριξη των διδασκόντων την Ελληνική Γλώσσα"/>
              </a:rPr>
              <a:t>http://www.komvos.edu.gr/dictionaries/dictonline/DictOnLineTri.htm</a:t>
            </a:r>
            <a:r>
              <a:rPr lang="el-G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sz="5000" dirty="0" smtClean="0">
                <a:solidFill>
                  <a:schemeClr val="tx1"/>
                </a:solidFill>
                <a:latin typeface="Comic Sans MS" pitchFamily="66" charset="0"/>
              </a:rPr>
              <a:t>φίλος</a:t>
            </a:r>
            <a:r>
              <a:rPr lang="el-GR" sz="5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 </a:t>
            </a:r>
            <a:r>
              <a:rPr lang="el-GR" sz="5000" dirty="0" smtClean="0">
                <a:solidFill>
                  <a:schemeClr val="tx1"/>
                </a:solidFill>
                <a:latin typeface="Comic Sans MS" pitchFamily="66" charset="0"/>
              </a:rPr>
              <a:t>είναι «άτομο με το οποίο αναπτύσσει κάποιος μια (στενή) κοινωνική σχέση, η οποία βασίζεται στην αμοιβαία αγάπη, συμπάθεια, εκτίμηση». </a:t>
            </a:r>
            <a:endParaRPr lang="en-US"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Ψάξτε στο ίδιο λεξικό (έντυπο ή ηλεκτρονικό) τις σημασίες της λέξης όταν χρησιμεύει ως </a:t>
            </a:r>
            <a:r>
              <a:rPr lang="el-GR" sz="5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συνθετικό.</a:t>
            </a:r>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Επίσης ψάξτε τι σημαίνουν:</a:t>
            </a:r>
            <a:r>
              <a:rPr lang="el-GR" sz="2800" dirty="0" smtClean="0">
                <a:latin typeface="Comic Sans MS" pitchFamily="66" charset="0"/>
              </a:rPr>
              <a:t> </a:t>
            </a:r>
            <a:r>
              <a:rPr lang="el-GR" sz="7000" dirty="0" smtClean="0">
                <a:latin typeface="Comic Sans MS" pitchFamily="66" charset="0"/>
              </a:rPr>
              <a:t>λυκοφιλία, άσπονδος φίλος</a:t>
            </a:r>
            <a:r>
              <a:rPr lang="el-GR" sz="7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endParaRPr lang="en-US"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endParaRPr lang="en-US" sz="5000" dirty="0" smtClean="0"/>
          </a:p>
          <a:p>
            <a:pPr>
              <a:buNone/>
            </a:pP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l-GR" sz="5000" dirty="0" smtClean="0"/>
              <a:t> </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Βρείτε τις σύνθετες λέξεις με πρώτο συνθετικό το </a:t>
            </a:r>
            <a:r>
              <a:rPr lang="el-GR" sz="5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φιλο</a:t>
            </a:r>
            <a:r>
              <a:rPr lang="el-G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οι οποίες ορίζονται στις παρακάτω προτάσεις:</a:t>
            </a:r>
            <a:endParaRPr lang="en-US" sz="5000" b="1" dirty="0" smtClean="0">
              <a:latin typeface="Comic Sans MS" pitchFamily="66" charset="0"/>
            </a:endParaRPr>
          </a:p>
          <a:p>
            <a:pPr>
              <a:buNone/>
            </a:pPr>
            <a:r>
              <a:rPr lang="el-GR" sz="4500" dirty="0" smtClean="0"/>
              <a:t/>
            </a:r>
            <a:br>
              <a:rPr lang="el-GR" sz="4500" dirty="0" smtClean="0"/>
            </a:br>
            <a:r>
              <a:rPr lang="el-GR" sz="5100" i="1" dirty="0" smtClean="0"/>
              <a:t>– </a:t>
            </a:r>
            <a:r>
              <a:rPr lang="el-GR" sz="6000" i="1" dirty="0" smtClean="0"/>
              <a:t>ο καθηγητής που διδάσκει Αρχαία και Νέα Ελληνικά:</a:t>
            </a:r>
            <a:r>
              <a:rPr lang="el-GR" sz="6000" dirty="0" smtClean="0"/>
              <a:t> ……………………</a:t>
            </a:r>
            <a:br>
              <a:rPr lang="el-GR" sz="6000" dirty="0" smtClean="0"/>
            </a:br>
            <a:r>
              <a:rPr lang="el-GR" sz="6000" i="1" dirty="0" smtClean="0"/>
              <a:t>– αυτός που του αρέσει κάποιο άθλημα:</a:t>
            </a:r>
            <a:r>
              <a:rPr lang="el-GR" sz="6000" dirty="0" smtClean="0"/>
              <a:t> …………………………………………</a:t>
            </a:r>
            <a:br>
              <a:rPr lang="el-GR" sz="6000" dirty="0" smtClean="0"/>
            </a:br>
            <a:r>
              <a:rPr lang="el-GR" sz="6000" i="1" dirty="0" smtClean="0"/>
              <a:t>– χρήματα που αφήνουμε σε σερβιτόρο: …………………………………………</a:t>
            </a:r>
            <a:endParaRPr lang="en-US" sz="6000" i="1" dirty="0" smtClean="0"/>
          </a:p>
          <a:p>
            <a:pPr>
              <a:buNone/>
            </a:pPr>
            <a:r>
              <a:rPr lang="en-US" sz="6000" i="1" dirty="0" smtClean="0"/>
              <a:t>      </a:t>
            </a:r>
            <a:r>
              <a:rPr lang="el-GR" sz="6000" i="1" dirty="0" smtClean="0"/>
              <a:t>– αυτός που αγαπάει τα ζώα: ………………………………………………………</a:t>
            </a:r>
            <a:br>
              <a:rPr lang="el-GR" sz="6000" i="1" dirty="0" smtClean="0"/>
            </a:br>
            <a:r>
              <a:rPr lang="el-GR" sz="6000" i="1" dirty="0" smtClean="0"/>
              <a:t>– αυτός που αγαπάει πολύ τα χρήματα: …………………………………………</a:t>
            </a:r>
            <a:br>
              <a:rPr lang="el-GR" sz="6000" i="1" dirty="0" smtClean="0"/>
            </a:br>
            <a:r>
              <a:rPr lang="el-GR" sz="6000" i="1" dirty="0" smtClean="0"/>
              <a:t>– ένας από αυτούς ήταν ο Αριστοτέλης: ……………………………………………</a:t>
            </a:r>
            <a:br>
              <a:rPr lang="el-GR" sz="6000" i="1" dirty="0" smtClean="0"/>
            </a:br>
            <a:r>
              <a:rPr lang="el-GR" sz="6000" i="1" dirty="0" smtClean="0"/>
              <a:t>– αυτός που αγαπάει την ειρήνη: ……………………</a:t>
            </a:r>
            <a:r>
              <a:rPr lang="el-GR" sz="6000" dirty="0" smtClean="0"/>
              <a:t>………………………………</a:t>
            </a:r>
          </a:p>
          <a:p>
            <a:endParaRPr lang="de-DE" sz="6000" dirty="0"/>
          </a:p>
        </p:txBody>
      </p:sp>
      <p:pic>
        <p:nvPicPr>
          <p:cNvPr id="5" name="4 - Εικόνα" descr="images (4).png"/>
          <p:cNvPicPr>
            <a:picLocks noChangeAspect="1"/>
          </p:cNvPicPr>
          <p:nvPr/>
        </p:nvPicPr>
        <p:blipFill>
          <a:blip r:embed="rId4" cstate="print"/>
          <a:stretch>
            <a:fillRect/>
          </a:stretch>
        </p:blipFill>
        <p:spPr>
          <a:xfrm>
            <a:off x="8244408" y="5085184"/>
            <a:ext cx="899592" cy="1772816"/>
          </a:xfrm>
          <a:prstGeom prst="rect">
            <a:avLst/>
          </a:prstGeom>
          <a:ln>
            <a:noFill/>
          </a:ln>
          <a:effectLst>
            <a:softEdge rad="112500"/>
          </a:effectLst>
        </p:spPr>
      </p:pic>
      <p:sp>
        <p:nvSpPr>
          <p:cNvPr id="6" name="5 - Ταινία προς τα επάνω"/>
          <p:cNvSpPr/>
          <p:nvPr/>
        </p:nvSpPr>
        <p:spPr>
          <a:xfrm>
            <a:off x="7380312" y="404664"/>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ΣΕΛ.52</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4294967295"/>
          </p:nvPr>
        </p:nvSpPr>
        <p:spPr>
          <a:xfrm>
            <a:off x="251520" y="260648"/>
            <a:ext cx="8712968" cy="353943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2.Να σχηματίσετε σύνθετες λέξεις με </a:t>
            </a:r>
            <a:r>
              <a:rPr lang="el-G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συνθετικό της καθεμιάς:</a:t>
            </a:r>
            <a:r>
              <a:rPr lang="el-GR" dirty="0" smtClean="0">
                <a:latin typeface="Comic Sans MS" pitchFamily="66" charset="0"/>
              </a:rPr>
              <a:t/>
            </a:r>
            <a:br>
              <a:rPr lang="el-GR" dirty="0" smtClean="0">
                <a:latin typeface="Comic Sans MS" pitchFamily="66" charset="0"/>
              </a:rPr>
            </a:br>
            <a:r>
              <a:rPr lang="el-GR" b="1" dirty="0" smtClean="0">
                <a:latin typeface="Comic Sans MS" pitchFamily="66" charset="0"/>
              </a:rPr>
              <a:t>ρήμα:</a:t>
            </a:r>
            <a:r>
              <a:rPr lang="el-GR" dirty="0" smtClean="0">
                <a:latin typeface="Comic Sans MS" pitchFamily="66" charset="0"/>
              </a:rPr>
              <a:t> ………………………………………………………….</a:t>
            </a:r>
            <a:br>
              <a:rPr lang="el-GR" dirty="0" smtClean="0">
                <a:latin typeface="Comic Sans MS" pitchFamily="66" charset="0"/>
              </a:rPr>
            </a:br>
            <a:r>
              <a:rPr lang="el-GR" b="1" dirty="0" smtClean="0">
                <a:latin typeface="Comic Sans MS" pitchFamily="66" charset="0"/>
              </a:rPr>
              <a:t>ουσιαστικό:</a:t>
            </a:r>
            <a:r>
              <a:rPr lang="el-GR" dirty="0" smtClean="0">
                <a:latin typeface="Comic Sans MS" pitchFamily="66" charset="0"/>
              </a:rPr>
              <a:t> …………………………………………………</a:t>
            </a:r>
            <a:br>
              <a:rPr lang="el-GR" dirty="0" smtClean="0">
                <a:latin typeface="Comic Sans MS" pitchFamily="66" charset="0"/>
              </a:rPr>
            </a:br>
            <a:r>
              <a:rPr lang="el-GR" b="1" dirty="0" smtClean="0">
                <a:latin typeface="Comic Sans MS" pitchFamily="66" charset="0"/>
              </a:rPr>
              <a:t>επίθετο:</a:t>
            </a:r>
            <a:r>
              <a:rPr lang="el-GR" dirty="0" smtClean="0">
                <a:latin typeface="Comic Sans MS" pitchFamily="66" charset="0"/>
              </a:rPr>
              <a:t> ……………………………………………………….</a:t>
            </a:r>
            <a:br>
              <a:rPr lang="el-GR" dirty="0" smtClean="0">
                <a:latin typeface="Comic Sans MS" pitchFamily="66" charset="0"/>
              </a:rPr>
            </a:br>
            <a:r>
              <a:rPr lang="el-GR" b="1" dirty="0" smtClean="0">
                <a:latin typeface="Comic Sans MS" pitchFamily="66" charset="0"/>
              </a:rPr>
              <a:t>αριθμητικό:</a:t>
            </a:r>
            <a:r>
              <a:rPr lang="el-GR" dirty="0" smtClean="0">
                <a:latin typeface="Comic Sans MS" pitchFamily="66" charset="0"/>
              </a:rPr>
              <a:t> ………………………………………………….</a:t>
            </a:r>
            <a:br>
              <a:rPr lang="el-GR" dirty="0" smtClean="0">
                <a:latin typeface="Comic Sans MS" pitchFamily="66" charset="0"/>
              </a:rPr>
            </a:br>
            <a:r>
              <a:rPr lang="el-GR" b="1" dirty="0" smtClean="0">
                <a:latin typeface="Comic Sans MS" pitchFamily="66" charset="0"/>
              </a:rPr>
              <a:t>αντωνυμία:</a:t>
            </a:r>
            <a:r>
              <a:rPr lang="el-GR" dirty="0" smtClean="0">
                <a:latin typeface="Comic Sans MS" pitchFamily="66" charset="0"/>
              </a:rPr>
              <a:t> </a:t>
            </a:r>
            <a:r>
              <a:rPr lang="el-GR" dirty="0" smtClean="0"/>
              <a:t>………………………………………………….</a:t>
            </a:r>
            <a:endParaRPr lang="el-GR" dirty="0"/>
          </a:p>
        </p:txBody>
      </p:sp>
      <p:pic>
        <p:nvPicPr>
          <p:cNvPr id="5" name="4 - Εικόνα" descr="images (4).png"/>
          <p:cNvPicPr>
            <a:picLocks noChangeAspect="1"/>
          </p:cNvPicPr>
          <p:nvPr/>
        </p:nvPicPr>
        <p:blipFill>
          <a:blip r:embed="rId2" cstate="print"/>
          <a:stretch>
            <a:fillRect/>
          </a:stretch>
        </p:blipFill>
        <p:spPr>
          <a:xfrm>
            <a:off x="8028384" y="2060848"/>
            <a:ext cx="899592" cy="1772816"/>
          </a:xfrm>
          <a:prstGeom prst="rect">
            <a:avLst/>
          </a:prstGeom>
          <a:ln>
            <a:noFill/>
          </a:ln>
          <a:effectLst>
            <a:softEdge rad="112500"/>
          </a:effectLst>
        </p:spPr>
      </p:pic>
      <p:pic>
        <p:nvPicPr>
          <p:cNvPr id="6" name="5 - Εικόνα" descr="img3_6_2.jpg"/>
          <p:cNvPicPr>
            <a:picLocks noChangeAspect="1"/>
          </p:cNvPicPr>
          <p:nvPr/>
        </p:nvPicPr>
        <p:blipFill>
          <a:blip r:embed="rId3" cstate="print"/>
          <a:stretch>
            <a:fillRect/>
          </a:stretch>
        </p:blipFill>
        <p:spPr>
          <a:xfrm>
            <a:off x="0" y="3789040"/>
            <a:ext cx="9144000" cy="3068960"/>
          </a:xfrm>
          <a:prstGeom prst="rect">
            <a:avLst/>
          </a:prstGeom>
        </p:spPr>
      </p:pic>
      <p:sp>
        <p:nvSpPr>
          <p:cNvPr id="7" name="6 - Ταινία προς τα επάνω"/>
          <p:cNvSpPr/>
          <p:nvPr/>
        </p:nvSpPr>
        <p:spPr>
          <a:xfrm>
            <a:off x="6660232" y="764704"/>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ΣΕΛ.53</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8072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t/>
            </a:r>
            <a:br>
              <a:rPr lang="en-US" b="1" dirty="0" smtClean="0"/>
            </a:br>
            <a:r>
              <a:rPr lang="en-US" b="1" dirty="0"/>
              <a:t/>
            </a:r>
            <a:br>
              <a:rPr lang="en-US" b="1" dirty="0"/>
            </a:b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ΛΕΞΙΛΟΓΙΟ</a:t>
            </a:r>
            <a:r>
              <a:rPr lang="el-GR" dirty="0" smtClean="0"/>
              <a:t/>
            </a:r>
            <a:br>
              <a:rPr lang="el-GR" dirty="0" smtClean="0"/>
            </a:br>
            <a:r>
              <a:rPr lang="el-GR" dirty="0" smtClean="0"/>
              <a:t/>
            </a:r>
            <a:br>
              <a:rPr lang="el-GR" dirty="0" smtClean="0"/>
            </a:br>
            <a:endParaRPr lang="de-DE" dirty="0"/>
          </a:p>
        </p:txBody>
      </p:sp>
      <p:sp>
        <p:nvSpPr>
          <p:cNvPr id="3" name="2 - Θέση περιεχομένου"/>
          <p:cNvSpPr>
            <a:spLocks noGrp="1"/>
          </p:cNvSpPr>
          <p:nvPr>
            <p:ph sz="half" idx="1"/>
          </p:nvPr>
        </p:nvSpPr>
        <p:spPr>
          <a:xfrm>
            <a:off x="179512" y="1124744"/>
            <a:ext cx="4464496" cy="547260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l-GR" b="1" dirty="0"/>
              <a:t> </a:t>
            </a:r>
            <a:r>
              <a:rPr lang="el-GR"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αγάπη</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φιλία</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παρέα</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Συνδυάστε τα ουσιαστικά του κειμένου 4 με τα παρακάτω επίθετα, ώστε να δημιουργηθούν ονοματικά σύνολα (κάθε επίθετο δεν ταιριάζει μόνο με ένα ουσιαστικό).</a:t>
            </a:r>
            <a:r>
              <a:rPr lang="el-GR" dirty="0" smtClean="0">
                <a:latin typeface="Comic Sans MS" pitchFamily="66" charset="0"/>
              </a:rPr>
              <a:t/>
            </a:r>
            <a:br>
              <a:rPr lang="el-GR" dirty="0" smtClean="0">
                <a:latin typeface="Comic Sans MS" pitchFamily="66" charset="0"/>
              </a:rPr>
            </a:br>
            <a:r>
              <a:rPr lang="el-GR" i="1" dirty="0">
                <a:latin typeface="Comic Sans MS" pitchFamily="66" charset="0"/>
              </a:rPr>
              <a:t>φιλική, φαινομενική, αδελφική, τρυφερή, σταθερή, βαθιά, ενδιαφέρουσα, ανειλικρινής, πραγματική, ανιδιοτελής, στοργική, αγνή, αιώνια, κακή</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i="1" dirty="0">
                <a:latin typeface="Comic Sans MS" pitchFamily="66" charset="0"/>
              </a:rPr>
              <a:t>αγάπη</a:t>
            </a:r>
            <a:r>
              <a:rPr lang="el-GR" dirty="0">
                <a:latin typeface="Comic Sans MS" pitchFamily="66" charset="0"/>
              </a:rPr>
              <a:t> </a:t>
            </a:r>
            <a:r>
              <a:rPr lang="el-GR" dirty="0" smtClean="0">
                <a:latin typeface="Comic Sans MS" pitchFamily="66" charset="0"/>
              </a:rPr>
              <a:t>……………………………………………</a:t>
            </a:r>
            <a:br>
              <a:rPr lang="el-GR" dirty="0" smtClean="0">
                <a:latin typeface="Comic Sans MS" pitchFamily="66" charset="0"/>
              </a:rPr>
            </a:br>
            <a:r>
              <a:rPr lang="el-GR" i="1" dirty="0">
                <a:latin typeface="Comic Sans MS" pitchFamily="66" charset="0"/>
              </a:rPr>
              <a:t>φιλία </a:t>
            </a:r>
            <a:r>
              <a:rPr lang="el-GR" dirty="0" smtClean="0">
                <a:latin typeface="Comic Sans MS" pitchFamily="66" charset="0"/>
              </a:rPr>
              <a:t>……………………………………………</a:t>
            </a:r>
            <a:br>
              <a:rPr lang="el-GR" dirty="0" smtClean="0">
                <a:latin typeface="Comic Sans MS" pitchFamily="66" charset="0"/>
              </a:rPr>
            </a:br>
            <a:r>
              <a:rPr lang="el-GR" i="1" dirty="0" smtClean="0">
                <a:latin typeface="Comic Sans MS" pitchFamily="66" charset="0"/>
              </a:rPr>
              <a:t>παρέα</a:t>
            </a:r>
            <a:r>
              <a:rPr lang="el-GR" dirty="0">
                <a:latin typeface="Comic Sans MS" pitchFamily="66" charset="0"/>
              </a:rPr>
              <a:t> </a:t>
            </a:r>
            <a:r>
              <a:rPr lang="el-GR" dirty="0" smtClean="0"/>
              <a:t>…………………………………………</a:t>
            </a:r>
            <a:endParaRPr lang="de-DE" dirty="0"/>
          </a:p>
        </p:txBody>
      </p:sp>
      <p:sp>
        <p:nvSpPr>
          <p:cNvPr id="7" name="6 - Θέση περιεχομένου"/>
          <p:cNvSpPr>
            <a:spLocks noGrp="1"/>
          </p:cNvSpPr>
          <p:nvPr>
            <p:ph sz="half" idx="2"/>
          </p:nvPr>
        </p:nvSpPr>
        <p:spPr/>
        <p:txBody>
          <a:bodyPr>
            <a:normAutofit fontScale="77500" lnSpcReduction="20000"/>
          </a:bodyPr>
          <a:lstStyle/>
          <a:p>
            <a:endParaRPr lang="de-DE"/>
          </a:p>
        </p:txBody>
      </p:sp>
      <p:sp>
        <p:nvSpPr>
          <p:cNvPr id="5" name="4 - Ορθογώνιο"/>
          <p:cNvSpPr/>
          <p:nvPr/>
        </p:nvSpPr>
        <p:spPr>
          <a:xfrm>
            <a:off x="0" y="0"/>
            <a:ext cx="1008112" cy="92333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Δ</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5 - Εικόνα" descr="img3_5_2.jpg"/>
          <p:cNvPicPr>
            <a:picLocks noChangeAspect="1"/>
          </p:cNvPicPr>
          <p:nvPr/>
        </p:nvPicPr>
        <p:blipFill>
          <a:blip r:embed="rId2" cstate="print"/>
          <a:stretch>
            <a:fillRect/>
          </a:stretch>
        </p:blipFill>
        <p:spPr>
          <a:xfrm>
            <a:off x="4644008" y="980728"/>
            <a:ext cx="4499992" cy="5877272"/>
          </a:xfrm>
          <a:prstGeom prst="rect">
            <a:avLst/>
          </a:prstGeom>
          <a:ln>
            <a:noFill/>
          </a:ln>
          <a:effectLst>
            <a:softEdge rad="112500"/>
          </a:effectLst>
        </p:spPr>
      </p:pic>
      <p:pic>
        <p:nvPicPr>
          <p:cNvPr id="8" name="7 - Εικόνα" descr="images (4).png"/>
          <p:cNvPicPr>
            <a:picLocks noChangeAspect="1"/>
          </p:cNvPicPr>
          <p:nvPr/>
        </p:nvPicPr>
        <p:blipFill>
          <a:blip r:embed="rId3" cstate="print"/>
          <a:stretch>
            <a:fillRect/>
          </a:stretch>
        </p:blipFill>
        <p:spPr>
          <a:xfrm>
            <a:off x="3995936" y="5373216"/>
            <a:ext cx="611560" cy="1484784"/>
          </a:xfrm>
          <a:prstGeom prst="rect">
            <a:avLst/>
          </a:prstGeom>
          <a:ln>
            <a:noFill/>
          </a:ln>
          <a:effectLst>
            <a:softEdge rad="112500"/>
          </a:effectLst>
        </p:spPr>
      </p:pic>
      <p:sp>
        <p:nvSpPr>
          <p:cNvPr id="9" name="8 - Ταινία προς τα επάνω"/>
          <p:cNvSpPr/>
          <p:nvPr/>
        </p:nvSpPr>
        <p:spPr>
          <a:xfrm>
            <a:off x="6300192" y="764704"/>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ΣΕΛ.54</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web-friendship.jpg"/>
          <p:cNvPicPr>
            <a:picLocks noGrp="1" noChangeAspect="1"/>
          </p:cNvPicPr>
          <p:nvPr>
            <p:ph idx="1"/>
          </p:nvPr>
        </p:nvPicPr>
        <p:blipFill>
          <a:blip r:embed="rId2" cstate="print">
            <a:grayscl/>
          </a:blip>
          <a:stretch>
            <a:fillRect/>
          </a:stretch>
        </p:blipFill>
        <p:spPr>
          <a:xfrm>
            <a:off x="2195736" y="0"/>
            <a:ext cx="6551910" cy="6858000"/>
          </a:xfrm>
          <a:prstGeom prst="rect">
            <a:avLst/>
          </a:prstGeom>
          <a:ln>
            <a:noFill/>
          </a:ln>
          <a:effectLst>
            <a:softEdge rad="112500"/>
          </a:effectLst>
        </p:spPr>
      </p:pic>
      <p:sp>
        <p:nvSpPr>
          <p:cNvPr id="2" name="1 - Τίτλος"/>
          <p:cNvSpPr>
            <a:spLocks noGrp="1"/>
          </p:cNvSpPr>
          <p:nvPr>
            <p:ph type="title"/>
          </p:nvPr>
        </p:nvSpPr>
        <p:spPr>
          <a:xfrm>
            <a:off x="251520" y="0"/>
            <a:ext cx="2016224" cy="1844824"/>
          </a:xfrm>
          <a:prstGeom prst="flowChartMulti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Α. Η ΦΙΛΙΑ</a:t>
            </a:r>
            <a:endParaRPr lang="de-DE"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4" name="3 - Θέση κειμένου"/>
          <p:cNvSpPr>
            <a:spLocks noGrp="1"/>
          </p:cNvSpPr>
          <p:nvPr>
            <p:ph type="body" sz="half" idx="2"/>
          </p:nvPr>
        </p:nvSpPr>
        <p:spPr>
          <a:xfrm>
            <a:off x="251521" y="1772816"/>
            <a:ext cx="1872208" cy="4824536"/>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endParaRPr lang="el-GR" dirty="0" smtClean="0"/>
          </a:p>
          <a:p>
            <a:endParaRPr lang="el-GR" dirty="0" smtClean="0"/>
          </a:p>
          <a:p>
            <a:endParaRPr lang="el-GR" dirty="0" smtClean="0"/>
          </a:p>
          <a:p>
            <a:endParaRPr lang="el-GR" dirty="0" smtClean="0"/>
          </a:p>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ΦΙΛΟΙ ΓΙΑ ΠΑΝΤΑ</a:t>
            </a:r>
          </a:p>
          <a:p>
            <a:endPar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Θα μιλήσουμε και θα διαβάσουμε κείμενα για τις σχέσεις με τους φίλους μας.</a:t>
            </a:r>
            <a:endParaRPr lang="de-DE"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28" name="Rectangle 4"/>
          <p:cNvSpPr>
            <a:spLocks noChangeArrowheads="1"/>
          </p:cNvSpPr>
          <p:nvPr/>
        </p:nvSpPr>
        <p:spPr bwMode="auto">
          <a:xfrm>
            <a:off x="0" y="439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 Ορθογώνιο"/>
          <p:cNvSpPr/>
          <p:nvPr/>
        </p:nvSpPr>
        <p:spPr>
          <a:xfrm>
            <a:off x="2339752" y="188640"/>
            <a:ext cx="6804248" cy="4308872"/>
          </a:xfrm>
          <a:prstGeom prst="rect">
            <a:avLst/>
          </a:prstGeom>
        </p:spPr>
        <p:txBody>
          <a:bodyPr wrap="square">
            <a:spAutoFit/>
          </a:bodyPr>
          <a:lstStyle/>
          <a:p>
            <a:pPr lvl="0" fontAlgn="base">
              <a:spcBef>
                <a:spcPct val="0"/>
              </a:spcBef>
              <a:spcAft>
                <a:spcPct val="0"/>
              </a:spcAft>
            </a:pPr>
            <a:r>
              <a:rPr lang="el-GR"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ΟΡΙΣΜΟΣ</a:t>
            </a:r>
          </a:p>
          <a:p>
            <a:pPr lvl="0" fontAlgn="base">
              <a:spcBef>
                <a:spcPct val="0"/>
              </a:spcBef>
              <a:spcAft>
                <a:spcPct val="0"/>
              </a:spcAft>
            </a:pPr>
            <a:endParaRPr lang="el-GR"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0" fontAlgn="base">
              <a:spcBef>
                <a:spcPct val="0"/>
              </a:spcBef>
              <a:spcAft>
                <a:spcPct val="0"/>
              </a:spcAft>
            </a:pPr>
            <a:r>
              <a:rPr lang="de-DE" sz="2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Φιλία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ονομάζεται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η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σχέση</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μεταξύ</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δύο</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ή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περισσότερων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ατόμων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του</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ίδιου</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ή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διαφορετικού</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φύλου</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με</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κύριο</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χαρακτηριστικό</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την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αμοιβαία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hlinkClick r:id="rId3" tooltip="Αγάπη"/>
              </a:rPr>
              <a:t>αγάπη</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hlinkClick r:id="rId4" tooltip="Αφοσίωση (δεν έχει γραφτεί ακόμα)"/>
              </a:rPr>
              <a:t>αφοσίωση</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κατανόηση</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χωρίς</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κατ</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ανάγκη</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να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υπάρχει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συμφέρον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κίνητρο</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ή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ανώτερος</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στόχος</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 Η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φιλία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δεν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καθορίζεται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από</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την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φυλή</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το</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χρώμα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και</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την</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 </a:t>
            </a:r>
            <a:r>
              <a:rPr lang="de-DE"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εθνικότητα</a:t>
            </a:r>
            <a:r>
              <a:rPr lang="de-D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rPr>
              <a:t>.</a:t>
            </a:r>
          </a:p>
          <a:p>
            <a:pPr lvl="0" eaLnBrk="0" fontAlgn="base" hangingPunct="0">
              <a:spcBef>
                <a:spcPct val="0"/>
              </a:spcBef>
              <a:spcAft>
                <a:spcPct val="0"/>
              </a:spcAft>
            </a:pP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r>
            <a:b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br>
            <a:endParaRPr lang="de-DE"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rial" pitchFamily="34" charset="0"/>
            </a:endParaRPr>
          </a:p>
        </p:txBody>
      </p:sp>
      <p:sp>
        <p:nvSpPr>
          <p:cNvPr id="11" name="10 - Ορθογώνιο"/>
          <p:cNvSpPr/>
          <p:nvPr/>
        </p:nvSpPr>
        <p:spPr>
          <a:xfrm>
            <a:off x="2483768" y="4005064"/>
            <a:ext cx="6408712" cy="2308324"/>
          </a:xfrm>
          <a:prstGeom prst="rect">
            <a:avLst/>
          </a:prstGeom>
        </p:spPr>
        <p:txBody>
          <a:bodyPr wrap="square">
            <a:spAutoFit/>
          </a:bodyPr>
          <a:lstStyle/>
          <a:p>
            <a:pPr lvl="0" eaLnBrk="0" fontAlgn="base" hangingPunct="0">
              <a:spcBef>
                <a:spcPct val="0"/>
              </a:spcBef>
              <a:spcAft>
                <a:spcPct val="0"/>
              </a:spcAft>
            </a:pP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Ιστορικά</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παραδείγματα</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φιλίας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endPar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endParaRPr>
          </a:p>
          <a:p>
            <a:pPr lvl="0" eaLnBrk="0" fontAlgn="base" hangingPunct="0">
              <a:spcBef>
                <a:spcPct val="0"/>
              </a:spcBef>
              <a:spcAft>
                <a:spcPct val="0"/>
              </a:spcAft>
            </a:pPr>
            <a:endPar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endParaRPr>
          </a:p>
          <a:p>
            <a:pPr lvl="0" eaLnBrk="0" fontAlgn="base" hangingPunct="0">
              <a:spcBef>
                <a:spcPct val="0"/>
              </a:spcBef>
              <a:spcAft>
                <a:spcPct val="0"/>
              </a:spcAft>
            </a:pP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α)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Πάτροκλος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Αχιλλέας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endPar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endParaRPr>
          </a:p>
          <a:p>
            <a:pPr lvl="0" eaLnBrk="0" fontAlgn="base" hangingPunct="0">
              <a:spcBef>
                <a:spcPct val="0"/>
              </a:spcBef>
              <a:spcAft>
                <a:spcPct val="0"/>
              </a:spcAft>
            </a:pP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β)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Αλέξανδρος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Ηφαιστίωνας</a:t>
            </a:r>
            <a:endPar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endParaRPr>
          </a:p>
          <a:p>
            <a:pPr lvl="0" eaLnBrk="0" fontAlgn="base" hangingPunct="0">
              <a:spcBef>
                <a:spcPct val="0"/>
              </a:spcBef>
              <a:spcAft>
                <a:spcPct val="0"/>
              </a:spcAft>
            </a:pP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γ)</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Δάμων</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Φιντίας</a:t>
            </a:r>
            <a:endPar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endParaRPr>
          </a:p>
          <a:p>
            <a:pPr lvl="0" eaLnBrk="0" fontAlgn="base" hangingPunct="0">
              <a:spcBef>
                <a:spcPct val="0"/>
              </a:spcBef>
              <a:spcAft>
                <a:spcPct val="0"/>
              </a:spcAft>
            </a:pP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Βρες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κάποιες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πληροφορίες</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για</a:t>
            </a: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 </a:t>
            </a:r>
            <a:r>
              <a:rPr lang="de-DE"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αυτ</a:t>
            </a:r>
            <a:r>
              <a:rPr lang="el-GR"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ές</a:t>
            </a: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pitchFamily="34" charset="0"/>
              </a:rPr>
              <a:t>.</a:t>
            </a:r>
            <a:endParaRPr lang="de-DE"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4294967295"/>
          </p:nvPr>
        </p:nvSpPr>
        <p:spPr>
          <a:xfrm>
            <a:off x="539552" y="476672"/>
            <a:ext cx="8229600" cy="323165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buNone/>
            </a:pPr>
            <a:r>
              <a:rPr lang="el-G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2</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l-G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Το </a:t>
            </a:r>
            <a:r>
              <a:rPr lang="el-GR"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αντώνυμο</a:t>
            </a:r>
            <a:r>
              <a:rPr lang="el-G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της φιλίας είναι η έχθρα, το μίσος. • Ξεχωρίστε σε δύο στήλες τις εκφράσεις που σας δίνονται, ώστε να ταιριάζουν σε καθεμιά από αυτές τις λέξεις</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p>
          <a:p>
            <a:pPr>
              <a:buNone/>
            </a:pPr>
            <a:r>
              <a:rPr lang="el-GR" sz="2000" dirty="0" smtClean="0">
                <a:latin typeface="Comic Sans MS" pitchFamily="66" charset="0"/>
              </a:rPr>
              <a:t/>
            </a:r>
            <a:br>
              <a:rPr lang="el-GR" sz="2000" dirty="0" smtClean="0">
                <a:latin typeface="Comic Sans MS" pitchFamily="66" charset="0"/>
              </a:rPr>
            </a:br>
            <a:r>
              <a:rPr lang="el-GR" sz="2000" i="1" dirty="0">
                <a:latin typeface="Comic Sans MS" pitchFamily="66" charset="0"/>
              </a:rPr>
              <a:t>έχω αγαθές σχέσεις, συμπαθώ, τρέφω αντιπάθεια, αποστρέφομαι κάποιον, σχετίζομαι, συνδέομαι φιλικά, περιβάλλω με συμπάθεια, φιλιώνω, μου εμπνέει αποστροφή, μισώ θανάσιμα, τρέφω μίσος, διακόπτω τις φιλικές σχέσεις, τα πάμε καλά, μονοιάζω, επιβουλεύομαι, διαλύω τη φιλία, καλλιεργώ μίσος, εχθρεύομαι, κάνω φίλους, τα 'χουμε καλά</a:t>
            </a:r>
            <a:endParaRPr lang="de-DE" sz="2000" dirty="0">
              <a:latin typeface="Comic Sans MS" pitchFamily="66" charset="0"/>
            </a:endParaRPr>
          </a:p>
        </p:txBody>
      </p:sp>
      <p:graphicFrame>
        <p:nvGraphicFramePr>
          <p:cNvPr id="5" name="4 - Πίνακας"/>
          <p:cNvGraphicFramePr>
            <a:graphicFrameLocks noGrp="1"/>
          </p:cNvGraphicFramePr>
          <p:nvPr/>
        </p:nvGraphicFramePr>
        <p:xfrm>
          <a:off x="971600" y="4149080"/>
          <a:ext cx="7488832" cy="1828800"/>
        </p:xfrm>
        <a:graphic>
          <a:graphicData uri="http://schemas.openxmlformats.org/drawingml/2006/table">
            <a:tbl>
              <a:tblPr>
                <a:tableStyleId>{E8B1032C-EA38-4F05-BA0D-38AFFFC7BED3}</a:tableStyleId>
              </a:tblPr>
              <a:tblGrid>
                <a:gridCol w="3744416"/>
                <a:gridCol w="3744416"/>
              </a:tblGrid>
              <a:tr h="365760">
                <a:tc>
                  <a:txBody>
                    <a:bodyPr/>
                    <a:lstStyle/>
                    <a:p>
                      <a:pPr algn="ctr"/>
                      <a:r>
                        <a:rPr lang="el-GR" dirty="0"/>
                        <a:t>φιλία</a:t>
                      </a:r>
                      <a:endParaRPr lang="el-GR" dirty="0">
                        <a:latin typeface="Comic Sans MS" pitchFamily="66" charset="0"/>
                      </a:endParaRPr>
                    </a:p>
                  </a:txBody>
                  <a:tcPr anchor="ctr"/>
                </a:tc>
                <a:tc>
                  <a:txBody>
                    <a:bodyPr/>
                    <a:lstStyle/>
                    <a:p>
                      <a:pPr algn="ctr"/>
                      <a:r>
                        <a:rPr lang="el-GR" dirty="0"/>
                        <a:t>έχθρα-μίσος</a:t>
                      </a:r>
                      <a:endParaRPr lang="el-GR" dirty="0">
                        <a:latin typeface="Comic Sans MS" pitchFamily="66" charset="0"/>
                      </a:endParaRPr>
                    </a:p>
                  </a:txBody>
                  <a:tcPr anchor="ctr"/>
                </a:tc>
              </a:tr>
              <a:tr h="0">
                <a:tc>
                  <a:txBody>
                    <a:bodyPr/>
                    <a:lstStyle/>
                    <a:p>
                      <a:r>
                        <a:rPr lang="de-DE" dirty="0"/>
                        <a:t> </a:t>
                      </a:r>
                    </a:p>
                  </a:txBody>
                  <a:tcPr anchor="ctr"/>
                </a:tc>
                <a:tc>
                  <a:txBody>
                    <a:bodyPr/>
                    <a:lstStyle/>
                    <a:p>
                      <a:r>
                        <a:rPr lang="de-DE"/>
                        <a:t> </a:t>
                      </a:r>
                    </a:p>
                  </a:txBody>
                  <a:tcPr anchor="ctr"/>
                </a:tc>
              </a:tr>
              <a:tr h="0">
                <a:tc>
                  <a:txBody>
                    <a:bodyPr/>
                    <a:lstStyle/>
                    <a:p>
                      <a:r>
                        <a:rPr lang="de-DE"/>
                        <a:t> </a:t>
                      </a:r>
                    </a:p>
                  </a:txBody>
                  <a:tcPr anchor="ctr"/>
                </a:tc>
                <a:tc>
                  <a:txBody>
                    <a:bodyPr/>
                    <a:lstStyle/>
                    <a:p>
                      <a:r>
                        <a:rPr lang="de-DE"/>
                        <a:t> </a:t>
                      </a:r>
                    </a:p>
                  </a:txBody>
                  <a:tcPr anchor="ctr"/>
                </a:tc>
              </a:tr>
              <a:tr h="0">
                <a:tc>
                  <a:txBody>
                    <a:bodyPr/>
                    <a:lstStyle/>
                    <a:p>
                      <a:r>
                        <a:rPr lang="de-DE"/>
                        <a:t> </a:t>
                      </a:r>
                    </a:p>
                  </a:txBody>
                  <a:tcPr anchor="ctr"/>
                </a:tc>
                <a:tc>
                  <a:txBody>
                    <a:bodyPr/>
                    <a:lstStyle/>
                    <a:p>
                      <a:r>
                        <a:rPr lang="de-DE"/>
                        <a:t> </a:t>
                      </a:r>
                    </a:p>
                  </a:txBody>
                  <a:tcPr anchor="ctr"/>
                </a:tc>
              </a:tr>
              <a:tr h="0">
                <a:tc>
                  <a:txBody>
                    <a:bodyPr/>
                    <a:lstStyle/>
                    <a:p>
                      <a:r>
                        <a:rPr lang="de-DE"/>
                        <a:t> </a:t>
                      </a:r>
                    </a:p>
                  </a:txBody>
                  <a:tcPr anchor="ctr"/>
                </a:tc>
                <a:tc>
                  <a:txBody>
                    <a:bodyPr/>
                    <a:lstStyle/>
                    <a:p>
                      <a:r>
                        <a:rPr lang="de-DE" dirty="0"/>
                        <a:t> </a:t>
                      </a:r>
                    </a:p>
                  </a:txBody>
                  <a:tcPr anchor="ctr"/>
                </a:tc>
              </a:tr>
            </a:tbl>
          </a:graphicData>
        </a:graphic>
      </p:graphicFrame>
      <p:pic>
        <p:nvPicPr>
          <p:cNvPr id="6" name="5 - Εικόνα" descr="images (4).png"/>
          <p:cNvPicPr>
            <a:picLocks noChangeAspect="1"/>
          </p:cNvPicPr>
          <p:nvPr/>
        </p:nvPicPr>
        <p:blipFill>
          <a:blip r:embed="rId2" cstate="print"/>
          <a:stretch>
            <a:fillRect/>
          </a:stretch>
        </p:blipFill>
        <p:spPr>
          <a:xfrm>
            <a:off x="8172400" y="4653136"/>
            <a:ext cx="755576" cy="1772816"/>
          </a:xfrm>
          <a:prstGeom prst="rect">
            <a:avLst/>
          </a:prstGeom>
          <a:ln>
            <a:noFill/>
          </a:ln>
          <a:effectLst>
            <a:softEdge rad="112500"/>
          </a:effectLst>
        </p:spPr>
      </p:pic>
      <p:sp>
        <p:nvSpPr>
          <p:cNvPr id="7" name="6 - Ταινία προς τα επάνω"/>
          <p:cNvSpPr/>
          <p:nvPr/>
        </p:nvSpPr>
        <p:spPr>
          <a:xfrm>
            <a:off x="323528" y="6237312"/>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ΣΕΛ.54</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23528" y="332656"/>
            <a:ext cx="8496944" cy="295232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buNone/>
            </a:pPr>
            <a:r>
              <a:rPr lang="el-GR"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3.Ξαναγράψτε </a:t>
            </a:r>
            <a:r>
              <a:rPr lang="el-G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τις φράσεις μεταφέροντας τα ρήματα με έντονους χαρακτήρες στον αόριστο</a:t>
            </a:r>
            <a:r>
              <a:rPr lang="el-GR"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l-G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r>
            <a:br>
              <a:rPr lang="el-GR"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endParaRPr lang="el-GR"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sz="8000" b="1" dirty="0" smtClean="0">
                <a:latin typeface="Comic Sans MS" pitchFamily="66" charset="0"/>
              </a:rPr>
              <a:t>α</a:t>
            </a:r>
            <a:r>
              <a:rPr lang="el-GR" sz="8000" b="1" dirty="0">
                <a:latin typeface="Comic Sans MS" pitchFamily="66" charset="0"/>
              </a:rPr>
              <a:t>. Αρχίζω</a:t>
            </a:r>
            <a:r>
              <a:rPr lang="el-GR" sz="8000" dirty="0">
                <a:latin typeface="Comic Sans MS" pitchFamily="66" charset="0"/>
              </a:rPr>
              <a:t> να καταλαβαίνω. (</a:t>
            </a:r>
            <a:r>
              <a:rPr lang="el-GR" sz="8000" dirty="0" err="1">
                <a:latin typeface="Comic Sans MS" pitchFamily="66" charset="0"/>
              </a:rPr>
              <a:t>κείμ</a:t>
            </a:r>
            <a:r>
              <a:rPr lang="el-GR" sz="8000" dirty="0">
                <a:latin typeface="Comic Sans MS" pitchFamily="66" charset="0"/>
              </a:rPr>
              <a:t>. 1)</a:t>
            </a:r>
            <a:br>
              <a:rPr lang="el-GR" sz="8000" dirty="0">
                <a:latin typeface="Comic Sans MS" pitchFamily="66" charset="0"/>
              </a:rPr>
            </a:br>
            <a:r>
              <a:rPr lang="el-GR" sz="8000" dirty="0">
                <a:latin typeface="Comic Sans MS" pitchFamily="66" charset="0"/>
              </a:rPr>
              <a:t>……………………………….....................................…………………………………..</a:t>
            </a:r>
            <a:br>
              <a:rPr lang="el-GR" sz="8000" dirty="0">
                <a:latin typeface="Comic Sans MS" pitchFamily="66" charset="0"/>
              </a:rPr>
            </a:br>
            <a:r>
              <a:rPr lang="el-GR" sz="8000" b="1" dirty="0">
                <a:latin typeface="Comic Sans MS" pitchFamily="66" charset="0"/>
              </a:rPr>
              <a:t>β. Δημιουργώ</a:t>
            </a:r>
            <a:r>
              <a:rPr lang="el-GR" sz="8000" dirty="0">
                <a:latin typeface="Comic Sans MS" pitchFamily="66" charset="0"/>
              </a:rPr>
              <a:t> δεσμούς. (</a:t>
            </a:r>
            <a:r>
              <a:rPr lang="el-GR" sz="8000" dirty="0" err="1">
                <a:latin typeface="Comic Sans MS" pitchFamily="66" charset="0"/>
              </a:rPr>
              <a:t>κείμ</a:t>
            </a:r>
            <a:r>
              <a:rPr lang="el-GR" sz="8000" dirty="0">
                <a:latin typeface="Comic Sans MS" pitchFamily="66" charset="0"/>
              </a:rPr>
              <a:t>. 1)</a:t>
            </a:r>
            <a:br>
              <a:rPr lang="el-GR" sz="8000" dirty="0">
                <a:latin typeface="Comic Sans MS" pitchFamily="66" charset="0"/>
              </a:rPr>
            </a:br>
            <a:r>
              <a:rPr lang="el-GR" sz="8000" dirty="0">
                <a:latin typeface="Comic Sans MS" pitchFamily="66" charset="0"/>
              </a:rPr>
              <a:t>…………………………………………....................................…………………………</a:t>
            </a:r>
            <a:br>
              <a:rPr lang="el-GR" sz="8000" dirty="0">
                <a:latin typeface="Comic Sans MS" pitchFamily="66" charset="0"/>
              </a:rPr>
            </a:br>
            <a:r>
              <a:rPr lang="el-GR" sz="8000" b="1" dirty="0">
                <a:latin typeface="Comic Sans MS" pitchFamily="66" charset="0"/>
              </a:rPr>
              <a:t>γ.</a:t>
            </a:r>
            <a:r>
              <a:rPr lang="el-GR" sz="8000" dirty="0">
                <a:latin typeface="Comic Sans MS" pitchFamily="66" charset="0"/>
              </a:rPr>
              <a:t> Τους υπόλοιπους </a:t>
            </a:r>
            <a:r>
              <a:rPr lang="el-GR" sz="8000" b="1" dirty="0">
                <a:latin typeface="Comic Sans MS" pitchFamily="66" charset="0"/>
              </a:rPr>
              <a:t>θα</a:t>
            </a:r>
            <a:r>
              <a:rPr lang="el-GR" sz="8000" dirty="0">
                <a:latin typeface="Comic Sans MS" pitchFamily="66" charset="0"/>
              </a:rPr>
              <a:t> τους </a:t>
            </a:r>
            <a:r>
              <a:rPr lang="el-GR" sz="8000" b="1" dirty="0">
                <a:latin typeface="Comic Sans MS" pitchFamily="66" charset="0"/>
              </a:rPr>
              <a:t>εκτιμάς</a:t>
            </a:r>
            <a:r>
              <a:rPr lang="el-GR" sz="8000" dirty="0">
                <a:latin typeface="Comic Sans MS" pitchFamily="66" charset="0"/>
              </a:rPr>
              <a:t>. (</a:t>
            </a:r>
            <a:r>
              <a:rPr lang="el-GR" sz="8000" dirty="0" err="1">
                <a:latin typeface="Comic Sans MS" pitchFamily="66" charset="0"/>
              </a:rPr>
              <a:t>κείμ</a:t>
            </a:r>
            <a:r>
              <a:rPr lang="el-GR" sz="8000" dirty="0">
                <a:latin typeface="Comic Sans MS" pitchFamily="66" charset="0"/>
              </a:rPr>
              <a:t>. 4)</a:t>
            </a:r>
            <a:br>
              <a:rPr lang="el-GR" sz="8000" dirty="0">
                <a:latin typeface="Comic Sans MS" pitchFamily="66" charset="0"/>
              </a:rPr>
            </a:br>
            <a:r>
              <a:rPr lang="el-GR" sz="8000" dirty="0">
                <a:latin typeface="Comic Sans MS" pitchFamily="66" charset="0"/>
              </a:rPr>
              <a:t>……………………………………….....................................……………………………</a:t>
            </a:r>
            <a:br>
              <a:rPr lang="el-GR" sz="8000" dirty="0">
                <a:latin typeface="Comic Sans MS" pitchFamily="66" charset="0"/>
              </a:rPr>
            </a:br>
            <a:r>
              <a:rPr lang="el-GR" sz="8000" b="1" dirty="0">
                <a:latin typeface="Comic Sans MS" pitchFamily="66" charset="0"/>
              </a:rPr>
              <a:t>δ.</a:t>
            </a:r>
            <a:r>
              <a:rPr lang="el-GR" sz="8000" dirty="0">
                <a:latin typeface="Comic Sans MS" pitchFamily="66" charset="0"/>
              </a:rPr>
              <a:t> Όμως η αλεπού </a:t>
            </a:r>
            <a:r>
              <a:rPr lang="el-GR" sz="8000" b="1" dirty="0">
                <a:latin typeface="Comic Sans MS" pitchFamily="66" charset="0"/>
              </a:rPr>
              <a:t>ξαναγυρίζει</a:t>
            </a:r>
            <a:r>
              <a:rPr lang="el-GR" sz="8000" dirty="0">
                <a:latin typeface="Comic Sans MS" pitchFamily="66" charset="0"/>
              </a:rPr>
              <a:t> στην προηγούμενη σκέψη της. (</a:t>
            </a:r>
            <a:r>
              <a:rPr lang="el-GR" sz="8000" dirty="0" err="1">
                <a:latin typeface="Comic Sans MS" pitchFamily="66" charset="0"/>
              </a:rPr>
              <a:t>κείμ</a:t>
            </a:r>
            <a:r>
              <a:rPr lang="el-GR" sz="8000" dirty="0">
                <a:latin typeface="Comic Sans MS" pitchFamily="66" charset="0"/>
              </a:rPr>
              <a:t>. 1)</a:t>
            </a:r>
            <a:br>
              <a:rPr lang="el-GR" sz="8000" dirty="0">
                <a:latin typeface="Comic Sans MS" pitchFamily="66" charset="0"/>
              </a:rPr>
            </a:br>
            <a:r>
              <a:rPr lang="el-GR" sz="8000" dirty="0">
                <a:latin typeface="Comic Sans MS" pitchFamily="66" charset="0"/>
              </a:rPr>
              <a:t>……………………………………….....................................……………………………</a:t>
            </a:r>
          </a:p>
          <a:p>
            <a:pPr>
              <a:buNone/>
            </a:pPr>
            <a:r>
              <a:rPr lang="el-GR" sz="8000" dirty="0">
                <a:latin typeface="Comic Sans MS" pitchFamily="66" charset="0"/>
              </a:rPr>
              <a:t> </a:t>
            </a:r>
          </a:p>
          <a:p>
            <a:pPr>
              <a:buNone/>
            </a:pPr>
            <a:endParaRPr lang="el-GR" dirty="0" smtClean="0"/>
          </a:p>
          <a:p>
            <a:pPr>
              <a:buNone/>
            </a:pPr>
            <a:r>
              <a:rPr lang="el-GR" dirty="0" smtClean="0"/>
              <a:t/>
            </a:r>
            <a:br>
              <a:rPr lang="el-GR" dirty="0" smtClean="0"/>
            </a:br>
            <a:endParaRPr lang="de-DE" dirty="0"/>
          </a:p>
        </p:txBody>
      </p:sp>
      <p:sp>
        <p:nvSpPr>
          <p:cNvPr id="4" name="3 - Διάγραμμα ροής: Έξοδος σε εκτυπωτή"/>
          <p:cNvSpPr/>
          <p:nvPr/>
        </p:nvSpPr>
        <p:spPr>
          <a:xfrm>
            <a:off x="395536" y="3356992"/>
            <a:ext cx="8496944" cy="3477935"/>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l-G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Μαθαίνω ότι:</a:t>
            </a:r>
            <a:endPar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Font typeface="Wingdings" pitchFamily="2" charset="2"/>
              <a:buChar char="§"/>
            </a:pP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Τα ρήματα της </a:t>
            </a:r>
            <a:r>
              <a:rPr lang="el-GR"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β΄</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συζυγίας γενικά έχουν αόριστο σε</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a:t>
            </a:r>
            <a:r>
              <a:rPr lang="el-GR"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ησα</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p>
          <a:p>
            <a:pPr>
              <a:buFont typeface="Wingdings" pitchFamily="2" charset="2"/>
              <a:buChar char="§"/>
            </a:pP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Τα ρήματα με διπλό ενεστώτα σε -ώ και -</a:t>
            </a:r>
            <a:r>
              <a:rPr lang="el-GR"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ίζω</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έχουν αόριστο σε </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t>
            </a:r>
            <a:r>
              <a:rPr lang="el-GR"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ισα</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t>
            </a:r>
            <a:b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Π.χ. </a:t>
            </a:r>
            <a:r>
              <a:rPr lang="el-G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γυρνώ και γυρίζω → αόριστος: </a:t>
            </a:r>
            <a:r>
              <a:rPr lang="el-GR"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γύρισα</a:t>
            </a:r>
            <a:r>
              <a:rPr lang="el-G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t>
            </a:r>
          </a:p>
          <a:p>
            <a:pPr>
              <a:buFont typeface="Wingdings" pitchFamily="2" charset="2"/>
              <a:buChar char="§"/>
            </a:pP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Τα ρήματα σε </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t>
            </a:r>
            <a:r>
              <a:rPr lang="el-GR"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ίζω</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γράφονται με</a:t>
            </a:r>
            <a:r>
              <a:rPr lang="el-G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ι</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και στον αόριστο λήγουν σε </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t>
            </a:r>
            <a:r>
              <a:rPr lang="el-GR"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ισα</a:t>
            </a: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p>
        </p:txBody>
      </p:sp>
      <p:pic>
        <p:nvPicPr>
          <p:cNvPr id="7" name="6 - Εικόνα" descr="images (4).png"/>
          <p:cNvPicPr>
            <a:picLocks noChangeAspect="1"/>
          </p:cNvPicPr>
          <p:nvPr/>
        </p:nvPicPr>
        <p:blipFill>
          <a:blip r:embed="rId2" cstate="print"/>
          <a:stretch>
            <a:fillRect/>
          </a:stretch>
        </p:blipFill>
        <p:spPr>
          <a:xfrm>
            <a:off x="7884368" y="1196752"/>
            <a:ext cx="755576" cy="1340768"/>
          </a:xfrm>
          <a:prstGeom prst="rect">
            <a:avLst/>
          </a:prstGeom>
          <a:ln>
            <a:noFill/>
          </a:ln>
          <a:effectLst>
            <a:softEdge rad="112500"/>
          </a:effectLst>
        </p:spPr>
      </p:pic>
      <p:sp>
        <p:nvSpPr>
          <p:cNvPr id="6" name="5 - Ταινία προς τα επάνω"/>
          <p:cNvSpPr/>
          <p:nvPr/>
        </p:nvSpPr>
        <p:spPr>
          <a:xfrm>
            <a:off x="7086303" y="692696"/>
            <a:ext cx="2057697"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latin typeface="Comic Sans MS" pitchFamily="66" charset="0"/>
              </a:rPr>
              <a:t>ΣΕΛ.54</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b="1" dirty="0" smtClean="0">
                <a:latin typeface="Comic Sans MS" pitchFamily="66" charset="0"/>
              </a:rPr>
              <a:t/>
            </a:r>
            <a:br>
              <a:rPr lang="el-GR" b="1" dirty="0" smtClean="0">
                <a:latin typeface="Comic Sans MS" pitchFamily="66" charset="0"/>
              </a:rPr>
            </a:br>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Διαβάζω και γράφω</a:t>
            </a:r>
            <a:b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endParaRPr lang="de-DE" dirty="0">
              <a:latin typeface="Comic Sans MS" pitchFamily="66" charset="0"/>
            </a:endParaRPr>
          </a:p>
        </p:txBody>
      </p:sp>
      <p:sp>
        <p:nvSpPr>
          <p:cNvPr id="3" name="2 - Θέση περιεχομένου"/>
          <p:cNvSpPr>
            <a:spLocks noGrp="1"/>
          </p:cNvSpPr>
          <p:nvPr>
            <p:ph idx="1"/>
          </p:nvPr>
        </p:nvSpPr>
        <p:spPr>
          <a:xfrm>
            <a:off x="457200" y="1124744"/>
            <a:ext cx="8229600" cy="2448272"/>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buNone/>
            </a:pPr>
            <a:r>
              <a:rPr lang="el-GR" b="1" dirty="0" smtClean="0"/>
              <a:t>1</a:t>
            </a:r>
            <a:r>
              <a:rPr lang="el-GR" b="1" dirty="0"/>
              <a:t>.</a:t>
            </a:r>
            <a:r>
              <a:rPr lang="el-GR"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Σε μία σελίδα του ημερολογίου σας γράψτε για τον πιο καλό σας φίλο ή φίλη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πότε και κάτω από ποιες συνθήκες άρχισε η φιλία σας</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ποια τα χαρακτηριστικά του φίλου ή της φίλης – σωματικά, ψυχικά, πνευματικά </a:t>
            </a: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ποιες δυσκολίες ή κρίσεις πέρασε η φιλία σας,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ποιες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σκέψεις κάνετε για το μέλλον της φιλίας σας κτλ.). </a:t>
            </a:r>
            <a:endPar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Γράψτε το κείμενο σε 2-3 παραγράφους ακολουθώντας τα εξής βήματα:</a:t>
            </a:r>
          </a:p>
          <a:p>
            <a:pPr>
              <a:buNone/>
            </a:pPr>
            <a:endParaRPr lang="de-DE" dirty="0">
              <a:latin typeface="Comic Sans MS" pitchFamily="66" charset="0"/>
            </a:endParaRPr>
          </a:p>
        </p:txBody>
      </p:sp>
      <p:sp>
        <p:nvSpPr>
          <p:cNvPr id="4" name="3 - Ορθογώνιο"/>
          <p:cNvSpPr/>
          <p:nvPr/>
        </p:nvSpPr>
        <p:spPr>
          <a:xfrm>
            <a:off x="0" y="0"/>
            <a:ext cx="1008112" cy="92333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Ε</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 Διάγραμμα ροής: Έξοδος σε εκτυπωτή"/>
          <p:cNvSpPr/>
          <p:nvPr/>
        </p:nvSpPr>
        <p:spPr>
          <a:xfrm>
            <a:off x="323528" y="3861048"/>
            <a:ext cx="8496944" cy="252245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buNone/>
            </a:pPr>
            <a:r>
              <a:rPr lang="el-GR" b="1" dirty="0" smtClean="0">
                <a:latin typeface="Comic Sans MS" pitchFamily="66" charset="0"/>
              </a:rPr>
              <a:t>Α΄ ΦΑΣΗ</a:t>
            </a:r>
            <a:r>
              <a:rPr lang="el-GR" dirty="0" smtClean="0">
                <a:latin typeface="Comic Sans MS" pitchFamily="66" charset="0"/>
              </a:rPr>
              <a:t/>
            </a:r>
            <a:br>
              <a:rPr lang="el-GR" dirty="0" smtClean="0">
                <a:latin typeface="Comic Sans MS" pitchFamily="66" charset="0"/>
              </a:rPr>
            </a:br>
            <a:r>
              <a:rPr lang="el-GR" b="1" dirty="0" smtClean="0">
                <a:latin typeface="Comic Sans MS" pitchFamily="66" charset="0"/>
              </a:rPr>
              <a:t>•</a:t>
            </a:r>
            <a:r>
              <a:rPr lang="el-GR" dirty="0" smtClean="0">
                <a:latin typeface="Comic Sans MS" pitchFamily="66" charset="0"/>
              </a:rPr>
              <a:t> Πριν γράψετε το κείμενο, διαμορφώστε ένα γενικό διάγραμμά του, το οποίο μπορείτε να συζητήσετε με τον καθηγητή και την τάξη.</a:t>
            </a:r>
            <a:br>
              <a:rPr lang="el-GR" dirty="0" smtClean="0">
                <a:latin typeface="Comic Sans MS" pitchFamily="66" charset="0"/>
              </a:rPr>
            </a:br>
            <a:r>
              <a:rPr lang="el-GR" b="1" dirty="0" smtClean="0">
                <a:latin typeface="Comic Sans MS" pitchFamily="66" charset="0"/>
              </a:rPr>
              <a:t>•</a:t>
            </a:r>
            <a:r>
              <a:rPr lang="el-GR" dirty="0" smtClean="0">
                <a:latin typeface="Comic Sans MS" pitchFamily="66" charset="0"/>
              </a:rPr>
              <a:t> Γράψτε το κείμενο με βάση το διάγραμμα αυτό.</a:t>
            </a:r>
            <a:br>
              <a:rPr lang="el-GR" dirty="0" smtClean="0">
                <a:latin typeface="Comic Sans MS" pitchFamily="66" charset="0"/>
              </a:rPr>
            </a:br>
            <a:r>
              <a:rPr lang="el-GR" b="1" dirty="0" smtClean="0">
                <a:latin typeface="Comic Sans MS" pitchFamily="66" charset="0"/>
              </a:rPr>
              <a:t>•</a:t>
            </a:r>
            <a:r>
              <a:rPr lang="el-GR" dirty="0" smtClean="0">
                <a:latin typeface="Comic Sans MS" pitchFamily="66" charset="0"/>
              </a:rPr>
              <a:t> Ανταλλάξτε τα γραπτά με τους συμμαθητές σας, για να λάβετε υπόψη τις παρατηρήσεις τους σε επίπεδο ορθογραφίας, στίξης και σύνταξης.</a:t>
            </a:r>
            <a:br>
              <a:rPr lang="el-GR" dirty="0" smtClean="0">
                <a:latin typeface="Comic Sans MS" pitchFamily="66" charset="0"/>
              </a:rPr>
            </a:br>
            <a:r>
              <a:rPr lang="el-GR" b="1" dirty="0" smtClean="0">
                <a:latin typeface="Comic Sans MS" pitchFamily="66" charset="0"/>
              </a:rPr>
              <a:t>•</a:t>
            </a:r>
            <a:r>
              <a:rPr lang="el-GR" dirty="0" smtClean="0">
                <a:latin typeface="Comic Sans MS" pitchFamily="66" charset="0"/>
              </a:rPr>
              <a:t> Παραδώστε το τελικό κείμενο στον καθηγητή.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686800" cy="1066130"/>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pPr algn="l"/>
            <a:r>
              <a:rPr lang="el-G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Η φιλία κατά τον</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l-G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Αριστοτέλη</a:t>
            </a:r>
            <a:endParaRPr lang="de-DE"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6" name="5 - Θέση περιεχομένου"/>
          <p:cNvSpPr>
            <a:spLocks noGrp="1"/>
          </p:cNvSpPr>
          <p:nvPr>
            <p:ph idx="1"/>
          </p:nvPr>
        </p:nvSpPr>
        <p:spPr>
          <a:xfrm>
            <a:off x="251520" y="1412776"/>
            <a:ext cx="8568952" cy="5184576"/>
          </a:xfr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None/>
            </a:pPr>
            <a:endParaRPr lang="el-GR" dirty="0" smtClean="0"/>
          </a:p>
          <a:p>
            <a:r>
              <a:rPr lang="el-GR" dirty="0" smtClean="0"/>
              <a:t>Έβλεπε τη φιλία ως μία από τις πραγματικές χαρές της ζωής και θεωρούσε πως για να ζήσει κάποιος μια ευτυχισμένη ζωή, χρειάζεται μια πραγματική φιλία. Με δικά του λόγια:</a:t>
            </a:r>
          </a:p>
          <a:p>
            <a:endParaRPr lang="el-GR" dirty="0" smtClean="0"/>
          </a:p>
          <a:p>
            <a:r>
              <a:rPr lang="el-GR" dirty="0" smtClean="0"/>
              <a:t>«Η φιλία είναι ένα είδος αρετής ή τουλάχιστον συνυφασμένη με την αρετή. Εκτός όμως </a:t>
            </a:r>
            <a:r>
              <a:rPr lang="el-GR" dirty="0" err="1" smtClean="0"/>
              <a:t>απ΄</a:t>
            </a:r>
            <a:r>
              <a:rPr lang="el-GR" dirty="0" smtClean="0"/>
              <a:t> αυτό, η φιλία είναι και πράγμα πάρα πολύ αναγκαίο στη ζωή του ανθρώπου, γιατί κανείς δεν θα προτιμούσε να ζει χωρίς φίλους, έστω κι αν έχει στην κατοχή του όλα τα άλλα αγαθά. </a:t>
            </a:r>
            <a:r>
              <a:rPr lang="el-GR" dirty="0" err="1" smtClean="0"/>
              <a:t>Γι΄αυτό</a:t>
            </a:r>
            <a:r>
              <a:rPr lang="el-GR" dirty="0" smtClean="0"/>
              <a:t> ακόμα και οι πλούσιοι και εκείνοι που κατέχουν αξιώματα και πολιτική εξουσία, πιστεύουν ότι η παρουσία φίλων είναι πολύ μεγάλη ανάγκη. Εξάλλου οι άνθρωποι στη φτώχεια και στις άλλες δυστυχίες τους, πιστεύουν ότι το μόνο καταφύγιο είναι οι φίλοι. Επιπλέον, οι φίλοι συνδράμουν τους νέους, ώστε να τους αποτρέψουν από τα λάθη, και, προκειμένου, για τους μεγάλους στην ηλικία, τους φροντίζουν και αναπληρώνουν τις δυνάμεις που τους λείπουν. Δύο πηγαίνουν μαζί, διότι και οι δυο είναι πιο ικανοί να κατανοήσουν από κοινού και να ενεργήσουν».</a:t>
            </a:r>
          </a:p>
          <a:p>
            <a:endParaRPr lang="de-DE" dirty="0"/>
          </a:p>
        </p:txBody>
      </p:sp>
      <p:sp>
        <p:nvSpPr>
          <p:cNvPr id="8" name="7 - Ορθογώνιο"/>
          <p:cNvSpPr/>
          <p:nvPr/>
        </p:nvSpPr>
        <p:spPr>
          <a:xfrm>
            <a:off x="4716016" y="404664"/>
            <a:ext cx="4220835" cy="369332"/>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t>ΔΕΙΤΕ ΤΟ ΒΙΝΤΕΟ: </a:t>
            </a:r>
            <a:r>
              <a:rPr lang="el-GR" dirty="0" smtClean="0">
                <a:hlinkClick r:id="rId2"/>
              </a:rPr>
              <a:t>Αριστοτέλης περί Φιλίας</a:t>
            </a:r>
            <a:endParaRPr lang="de-DE" dirty="0"/>
          </a:p>
        </p:txBody>
      </p:sp>
      <p:sp>
        <p:nvSpPr>
          <p:cNvPr id="9" name="8 - Ορθογώνιο"/>
          <p:cNvSpPr/>
          <p:nvPr/>
        </p:nvSpPr>
        <p:spPr>
          <a:xfrm>
            <a:off x="4788024" y="908720"/>
            <a:ext cx="3240360" cy="646331"/>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l-GR" b="1" dirty="0" smtClean="0"/>
              <a:t>ΔΙΑΒΑΣΤΕ ΓΙΑ ΤΟΝ  </a:t>
            </a:r>
            <a:r>
              <a:rPr lang="el-GR" dirty="0" smtClean="0"/>
              <a:t>  </a:t>
            </a:r>
            <a:r>
              <a:rPr lang="el-GR" dirty="0" smtClean="0">
                <a:hlinkClick r:id="rId3"/>
              </a:rPr>
              <a:t>Αριστοτέλη</a:t>
            </a:r>
            <a:endParaRPr lang="el-GR" dirty="0" smtClean="0"/>
          </a:p>
          <a:p>
            <a:r>
              <a:rPr lang="el-GR" dirty="0" smtClean="0"/>
              <a:t>Από τη </a:t>
            </a:r>
            <a:r>
              <a:rPr lang="el-GR" dirty="0" err="1" smtClean="0"/>
              <a:t>Βικιπαίδεια</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62068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δύο συνηθισμένα είδη φιλίας</a:t>
            </a:r>
            <a:endPar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3" name="2 - Θέση περιεχομένου"/>
          <p:cNvSpPr>
            <a:spLocks noGrp="1"/>
          </p:cNvSpPr>
          <p:nvPr>
            <p:ph idx="1"/>
          </p:nvPr>
        </p:nvSpPr>
        <p:spPr>
          <a:xfrm>
            <a:off x="251520" y="692696"/>
            <a:ext cx="8640960" cy="2808312"/>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buNone/>
            </a:pPr>
            <a:r>
              <a:rPr lang="el-GR" sz="2400" b="1" dirty="0" smtClean="0"/>
              <a:t>Οι συμπτωματικές φιλίες</a:t>
            </a:r>
            <a:endParaRPr lang="el-GR" sz="2400" dirty="0" smtClean="0"/>
          </a:p>
          <a:p>
            <a:pPr>
              <a:buNone/>
            </a:pPr>
            <a:r>
              <a:rPr lang="el-GR" sz="1600" dirty="0" smtClean="0"/>
              <a:t>Ο Αριστοτέλης υπογράμμισε δύο συνηθισμένα είδη φιλίας που βασίζονται περισσότερο στη σύμπτωση, παρά στην πρόθεση.</a:t>
            </a:r>
          </a:p>
          <a:p>
            <a:pPr>
              <a:buNone/>
            </a:pPr>
            <a:r>
              <a:rPr lang="el-GR" sz="1600" b="1" dirty="0" smtClean="0"/>
              <a:t>1) Φιλία ωφελιμότητας</a:t>
            </a:r>
            <a:endParaRPr lang="el-GR" sz="1600" dirty="0" smtClean="0"/>
          </a:p>
          <a:p>
            <a:pPr>
              <a:buNone/>
            </a:pPr>
            <a:r>
              <a:rPr lang="el-GR" sz="1600" dirty="0" smtClean="0"/>
              <a:t>Η πρώτη είναι η φιλία που βασίζεται στην ωφελιμότητα. Σε αυτό το είδος φιλίας, τα δύο μέρη δεν τρέφουν αληθινά φιλικά συναισθήματα, αλλά διατηρούν τη σχέση τους γιατί αποκομίζουν </a:t>
            </a:r>
            <a:r>
              <a:rPr lang="el-GR" sz="1600" dirty="0" err="1" smtClean="0"/>
              <a:t>οφέλη.Αυτή</a:t>
            </a:r>
            <a:r>
              <a:rPr lang="el-GR" sz="1600" dirty="0" smtClean="0"/>
              <a:t> η φιλία, δεν είναι μόνιμη. Όταν τελειώνουν τα οφέλη, συνήθως τελειώνει και η φιλία. Ο Αριστοτέλης παρατήρησε πως αυτή η σχέση είναι πιο συνηθισμένα ανάμεσα σε άτομα μεγαλύτερης ηλικίας.</a:t>
            </a:r>
          </a:p>
          <a:p>
            <a:pPr>
              <a:buNone/>
            </a:pPr>
            <a:endParaRPr lang="el-GR" sz="1600" dirty="0" smtClean="0"/>
          </a:p>
          <a:p>
            <a:endParaRPr lang="de-DE" sz="1600" dirty="0"/>
          </a:p>
        </p:txBody>
      </p:sp>
      <p:sp>
        <p:nvSpPr>
          <p:cNvPr id="5" name="4 - Ορθογώνιο"/>
          <p:cNvSpPr/>
          <p:nvPr/>
        </p:nvSpPr>
        <p:spPr>
          <a:xfrm>
            <a:off x="179512" y="3429001"/>
            <a:ext cx="8712968" cy="313932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buNone/>
            </a:pPr>
            <a:r>
              <a:rPr lang="el-GR" b="1" dirty="0" smtClean="0"/>
              <a:t>2) Φιλία απόλαυσης</a:t>
            </a:r>
            <a:endParaRPr lang="el-GR" dirty="0" smtClean="0"/>
          </a:p>
          <a:p>
            <a:pPr>
              <a:buNone/>
            </a:pPr>
            <a:r>
              <a:rPr lang="el-GR" dirty="0" smtClean="0"/>
              <a:t>      Αντίστοιχα, το δεύτερο είδος συμπτωματικής φιλίας βασίζεται στην απόλαυση. Αυτό, όμως, είναι πιο συνηθισμένο σε νεαρούς ανθρώπους. Είναι το είδος φιλίας που παρατηρείται ανάμεσα σε συμμαθητές, συμφοιτητές και άτομα που ανήκουν στην ίδια αθλητική ομάδα. Η πηγή της φιλίας είναι πιο συναισθηματική, αλλά ταυτόχρονα, είναι το είδος της φιλίας που συνήθως κρατάει λιγότερο. Μόλις τα ενδιαφέροντα των φίλων πάψουν να είναι κοινά, σταματάει και η απόλαυση και κατά επέκταση, η φιλία. Συνήθως, αυτό συμβαίνει, επειδή μεγαλώνουμε, ωριμάζουμε και αλλάζουμε.</a:t>
            </a:r>
          </a:p>
          <a:p>
            <a:pPr>
              <a:buNone/>
            </a:pPr>
            <a:r>
              <a:rPr lang="el-GR" dirty="0" smtClean="0"/>
              <a:t>Οι περισσότερες φιλίες, ανήκουν σε αυτές τις δύο κατηγορίες και ενώ ο Αριστοτέλης ποτέ δεν τις χαρακτήρισε με αρνητικό τρόπο, πίστευε πως το μικρό βάθος τους περιόριζε την ποιότητά τους.</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b="1" dirty="0" smtClean="0"/>
              <a:t/>
            </a:r>
            <a:br>
              <a:rPr lang="el-GR" b="1" dirty="0" smtClean="0"/>
            </a:br>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Η φιλία της αρετής και του αγαθού</a:t>
            </a:r>
            <a:b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de-DE" dirty="0"/>
          </a:p>
        </p:txBody>
      </p:sp>
      <p:sp>
        <p:nvSpPr>
          <p:cNvPr id="3" name="2 - Θέση περιεχομένου"/>
          <p:cNvSpPr>
            <a:spLocks noGrp="1"/>
          </p:cNvSpPr>
          <p:nvPr>
            <p:ph idx="1"/>
          </p:nvPr>
        </p:nvSpPr>
        <p:spPr>
          <a:xfrm>
            <a:off x="251520" y="836712"/>
            <a:ext cx="8568952" cy="5832648"/>
          </a:xfr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buNone/>
            </a:pPr>
            <a:endParaRPr lang="el-GR" dirty="0" smtClean="0"/>
          </a:p>
          <a:p>
            <a:pPr>
              <a:buNone/>
            </a:pPr>
            <a:r>
              <a:rPr lang="el-GR" sz="7200" dirty="0" smtClean="0"/>
              <a:t>Η τελευταία μορφή φιλίας που κατέγραψε ο Αριστοτέλης είναι η καλύτερη από όλες. Αντί να βασίζεται στο συμφέρον ή στην απόλαυση, το τρίτο είδος φιλίας βασίζεται στην κοινή εκτίμηση των αρετών και των ιδανικών, ανάμεσα στα δύο μέρη. Είναι οι ίδιοι οι άνθρωποι και οι αξίες, τις οποίες αντιπροσωπεύουν που αποτελούν το κίνητρο διατήρησης των φιλικών δεσμών.</a:t>
            </a:r>
          </a:p>
          <a:p>
            <a:pPr>
              <a:buNone/>
            </a:pPr>
            <a:r>
              <a:rPr lang="el-GR" sz="7200" dirty="0" smtClean="0"/>
              <a:t>Συνήθως, αυτή η φιλία κρατάει μέχρι τέλους, αλλά για τη δημιουργία της απαιτείται η ύπαρξη ενός βασικού επίπεδου καλοσύνης στο καθένα από τα δύο άτομα. Σαν να μην έφτανε αυτό, απαιτούν χρόνο και εμπιστοσύνη για να σφυρηλατηθούν σωστά.</a:t>
            </a:r>
          </a:p>
          <a:p>
            <a:pPr>
              <a:buNone/>
            </a:pPr>
            <a:r>
              <a:rPr lang="el-GR" sz="7200" dirty="0" smtClean="0"/>
              <a:t>Οι άνθρωποι που δεν έχουν </a:t>
            </a:r>
            <a:r>
              <a:rPr lang="el-GR" sz="7200" dirty="0" err="1" smtClean="0"/>
              <a:t>ενσυναίσθηση</a:t>
            </a:r>
            <a:r>
              <a:rPr lang="el-GR" sz="7200" dirty="0" smtClean="0"/>
              <a:t> και δεν νοιάζονται για τον συνάνθρωπό τους συχνά αποτυγχάνουν να αναπτύξουν τέτοιες σχέσεις και καταλήγουν στα πρώτα δύο είδη φιλιών. Ο κάθε άνθρωπος έχει περισσότερες πιθανότητες να πετύχει αυτό το επίπεδο φιλίας με κάποιον που ξέρει πολύ καλά, τον έχει δει στη χειρότερη φάση της ζωής του και έπειτα τον είδε να την ξεπερνάει. Το ίδιο πράγμα ισχύει και για φίλους που αντιμετώπισαν και ξεπέρασαν μαζί τις ίδιες δυσκολίες.</a:t>
            </a:r>
          </a:p>
          <a:p>
            <a:pPr>
              <a:buNone/>
            </a:pPr>
            <a:r>
              <a:rPr lang="el-GR" sz="7200" dirty="0" smtClean="0"/>
              <a:t>Πέρα από το βάθος και την οικειότητα που προκύπτει σε αυτές τις σχέσεις, η ομορφιά τους κρύβεται και στο γεγονός πως συμπεριλαμβάνουν τα πλεονεκτήματα και από τα δύο προηγούμενα είδη φιλίας. Είναι ωφέλιμες και απολαυστικές.</a:t>
            </a:r>
          </a:p>
          <a:p>
            <a:pPr>
              <a:buNone/>
            </a:pPr>
            <a:r>
              <a:rPr lang="el-GR" sz="7200" dirty="0" smtClean="0"/>
              <a:t>Όταν σέβεσαι τον άλλον και νοιάζεσαι για το καλό του, χαίρεσαι και μόνο που είσαι μαζί του, μπορείτε να βρείτε πράγματα που θα διασκεδάσουν και τους δύο σας, αλλά και να βοηθήσετε ο ένας τον άλλον.</a:t>
            </a:r>
          </a:p>
          <a:p>
            <a:pPr>
              <a:buNone/>
            </a:pPr>
            <a:r>
              <a:rPr lang="el-GR" sz="7200" dirty="0" smtClean="0"/>
              <a:t>Αυτές οι σχέσεις απαιτούν χρόνο και προσπάθεια, αλλά όταν ανθίσουν, οι καρποί τους είναι η εμπιστοσύνη, ο θαυμασμός και το δέος, δηλαδή οι πιο γλυκοί καρποί που έχει να μας προσφέρει η ζωή</a:t>
            </a:r>
            <a:r>
              <a:rPr lang="el-GR" sz="4200" dirty="0" smtClean="0"/>
              <a:t>.                                                                          </a:t>
            </a:r>
            <a:r>
              <a:rPr lang="el-GR" sz="4200" i="1" dirty="0" smtClean="0"/>
              <a:t> Πηγή: </a:t>
            </a:r>
            <a:r>
              <a:rPr lang="el-GR" sz="4200" i="1" dirty="0" err="1" smtClean="0"/>
              <a:t>Quartz</a:t>
            </a:r>
            <a:r>
              <a:rPr lang="el-GR" sz="4200" i="1" dirty="0" smtClean="0"/>
              <a:t>, Επιμέλεια Κειμένου: Χρήστος Κανελλόπουλος</a:t>
            </a:r>
            <a:endParaRPr lang="el-GR" sz="4200" dirty="0" smtClean="0"/>
          </a:p>
          <a:p>
            <a:pPr>
              <a:buNone/>
            </a:pPr>
            <a:endParaRPr lang="el-GR" sz="7200" dirty="0" smtClean="0"/>
          </a:p>
          <a:p>
            <a:pPr>
              <a:buNone/>
            </a:pPr>
            <a:endParaRPr lang="el-GR" sz="7200" b="1" dirty="0" smtClean="0"/>
          </a:p>
          <a:p>
            <a:pPr>
              <a:buNone/>
            </a:pPr>
            <a:endParaRPr lang="el-GR" sz="7200" i="1" dirty="0" smtClean="0"/>
          </a:p>
          <a:p>
            <a:pPr>
              <a:buNone/>
            </a:pPr>
            <a:endParaRPr lang="el-GR" i="1" dirty="0" smtClean="0"/>
          </a:p>
          <a:p>
            <a:pPr>
              <a:buNone/>
            </a:pPr>
            <a:endParaRPr lang="el-GR" i="1" dirty="0" smtClean="0"/>
          </a:p>
          <a:p>
            <a:pPr>
              <a:buNone/>
            </a:pPr>
            <a:endParaRPr lang="el-GR" i="1" dirty="0" smtClean="0"/>
          </a:p>
          <a:p>
            <a:pPr>
              <a:buNone/>
            </a:pPr>
            <a:endParaRPr lang="el-GR" i="1" dirty="0" smtClean="0"/>
          </a:p>
          <a:p>
            <a:pPr>
              <a:buNone/>
            </a:pPr>
            <a:r>
              <a:rPr lang="el-GR" dirty="0" smtClean="0"/>
              <a:t>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79512" y="188640"/>
            <a:ext cx="4824536" cy="6408712"/>
          </a:xfr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buNone/>
            </a:pPr>
            <a:r>
              <a:rPr lang="el-GR" b="1" dirty="0" smtClean="0"/>
              <a:t/>
            </a:r>
            <a:br>
              <a:rPr lang="el-GR" b="1" dirty="0" smtClean="0"/>
            </a:br>
            <a:r>
              <a:rPr lang="el-GR" dirty="0" smtClean="0"/>
              <a:t/>
            </a:r>
            <a:br>
              <a:rPr lang="el-GR" dirty="0" smtClean="0"/>
            </a:br>
            <a:r>
              <a:rPr lang="el-GR" b="1" dirty="0" smtClean="0"/>
              <a:t>Δεν μπορώ να σου δώσω λύσεις</a:t>
            </a:r>
            <a:br>
              <a:rPr lang="el-GR" b="1" dirty="0" smtClean="0"/>
            </a:br>
            <a:r>
              <a:rPr lang="el-GR" b="1" dirty="0" smtClean="0"/>
              <a:t>για όλα τα προβλήματα της ζωής σου,</a:t>
            </a:r>
            <a:br>
              <a:rPr lang="el-GR" b="1" dirty="0" smtClean="0"/>
            </a:br>
            <a:r>
              <a:rPr lang="el-GR" b="1" dirty="0" smtClean="0"/>
              <a:t>ούτε έχω απαντήσεις</a:t>
            </a:r>
            <a:br>
              <a:rPr lang="el-GR" b="1" dirty="0" smtClean="0"/>
            </a:br>
            <a:r>
              <a:rPr lang="el-GR" b="1" dirty="0" smtClean="0"/>
              <a:t>για τις αμφιβολίες και τους φόβους σου ˙</a:t>
            </a:r>
            <a:br>
              <a:rPr lang="el-GR" b="1" dirty="0" smtClean="0"/>
            </a:br>
            <a:r>
              <a:rPr lang="el-GR" b="1" dirty="0" smtClean="0"/>
              <a:t>όμως μπορώ να σ’ ακούσω</a:t>
            </a:r>
            <a:br>
              <a:rPr lang="el-GR" b="1" dirty="0" smtClean="0"/>
            </a:br>
            <a:r>
              <a:rPr lang="el-GR" b="1" dirty="0" smtClean="0"/>
              <a:t>και να τα μοιραστώ μαζί σου.</a:t>
            </a:r>
            <a:br>
              <a:rPr lang="el-GR" b="1" dirty="0" smtClean="0"/>
            </a:br>
            <a:r>
              <a:rPr lang="el-GR" b="1" dirty="0" smtClean="0"/>
              <a:t/>
            </a:r>
            <a:br>
              <a:rPr lang="el-GR" b="1" dirty="0" smtClean="0"/>
            </a:br>
            <a:r>
              <a:rPr lang="el-GR" b="1" dirty="0" smtClean="0"/>
              <a:t>Δεν μπορώ ν’ αλλάξω</a:t>
            </a:r>
            <a:br>
              <a:rPr lang="el-GR" b="1" dirty="0" smtClean="0"/>
            </a:br>
            <a:r>
              <a:rPr lang="el-GR" b="1" dirty="0" smtClean="0"/>
              <a:t>το παρελθόν ή το μέλλον σου.</a:t>
            </a:r>
            <a:br>
              <a:rPr lang="el-GR" b="1" dirty="0" smtClean="0"/>
            </a:br>
            <a:r>
              <a:rPr lang="el-GR" b="1" dirty="0" smtClean="0"/>
              <a:t>Όμως όταν με χρειάζεσαι</a:t>
            </a:r>
            <a:br>
              <a:rPr lang="el-GR" b="1" dirty="0" smtClean="0"/>
            </a:br>
            <a:r>
              <a:rPr lang="el-GR" b="1" dirty="0" smtClean="0"/>
              <a:t>θα είμαι εκεί μαζί σου.</a:t>
            </a:r>
            <a:endParaRPr lang="el-GR" dirty="0" smtClean="0"/>
          </a:p>
          <a:p>
            <a:pPr>
              <a:buNone/>
            </a:pPr>
            <a:r>
              <a:rPr lang="el-GR" b="1" dirty="0" smtClean="0"/>
              <a:t>           Δεν μπορώ να σου πω ποιος είσαι</a:t>
            </a:r>
            <a:br>
              <a:rPr lang="el-GR" b="1" dirty="0" smtClean="0"/>
            </a:br>
            <a:r>
              <a:rPr lang="el-GR" b="1" dirty="0" smtClean="0"/>
              <a:t>ούτε ποιος πρέπει να γίνεις.</a:t>
            </a:r>
            <a:br>
              <a:rPr lang="el-GR" b="1" dirty="0" smtClean="0"/>
            </a:br>
            <a:r>
              <a:rPr lang="el-GR" b="1" dirty="0" smtClean="0"/>
              <a:t>Μόνο μπορώ</a:t>
            </a:r>
            <a:br>
              <a:rPr lang="el-GR" b="1" dirty="0" smtClean="0"/>
            </a:br>
            <a:r>
              <a:rPr lang="el-GR" b="1" dirty="0" smtClean="0"/>
              <a:t>να σ' αγαπώ όπως είσαι και να είμαι φίλος σου .</a:t>
            </a:r>
            <a:endParaRPr lang="el-GR" dirty="0" smtClean="0"/>
          </a:p>
          <a:p>
            <a:pPr>
              <a:buNone/>
            </a:pPr>
            <a:r>
              <a:rPr lang="el-GR" b="1" dirty="0" smtClean="0"/>
              <a:t/>
            </a:r>
            <a:br>
              <a:rPr lang="el-GR" b="1" dirty="0" smtClean="0"/>
            </a:br>
            <a:r>
              <a:rPr lang="el-GR" dirty="0" smtClean="0"/>
              <a:t/>
            </a:r>
            <a:br>
              <a:rPr lang="el-GR" dirty="0" smtClean="0"/>
            </a:b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Ποια στοιχεία για τη φιλία δίνει το παραπάνω ποίημα;</a:t>
            </a:r>
          </a:p>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de-DE" dirty="0"/>
          </a:p>
        </p:txBody>
      </p:sp>
      <p:pic>
        <p:nvPicPr>
          <p:cNvPr id="5" name="4 - Θέση περιεχομένου" descr="19248134_10213043921473469_6481759500411931247_n.jpg"/>
          <p:cNvPicPr>
            <a:picLocks noGrp="1" noChangeAspect="1"/>
          </p:cNvPicPr>
          <p:nvPr>
            <p:ph sz="half" idx="2"/>
          </p:nvPr>
        </p:nvPicPr>
        <p:blipFill>
          <a:blip r:embed="rId2" cstate="print"/>
          <a:stretch>
            <a:fillRect/>
          </a:stretch>
        </p:blipFill>
        <p:spPr>
          <a:xfrm>
            <a:off x="5148064" y="1340768"/>
            <a:ext cx="3744416" cy="532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5" name="Rectangle 1"/>
          <p:cNvSpPr>
            <a:spLocks noChangeArrowheads="1"/>
          </p:cNvSpPr>
          <p:nvPr/>
        </p:nvSpPr>
        <p:spPr bwMode="auto">
          <a:xfrm>
            <a:off x="0" y="-63787"/>
            <a:ext cx="32060" cy="584775"/>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dirty="0" smtClean="0">
                <a:ln>
                  <a:noFill/>
                </a:ln>
                <a:solidFill>
                  <a:srgbClr val="222222"/>
                </a:solidFill>
                <a:effectLst/>
                <a:latin typeface="Calibri" pitchFamily="34" charset="0"/>
                <a:cs typeface="Arial" pitchFamily="34" charset="0"/>
              </a:rPr>
              <a:t> </a:t>
            </a:r>
            <a:endParaRPr kumimoji="0" lang="de-DE" sz="1000" b="1"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222222"/>
                </a:solidFill>
                <a:effectLst/>
                <a:latin typeface="Arial" pitchFamily="34" charset="0"/>
                <a:cs typeface="Arial" pitchFamily="34" charset="0"/>
              </a:rPr>
              <a:t/>
            </a:r>
            <a:br>
              <a:rPr kumimoji="0" lang="de-DE" sz="900" b="1" i="0" u="none" strike="noStrike" cap="none" normalizeH="0" baseline="0" dirty="0" smtClean="0">
                <a:ln>
                  <a:noFill/>
                </a:ln>
                <a:solidFill>
                  <a:srgbClr val="222222"/>
                </a:solidFill>
                <a:effectLst/>
                <a:latin typeface="Arial" pitchFamily="34" charset="0"/>
                <a:cs typeface="Arial" pitchFamily="34" charset="0"/>
              </a:rPr>
            </a:b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 Διάγραμμα ροής: Έξοδος σε εκτυπωτή"/>
          <p:cNvSpPr/>
          <p:nvPr/>
        </p:nvSpPr>
        <p:spPr>
          <a:xfrm>
            <a:off x="4572000" y="188640"/>
            <a:ext cx="4572000" cy="1184791"/>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Χόρχε</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 </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Λουίς</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 </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Μπόρχες</a:t>
            </a:r>
            <a:r>
              <a:rPr lang="de-DE"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 </a:t>
            </a:r>
            <a:endParaRPr lang="el-G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endParaRPr>
          </a:p>
          <a:p>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Ποίημα</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 </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στους</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 </a:t>
            </a:r>
            <a:r>
              <a:rPr lang="de-DE"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φίλους</a:t>
            </a:r>
            <a:r>
              <a:rPr lang="de-D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Arial" pitchFamily="34" charset="0"/>
              </a:rPr>
              <a:t>»</a:t>
            </a:r>
            <a:endParaRPr lang="de-DE"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9 - Ορθογώνιο"/>
          <p:cNvSpPr/>
          <p:nvPr/>
        </p:nvSpPr>
        <p:spPr>
          <a:xfrm>
            <a:off x="3923928" y="1844824"/>
            <a:ext cx="2808312"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l-GR" dirty="0" err="1" smtClean="0">
                <a:hlinkClick r:id="rId3"/>
              </a:rPr>
              <a:t>Χόρχε</a:t>
            </a:r>
            <a:r>
              <a:rPr lang="el-GR" dirty="0" smtClean="0">
                <a:hlinkClick r:id="rId3"/>
              </a:rPr>
              <a:t> </a:t>
            </a:r>
            <a:r>
              <a:rPr lang="el-GR" dirty="0" err="1" smtClean="0">
                <a:hlinkClick r:id="rId3"/>
              </a:rPr>
              <a:t>Λουίς</a:t>
            </a:r>
            <a:r>
              <a:rPr lang="el-GR" dirty="0" smtClean="0">
                <a:hlinkClick r:id="rId3"/>
              </a:rPr>
              <a:t> Μπόρχες</a:t>
            </a:r>
            <a:endParaRPr lang="el-GR" dirty="0" smtClean="0"/>
          </a:p>
          <a:p>
            <a:r>
              <a:rPr lang="el-GR" dirty="0" smtClean="0"/>
              <a:t>Από τη </a:t>
            </a:r>
            <a:r>
              <a:rPr lang="el-GR" dirty="0" err="1" smtClean="0"/>
              <a:t>Βικιπαίδεια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83568" y="188640"/>
            <a:ext cx="8280920" cy="504056"/>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l-G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Κείμενο 2 [Αγαπάς για ν' αγαπάς]</a:t>
            </a:r>
            <a:r>
              <a:rPr lang="el-GR" sz="4000" dirty="0" smtClean="0">
                <a:latin typeface="Comic Sans MS" pitchFamily="66" charset="0"/>
              </a:rPr>
              <a:t> </a:t>
            </a:r>
            <a:r>
              <a:rPr lang="el-GR" dirty="0" smtClean="0">
                <a:latin typeface="Comic Sans MS" pitchFamily="66" charset="0"/>
              </a:rPr>
              <a:t/>
            </a:r>
            <a:br>
              <a:rPr lang="el-GR" dirty="0" smtClean="0">
                <a:latin typeface="Comic Sans MS" pitchFamily="66" charset="0"/>
              </a:rPr>
            </a:br>
            <a:endParaRPr lang="de-DE" dirty="0">
              <a:latin typeface="Comic Sans MS" pitchFamily="66" charset="0"/>
            </a:endParaRPr>
          </a:p>
        </p:txBody>
      </p:sp>
      <p:sp>
        <p:nvSpPr>
          <p:cNvPr id="6" name="5 - Θέση περιεχομένου"/>
          <p:cNvSpPr>
            <a:spLocks noGrp="1"/>
          </p:cNvSpPr>
          <p:nvPr>
            <p:ph idx="1"/>
          </p:nvPr>
        </p:nvSpPr>
        <p:spPr>
          <a:xfrm>
            <a:off x="251520" y="764704"/>
            <a:ext cx="8568952" cy="5688632"/>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buNone/>
            </a:pPr>
            <a:r>
              <a:rPr lang="en-US" sz="7200" dirty="0" smtClean="0"/>
              <a:t>       </a:t>
            </a:r>
            <a:r>
              <a:rPr lang="el-GR" sz="7200" dirty="0" smtClean="0"/>
              <a:t>Αυτή την ιστορία τη λέω πάντα, την έχω γράψει και πολλοί από σας την έχετε ακούσει χιλιάδες φορές, μ' αρέσει όμως τόσο πολύ. Στο μάθημα της Αγάπης ένα κορίτσι είπε ένα βράδυ: «Ξέρω γιατί απελπίζομαι τόσο συχνά. Είναι γιατί θέλω να με αγαπούν όλοι κι αυτό δεν είναι ανθρωπίνως δυνατόν. Θα μπορούσα να είμαι το πιο ζουμερό, το πιο </a:t>
            </a:r>
            <a:r>
              <a:rPr lang="en-US" sz="7200" dirty="0" smtClean="0"/>
              <a:t>    </a:t>
            </a:r>
            <a:r>
              <a:rPr lang="el-GR" sz="7200" dirty="0" smtClean="0"/>
              <a:t>γευστικό, το πιο συναρπαστικό ροδάκινο του κόσμου και να προσφέρομαι σε όλους. Υπάρχουν όμως άνθρωποι που είναι αλλεργικοί στα ροδάκινα. Αυτοί θα θελήσουν ίσως να γίνω μπανάνα». Πόσο συχνά δε γινόμαστε μπανάνες για άλλους, που θέλουν ροδάκινα! Τι θλιβερή φρουτοσαλάτα. Είναι προτιμότερο να πεις στον άλλο: «Λυπάμαι πολύ που δεν μπορώ να είμαι μπανάνα, θα το 'θελα πολύ να ήμουνα μπανάνα για σένα. Βλέπεις όμως, είμαι </a:t>
            </a:r>
            <a:r>
              <a:rPr lang="el-GR" sz="7200" i="1" dirty="0" smtClean="0"/>
              <a:t>ροδάκινο».</a:t>
            </a:r>
            <a:endParaRPr lang="el-GR" sz="7200" dirty="0" smtClean="0"/>
          </a:p>
          <a:p>
            <a:pPr>
              <a:buNone/>
            </a:pPr>
            <a:r>
              <a:rPr lang="en-US" sz="7200" dirty="0" smtClean="0"/>
              <a:t>      </a:t>
            </a:r>
            <a:r>
              <a:rPr lang="el-GR" sz="7200" dirty="0" smtClean="0"/>
              <a:t>Και ξέρετε τι θα συμβεί; Αν περιμένετε αρκετά, θα βρείτε κάποιον που του αρέσουν τα ροδάκινα. Και μετά θα μπορείτε να ζήσετε σαν ροδάκινο κι όχι σαν μπανάνα. Σκεφτείτε χάσιμο ενέργειας που έχει κανείς προσπαθώντας να γίνει μπανάνα όταν είναι ροδάκινο!</a:t>
            </a:r>
          </a:p>
          <a:p>
            <a:pPr>
              <a:buNone/>
            </a:pPr>
            <a:r>
              <a:rPr lang="en-US" sz="7200" dirty="0" smtClean="0"/>
              <a:t>         </a:t>
            </a:r>
            <a:r>
              <a:rPr lang="el-GR" sz="7200" dirty="0" smtClean="0"/>
              <a:t>«Όταν αγαπάς, κινδυνεύεις να μην έχει ανταπόκριση η αγάπη σου». Δεν είναι κακό αυτό. Αγαπάς για ν</a:t>
            </a:r>
            <a:r>
              <a:rPr lang="el-GR" sz="7200" i="1" dirty="0" smtClean="0"/>
              <a:t>' αγαπάς</a:t>
            </a:r>
            <a:r>
              <a:rPr lang="el-GR" sz="7200" dirty="0" smtClean="0"/>
              <a:t>, κι όχι για να πάρεις ανταπόδοση – αυτό δεν είναι αγάπη.</a:t>
            </a:r>
            <a:r>
              <a:rPr lang="en-US" sz="7200" dirty="0" smtClean="0"/>
              <a:t> </a:t>
            </a:r>
            <a:r>
              <a:rPr lang="el-GR" sz="7200" dirty="0" smtClean="0"/>
              <a:t>«Όταν ελπίζεις, κινδυνεύεις να πονέσεις». Και «Όταν δοκιμάζεις, κινδυνεύεις να αποτύχεις». Κι όμως πρέπει να ρισκάρεις, γιατί η μεγαλύτερη ατυχία στη ζωή είναι να μη ρισκάρεις τίποτε. Όποιος δε ρισκάρει τίποτε, δεν κάνει τίποτε, δεν έχει τίποτε και δεν είναι τίποτε. Μπορεί ν' αποφεύγει τον πόνο και τη λύπη, αλλά δε μαθαίνει, δε νιώθει, δεν αλλάζει, δεν αναπτύσσεται, δε ζει και δεν αγαπά. Είναι δούλος αλυσοδεμένος με τις βεβαιότητες και τους εθισμούς του. Έχει ξεπουλήσει το μεγαλύτερο αγαθό του, την ατομική του ελευθερία. Μόνο ο άνθρωπος που ρισκάρει είναι ελεύθερος.</a:t>
            </a:r>
          </a:p>
          <a:p>
            <a:pPr>
              <a:buNone/>
            </a:pPr>
            <a:r>
              <a:rPr lang="el-GR" sz="5600" dirty="0" smtClean="0"/>
              <a:t>Λέο </a:t>
            </a:r>
            <a:r>
              <a:rPr lang="el-GR" sz="5600" dirty="0" err="1" smtClean="0"/>
              <a:t>Μπουσκάλια</a:t>
            </a:r>
            <a:r>
              <a:rPr lang="el-GR" sz="5600" dirty="0" smtClean="0"/>
              <a:t>, </a:t>
            </a:r>
            <a:r>
              <a:rPr lang="el-GR" sz="5600" i="1" dirty="0" smtClean="0"/>
              <a:t>Να ζεις, ν' αγαπάς και να μαθαίνεις</a:t>
            </a:r>
            <a:r>
              <a:rPr lang="el-GR" sz="5600" dirty="0" smtClean="0"/>
              <a:t>, </a:t>
            </a:r>
            <a:r>
              <a:rPr lang="el-GR" sz="5600" dirty="0" err="1" smtClean="0"/>
              <a:t>μτφρ</a:t>
            </a:r>
            <a:r>
              <a:rPr lang="el-GR" sz="5600" dirty="0" smtClean="0"/>
              <a:t>. Μαρίνα </a:t>
            </a:r>
            <a:r>
              <a:rPr lang="el-GR" sz="5600" dirty="0" err="1" smtClean="0"/>
              <a:t>Λώμη</a:t>
            </a:r>
            <a:r>
              <a:rPr lang="el-GR" sz="5600" dirty="0" smtClean="0"/>
              <a:t>, </a:t>
            </a:r>
            <a:r>
              <a:rPr lang="el-GR" sz="5600" dirty="0" err="1" smtClean="0"/>
              <a:t>εκδ</a:t>
            </a:r>
            <a:r>
              <a:rPr lang="el-GR" sz="5600" dirty="0" smtClean="0"/>
              <a:t>. Γλάρος, 1988</a:t>
            </a:r>
          </a:p>
          <a:p>
            <a:pPr>
              <a:buNone/>
            </a:pPr>
            <a:r>
              <a:rPr lang="el-GR" dirty="0" smtClean="0"/>
              <a:t> </a:t>
            </a:r>
          </a:p>
          <a:p>
            <a:pPr>
              <a:buNone/>
            </a:pPr>
            <a:endParaRPr lang="de-DE" dirty="0"/>
          </a:p>
        </p:txBody>
      </p:sp>
      <p:sp>
        <p:nvSpPr>
          <p:cNvPr id="8" name="7 - Διάγραμμα ροής: Μη αυτόματη λειτουργία"/>
          <p:cNvSpPr/>
          <p:nvPr/>
        </p:nvSpPr>
        <p:spPr>
          <a:xfrm>
            <a:off x="0" y="0"/>
            <a:ext cx="828600" cy="923330"/>
          </a:xfrm>
          <a:prstGeom prst="flowChartManualOperation">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 Ταινία προς τα επάνω"/>
          <p:cNvSpPr/>
          <p:nvPr/>
        </p:nvSpPr>
        <p:spPr>
          <a:xfrm>
            <a:off x="7480138" y="6093296"/>
            <a:ext cx="1663862"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t>ΣΕΛ.45</a:t>
            </a:r>
            <a:endParaRPr lang="de-DE"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94122"/>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dirty="0">
                <a:latin typeface="Comic Sans MS" pitchFamily="66" charset="0"/>
              </a:rPr>
              <a:t> </a:t>
            </a:r>
            <a:r>
              <a:rPr lang="en-US" dirty="0" smtClean="0">
                <a:latin typeface="Comic Sans MS" pitchFamily="66" charset="0"/>
              </a:rPr>
              <a:t>      </a:t>
            </a:r>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Ενεργητική</a:t>
            </a: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και παθητική φωνή</a:t>
            </a:r>
            <a:endPar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p:txBody>
      </p:sp>
      <p:sp>
        <p:nvSpPr>
          <p:cNvPr id="3" name="2 - Θέση περιεχομένου"/>
          <p:cNvSpPr>
            <a:spLocks noGrp="1"/>
          </p:cNvSpPr>
          <p:nvPr>
            <p:ph idx="1"/>
          </p:nvPr>
        </p:nvSpPr>
        <p:spPr>
          <a:xfrm>
            <a:off x="4283968" y="764704"/>
            <a:ext cx="4536504" cy="2592288"/>
          </a:xfrm>
          <a:prstGeom prst="leftArrow">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47500" lnSpcReduction="20000"/>
          </a:bodyPr>
          <a:lstStyle/>
          <a:p>
            <a:pPr>
              <a:buNone/>
            </a:pPr>
            <a:r>
              <a:rPr lang="en-US" sz="3800" dirty="0" smtClean="0"/>
              <a:t>   </a:t>
            </a:r>
          </a:p>
          <a:p>
            <a:pPr>
              <a:buNone/>
            </a:pPr>
            <a:r>
              <a:rPr lang="el-GR" sz="3800" b="1" dirty="0" smtClean="0"/>
              <a:t>Τα </a:t>
            </a:r>
            <a:r>
              <a:rPr lang="el-GR" sz="3800" b="1" dirty="0"/>
              <a:t>ρήματα </a:t>
            </a:r>
            <a:r>
              <a:rPr lang="el-GR" sz="3800" b="1" dirty="0" smtClean="0"/>
              <a:t>κλίνονται</a:t>
            </a:r>
            <a:endParaRPr lang="en-US" sz="3800" b="1" dirty="0" smtClean="0"/>
          </a:p>
          <a:p>
            <a:pPr>
              <a:buNone/>
            </a:pPr>
            <a:r>
              <a:rPr lang="el-GR" sz="3800" b="1" dirty="0" smtClean="0"/>
              <a:t> </a:t>
            </a:r>
            <a:r>
              <a:rPr lang="el-GR" sz="3800" b="1" dirty="0"/>
              <a:t>σύμφωνα με τη </a:t>
            </a:r>
            <a:r>
              <a:rPr lang="el-GR" sz="3800" b="1" dirty="0" smtClean="0"/>
              <a:t>φωνή</a:t>
            </a:r>
            <a:endParaRPr lang="en-US" sz="3800" b="1" dirty="0" smtClean="0"/>
          </a:p>
          <a:p>
            <a:pPr>
              <a:buNone/>
            </a:pPr>
            <a:r>
              <a:rPr lang="el-GR" sz="3800" b="1" dirty="0" smtClean="0"/>
              <a:t> </a:t>
            </a:r>
            <a:r>
              <a:rPr lang="el-GR" sz="3800" b="1" dirty="0"/>
              <a:t>στην οποία </a:t>
            </a:r>
            <a:r>
              <a:rPr lang="el-GR" sz="3800" b="1" dirty="0" smtClean="0"/>
              <a:t>ανήκουν.</a:t>
            </a:r>
            <a:endParaRPr lang="el-GR" sz="3800" b="1" dirty="0"/>
          </a:p>
        </p:txBody>
      </p:sp>
      <p:sp>
        <p:nvSpPr>
          <p:cNvPr id="4" name="3 - Ορθογώνιο"/>
          <p:cNvSpPr/>
          <p:nvPr/>
        </p:nvSpPr>
        <p:spPr>
          <a:xfrm>
            <a:off x="251520" y="188640"/>
            <a:ext cx="849913" cy="830997"/>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a:spAutoFit/>
          </a:bodyPr>
          <a:lstStyle/>
          <a:p>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Β1</a:t>
            </a:r>
            <a:endParaRPr lang="de-D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 Ορθογώνιο"/>
          <p:cNvSpPr/>
          <p:nvPr/>
        </p:nvSpPr>
        <p:spPr>
          <a:xfrm>
            <a:off x="5004048" y="3212976"/>
            <a:ext cx="3888432" cy="341632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l-GR" sz="2400" dirty="0" smtClean="0">
                <a:latin typeface="Comic Sans MS" pitchFamily="66" charset="0"/>
              </a:rPr>
              <a:t>Πολλά ρήματα συναντώνται και στην ενεργητική και στην παθητική φωνή. Άλλα έχουν μόνο ενεργητική φωνή και άλλα μόνο παθητική. </a:t>
            </a:r>
            <a:r>
              <a:rPr lang="el-GR" sz="2400" b="1" dirty="0" smtClean="0">
                <a:latin typeface="Comic Sans MS" pitchFamily="66" charset="0"/>
              </a:rPr>
              <a:t>Αυτά που έχουν μόνο παθητική φωνή λέγονται αποθετικά</a:t>
            </a:r>
            <a:r>
              <a:rPr lang="el-GR" sz="2400" dirty="0" smtClean="0">
                <a:latin typeface="Comic Sans MS" pitchFamily="66" charset="0"/>
              </a:rPr>
              <a:t>.</a:t>
            </a:r>
            <a:endParaRPr lang="el-GR" sz="2400" dirty="0">
              <a:latin typeface="Comic Sans MS" pitchFamily="66" charset="0"/>
            </a:endParaRPr>
          </a:p>
        </p:txBody>
      </p:sp>
      <p:sp>
        <p:nvSpPr>
          <p:cNvPr id="6" name="5 - Ορθογώνιο"/>
          <p:cNvSpPr/>
          <p:nvPr/>
        </p:nvSpPr>
        <p:spPr>
          <a:xfrm>
            <a:off x="467544" y="4221088"/>
            <a:ext cx="3960440" cy="2308324"/>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l-GR" sz="2400" dirty="0" smtClean="0">
                <a:latin typeface="Comic Sans MS" pitchFamily="66" charset="0"/>
              </a:rPr>
              <a:t>Η ενεργητική και η παθητική φωνή δεν ταυτίζονται πάντα με τη σημασία των ρημάτων. π.χ. </a:t>
            </a:r>
            <a:r>
              <a:rPr lang="el-GR" sz="2400" i="1" dirty="0" smtClean="0">
                <a:latin typeface="Comic Sans MS" pitchFamily="66" charset="0"/>
              </a:rPr>
              <a:t>σκέφτομαι</a:t>
            </a:r>
            <a:r>
              <a:rPr lang="el-GR" sz="2400" dirty="0" smtClean="0">
                <a:latin typeface="Comic Sans MS" pitchFamily="66" charset="0"/>
              </a:rPr>
              <a:t>: παθητική φωνή, ενεργητική σημασία</a:t>
            </a:r>
            <a:endParaRPr lang="el-GR" sz="2400" dirty="0">
              <a:latin typeface="Comic Sans MS" pitchFamily="66" charset="0"/>
            </a:endParaRPr>
          </a:p>
        </p:txBody>
      </p:sp>
      <p:sp>
        <p:nvSpPr>
          <p:cNvPr id="7" name="6 - Ταινία προς τα επάνω"/>
          <p:cNvSpPr/>
          <p:nvPr/>
        </p:nvSpPr>
        <p:spPr>
          <a:xfrm>
            <a:off x="7480138" y="692696"/>
            <a:ext cx="1663862" cy="440769"/>
          </a:xfrm>
          <a:prstGeom prst="ribbon2">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b="1" dirty="0" smtClean="0"/>
              <a:t>ΣΕΛ.48</a:t>
            </a:r>
            <a:endParaRPr lang="de-DE" b="1" dirty="0"/>
          </a:p>
        </p:txBody>
      </p:sp>
      <p:sp>
        <p:nvSpPr>
          <p:cNvPr id="8" name="7 - Ορθογώνιο"/>
          <p:cNvSpPr/>
          <p:nvPr/>
        </p:nvSpPr>
        <p:spPr>
          <a:xfrm>
            <a:off x="611560" y="1196752"/>
            <a:ext cx="3672408" cy="2862322"/>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l-GR" b="1" i="1" dirty="0" smtClean="0"/>
              <a:t>Οι φωνές</a:t>
            </a:r>
          </a:p>
          <a:p>
            <a:r>
              <a:rPr lang="el-GR" b="1" dirty="0" smtClean="0"/>
              <a:t>Φωνές</a:t>
            </a:r>
            <a:r>
              <a:rPr lang="el-GR" dirty="0" smtClean="0"/>
              <a:t> Η νέα ελληνική έχει δύο φωνές: </a:t>
            </a:r>
            <a:r>
              <a:rPr lang="el-GR" i="1" dirty="0" smtClean="0"/>
              <a:t>την </a:t>
            </a:r>
            <a:r>
              <a:rPr lang="el-GR" b="1" i="1" dirty="0" smtClean="0"/>
              <a:t>ενεργητική</a:t>
            </a:r>
            <a:r>
              <a:rPr lang="el-GR" b="1" dirty="0" smtClean="0"/>
              <a:t> </a:t>
            </a:r>
            <a:r>
              <a:rPr lang="el-GR" b="1" i="1" dirty="0" smtClean="0"/>
              <a:t>και την παθητική.</a:t>
            </a:r>
            <a:endParaRPr lang="el-GR" b="1" dirty="0" smtClean="0"/>
          </a:p>
          <a:p>
            <a:r>
              <a:rPr lang="el-GR" dirty="0" smtClean="0"/>
              <a:t>Η ενεργητική φωνή </a:t>
            </a:r>
            <a:endParaRPr lang="en-US" dirty="0" smtClean="0"/>
          </a:p>
          <a:p>
            <a:r>
              <a:rPr lang="el-GR" dirty="0" smtClean="0"/>
              <a:t>κατάληξη </a:t>
            </a:r>
            <a:r>
              <a:rPr lang="el-GR" i="1" dirty="0" smtClean="0"/>
              <a:t>-ω</a:t>
            </a:r>
            <a:r>
              <a:rPr lang="el-GR" dirty="0" smtClean="0"/>
              <a:t>, π.χ. </a:t>
            </a:r>
            <a:r>
              <a:rPr lang="el-GR" i="1" dirty="0" smtClean="0"/>
              <a:t>θέλω, ζω.</a:t>
            </a:r>
            <a:endParaRPr lang="el-GR" dirty="0" smtClean="0"/>
          </a:p>
          <a:p>
            <a:r>
              <a:rPr lang="el-GR" dirty="0" smtClean="0"/>
              <a:t>Η παθητική φωνή </a:t>
            </a:r>
            <a:endParaRPr lang="en-US" dirty="0" smtClean="0"/>
          </a:p>
          <a:p>
            <a:r>
              <a:rPr lang="el-GR" dirty="0" smtClean="0"/>
              <a:t>κατάληξη </a:t>
            </a:r>
            <a:r>
              <a:rPr lang="el-GR" i="1" dirty="0" smtClean="0"/>
              <a:t>-</a:t>
            </a:r>
            <a:r>
              <a:rPr lang="el-GR" i="1" dirty="0" err="1" smtClean="0"/>
              <a:t>μαι</a:t>
            </a:r>
            <a:r>
              <a:rPr lang="el-GR" dirty="0" smtClean="0"/>
              <a:t>, π.χ. </a:t>
            </a:r>
            <a:r>
              <a:rPr lang="el-GR" i="1" dirty="0" smtClean="0"/>
              <a:t>γελιέμαι, μιμούμαι, μοιράζομαι, χαίρομαι.</a:t>
            </a:r>
            <a:endParaRPr lang="el-GR" dirty="0" smtClean="0"/>
          </a:p>
          <a:p>
            <a:endParaRPr lang="en-US" dirty="0" smtClean="0"/>
          </a:p>
        </p:txBody>
      </p:sp>
      <p:sp>
        <p:nvSpPr>
          <p:cNvPr id="9" name="8 - Ορθογώνιο"/>
          <p:cNvSpPr/>
          <p:nvPr/>
        </p:nvSpPr>
        <p:spPr>
          <a:xfrm>
            <a:off x="5388677" y="1124744"/>
            <a:ext cx="3755323"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t> </a:t>
            </a:r>
            <a:r>
              <a:rPr lang="el-GR" b="1" dirty="0" smtClean="0"/>
              <a:t>Μαθαίνω </a:t>
            </a:r>
            <a:r>
              <a:rPr lang="el-GR" dirty="0" smtClean="0"/>
              <a:t>για τις</a:t>
            </a:r>
            <a:r>
              <a:rPr lang="el-GR" b="1" dirty="0" smtClean="0"/>
              <a:t> φωνές </a:t>
            </a:r>
            <a:r>
              <a:rPr lang="el-GR" dirty="0" smtClean="0"/>
              <a:t>του ρήματος</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prstGeom prst="flowChartDocument">
            <a:avLst/>
          </a:prstGeom>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l-GR" dirty="0" smtClean="0"/>
              <a:t/>
            </a:r>
            <a:br>
              <a:rPr lang="el-GR" dirty="0" smtClean="0"/>
            </a:b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ΑΣΚΗΣΕΙΣ  ΣΤΗΝ</a:t>
            </a:r>
            <a:b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l-GR"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ΕΝΕΡΓΗΤΙΚΗ ΚΑΙ ΠΑΘΗΤΙΚΗ ΦΩΝΗ </a:t>
            </a:r>
            <a:r>
              <a:rPr lang="de-DE"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de-DE"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l-GR" dirty="0" smtClean="0"/>
              <a:t> </a:t>
            </a:r>
            <a:endParaRPr lang="de-DE" dirty="0"/>
          </a:p>
        </p:txBody>
      </p:sp>
      <p:sp>
        <p:nvSpPr>
          <p:cNvPr id="3" name="2 - Θέση περιεχομένου"/>
          <p:cNvSpPr>
            <a:spLocks noGrp="1"/>
          </p:cNvSpPr>
          <p:nvPr>
            <p:ph idx="1"/>
          </p:nvPr>
        </p:nvSpPr>
        <p:spPr>
          <a:xfrm>
            <a:off x="395536" y="1484784"/>
            <a:ext cx="8507288" cy="499715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None/>
            </a:pP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1.Να γράψεις σε ποια φωνή βρίσκονται τα πιο κάτω ρήματα:</a:t>
            </a:r>
            <a:endPar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l-GR" dirty="0" smtClean="0"/>
              <a:t>Εκδικήθηκα</a:t>
            </a:r>
            <a:endParaRPr lang="de-DE" dirty="0" smtClean="0"/>
          </a:p>
          <a:p>
            <a:r>
              <a:rPr lang="el-GR" dirty="0" smtClean="0"/>
              <a:t>έχει τρανταχτεί</a:t>
            </a:r>
            <a:endParaRPr lang="de-DE" dirty="0" smtClean="0"/>
          </a:p>
          <a:p>
            <a:r>
              <a:rPr lang="el-GR" dirty="0" smtClean="0"/>
              <a:t>τηλεφώνησε</a:t>
            </a:r>
            <a:endParaRPr lang="de-DE" dirty="0" smtClean="0"/>
          </a:p>
          <a:p>
            <a:r>
              <a:rPr lang="el-GR" dirty="0" smtClean="0"/>
              <a:t>χόρευε</a:t>
            </a:r>
            <a:endParaRPr lang="de-DE" dirty="0" smtClean="0"/>
          </a:p>
          <a:p>
            <a:r>
              <a:rPr lang="el-GR" dirty="0" smtClean="0"/>
              <a:t>προσβληθήκαμε</a:t>
            </a:r>
            <a:endParaRPr lang="de-DE" dirty="0" smtClean="0"/>
          </a:p>
          <a:p>
            <a:r>
              <a:rPr lang="el-GR" dirty="0" smtClean="0"/>
              <a:t>χτένισα</a:t>
            </a:r>
            <a:endParaRPr lang="de-DE" dirty="0" smtClean="0"/>
          </a:p>
          <a:p>
            <a:r>
              <a:rPr lang="el-GR" dirty="0" smtClean="0"/>
              <a:t>χτενιζόμαστε</a:t>
            </a:r>
            <a:endParaRPr lang="de-DE" dirty="0" smtClean="0"/>
          </a:p>
          <a:p>
            <a:r>
              <a:rPr lang="el-GR" dirty="0" smtClean="0"/>
              <a:t>Γράφτηκα</a:t>
            </a:r>
            <a:endParaRPr lang="de-DE" dirty="0" smtClean="0"/>
          </a:p>
          <a:p>
            <a:endParaRPr lang="de-DE" dirty="0"/>
          </a:p>
        </p:txBody>
      </p:sp>
      <p:sp>
        <p:nvSpPr>
          <p:cNvPr id="5" name="4 - Ορθογώνιο"/>
          <p:cNvSpPr/>
          <p:nvPr/>
        </p:nvSpPr>
        <p:spPr>
          <a:xfrm>
            <a:off x="4283968" y="4365104"/>
            <a:ext cx="4572000" cy="20313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l-GR" b="1" dirty="0" smtClean="0"/>
              <a:t>Διάβασε στη </a:t>
            </a:r>
            <a:r>
              <a:rPr lang="el-GR" b="1" dirty="0" smtClean="0">
                <a:hlinkClick r:id="rId2"/>
              </a:rPr>
              <a:t>Γραμματική </a:t>
            </a:r>
            <a:r>
              <a:rPr lang="el-GR" b="1" dirty="0" smtClean="0"/>
              <a:t>(σελ 74-83) ή στο ψηφιακό σχολείο στο σύνδεσμο   </a:t>
            </a:r>
            <a:r>
              <a:rPr lang="el-GR" dirty="0" smtClean="0">
                <a:hlinkClick r:id="rId3"/>
              </a:rPr>
              <a:t>http://ebooks.edu.gr/modules/ebook/show.php/DSGYMA112/621/4006,17975/</a:t>
            </a:r>
            <a:r>
              <a:rPr lang="el-GR" b="1" dirty="0" smtClean="0"/>
              <a:t>  για τα </a:t>
            </a:r>
            <a:r>
              <a:rPr lang="el-GR" b="1" u="sng" dirty="0" smtClean="0"/>
              <a:t>ρήματα </a:t>
            </a:r>
            <a:r>
              <a:rPr lang="el-GR" b="1" dirty="0" smtClean="0"/>
              <a:t>: τις φωνές και τις συζυγίες. Είναι πολύ σημαντικό να θυμηθείς την κλίση των ρημάτων.</a:t>
            </a:r>
            <a:endParaRPr lang="de-DE" dirty="0"/>
          </a:p>
        </p:txBody>
      </p:sp>
      <p:sp>
        <p:nvSpPr>
          <p:cNvPr id="6" name="5 - Ορθογώνιο"/>
          <p:cNvSpPr/>
          <p:nvPr/>
        </p:nvSpPr>
        <p:spPr>
          <a:xfrm>
            <a:off x="3707904" y="3573016"/>
            <a:ext cx="3738524"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r>
              <a:rPr lang="el-GR" sz="2400" b="1" dirty="0" smtClean="0">
                <a:latin typeface="Comic Sans MS" pitchFamily="66" charset="0"/>
              </a:rPr>
              <a:t>ΑΝ ΔΕΝ ΤΑ ΘΥΜΑΣΑΙ</a:t>
            </a:r>
            <a:endParaRPr lang="de-DE" sz="2400" b="1" dirty="0">
              <a:latin typeface="Comic Sans MS" pitchFamily="66" charset="0"/>
            </a:endParaRPr>
          </a:p>
        </p:txBody>
      </p:sp>
      <p:pic>
        <p:nvPicPr>
          <p:cNvPr id="7" name="6 - Εικόνα" descr="images (91).jpg"/>
          <p:cNvPicPr>
            <a:picLocks noChangeAspect="1"/>
          </p:cNvPicPr>
          <p:nvPr/>
        </p:nvPicPr>
        <p:blipFill>
          <a:blip r:embed="rId4" cstate="print"/>
          <a:stretch>
            <a:fillRect/>
          </a:stretch>
        </p:blipFill>
        <p:spPr>
          <a:xfrm>
            <a:off x="7452320" y="2996952"/>
            <a:ext cx="1440160" cy="12961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1455</Words>
  <Application>Microsoft Office PowerPoint</Application>
  <PresentationFormat>Προβολή στην οθόνη (4:3)</PresentationFormat>
  <Paragraphs>241</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 3η ενότητα   ΦΙΛΟΙ ΓΙΑ ΠΑΝΤΑ</vt:lpstr>
      <vt:lpstr>Α. Η ΦΙΛΙΑ</vt:lpstr>
      <vt:lpstr>Η φιλία κατά τον  Αριστοτέλη</vt:lpstr>
      <vt:lpstr>δύο συνηθισμένα είδη φιλίας</vt:lpstr>
      <vt:lpstr> Η φιλία της αρετής και του αγαθού </vt:lpstr>
      <vt:lpstr>Διαφάνεια 6</vt:lpstr>
      <vt:lpstr> Κείμενο 2 [Αγαπάς για ν' αγαπάς]  </vt:lpstr>
      <vt:lpstr>       Ενεργητική και παθητική φωνή</vt:lpstr>
      <vt:lpstr> ΑΣΚΗΣΕΙΣ  ΣΤΗΝ ΕΝΕΡΓΗΤΙΚΗ ΚΑΙ ΠΑΘΗΤΙΚΗ ΦΩΝΗ   </vt:lpstr>
      <vt:lpstr>Διαφάνεια 10</vt:lpstr>
      <vt:lpstr>   Μαθαίνω για τις συζυγίες του ρήματος </vt:lpstr>
      <vt:lpstr>ΑΣΚΗΣΕΙΣ ΣΤΙΣ  ΣΥΖΥΓΙΕΣ ΤΟΥ ΡΗΜΑΤΟΣ</vt:lpstr>
      <vt:lpstr>Διαφάνεια 13</vt:lpstr>
      <vt:lpstr>       Β. ΤΟ Α΄ ΣΥΝΘΕΤΙΚΟ</vt:lpstr>
      <vt:lpstr>Διαφάνεια 15</vt:lpstr>
      <vt:lpstr>Ασκήσεις</vt:lpstr>
      <vt:lpstr>Ασκήσεις του σχολ.βιβλίου</vt:lpstr>
      <vt:lpstr>Διαφάνεια 18</vt:lpstr>
      <vt:lpstr>   ΛΕΞΙΛΟΓΙΟ  </vt:lpstr>
      <vt:lpstr>Διαφάνεια 20</vt:lpstr>
      <vt:lpstr>Διαφάνεια 21</vt:lpstr>
      <vt:lpstr> Διαβάζω και γράφω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3η ενότητα   ΦΙΛΟΙ ΓΙΑ ΠΑΝΤΑ</dc:title>
  <dc:creator>admin</dc:creator>
  <cp:lastModifiedBy>admin</cp:lastModifiedBy>
  <cp:revision>57</cp:revision>
  <dcterms:created xsi:type="dcterms:W3CDTF">2020-12-02T20:39:15Z</dcterms:created>
  <dcterms:modified xsi:type="dcterms:W3CDTF">2021-01-07T16:20:31Z</dcterms:modified>
</cp:coreProperties>
</file>