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971F4D3-7B0C-41BE-995F-672B4438768D}" type="datetimeFigureOut">
              <a:rPr lang="de-DE" smtClean="0"/>
              <a:pPr/>
              <a:t>23.01.2022</a:t>
            </a:fld>
            <a:endParaRPr lang="de-DE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F79BC9-A62F-435E-903A-390F69588B17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-language.gr/digitalResources/modern_greek/tools/lexica/glossology_edu/lemma.html?id=104" TargetMode="External"/><Relationship Id="rId2" Type="http://schemas.openxmlformats.org/officeDocument/2006/relationships/hyperlink" Target="http://www.greek-language.gr/digitalResources/modern_greek/tools/lexica/glossology_edu/lemma.html?id=11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k-language.gr/digitalResources/modern_greek/tools/lexica/glossology_edu/lemma.html?id=8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k-language.gr/digitalResources/modern_greek/tools/lexica/glossology_edu/lemma.html?id=15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-language.gr/digitalResources/modern_greek/tools/lexica/glossology_edu/lemma.html?id=97" TargetMode="External"/><Relationship Id="rId2" Type="http://schemas.openxmlformats.org/officeDocument/2006/relationships/hyperlink" Target="http://www.greek-language.gr/digitalResources/modern_greek/tools/lexica/glossology_edu/lemma.html?id=10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ΤΑ ΠΑΡΑΘΕΤΙΚΑ </a:t>
            </a:r>
            <a:endParaRPr lang="de-DE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ΕΠΙΘΕΤΩΝ ΚΑΙ ΕΠΙΡΡΗΜΑΤΩΝ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l-GR" sz="2700" b="1" dirty="0" smtClean="0"/>
              <a:t/>
            </a:r>
            <a:br>
              <a:rPr lang="el-GR" sz="2700" b="1" dirty="0" smtClean="0"/>
            </a:br>
            <a:r>
              <a:rPr lang="el-GR" sz="2700" b="1" dirty="0"/>
              <a:t/>
            </a:r>
            <a:br>
              <a:rPr lang="el-GR" sz="2700" b="1" dirty="0"/>
            </a:br>
            <a:r>
              <a:rPr lang="el-GR" sz="2700" b="1" dirty="0" smtClean="0"/>
              <a:t>ΠΙΝΑΚΑΣ ΑΝΩΜΑΛΩΝ ΠΑΡΑΘΕΤΙΚΩΝ</a:t>
            </a:r>
            <a:r>
              <a:rPr lang="de-DE" sz="2700" dirty="0" smtClean="0"/>
              <a:t> </a:t>
            </a:r>
            <a:r>
              <a:rPr lang="el-GR" sz="2700" b="1" dirty="0" smtClean="0"/>
              <a:t>(Μονολεκτικά παραθετικά)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b="1" dirty="0" smtClean="0"/>
              <a:t> </a:t>
            </a:r>
            <a:r>
              <a:rPr lang="el-GR" b="1" dirty="0"/>
              <a:t>Ανώμαλα παραθετικά</a:t>
            </a:r>
            <a:endParaRPr lang="de-DE" dirty="0"/>
          </a:p>
          <a:p>
            <a:r>
              <a:rPr lang="el-GR" dirty="0"/>
              <a:t>Κάποια επίθετα τυχαίνει να σχηματίζουν με διαφορετικό τρόπο τα παραθετικά τους και γι’ αυτό τα ονομάζουμε</a:t>
            </a:r>
            <a:r>
              <a:rPr lang="de-DE" dirty="0"/>
              <a:t> </a:t>
            </a:r>
            <a:r>
              <a:rPr lang="el-GR" b="1" dirty="0"/>
              <a:t>ανώμαλα </a:t>
            </a:r>
            <a:r>
              <a:rPr lang="el-GR" b="1" dirty="0" smtClean="0"/>
              <a:t>παραθετικά.</a:t>
            </a:r>
            <a:endParaRPr lang="de-DE" dirty="0" smtClean="0"/>
          </a:p>
          <a:p>
            <a:pPr>
              <a:buNone/>
            </a:pPr>
            <a:endParaRPr lang="de-DE" dirty="0"/>
          </a:p>
          <a:p>
            <a:r>
              <a:rPr lang="en-US" b="1" dirty="0" err="1"/>
              <a:t>Θετικός</a:t>
            </a:r>
            <a:r>
              <a:rPr lang="en-US" b="1" dirty="0"/>
              <a:t> </a:t>
            </a:r>
            <a:r>
              <a:rPr lang="en-US" b="1" dirty="0" err="1" smtClean="0"/>
              <a:t>βαθμός</a:t>
            </a:r>
            <a:r>
              <a:rPr lang="el-GR" b="1" dirty="0" smtClean="0"/>
              <a:t>       </a:t>
            </a:r>
            <a:r>
              <a:rPr lang="en-US" b="1" dirty="0" err="1" smtClean="0"/>
              <a:t>Συγκριτικός</a:t>
            </a:r>
            <a:r>
              <a:rPr lang="en-US" b="1" dirty="0" smtClean="0"/>
              <a:t> </a:t>
            </a:r>
            <a:r>
              <a:rPr lang="en-US" b="1" dirty="0" err="1" smtClean="0"/>
              <a:t>βαθμός</a:t>
            </a:r>
            <a:r>
              <a:rPr lang="el-GR" b="1" dirty="0" smtClean="0"/>
              <a:t>          </a:t>
            </a:r>
            <a:r>
              <a:rPr lang="en-US" b="1" dirty="0" err="1" smtClean="0"/>
              <a:t>Υπερθετικός</a:t>
            </a:r>
            <a:r>
              <a:rPr lang="en-US" b="1" dirty="0" smtClean="0"/>
              <a:t> </a:t>
            </a:r>
            <a:r>
              <a:rPr lang="en-US" b="1" dirty="0" err="1"/>
              <a:t>βαθμός</a:t>
            </a:r>
            <a:endParaRPr lang="de-DE" dirty="0"/>
          </a:p>
          <a:p>
            <a:r>
              <a:rPr lang="en-US" i="1" dirty="0" err="1"/>
              <a:t>απλός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</a:t>
            </a:r>
            <a:r>
              <a:rPr lang="en-US" i="1" dirty="0" err="1" smtClean="0"/>
              <a:t>απλούστερος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   </a:t>
            </a:r>
            <a:r>
              <a:rPr lang="en-US" i="1" dirty="0" err="1" smtClean="0"/>
              <a:t>απλούστατος</a:t>
            </a:r>
            <a:r>
              <a:rPr lang="en-US" i="1" dirty="0"/>
              <a:t>,-η,-ο</a:t>
            </a:r>
            <a:endParaRPr lang="de-DE" dirty="0"/>
          </a:p>
          <a:p>
            <a:r>
              <a:rPr lang="el-GR" i="1" dirty="0"/>
              <a:t>γ</a:t>
            </a:r>
            <a:r>
              <a:rPr lang="de-DE" i="1" dirty="0" err="1" smtClean="0"/>
              <a:t>έρος</a:t>
            </a:r>
            <a:r>
              <a:rPr lang="el-GR" i="1" dirty="0" smtClean="0"/>
              <a:t>                        </a:t>
            </a:r>
            <a:r>
              <a:rPr lang="de-DE" i="1" dirty="0" err="1" smtClean="0"/>
              <a:t>γεροντότερο</a:t>
            </a:r>
            <a:r>
              <a:rPr lang="el-GR" i="1" dirty="0" smtClean="0"/>
              <a:t>ς                             </a:t>
            </a:r>
            <a:r>
              <a:rPr lang="de-DE" i="1" dirty="0" smtClean="0"/>
              <a:t>-------</a:t>
            </a:r>
            <a:endParaRPr lang="de-DE" dirty="0"/>
          </a:p>
          <a:p>
            <a:r>
              <a:rPr lang="en-US" i="1" dirty="0" err="1"/>
              <a:t>καλός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</a:t>
            </a:r>
            <a:r>
              <a:rPr lang="en-US" i="1" dirty="0" err="1" smtClean="0"/>
              <a:t>καλύτερος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</a:t>
            </a:r>
            <a:r>
              <a:rPr lang="el-GR" sz="3200" i="1" dirty="0" smtClean="0"/>
              <a:t>κάλλιστος</a:t>
            </a:r>
            <a:r>
              <a:rPr lang="el-GR" sz="3200" i="1" dirty="0"/>
              <a:t>,-η,-ο /</a:t>
            </a:r>
            <a:r>
              <a:rPr lang="de-DE" sz="3200" dirty="0"/>
              <a:t> </a:t>
            </a:r>
            <a:r>
              <a:rPr lang="el-GR" sz="3200" i="1" dirty="0"/>
              <a:t>άριστος,-η,-ο</a:t>
            </a:r>
            <a:endParaRPr lang="de-DE" sz="3200" dirty="0"/>
          </a:p>
          <a:p>
            <a:r>
              <a:rPr lang="en-US" sz="3200" i="1" dirty="0" err="1"/>
              <a:t>κακός</a:t>
            </a:r>
            <a:r>
              <a:rPr lang="en-US" sz="3200" i="1" dirty="0"/>
              <a:t>,-η,-</a:t>
            </a:r>
            <a:r>
              <a:rPr lang="en-US" sz="3200" i="1" dirty="0" smtClean="0"/>
              <a:t>ο</a:t>
            </a:r>
            <a:r>
              <a:rPr lang="el-GR" sz="3200" i="1" dirty="0" smtClean="0"/>
              <a:t>            </a:t>
            </a:r>
            <a:r>
              <a:rPr lang="en-US" sz="3200" i="1" dirty="0" err="1" smtClean="0"/>
              <a:t>χειρότερος</a:t>
            </a:r>
            <a:r>
              <a:rPr lang="en-US" sz="3200" i="1" dirty="0"/>
              <a:t>,-η,-</a:t>
            </a:r>
            <a:r>
              <a:rPr lang="en-US" sz="3200" i="1" dirty="0" smtClean="0"/>
              <a:t>ο</a:t>
            </a:r>
            <a:r>
              <a:rPr lang="el-GR" sz="3200" i="1" dirty="0" smtClean="0"/>
              <a:t>       κάκιστος</a:t>
            </a:r>
            <a:r>
              <a:rPr lang="el-GR" sz="3200" i="1" dirty="0"/>
              <a:t>,-η,-ο /</a:t>
            </a:r>
            <a:r>
              <a:rPr lang="de-DE" sz="3200" dirty="0"/>
              <a:t> </a:t>
            </a:r>
            <a:r>
              <a:rPr lang="el-GR" sz="3200" i="1" dirty="0"/>
              <a:t>χείριστος,-η,-ο</a:t>
            </a:r>
            <a:endParaRPr lang="de-DE" sz="3200" dirty="0"/>
          </a:p>
          <a:p>
            <a:r>
              <a:rPr lang="en-US" i="1" dirty="0" err="1"/>
              <a:t>κοντός</a:t>
            </a:r>
            <a:r>
              <a:rPr lang="en-US" i="1" dirty="0"/>
              <a:t>,-η,-</a:t>
            </a:r>
            <a:r>
              <a:rPr lang="en-US" sz="3200" i="1" dirty="0" smtClean="0"/>
              <a:t>ο</a:t>
            </a:r>
            <a:r>
              <a:rPr lang="el-GR" sz="3200" i="1" dirty="0" smtClean="0"/>
              <a:t>           κοντότερος</a:t>
            </a:r>
            <a:r>
              <a:rPr lang="el-GR" sz="3200" i="1" dirty="0"/>
              <a:t>,-η,-ο /</a:t>
            </a:r>
            <a:r>
              <a:rPr lang="de-DE" sz="3200" dirty="0"/>
              <a:t> </a:t>
            </a:r>
            <a:r>
              <a:rPr lang="el-GR" sz="3200" i="1" dirty="0"/>
              <a:t>κοντύτερος,-η,-</a:t>
            </a:r>
            <a:r>
              <a:rPr lang="el-GR" sz="3200" i="1" dirty="0" smtClean="0"/>
              <a:t>ο    κοντότατος</a:t>
            </a:r>
            <a:r>
              <a:rPr lang="el-GR" sz="3200" i="1" dirty="0"/>
              <a:t>,-η,-ο </a:t>
            </a:r>
            <a:r>
              <a:rPr lang="el-GR" sz="3200" i="1" dirty="0" smtClean="0"/>
              <a:t>                /</a:t>
            </a:r>
            <a:r>
              <a:rPr lang="de-DE" sz="3200" dirty="0"/>
              <a:t> </a:t>
            </a:r>
            <a:r>
              <a:rPr lang="el-GR" sz="3200" i="1" dirty="0"/>
              <a:t>κοντύτατος,-η,-ο</a:t>
            </a:r>
            <a:endParaRPr lang="de-DE" sz="3200" dirty="0"/>
          </a:p>
          <a:p>
            <a:r>
              <a:rPr lang="en-US" i="1" dirty="0" err="1"/>
              <a:t>λίγος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   </a:t>
            </a:r>
            <a:r>
              <a:rPr lang="en-US" i="1" dirty="0" err="1" smtClean="0"/>
              <a:t>λιγότερος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       </a:t>
            </a:r>
            <a:r>
              <a:rPr lang="en-US" i="1" dirty="0" err="1" smtClean="0"/>
              <a:t>ελάχιστος</a:t>
            </a:r>
            <a:r>
              <a:rPr lang="en-US" i="1" dirty="0"/>
              <a:t>,-η,-ο</a:t>
            </a:r>
            <a:endParaRPr lang="de-DE" dirty="0"/>
          </a:p>
          <a:p>
            <a:r>
              <a:rPr lang="en-US" i="1" dirty="0" err="1"/>
              <a:t>μεγάλος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</a:t>
            </a:r>
            <a:r>
              <a:rPr lang="en-US" i="1" dirty="0" err="1" smtClean="0"/>
              <a:t>μεγαλύτερος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   </a:t>
            </a:r>
            <a:r>
              <a:rPr lang="en-US" i="1" dirty="0" err="1" smtClean="0"/>
              <a:t>μέγιστος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endParaRPr lang="el-GR" dirty="0" smtClean="0"/>
          </a:p>
          <a:p>
            <a:r>
              <a:rPr lang="en-US" i="1" dirty="0" err="1" smtClean="0"/>
              <a:t>μικρός</a:t>
            </a:r>
            <a:r>
              <a:rPr lang="en-US" i="1" dirty="0"/>
              <a:t>,-η</a:t>
            </a:r>
            <a:r>
              <a:rPr lang="en-US" i="1" dirty="0" smtClean="0"/>
              <a:t>,-ο</a:t>
            </a:r>
            <a:r>
              <a:rPr lang="el-GR" i="1" dirty="0" smtClean="0"/>
              <a:t>             </a:t>
            </a:r>
            <a:r>
              <a:rPr lang="en-US" i="1" dirty="0" err="1" smtClean="0"/>
              <a:t>μικρότερος</a:t>
            </a:r>
            <a:r>
              <a:rPr lang="en-US" i="1" dirty="0" smtClean="0"/>
              <a:t>,-η,-ο</a:t>
            </a:r>
            <a:r>
              <a:rPr lang="el-GR" i="1" dirty="0" smtClean="0"/>
              <a:t>                     </a:t>
            </a:r>
            <a:r>
              <a:rPr lang="en-US" i="1" dirty="0" err="1" smtClean="0"/>
              <a:t>ελάχιστος</a:t>
            </a:r>
            <a:r>
              <a:rPr lang="en-US" i="1" dirty="0"/>
              <a:t>,-η,-ο</a:t>
            </a:r>
            <a:endParaRPr lang="de-DE" dirty="0"/>
          </a:p>
          <a:p>
            <a:r>
              <a:rPr lang="en-US" i="1" dirty="0" err="1"/>
              <a:t>πολύς</a:t>
            </a:r>
            <a:r>
              <a:rPr lang="de-DE" i="1" dirty="0"/>
              <a:t> -</a:t>
            </a:r>
            <a:r>
              <a:rPr lang="en-US" i="1" dirty="0"/>
              <a:t> </a:t>
            </a:r>
            <a:r>
              <a:rPr lang="en-US" i="1" dirty="0" err="1"/>
              <a:t>πολλή</a:t>
            </a:r>
            <a:r>
              <a:rPr lang="en-US" i="1" dirty="0"/>
              <a:t> </a:t>
            </a:r>
            <a:r>
              <a:rPr lang="de-DE" i="1" dirty="0"/>
              <a:t>-</a:t>
            </a:r>
            <a:r>
              <a:rPr lang="en-US" i="1" dirty="0"/>
              <a:t> </a:t>
            </a:r>
            <a:r>
              <a:rPr lang="en-US" i="1" dirty="0" err="1" smtClean="0"/>
              <a:t>πολύ</a:t>
            </a:r>
            <a:r>
              <a:rPr lang="el-GR" i="1" dirty="0" smtClean="0"/>
              <a:t>     </a:t>
            </a:r>
            <a:r>
              <a:rPr lang="en-US" i="1" dirty="0" err="1" smtClean="0"/>
              <a:t>περισσότερος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        </a:t>
            </a:r>
            <a:r>
              <a:rPr lang="de-DE" i="1" dirty="0" smtClean="0"/>
              <a:t>-------</a:t>
            </a:r>
            <a:endParaRPr lang="de-DE" dirty="0"/>
          </a:p>
          <a:p>
            <a:r>
              <a:rPr lang="en-US" i="1" dirty="0" err="1"/>
              <a:t>ταχύς</a:t>
            </a:r>
            <a:r>
              <a:rPr lang="en-US" i="1" dirty="0"/>
              <a:t>,-</a:t>
            </a:r>
            <a:r>
              <a:rPr lang="en-US" i="1" dirty="0" err="1"/>
              <a:t>εία</a:t>
            </a:r>
            <a:r>
              <a:rPr lang="en-US" i="1" dirty="0"/>
              <a:t>,-</a:t>
            </a:r>
            <a:r>
              <a:rPr lang="en-US" i="1" dirty="0" smtClean="0"/>
              <a:t>ύ</a:t>
            </a:r>
            <a:r>
              <a:rPr lang="el-GR" i="1" dirty="0" smtClean="0"/>
              <a:t>                       </a:t>
            </a:r>
            <a:r>
              <a:rPr lang="en-US" i="1" dirty="0" err="1" smtClean="0"/>
              <a:t>ταχύτερος</a:t>
            </a:r>
            <a:r>
              <a:rPr lang="en-US" i="1" dirty="0"/>
              <a:t>,-η,-</a:t>
            </a:r>
            <a:r>
              <a:rPr lang="en-US" i="1" dirty="0" smtClean="0"/>
              <a:t>ο</a:t>
            </a:r>
            <a:r>
              <a:rPr lang="el-GR" i="1" dirty="0" smtClean="0"/>
              <a:t>         ταχύτατος</a:t>
            </a:r>
            <a:r>
              <a:rPr lang="el-GR" i="1" dirty="0"/>
              <a:t>,-η</a:t>
            </a:r>
            <a:r>
              <a:rPr lang="el-GR" i="1" dirty="0" smtClean="0"/>
              <a:t>,-ο / τάχιστος</a:t>
            </a:r>
            <a:r>
              <a:rPr lang="el-GR" i="1" dirty="0"/>
              <a:t>,-η,-ο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 </a:t>
            </a:r>
            <a:r>
              <a:rPr lang="el-GR" b="1" dirty="0" smtClean="0"/>
              <a:t>ελλειπτικά παραθετικά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el-GR" dirty="0"/>
              <a:t>Κάποια άλλα </a:t>
            </a:r>
            <a:r>
              <a:rPr lang="el-GR" b="1" dirty="0"/>
              <a:t>παραθετικά</a:t>
            </a:r>
            <a:r>
              <a:rPr lang="el-GR" dirty="0"/>
              <a:t> είναι </a:t>
            </a:r>
            <a:r>
              <a:rPr lang="el-GR" b="1" dirty="0"/>
              <a:t>ελλειπτικά</a:t>
            </a:r>
            <a:r>
              <a:rPr lang="el-GR" dirty="0"/>
              <a:t>, είτε διότι </a:t>
            </a:r>
            <a:r>
              <a:rPr lang="el-GR" b="1" dirty="0"/>
              <a:t>δεν έχουν θετικό βαθμό</a:t>
            </a:r>
            <a:r>
              <a:rPr lang="el-GR" dirty="0"/>
              <a:t>, επειδή σχηματίζονται από επιρρήματα ή αρχαίες </a:t>
            </a:r>
            <a:r>
              <a:rPr lang="el-GR" u="sng" dirty="0">
                <a:hlinkClick r:id="rId2"/>
              </a:rPr>
              <a:t>προθέσεις</a:t>
            </a:r>
            <a:r>
              <a:rPr lang="el-GR" dirty="0"/>
              <a:t>  (π.χ. </a:t>
            </a:r>
            <a:r>
              <a:rPr lang="el-GR" i="1" dirty="0"/>
              <a:t>κατώτερος – κατώτατος / ανώτερος – ανώτατος / υπέρτερος – υπέρτατος</a:t>
            </a:r>
            <a:r>
              <a:rPr lang="el-GR" dirty="0"/>
              <a:t>), είτε διότι </a:t>
            </a:r>
            <a:r>
              <a:rPr lang="el-GR" b="1" dirty="0"/>
              <a:t>δεν έχουν υπερθετικό βαθμό </a:t>
            </a:r>
            <a:r>
              <a:rPr lang="el-GR" dirty="0"/>
              <a:t>(π.χ. </a:t>
            </a:r>
            <a:r>
              <a:rPr lang="el-GR" i="1" dirty="0"/>
              <a:t>πρωτύτερος</a:t>
            </a:r>
            <a:r>
              <a:rPr lang="el-GR" dirty="0"/>
              <a:t>, </a:t>
            </a:r>
            <a:r>
              <a:rPr lang="el-GR" i="1" dirty="0"/>
              <a:t>προγενέστερος, μεταγενέστερος, προτιμότερος </a:t>
            </a:r>
            <a:r>
              <a:rPr lang="el-GR" dirty="0"/>
              <a:t>).</a:t>
            </a:r>
          </a:p>
          <a:p>
            <a:pPr>
              <a:buNone/>
            </a:pPr>
            <a:r>
              <a:rPr lang="el-GR" dirty="0"/>
              <a:t> </a:t>
            </a:r>
          </a:p>
          <a:p>
            <a:r>
              <a:rPr lang="el-GR" dirty="0"/>
              <a:t>Τα επίθετα, των οποίων η σημασία δεν είναι δυνατόν να διαβαθμιστεί, δεν σχηματίζουν </a:t>
            </a:r>
            <a:r>
              <a:rPr lang="el-GR" b="1" dirty="0"/>
              <a:t>καθόλου παραθετικά</a:t>
            </a:r>
            <a:r>
              <a:rPr lang="el-GR" dirty="0"/>
              <a:t>. Τέτοια επίθετα είναι όσα δηλώνουν:</a:t>
            </a:r>
          </a:p>
          <a:p>
            <a:r>
              <a:rPr lang="el-GR" dirty="0"/>
              <a:t>·                     </a:t>
            </a:r>
            <a:r>
              <a:rPr lang="el-GR" b="1" dirty="0"/>
              <a:t>ύλη </a:t>
            </a:r>
            <a:r>
              <a:rPr lang="el-GR" dirty="0"/>
              <a:t>(</a:t>
            </a:r>
            <a:r>
              <a:rPr lang="el-GR" i="1" dirty="0"/>
              <a:t>χρυσός, γυάλινος, λίθινος, ασημένιος, μάλλινος</a:t>
            </a:r>
            <a:r>
              <a:rPr lang="el-GR" dirty="0"/>
              <a:t> κ.ά.)</a:t>
            </a:r>
          </a:p>
          <a:p>
            <a:r>
              <a:rPr lang="el-GR" dirty="0"/>
              <a:t>·                     </a:t>
            </a:r>
            <a:r>
              <a:rPr lang="el-GR" b="1" dirty="0"/>
              <a:t>καταγωγή ή συγγένεια </a:t>
            </a:r>
            <a:r>
              <a:rPr lang="el-GR" dirty="0"/>
              <a:t>(</a:t>
            </a:r>
            <a:r>
              <a:rPr lang="el-GR" i="1" dirty="0"/>
              <a:t>Αθηναίος, ελληνικός, αδελφικός, πατρικός</a:t>
            </a:r>
            <a:r>
              <a:rPr lang="el-GR" dirty="0"/>
              <a:t> κ.ά.)</a:t>
            </a:r>
          </a:p>
          <a:p>
            <a:r>
              <a:rPr lang="el-GR" dirty="0"/>
              <a:t>·                     </a:t>
            </a:r>
            <a:r>
              <a:rPr lang="el-GR" b="1" dirty="0"/>
              <a:t>τόπο</a:t>
            </a:r>
            <a:r>
              <a:rPr lang="el-GR" dirty="0"/>
              <a:t> (</a:t>
            </a:r>
            <a:r>
              <a:rPr lang="el-GR" i="1" dirty="0"/>
              <a:t>ορεινός,</a:t>
            </a:r>
            <a:r>
              <a:rPr lang="el-GR" dirty="0"/>
              <a:t> </a:t>
            </a:r>
            <a:r>
              <a:rPr lang="el-GR" i="1" dirty="0"/>
              <a:t>θαλασσινός, βουνίσιος, διπλανός</a:t>
            </a:r>
            <a:r>
              <a:rPr lang="el-GR" dirty="0"/>
              <a:t>, κ.ά.)</a:t>
            </a:r>
          </a:p>
          <a:p>
            <a:r>
              <a:rPr lang="el-GR" dirty="0"/>
              <a:t>·                     </a:t>
            </a:r>
            <a:r>
              <a:rPr lang="el-GR" b="1" dirty="0"/>
              <a:t>χρόνο</a:t>
            </a:r>
            <a:r>
              <a:rPr lang="el-GR" dirty="0"/>
              <a:t> (</a:t>
            </a:r>
            <a:r>
              <a:rPr lang="el-GR" i="1" dirty="0"/>
              <a:t>τωρινός, αυριανός, χθεσινός, σημερινός, καλοκαιρινός</a:t>
            </a:r>
            <a:r>
              <a:rPr lang="el-GR" dirty="0"/>
              <a:t> κ.ά.)</a:t>
            </a:r>
          </a:p>
          <a:p>
            <a:r>
              <a:rPr lang="el-GR" dirty="0"/>
              <a:t>·                     </a:t>
            </a:r>
            <a:r>
              <a:rPr lang="el-GR" b="1" dirty="0"/>
              <a:t>αμετάβλητη κατάσταση </a:t>
            </a:r>
            <a:r>
              <a:rPr lang="el-GR" dirty="0"/>
              <a:t>(</a:t>
            </a:r>
            <a:r>
              <a:rPr lang="el-GR" i="1" dirty="0"/>
              <a:t>μισός</a:t>
            </a:r>
            <a:r>
              <a:rPr lang="el-GR" dirty="0"/>
              <a:t>, </a:t>
            </a:r>
            <a:r>
              <a:rPr lang="el-GR" i="1" dirty="0"/>
              <a:t>γυναικείος, αντρικός, πρωτότοκος</a:t>
            </a:r>
            <a:r>
              <a:rPr lang="el-GR" dirty="0"/>
              <a:t> κ.ά.)</a:t>
            </a:r>
          </a:p>
          <a:p>
            <a:r>
              <a:rPr lang="el-GR" dirty="0"/>
              <a:t>·                     Επίσης, τα επίθετα που είναι </a:t>
            </a:r>
            <a:r>
              <a:rPr lang="el-GR" u="sng" dirty="0">
                <a:hlinkClick r:id="rId3"/>
              </a:rPr>
              <a:t>σύνθετα</a:t>
            </a:r>
            <a:r>
              <a:rPr lang="el-GR" b="1" dirty="0"/>
              <a:t> με το στερητικό </a:t>
            </a:r>
            <a:r>
              <a:rPr lang="el-GR" b="1" i="1" dirty="0"/>
              <a:t>α- </a:t>
            </a:r>
            <a:r>
              <a:rPr lang="el-GR" b="1" dirty="0"/>
              <a:t>ή </a:t>
            </a:r>
            <a:r>
              <a:rPr lang="el-GR" b="1" i="1" dirty="0"/>
              <a:t>ξε-</a:t>
            </a:r>
            <a:r>
              <a:rPr lang="el-GR" dirty="0"/>
              <a:t> (όπως τα </a:t>
            </a:r>
            <a:r>
              <a:rPr lang="el-GR" i="1" dirty="0"/>
              <a:t>άγνωστος, άφραγκος, ξέφρενος, ξεκάρφωτος</a:t>
            </a:r>
            <a:r>
              <a:rPr lang="el-GR" dirty="0"/>
              <a:t>) ή τα </a:t>
            </a:r>
            <a:r>
              <a:rPr lang="el-GR" b="1" dirty="0"/>
              <a:t>επίθετα με κατάληξη -</a:t>
            </a:r>
            <a:r>
              <a:rPr lang="el-GR" b="1" i="1" dirty="0" err="1"/>
              <a:t>άρης</a:t>
            </a:r>
            <a:r>
              <a:rPr lang="el-GR" b="1" dirty="0"/>
              <a:t> / -</a:t>
            </a:r>
            <a:r>
              <a:rPr lang="el-GR" b="1" i="1" dirty="0" err="1"/>
              <a:t>ούρης</a:t>
            </a:r>
            <a:r>
              <a:rPr lang="el-GR" dirty="0"/>
              <a:t>, (όπως τα: </a:t>
            </a:r>
            <a:r>
              <a:rPr lang="el-GR" i="1" dirty="0"/>
              <a:t>ζηλιάρης, γκρινιάρης, ασχημομούρης, καμπούρης</a:t>
            </a:r>
            <a:r>
              <a:rPr lang="el-GR" dirty="0"/>
              <a:t>).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46355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ΑΣΚΗΣΕΙΣ ΣΤΑ ΠΑΡΑΘΕΤΙΚΑ.</a:t>
            </a:r>
            <a:endParaRPr lang="de-DE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0" y="765175"/>
            <a:ext cx="9144000" cy="583217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dirty="0" smtClean="0"/>
              <a:t> </a:t>
            </a:r>
            <a:endParaRPr lang="de-DE" dirty="0" smtClean="0"/>
          </a:p>
          <a:p>
            <a:pPr>
              <a:buNone/>
            </a:pPr>
            <a:r>
              <a:rPr lang="el-GR" b="1" dirty="0" smtClean="0"/>
              <a:t>1η. Αφού μελετήσετε τη σελ. 78 του βιβλίου σας, κατόπιν να συμπληρωθεί ο παρακάτω </a:t>
            </a:r>
            <a:r>
              <a:rPr lang="el-GR" b="1" dirty="0" smtClean="0"/>
              <a:t>πίνακας</a:t>
            </a:r>
            <a:r>
              <a:rPr lang="el-GR" dirty="0" smtClean="0"/>
              <a:t/>
            </a:r>
            <a:br>
              <a:rPr lang="el-GR" dirty="0" smtClean="0"/>
            </a:br>
            <a:endParaRPr lang="de-DE" dirty="0" smtClean="0"/>
          </a:p>
          <a:p>
            <a:pPr>
              <a:buNone/>
            </a:pPr>
            <a:r>
              <a:rPr lang="de-DE" b="1" dirty="0" smtClean="0"/>
              <a:t>ΕΠΙΘΕΤΑ</a:t>
            </a:r>
            <a:endParaRPr lang="de-DE" dirty="0" smtClean="0"/>
          </a:p>
          <a:p>
            <a:pPr>
              <a:buNone/>
            </a:pPr>
            <a:r>
              <a:rPr lang="de-DE" sz="2600" b="1" dirty="0" err="1" smtClean="0"/>
              <a:t>Θετικός</a:t>
            </a:r>
            <a:r>
              <a:rPr lang="de-DE" sz="2600" dirty="0" smtClean="0"/>
              <a:t>      </a:t>
            </a:r>
            <a:r>
              <a:rPr lang="de-DE" sz="2600" b="1" dirty="0" err="1" smtClean="0"/>
              <a:t>Συγκριτικός</a:t>
            </a:r>
            <a:r>
              <a:rPr lang="de-DE" sz="2600" dirty="0" smtClean="0"/>
              <a:t>       </a:t>
            </a:r>
            <a:r>
              <a:rPr lang="de-DE" sz="2600" b="1" dirty="0" err="1" smtClean="0"/>
              <a:t>Υπερθ</a:t>
            </a:r>
            <a:r>
              <a:rPr lang="el-GR" sz="2600" b="1" dirty="0" smtClean="0"/>
              <a:t>.</a:t>
            </a:r>
            <a:r>
              <a:rPr lang="de-DE" sz="2600" b="1" dirty="0" smtClean="0"/>
              <a:t> </a:t>
            </a:r>
            <a:r>
              <a:rPr lang="de-DE" sz="2600" b="1" dirty="0" err="1" smtClean="0"/>
              <a:t>σχετικός</a:t>
            </a:r>
            <a:r>
              <a:rPr lang="el-GR" sz="2600" b="1" dirty="0" smtClean="0"/>
              <a:t>  </a:t>
            </a:r>
            <a:r>
              <a:rPr lang="de-DE" sz="2600" b="1" dirty="0" err="1" smtClean="0"/>
              <a:t>Υπερθ</a:t>
            </a:r>
            <a:r>
              <a:rPr lang="el-GR" sz="2600" b="1" dirty="0" smtClean="0"/>
              <a:t>.</a:t>
            </a:r>
            <a:r>
              <a:rPr lang="de-DE" sz="2600" b="1" dirty="0" smtClean="0"/>
              <a:t>  </a:t>
            </a:r>
            <a:r>
              <a:rPr lang="de-DE" sz="2600" b="1" dirty="0" err="1" smtClean="0"/>
              <a:t>απόλυτος</a:t>
            </a:r>
            <a:endParaRPr lang="de-DE" sz="2600" dirty="0" smtClean="0"/>
          </a:p>
          <a:p>
            <a:pPr>
              <a:buNone/>
            </a:pPr>
            <a:r>
              <a:rPr lang="de-DE" sz="2600" dirty="0" smtClean="0"/>
              <a:t> </a:t>
            </a:r>
            <a:r>
              <a:rPr lang="el-GR" sz="2600" dirty="0" smtClean="0"/>
              <a:t>                                                                                                     </a:t>
            </a:r>
            <a:r>
              <a:rPr lang="de-DE" sz="2200" dirty="0" err="1" smtClean="0"/>
              <a:t>φιλικότατων</a:t>
            </a:r>
            <a:r>
              <a:rPr lang="de-DE" sz="2200" dirty="0" smtClean="0"/>
              <a:t>      </a:t>
            </a:r>
            <a:r>
              <a:rPr lang="el-GR" sz="2200" dirty="0" smtClean="0"/>
              <a:t>                                                      </a:t>
            </a:r>
            <a:endParaRPr lang="de-DE" sz="2200" dirty="0" smtClean="0"/>
          </a:p>
          <a:p>
            <a:pPr>
              <a:buNone/>
            </a:pPr>
            <a:r>
              <a:rPr lang="de-DE" sz="2200" dirty="0" err="1" smtClean="0"/>
              <a:t>βαθύς</a:t>
            </a:r>
            <a:endParaRPr lang="de-DE" sz="2200" dirty="0" smtClean="0"/>
          </a:p>
          <a:p>
            <a:pPr>
              <a:buNone/>
            </a:pPr>
            <a:r>
              <a:rPr lang="de-DE" sz="2200" dirty="0" err="1" smtClean="0"/>
              <a:t>σαφείς</a:t>
            </a:r>
            <a:endParaRPr lang="de-DE" sz="2200" dirty="0" smtClean="0"/>
          </a:p>
          <a:p>
            <a:pPr>
              <a:buNone/>
            </a:pPr>
            <a:r>
              <a:rPr lang="en-US" sz="2200" dirty="0" smtClean="0"/>
              <a:t>            </a:t>
            </a:r>
            <a:r>
              <a:rPr lang="en-US" sz="2600" dirty="0" smtClean="0"/>
              <a:t>      </a:t>
            </a:r>
            <a:r>
              <a:rPr lang="el-GR" sz="2600" dirty="0" smtClean="0"/>
              <a:t>   </a:t>
            </a:r>
            <a:r>
              <a:rPr lang="en-US" sz="2600" dirty="0" smtClean="0"/>
              <a:t> </a:t>
            </a:r>
            <a:r>
              <a:rPr lang="el-GR" sz="2600" dirty="0" smtClean="0"/>
              <a:t>των </a:t>
            </a:r>
            <a:r>
              <a:rPr lang="el-GR" sz="2600" dirty="0" smtClean="0"/>
              <a:t>πιο απλών</a:t>
            </a:r>
            <a:endParaRPr lang="de-DE" sz="2600" dirty="0" smtClean="0"/>
          </a:p>
          <a:p>
            <a:pPr>
              <a:buNone/>
            </a:pPr>
            <a:r>
              <a:rPr lang="el-GR" sz="2600" dirty="0" smtClean="0"/>
              <a:t> </a:t>
            </a:r>
            <a:r>
              <a:rPr lang="en-US" sz="2600" dirty="0" smtClean="0"/>
              <a:t>              </a:t>
            </a:r>
            <a:endParaRPr lang="de-DE" sz="2600" dirty="0" smtClean="0"/>
          </a:p>
          <a:p>
            <a:pPr>
              <a:buNone/>
            </a:pPr>
            <a:r>
              <a:rPr lang="en-US" sz="2600" dirty="0" smtClean="0"/>
              <a:t>                  </a:t>
            </a:r>
            <a:r>
              <a:rPr lang="el-GR" sz="2600" dirty="0" smtClean="0"/>
              <a:t>των </a:t>
            </a:r>
            <a:r>
              <a:rPr lang="el-GR" sz="2600" dirty="0" smtClean="0"/>
              <a:t>απλούστερων</a:t>
            </a:r>
            <a:endParaRPr lang="de-DE" sz="2600" dirty="0" smtClean="0"/>
          </a:p>
          <a:p>
            <a:pPr>
              <a:buNone/>
            </a:pPr>
            <a:r>
              <a:rPr lang="en-US" sz="2600" dirty="0" smtClean="0"/>
              <a:t> </a:t>
            </a:r>
            <a:endParaRPr lang="de-DE" sz="2600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4294967295"/>
          </p:nvPr>
        </p:nvSpPr>
        <p:spPr>
          <a:xfrm>
            <a:off x="0" y="620713"/>
            <a:ext cx="8442325" cy="576103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 . Διορθώστε τα λάθη :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α. Ακούστε τον, γιατί είναι πολύ εξαιρετικός δάσκαλος . ......................................... 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β. Θα μιλήσετε ποιο αργότερα, γιατί τώρα εργάζεται. ..............................................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γ. Υπάρχουν πολύ ποιο ικανότερα άτομα για προαγωγή. .......................................... 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δ .Πιο νομίζετε ότι είναι το ποιο σημαντικό πράγμα απ’ όσα συζητήσαμε; .....................................................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. ε. Τριγυρνούσε για πολύ ώρα με το αυτοκίνητο , καθώς δεν έβρισκε χώρο στάθμευσης . ........................................................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στ. Το διαδίκτυο αποτελεί ένα διεθνή μέσο ενημέρωσης, ψυχαγωγίας κι επικοινωνίας . 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 </a:t>
            </a:r>
            <a:endParaRPr lang="de-DE" dirty="0" smtClean="0"/>
          </a:p>
          <a:p>
            <a:pPr>
              <a:buNone/>
            </a:pPr>
            <a:r>
              <a:rPr lang="el-GR" b="1" dirty="0" smtClean="0"/>
              <a:t>3</a:t>
            </a:r>
            <a:r>
              <a:rPr lang="el-GR" b="1" baseline="30000" dirty="0" smtClean="0"/>
              <a:t>η</a:t>
            </a:r>
            <a:r>
              <a:rPr lang="el-GR" b="1" dirty="0" smtClean="0"/>
              <a:t> . Να αντικαταστήσετε τους μονολεκτικούς με περιφραστικούς τύπους και αντίστροφα :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err="1" smtClean="0"/>
              <a:t>α.Η</a:t>
            </a:r>
            <a:r>
              <a:rPr lang="el-GR" dirty="0" smtClean="0"/>
              <a:t> επίδοσή σου στο διαγώνισμα ήταν πολύ καλή →.......................................................... </a:t>
            </a:r>
            <a:endParaRPr lang="de-DE" dirty="0" smtClean="0"/>
          </a:p>
          <a:p>
            <a:pPr>
              <a:buNone/>
            </a:pPr>
            <a:r>
              <a:rPr lang="el-GR" dirty="0" err="1" smtClean="0"/>
              <a:t>β.Προσπάθησε</a:t>
            </a:r>
            <a:r>
              <a:rPr lang="el-GR" dirty="0" smtClean="0"/>
              <a:t> να μην είσαι ο πιο αναιδής στην τάξη . →...................................................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err="1" smtClean="0"/>
              <a:t>γ.Απαιτώ</a:t>
            </a:r>
            <a:r>
              <a:rPr lang="el-GR" dirty="0" smtClean="0"/>
              <a:t> ν’ αναφερθείς πιο εκτενώς στο περιστατικό. .→..................................................</a:t>
            </a:r>
            <a:endParaRPr lang="de-DE" dirty="0" smtClean="0"/>
          </a:p>
          <a:p>
            <a:pPr>
              <a:buNone/>
            </a:pPr>
            <a:r>
              <a:rPr lang="el-GR" dirty="0" smtClean="0"/>
              <a:t> δ. Είναι ο πιο ευτυχισμένος άνθρωπος του κόσμου μετά τη γέννηση του παιδιού του →...............................................................</a:t>
            </a:r>
            <a:endParaRPr lang="de-DE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Παραθετικά επιθέτων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</a:t>
            </a:r>
            <a:r>
              <a:rPr lang="el-GR" dirty="0"/>
              <a:t>επίθετα διαθέτουν διαφορετικούς τύπους με τους οποίους πραγματώνουν τους</a:t>
            </a:r>
            <a:r>
              <a:rPr lang="de-DE" b="1" dirty="0"/>
              <a:t> </a:t>
            </a:r>
            <a:r>
              <a:rPr lang="el-GR" dirty="0"/>
              <a:t>βαθμούς της ιδιότητας (πόσο πολύ είναι…) που δηλώνουν.</a:t>
            </a:r>
            <a:endParaRPr lang="de-DE" dirty="0"/>
          </a:p>
          <a:p>
            <a:r>
              <a:rPr lang="el-GR" dirty="0"/>
              <a:t>Οι βαθμοί των επιθέτων είναι τρεις:</a:t>
            </a:r>
            <a:endParaRPr lang="de-DE" dirty="0"/>
          </a:p>
          <a:p>
            <a:r>
              <a:rPr lang="el-GR" dirty="0"/>
              <a:t>ο</a:t>
            </a:r>
            <a:r>
              <a:rPr lang="de-DE" dirty="0"/>
              <a:t>  </a:t>
            </a:r>
            <a:r>
              <a:rPr lang="el-GR" b="1" dirty="0"/>
              <a:t>θετικός</a:t>
            </a:r>
            <a:r>
              <a:rPr lang="el-GR" dirty="0"/>
              <a:t>,</a:t>
            </a:r>
            <a:endParaRPr lang="de-DE" dirty="0"/>
          </a:p>
          <a:p>
            <a:r>
              <a:rPr lang="el-GR" dirty="0"/>
              <a:t>ο</a:t>
            </a:r>
            <a:r>
              <a:rPr lang="de-DE" dirty="0"/>
              <a:t> </a:t>
            </a:r>
            <a:r>
              <a:rPr lang="el-GR" b="1" dirty="0"/>
              <a:t>συγκριτικός</a:t>
            </a:r>
            <a:r>
              <a:rPr lang="el-GR" dirty="0"/>
              <a:t>, και</a:t>
            </a:r>
            <a:endParaRPr lang="de-DE" dirty="0"/>
          </a:p>
          <a:p>
            <a:r>
              <a:rPr lang="el-GR" dirty="0"/>
              <a:t>ο</a:t>
            </a:r>
            <a:r>
              <a:rPr lang="de-DE" dirty="0"/>
              <a:t> </a:t>
            </a:r>
            <a:r>
              <a:rPr lang="el-GR" b="1" dirty="0"/>
              <a:t>υπερθετικός</a:t>
            </a:r>
            <a:r>
              <a:rPr lang="el-GR" dirty="0"/>
              <a:t>.</a:t>
            </a:r>
            <a:endParaRPr lang="de-DE" dirty="0"/>
          </a:p>
          <a:p>
            <a:r>
              <a:rPr lang="el-GR" dirty="0"/>
              <a:t>Από αυτούς ο</a:t>
            </a:r>
            <a:r>
              <a:rPr lang="de-DE" dirty="0"/>
              <a:t> </a:t>
            </a:r>
            <a:r>
              <a:rPr lang="el-GR" b="1" dirty="0"/>
              <a:t>συγκριτικός</a:t>
            </a:r>
            <a:r>
              <a:rPr lang="de-DE" dirty="0"/>
              <a:t> </a:t>
            </a:r>
            <a:r>
              <a:rPr lang="el-GR" dirty="0"/>
              <a:t>και ο</a:t>
            </a:r>
            <a:r>
              <a:rPr lang="de-DE" dirty="0"/>
              <a:t> </a:t>
            </a:r>
            <a:r>
              <a:rPr lang="el-GR" b="1" dirty="0"/>
              <a:t>υπερθετικός</a:t>
            </a:r>
            <a:r>
              <a:rPr lang="de-DE" dirty="0"/>
              <a:t> </a:t>
            </a:r>
            <a:r>
              <a:rPr lang="el-GR" dirty="0"/>
              <a:t>ονομάζονται</a:t>
            </a:r>
            <a:r>
              <a:rPr lang="de-DE" dirty="0"/>
              <a:t> </a:t>
            </a:r>
            <a:r>
              <a:rPr lang="el-GR" b="1" dirty="0"/>
              <a:t>παραθετικά</a:t>
            </a:r>
            <a:r>
              <a:rPr lang="de-DE" b="1" dirty="0"/>
              <a:t> </a:t>
            </a:r>
            <a:r>
              <a:rPr lang="el-GR" dirty="0"/>
              <a:t>και σχηματίζονται είτε</a:t>
            </a:r>
            <a:r>
              <a:rPr lang="de-DE" dirty="0"/>
              <a:t> </a:t>
            </a:r>
            <a:r>
              <a:rPr lang="el-GR" dirty="0"/>
              <a:t>μονολεκτικά (με </a:t>
            </a:r>
            <a:r>
              <a:rPr lang="el-GR" dirty="0" smtClean="0"/>
              <a:t>μία  </a:t>
            </a:r>
            <a:r>
              <a:rPr lang="el-GR" dirty="0" smtClean="0">
                <a:hlinkClick r:id="rId2"/>
              </a:rPr>
              <a:t>λέξη</a:t>
            </a:r>
            <a:r>
              <a:rPr lang="el-GR" dirty="0"/>
              <a:t>) είτε</a:t>
            </a:r>
            <a:r>
              <a:rPr lang="de-DE" dirty="0"/>
              <a:t>  </a:t>
            </a:r>
            <a:r>
              <a:rPr lang="el-GR" dirty="0"/>
              <a:t>περιφραστικά (με δύο ή περισσότερες λέξεις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.</a:t>
            </a:r>
            <a:r>
              <a:rPr lang="de-DE" dirty="0"/>
              <a:t> 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</a:t>
            </a:r>
            <a:r>
              <a:rPr lang="de-DE" dirty="0" smtClean="0"/>
              <a:t> </a:t>
            </a:r>
            <a:r>
              <a:rPr lang="el-GR" b="1" dirty="0" smtClean="0"/>
              <a:t>θετικός</a:t>
            </a:r>
            <a:r>
              <a:rPr lang="de-DE" dirty="0" smtClean="0"/>
              <a:t> </a:t>
            </a:r>
            <a:r>
              <a:rPr lang="el-GR" dirty="0" smtClean="0"/>
              <a:t>βαθμός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(α)</a:t>
            </a:r>
            <a:r>
              <a:rPr lang="de-DE" b="1" dirty="0" smtClean="0"/>
              <a:t> </a:t>
            </a:r>
            <a:r>
              <a:rPr lang="el-GR" dirty="0" smtClean="0"/>
              <a:t>Ο</a:t>
            </a:r>
            <a:r>
              <a:rPr lang="de-DE" dirty="0" smtClean="0"/>
              <a:t> </a:t>
            </a:r>
            <a:r>
              <a:rPr lang="el-GR" b="1" dirty="0" smtClean="0"/>
              <a:t>θετικός</a:t>
            </a:r>
            <a:r>
              <a:rPr lang="de-DE" dirty="0" smtClean="0"/>
              <a:t> </a:t>
            </a:r>
            <a:r>
              <a:rPr lang="el-GR" dirty="0" smtClean="0"/>
              <a:t>βαθμός</a:t>
            </a:r>
            <a:r>
              <a:rPr lang="de-DE" dirty="0" smtClean="0"/>
              <a:t> </a:t>
            </a:r>
            <a:r>
              <a:rPr lang="el-GR" dirty="0" smtClean="0"/>
              <a:t>είναι ο απλός τύπος του επιθέτου και φανερώνει απλώς ότι ένα</a:t>
            </a:r>
            <a:r>
              <a:rPr lang="de-DE" dirty="0" smtClean="0"/>
              <a:t> </a:t>
            </a:r>
            <a:r>
              <a:rPr lang="el-GR" dirty="0" smtClean="0">
                <a:hlinkClick r:id="rId2"/>
              </a:rPr>
              <a:t>ουσιαστικό</a:t>
            </a:r>
            <a:r>
              <a:rPr lang="de-DE" dirty="0" smtClean="0"/>
              <a:t> </a:t>
            </a:r>
            <a:r>
              <a:rPr lang="el-GR" dirty="0" smtClean="0"/>
              <a:t>φέρει κάποια ιδιότητα, π.χ.</a:t>
            </a:r>
            <a:r>
              <a:rPr lang="de-DE" dirty="0" smtClean="0"/>
              <a:t> </a:t>
            </a:r>
            <a:r>
              <a:rPr lang="de-DE" i="1" dirty="0" smtClean="0"/>
              <a:t> </a:t>
            </a:r>
            <a:endParaRPr lang="de-DE" dirty="0" smtClean="0"/>
          </a:p>
          <a:p>
            <a:r>
              <a:rPr lang="el-GR" i="1" dirty="0" smtClean="0"/>
              <a:t>Ο Γιάννης είναι</a:t>
            </a:r>
            <a:r>
              <a:rPr lang="de-DE" i="1" dirty="0" smtClean="0"/>
              <a:t> </a:t>
            </a:r>
            <a:r>
              <a:rPr lang="el-GR" b="1" i="1" dirty="0" smtClean="0"/>
              <a:t>έξυπνος</a:t>
            </a:r>
            <a:r>
              <a:rPr lang="de-DE" i="1" dirty="0" smtClean="0"/>
              <a:t> </a:t>
            </a:r>
            <a:r>
              <a:rPr lang="el-GR" i="1" dirty="0" smtClean="0"/>
              <a:t>μαθητής</a:t>
            </a:r>
            <a:r>
              <a:rPr lang="el-GR" dirty="0" smtClean="0"/>
              <a:t>.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 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(β)</a:t>
            </a:r>
            <a:r>
              <a:rPr lang="de-DE" b="1" dirty="0" smtClean="0"/>
              <a:t> </a:t>
            </a:r>
            <a:r>
              <a:rPr lang="el-GR" dirty="0" smtClean="0"/>
              <a:t>Ο</a:t>
            </a:r>
            <a:r>
              <a:rPr lang="de-DE" dirty="0" smtClean="0"/>
              <a:t> </a:t>
            </a:r>
            <a:r>
              <a:rPr lang="el-GR" b="1" dirty="0" smtClean="0"/>
              <a:t>συγκριτικός</a:t>
            </a:r>
            <a:r>
              <a:rPr lang="de-DE" dirty="0" smtClean="0"/>
              <a:t> </a:t>
            </a:r>
            <a:r>
              <a:rPr lang="el-GR" dirty="0" smtClean="0"/>
              <a:t>βαθμός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(β)</a:t>
            </a:r>
            <a:r>
              <a:rPr lang="de-DE" b="1" dirty="0"/>
              <a:t> </a:t>
            </a:r>
            <a:r>
              <a:rPr lang="el-GR" dirty="0"/>
              <a:t>Ο</a:t>
            </a:r>
            <a:r>
              <a:rPr lang="de-DE" dirty="0"/>
              <a:t> </a:t>
            </a:r>
            <a:r>
              <a:rPr lang="el-GR" b="1" dirty="0"/>
              <a:t>συγκριτικός</a:t>
            </a:r>
            <a:r>
              <a:rPr lang="de-DE" dirty="0"/>
              <a:t> </a:t>
            </a:r>
            <a:r>
              <a:rPr lang="el-GR" dirty="0"/>
              <a:t>βαθμός</a:t>
            </a:r>
            <a:r>
              <a:rPr lang="de-DE" dirty="0"/>
              <a:t> </a:t>
            </a:r>
            <a:r>
              <a:rPr lang="el-GR" dirty="0"/>
              <a:t>είναι ο τύπος του επιθέτου που χρησιμοποιούμε όταν συγκρίνουμε μεταξύ τους δύο πρόσωπα, πράγματα ή καταστάσεις π.χ.</a:t>
            </a:r>
            <a:endParaRPr lang="de-DE" dirty="0"/>
          </a:p>
          <a:p>
            <a:r>
              <a:rPr lang="el-GR" i="1" dirty="0"/>
              <a:t>Ο Γιάννης είναι</a:t>
            </a:r>
            <a:r>
              <a:rPr lang="de-DE" i="1" dirty="0"/>
              <a:t> </a:t>
            </a:r>
            <a:r>
              <a:rPr lang="el-GR" b="1" i="1" dirty="0"/>
              <a:t>εξυπνότερος</a:t>
            </a:r>
            <a:r>
              <a:rPr lang="de-DE" i="1" u="sng" dirty="0"/>
              <a:t> </a:t>
            </a:r>
            <a:r>
              <a:rPr lang="el-GR" i="1" dirty="0"/>
              <a:t>μαθητής από το Γιώργο</a:t>
            </a:r>
            <a:r>
              <a:rPr lang="el-GR" dirty="0"/>
              <a:t>.</a:t>
            </a:r>
            <a:endParaRPr lang="de-DE" dirty="0"/>
          </a:p>
          <a:p>
            <a:r>
              <a:rPr lang="el-GR" dirty="0"/>
              <a:t>Η λέξη την οποία προσδιορίζει το επίθετο ονομάζεται</a:t>
            </a:r>
            <a:r>
              <a:rPr lang="de-DE" dirty="0"/>
              <a:t> </a:t>
            </a:r>
            <a:r>
              <a:rPr lang="el-GR" b="1" dirty="0" err="1"/>
              <a:t>α΄</a:t>
            </a:r>
            <a:r>
              <a:rPr lang="el-GR" b="1" dirty="0"/>
              <a:t> όρος σύγκρισης</a:t>
            </a:r>
            <a:r>
              <a:rPr lang="de-DE" b="1" dirty="0"/>
              <a:t> </a:t>
            </a:r>
            <a:r>
              <a:rPr lang="el-GR" dirty="0"/>
              <a:t>(δηλ.</a:t>
            </a:r>
            <a:r>
              <a:rPr lang="de-DE" dirty="0"/>
              <a:t> </a:t>
            </a:r>
            <a:r>
              <a:rPr lang="el-GR" i="1" dirty="0"/>
              <a:t>Ο Γιάννης</a:t>
            </a:r>
            <a:r>
              <a:rPr lang="el-GR" dirty="0"/>
              <a:t>) και η λέξη που χρησιμοποιείται ως βάση για τη σύγκριση λέγεται</a:t>
            </a:r>
            <a:r>
              <a:rPr lang="de-DE" dirty="0"/>
              <a:t> </a:t>
            </a:r>
            <a:r>
              <a:rPr lang="el-GR" b="1" dirty="0" err="1"/>
              <a:t>β΄</a:t>
            </a:r>
            <a:r>
              <a:rPr lang="el-GR" b="1" dirty="0"/>
              <a:t> όρος σύγκρισης</a:t>
            </a:r>
            <a:r>
              <a:rPr lang="de-DE" b="1" dirty="0"/>
              <a:t> </a:t>
            </a:r>
            <a:r>
              <a:rPr lang="el-GR" dirty="0"/>
              <a:t>(δηλ.</a:t>
            </a:r>
            <a:r>
              <a:rPr lang="de-DE" dirty="0"/>
              <a:t> </a:t>
            </a:r>
            <a:r>
              <a:rPr lang="de-DE" i="1" dirty="0"/>
              <a:t>Ο </a:t>
            </a:r>
            <a:r>
              <a:rPr lang="de-DE" i="1" dirty="0" err="1"/>
              <a:t>Γιώργος</a:t>
            </a:r>
            <a:r>
              <a:rPr lang="de-DE" dirty="0"/>
              <a:t>).</a:t>
            </a:r>
          </a:p>
          <a:p>
            <a:pPr>
              <a:buNone/>
            </a:pPr>
            <a:r>
              <a:rPr lang="de-DE" dirty="0"/>
              <a:t> </a:t>
            </a:r>
          </a:p>
          <a:p>
            <a:r>
              <a:rPr lang="el-GR" b="1" dirty="0"/>
              <a:t>Η σύγκριση μπορεί να είναι:</a:t>
            </a:r>
            <a:endParaRPr lang="de-DE" dirty="0"/>
          </a:p>
          <a:p>
            <a:r>
              <a:rPr lang="de-DE" dirty="0"/>
              <a:t> </a:t>
            </a:r>
            <a:r>
              <a:rPr lang="el-GR" b="1" dirty="0"/>
              <a:t>Σύγκριση υπεροχής:</a:t>
            </a:r>
            <a:r>
              <a:rPr lang="de-DE" b="1" dirty="0"/>
              <a:t> </a:t>
            </a:r>
            <a:r>
              <a:rPr lang="el-GR" dirty="0"/>
              <a:t>ο </a:t>
            </a:r>
            <a:r>
              <a:rPr lang="el-GR" dirty="0" err="1"/>
              <a:t>α΄</a:t>
            </a:r>
            <a:r>
              <a:rPr lang="el-GR" dirty="0"/>
              <a:t> όρος σύγκρισης υπερέχει από τον </a:t>
            </a:r>
            <a:r>
              <a:rPr lang="el-GR" dirty="0" err="1"/>
              <a:t>β΄</a:t>
            </a:r>
            <a:r>
              <a:rPr lang="el-GR" dirty="0"/>
              <a:t> όρο:</a:t>
            </a:r>
            <a:r>
              <a:rPr lang="de-DE" dirty="0"/>
              <a:t> </a:t>
            </a:r>
            <a:r>
              <a:rPr lang="el-GR" i="1" dirty="0"/>
              <a:t>Ο Γιάννης είναι</a:t>
            </a:r>
            <a:r>
              <a:rPr lang="de-DE" i="1" dirty="0"/>
              <a:t> </a:t>
            </a:r>
            <a:r>
              <a:rPr lang="el-GR" b="1" i="1" dirty="0"/>
              <a:t>εξυπνότερος</a:t>
            </a:r>
            <a:r>
              <a:rPr lang="de-DE" i="1" dirty="0"/>
              <a:t> </a:t>
            </a:r>
            <a:r>
              <a:rPr lang="el-GR" i="1" dirty="0"/>
              <a:t>μαθητής από το Γιώργο</a:t>
            </a:r>
            <a:r>
              <a:rPr lang="de-DE" i="1" dirty="0"/>
              <a:t> </a:t>
            </a:r>
            <a:r>
              <a:rPr lang="el-GR" dirty="0"/>
              <a:t>(</a:t>
            </a:r>
            <a:r>
              <a:rPr lang="de-DE" dirty="0"/>
              <a:t>® </a:t>
            </a:r>
            <a:r>
              <a:rPr lang="el-GR" dirty="0"/>
              <a:t>δηλαδή ο Γιάννης υπερέχει στην εξυπνάδα σε σύγκριση με τον Γιώργο)</a:t>
            </a:r>
            <a:endParaRPr lang="de-DE" dirty="0"/>
          </a:p>
          <a:p>
            <a:r>
              <a:rPr lang="de-DE" dirty="0"/>
              <a:t> </a:t>
            </a:r>
            <a:r>
              <a:rPr lang="el-GR" b="1" dirty="0"/>
              <a:t>Σύγκριση υστέρησης</a:t>
            </a:r>
            <a:r>
              <a:rPr lang="el-GR" b="1" dirty="0" smtClean="0"/>
              <a:t>: </a:t>
            </a:r>
            <a:r>
              <a:rPr lang="el-GR" dirty="0" smtClean="0"/>
              <a:t>ο </a:t>
            </a:r>
            <a:r>
              <a:rPr lang="el-GR" dirty="0" err="1"/>
              <a:t>α΄</a:t>
            </a:r>
            <a:r>
              <a:rPr lang="el-GR" dirty="0"/>
              <a:t> όρος σύγκρισης υστερεί από τον </a:t>
            </a:r>
            <a:r>
              <a:rPr lang="el-GR" dirty="0" err="1"/>
              <a:t>β΄</a:t>
            </a:r>
            <a:r>
              <a:rPr lang="el-GR" dirty="0"/>
              <a:t> όρο:</a:t>
            </a:r>
            <a:r>
              <a:rPr lang="de-DE" dirty="0"/>
              <a:t> </a:t>
            </a:r>
            <a:r>
              <a:rPr lang="el-GR" i="1" dirty="0"/>
              <a:t>Ο Γιώργος είναι</a:t>
            </a:r>
            <a:r>
              <a:rPr lang="de-DE" i="1" dirty="0"/>
              <a:t> </a:t>
            </a:r>
            <a:r>
              <a:rPr lang="el-GR" b="1" i="1" dirty="0"/>
              <a:t>λιγότερο έξυπνος</a:t>
            </a:r>
            <a:r>
              <a:rPr lang="de-DE" i="1" dirty="0"/>
              <a:t> </a:t>
            </a:r>
            <a:r>
              <a:rPr lang="el-GR" i="1" dirty="0"/>
              <a:t>μαθητής από τον Γιάννη</a:t>
            </a:r>
            <a:r>
              <a:rPr lang="de-DE" i="1" dirty="0"/>
              <a:t> </a:t>
            </a:r>
            <a:r>
              <a:rPr lang="el-GR" dirty="0"/>
              <a:t>ή</a:t>
            </a:r>
            <a:r>
              <a:rPr lang="de-DE" i="1" dirty="0"/>
              <a:t> </a:t>
            </a:r>
            <a:r>
              <a:rPr lang="el-GR" i="1" dirty="0"/>
              <a:t>Ο Γιώργος δεν είναι</a:t>
            </a:r>
            <a:r>
              <a:rPr lang="de-DE" i="1" dirty="0"/>
              <a:t> </a:t>
            </a:r>
            <a:r>
              <a:rPr lang="el-GR" b="1" i="1" dirty="0"/>
              <a:t>τόσο έξυπνος</a:t>
            </a:r>
            <a:r>
              <a:rPr lang="de-DE" i="1" dirty="0"/>
              <a:t> </a:t>
            </a:r>
            <a:r>
              <a:rPr lang="el-GR" i="1" dirty="0"/>
              <a:t>μαθητής</a:t>
            </a:r>
            <a:r>
              <a:rPr lang="de-DE" i="1" dirty="0"/>
              <a:t> </a:t>
            </a:r>
            <a:r>
              <a:rPr lang="el-GR" b="1" i="1" dirty="0"/>
              <a:t>όσο</a:t>
            </a:r>
            <a:r>
              <a:rPr lang="de-DE" i="1" dirty="0"/>
              <a:t> </a:t>
            </a:r>
            <a:r>
              <a:rPr lang="el-GR" i="1" dirty="0"/>
              <a:t>ο Γιάννης</a:t>
            </a:r>
            <a:r>
              <a:rPr lang="de-DE" i="1" dirty="0"/>
              <a:t> </a:t>
            </a:r>
            <a:r>
              <a:rPr lang="el-GR" dirty="0"/>
              <a:t>(</a:t>
            </a:r>
            <a:r>
              <a:rPr lang="de-DE" dirty="0"/>
              <a:t>® </a:t>
            </a:r>
            <a:r>
              <a:rPr lang="el-GR" dirty="0"/>
              <a:t>δηλαδή ο Γιώργος υστερεί στην εξυπνάδα σε σύγκριση με τον Γιάννη)</a:t>
            </a:r>
            <a:endParaRPr lang="de-DE" dirty="0"/>
          </a:p>
          <a:p>
            <a:r>
              <a:rPr lang="de-DE" dirty="0"/>
              <a:t> </a:t>
            </a:r>
            <a:r>
              <a:rPr lang="el-GR" b="1" dirty="0"/>
              <a:t>Σύγκριση </a:t>
            </a:r>
            <a:r>
              <a:rPr lang="el-GR" b="1" dirty="0" err="1"/>
              <a:t>ισότητας:</a:t>
            </a:r>
            <a:r>
              <a:rPr lang="el-GR" dirty="0" err="1"/>
              <a:t>οι</a:t>
            </a:r>
            <a:r>
              <a:rPr lang="el-GR" dirty="0"/>
              <a:t> δύο όροι σύγκρισης είναι ίσοι:</a:t>
            </a:r>
            <a:r>
              <a:rPr lang="de-DE" dirty="0"/>
              <a:t> </a:t>
            </a:r>
            <a:r>
              <a:rPr lang="el-GR" i="1" dirty="0"/>
              <a:t>Ο Γιάννης είναι</a:t>
            </a:r>
            <a:r>
              <a:rPr lang="de-DE" i="1" dirty="0"/>
              <a:t> </a:t>
            </a:r>
            <a:r>
              <a:rPr lang="el-GR" b="1" i="1" dirty="0"/>
              <a:t>εξίσου/ το ίδιο έξυπνος</a:t>
            </a:r>
            <a:r>
              <a:rPr lang="de-DE" i="1" dirty="0"/>
              <a:t> </a:t>
            </a:r>
            <a:r>
              <a:rPr lang="el-GR" i="1" dirty="0"/>
              <a:t>μαθητής με τον Γιώργο</a:t>
            </a:r>
            <a:r>
              <a:rPr lang="el-GR" dirty="0"/>
              <a:t>.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(γ)</a:t>
            </a:r>
            <a:r>
              <a:rPr lang="de-DE" b="1" dirty="0" smtClean="0"/>
              <a:t> </a:t>
            </a:r>
            <a:r>
              <a:rPr lang="el-GR" dirty="0" smtClean="0"/>
              <a:t>Ο</a:t>
            </a:r>
            <a:r>
              <a:rPr lang="de-DE" dirty="0" smtClean="0"/>
              <a:t> </a:t>
            </a:r>
            <a:r>
              <a:rPr lang="el-GR" b="1" dirty="0" smtClean="0"/>
              <a:t>υπερθετικός</a:t>
            </a:r>
            <a:r>
              <a:rPr lang="de-DE" dirty="0" smtClean="0"/>
              <a:t> </a:t>
            </a:r>
            <a:r>
              <a:rPr lang="el-GR" dirty="0" smtClean="0"/>
              <a:t>βαθμός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/>
              <a:t>(γ)</a:t>
            </a:r>
            <a:r>
              <a:rPr lang="de-DE" b="1" dirty="0"/>
              <a:t> </a:t>
            </a:r>
            <a:r>
              <a:rPr lang="el-GR" dirty="0"/>
              <a:t>Ο</a:t>
            </a:r>
            <a:r>
              <a:rPr lang="de-DE" dirty="0"/>
              <a:t> </a:t>
            </a:r>
            <a:r>
              <a:rPr lang="el-GR" b="1" dirty="0"/>
              <a:t>υπερθετικός</a:t>
            </a:r>
            <a:r>
              <a:rPr lang="de-DE" dirty="0"/>
              <a:t> </a:t>
            </a:r>
            <a:r>
              <a:rPr lang="el-GR" dirty="0"/>
              <a:t>βαθμός του επιθέτου</a:t>
            </a:r>
            <a:r>
              <a:rPr lang="de-DE" b="1" dirty="0"/>
              <a:t> </a:t>
            </a:r>
            <a:r>
              <a:rPr lang="el-GR" dirty="0"/>
              <a:t>έχει δύο μορφές</a:t>
            </a:r>
            <a:r>
              <a:rPr lang="el-GR" b="1" dirty="0"/>
              <a:t>:</a:t>
            </a:r>
            <a:endParaRPr lang="de-DE" dirty="0"/>
          </a:p>
          <a:p>
            <a:pPr>
              <a:buNone/>
            </a:pPr>
            <a:r>
              <a:rPr lang="de-DE" dirty="0"/>
              <a:t> </a:t>
            </a:r>
          </a:p>
          <a:p>
            <a:r>
              <a:rPr lang="de-DE" b="1" dirty="0"/>
              <a:t>i</a:t>
            </a:r>
            <a:r>
              <a:rPr lang="el-GR" b="1" dirty="0"/>
              <a:t>. Σχετικός υπερθετικός βαθμός</a:t>
            </a:r>
            <a:r>
              <a:rPr lang="el-GR" dirty="0"/>
              <a:t>:</a:t>
            </a:r>
            <a:r>
              <a:rPr lang="de-DE" dirty="0"/>
              <a:t> </a:t>
            </a:r>
            <a:r>
              <a:rPr lang="el-GR" dirty="0"/>
              <a:t>τον χρησιμοποιούμε όταν θέλουμε να δείξουμε πως ένα ουσιαστικό έχει κάποια ιδιότητα στον μέγιστο βαθμό σε σχέση με όλα τα όμοιά του. Ο υπερθετικός βαθμός σχηματίζεται όπως ο συγκριτικός με την προσθήκη του</a:t>
            </a:r>
            <a:r>
              <a:rPr lang="de-DE" dirty="0"/>
              <a:t> </a:t>
            </a:r>
            <a:r>
              <a:rPr lang="el-GR" dirty="0"/>
              <a:t>οριστικού άρθρου, π.χ.</a:t>
            </a:r>
            <a:endParaRPr lang="de-DE" dirty="0"/>
          </a:p>
          <a:p>
            <a:r>
              <a:rPr lang="el-GR" i="1" dirty="0"/>
              <a:t>Ο Γιάννης είναι</a:t>
            </a:r>
            <a:r>
              <a:rPr lang="de-DE" i="1" dirty="0"/>
              <a:t> </a:t>
            </a:r>
            <a:r>
              <a:rPr lang="el-GR" b="1" i="1" dirty="0"/>
              <a:t>ο εξυπνότερος</a:t>
            </a:r>
            <a:r>
              <a:rPr lang="de-DE" i="1" dirty="0"/>
              <a:t> </a:t>
            </a:r>
            <a:r>
              <a:rPr lang="el-GR" i="1" dirty="0"/>
              <a:t>ή</a:t>
            </a:r>
            <a:r>
              <a:rPr lang="de-DE" i="1" dirty="0"/>
              <a:t> </a:t>
            </a:r>
            <a:r>
              <a:rPr lang="el-GR" b="1" i="1" dirty="0"/>
              <a:t>ο πιο έξυπνος</a:t>
            </a:r>
            <a:r>
              <a:rPr lang="de-DE" i="1" dirty="0"/>
              <a:t> </a:t>
            </a:r>
            <a:r>
              <a:rPr lang="el-GR" i="1" dirty="0"/>
              <a:t>μαθητής στην τάξη</a:t>
            </a:r>
            <a:r>
              <a:rPr lang="el-GR" dirty="0"/>
              <a:t>.</a:t>
            </a:r>
            <a:endParaRPr lang="de-DE" dirty="0"/>
          </a:p>
          <a:p>
            <a:pPr>
              <a:buNone/>
            </a:pPr>
            <a:r>
              <a:rPr lang="de-DE" dirty="0"/>
              <a:t> </a:t>
            </a:r>
          </a:p>
          <a:p>
            <a:r>
              <a:rPr lang="en-US" b="1" dirty="0"/>
              <a:t>ii</a:t>
            </a:r>
            <a:r>
              <a:rPr lang="el-GR" b="1" dirty="0"/>
              <a:t>.</a:t>
            </a:r>
            <a:r>
              <a:rPr lang="de-DE" b="1" dirty="0"/>
              <a:t> </a:t>
            </a:r>
            <a:r>
              <a:rPr lang="el-GR" b="1" dirty="0"/>
              <a:t>Απόλυτος υπερθετικός βαθμός</a:t>
            </a:r>
            <a:r>
              <a:rPr lang="el-GR" dirty="0"/>
              <a:t>:</a:t>
            </a:r>
            <a:r>
              <a:rPr lang="de-DE" b="1" dirty="0"/>
              <a:t> </a:t>
            </a:r>
            <a:r>
              <a:rPr lang="el-GR" dirty="0"/>
              <a:t>τον χρησιμοποιούμε όταν θέλουμε να δείξουμε πως ένα ουσιαστικό έχει κάποιο γνώρισμα στον απόλυτο βαθμό, χωρίς να κάνουμε σύγκριση με άλλα ουσιαστικά. Τον σχηματίζουμε είτε</a:t>
            </a:r>
            <a:r>
              <a:rPr lang="de-DE" dirty="0"/>
              <a:t> </a:t>
            </a:r>
            <a:r>
              <a:rPr lang="el-GR" dirty="0"/>
              <a:t>μονολεκτικά</a:t>
            </a:r>
            <a:r>
              <a:rPr lang="de-DE" dirty="0"/>
              <a:t> </a:t>
            </a:r>
            <a:r>
              <a:rPr lang="el-GR" dirty="0"/>
              <a:t>(με την κατάληξη</a:t>
            </a:r>
            <a:r>
              <a:rPr lang="de-DE" dirty="0"/>
              <a:t> </a:t>
            </a:r>
            <a:r>
              <a:rPr lang="el-GR" i="1" dirty="0"/>
              <a:t>-</a:t>
            </a:r>
            <a:r>
              <a:rPr lang="el-GR" i="1" dirty="0" err="1"/>
              <a:t>τατος</a:t>
            </a:r>
            <a:r>
              <a:rPr lang="el-GR" i="1" dirty="0"/>
              <a:t>, -η, -ο</a:t>
            </a:r>
            <a:r>
              <a:rPr lang="el-GR" dirty="0"/>
              <a:t>), είτε</a:t>
            </a:r>
            <a:r>
              <a:rPr lang="de-DE" dirty="0"/>
              <a:t> </a:t>
            </a:r>
            <a:r>
              <a:rPr lang="el-GR" dirty="0"/>
              <a:t>περιφραστικά</a:t>
            </a:r>
            <a:r>
              <a:rPr lang="de-DE" dirty="0"/>
              <a:t> </a:t>
            </a:r>
            <a:r>
              <a:rPr lang="el-GR" dirty="0"/>
              <a:t>(</a:t>
            </a:r>
            <a:r>
              <a:rPr lang="el-GR" i="1" dirty="0"/>
              <a:t>πολύ</a:t>
            </a:r>
            <a:r>
              <a:rPr lang="de-DE" dirty="0"/>
              <a:t> </a:t>
            </a:r>
            <a:r>
              <a:rPr lang="el-GR" dirty="0"/>
              <a:t>ή</a:t>
            </a:r>
            <a:r>
              <a:rPr lang="de-DE" dirty="0"/>
              <a:t> </a:t>
            </a:r>
            <a:r>
              <a:rPr lang="el-GR" i="1" dirty="0"/>
              <a:t>πάρα πολύ</a:t>
            </a:r>
            <a:r>
              <a:rPr lang="de-DE" dirty="0"/>
              <a:t> </a:t>
            </a:r>
            <a:r>
              <a:rPr lang="el-GR" dirty="0"/>
              <a:t>+</a:t>
            </a:r>
            <a:r>
              <a:rPr lang="de-DE" dirty="0"/>
              <a:t> </a:t>
            </a:r>
            <a:r>
              <a:rPr lang="el-GR" dirty="0"/>
              <a:t>θετικός βαθμός), π.χ.</a:t>
            </a:r>
            <a:endParaRPr lang="de-DE" dirty="0"/>
          </a:p>
          <a:p>
            <a:r>
              <a:rPr lang="el-GR" i="1" dirty="0"/>
              <a:t>Ο Γιάννης είναι</a:t>
            </a:r>
            <a:r>
              <a:rPr lang="de-DE" i="1" dirty="0"/>
              <a:t> </a:t>
            </a:r>
            <a:r>
              <a:rPr lang="el-GR" b="1" i="1" dirty="0"/>
              <a:t>εξυπνότατος</a:t>
            </a:r>
            <a:r>
              <a:rPr lang="de-DE" i="1" dirty="0"/>
              <a:t> </a:t>
            </a:r>
            <a:r>
              <a:rPr lang="el-GR" i="1" dirty="0"/>
              <a:t>μαθητής / Ο Γιάννης είναι</a:t>
            </a:r>
            <a:r>
              <a:rPr lang="de-DE" i="1" dirty="0"/>
              <a:t> </a:t>
            </a:r>
            <a:r>
              <a:rPr lang="el-GR" b="1" i="1" dirty="0"/>
              <a:t>πολύ</a:t>
            </a:r>
            <a:r>
              <a:rPr lang="de-DE" i="1" u="sng" dirty="0"/>
              <a:t> </a:t>
            </a:r>
            <a:r>
              <a:rPr lang="el-GR" i="1" dirty="0"/>
              <a:t>/</a:t>
            </a:r>
            <a:r>
              <a:rPr lang="de-DE" i="1" dirty="0"/>
              <a:t> </a:t>
            </a:r>
            <a:r>
              <a:rPr lang="el-GR" b="1" i="1" dirty="0"/>
              <a:t>πάρα πολύ έξυπνος</a:t>
            </a:r>
            <a:r>
              <a:rPr lang="de-DE" i="1" dirty="0"/>
              <a:t> </a:t>
            </a:r>
            <a:r>
              <a:rPr lang="el-GR" i="1" dirty="0"/>
              <a:t>μαθητής.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ΠΡΟΣΟΧΗ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 απόλυτος υπερθετικός βαθμός, σε κάποιες περιπτώσεις, μπορεί επίσης να σχηματιστεί και με</a:t>
            </a:r>
            <a:r>
              <a:rPr lang="de-DE" dirty="0"/>
              <a:t> </a:t>
            </a:r>
            <a:r>
              <a:rPr lang="el-GR" dirty="0">
                <a:hlinkClick r:id="rId2"/>
              </a:rPr>
              <a:t>σύνθετες</a:t>
            </a:r>
            <a:r>
              <a:rPr lang="de-DE" dirty="0"/>
              <a:t> </a:t>
            </a:r>
            <a:r>
              <a:rPr lang="el-GR" dirty="0"/>
              <a:t>ή</a:t>
            </a:r>
            <a:r>
              <a:rPr lang="de-DE" dirty="0"/>
              <a:t> </a:t>
            </a:r>
            <a:r>
              <a:rPr lang="el-GR" dirty="0">
                <a:hlinkClick r:id="rId3"/>
              </a:rPr>
              <a:t>παράγωγες</a:t>
            </a:r>
            <a:r>
              <a:rPr lang="de-DE" dirty="0"/>
              <a:t> </a:t>
            </a:r>
            <a:r>
              <a:rPr lang="el-GR" dirty="0"/>
              <a:t>λέξεις, με το πρώτο</a:t>
            </a:r>
            <a:r>
              <a:rPr lang="de-DE" dirty="0"/>
              <a:t> </a:t>
            </a:r>
            <a:r>
              <a:rPr lang="el-GR" dirty="0"/>
              <a:t>συνθετικό</a:t>
            </a:r>
            <a:r>
              <a:rPr lang="de-DE" dirty="0"/>
              <a:t> </a:t>
            </a:r>
            <a:r>
              <a:rPr lang="el-GR" dirty="0"/>
              <a:t>στοιχείο να δηλώνει λεξικά μια ιδιότητα στον απόλυτο βαθμό, π.χ.</a:t>
            </a:r>
            <a:endParaRPr lang="de-DE" dirty="0"/>
          </a:p>
          <a:p>
            <a:r>
              <a:rPr lang="el-GR" b="1" i="1" dirty="0"/>
              <a:t>θεο</a:t>
            </a:r>
            <a:r>
              <a:rPr lang="el-GR" i="1" dirty="0"/>
              <a:t>σκότεινος,</a:t>
            </a:r>
            <a:endParaRPr lang="de-DE" dirty="0"/>
          </a:p>
          <a:p>
            <a:r>
              <a:rPr lang="el-GR" b="1" i="1" dirty="0"/>
              <a:t>ολο</a:t>
            </a:r>
            <a:r>
              <a:rPr lang="el-GR" i="1" dirty="0"/>
              <a:t>ζώντανος,</a:t>
            </a:r>
            <a:endParaRPr lang="de-DE" dirty="0"/>
          </a:p>
          <a:p>
            <a:r>
              <a:rPr lang="el-GR" b="1" i="1" dirty="0"/>
              <a:t>παν</a:t>
            </a:r>
            <a:r>
              <a:rPr lang="el-GR" i="1" dirty="0"/>
              <a:t>ευτυχής,</a:t>
            </a:r>
            <a:endParaRPr lang="de-DE" dirty="0"/>
          </a:p>
          <a:p>
            <a:r>
              <a:rPr lang="el-GR" b="1" i="1" dirty="0"/>
              <a:t>υπερ</a:t>
            </a:r>
            <a:r>
              <a:rPr lang="el-GR" i="1" dirty="0"/>
              <a:t>ευαίσθητος,</a:t>
            </a:r>
            <a:endParaRPr lang="de-DE" dirty="0"/>
          </a:p>
          <a:p>
            <a:r>
              <a:rPr lang="el-GR" b="1" i="1" dirty="0"/>
              <a:t>τρισ</a:t>
            </a:r>
            <a:r>
              <a:rPr lang="el-GR" i="1" dirty="0"/>
              <a:t>ευτυχισμένος,</a:t>
            </a:r>
            <a:endParaRPr lang="de-DE" dirty="0"/>
          </a:p>
          <a:p>
            <a:r>
              <a:rPr lang="de-DE" i="1" dirty="0"/>
              <a:t> </a:t>
            </a:r>
            <a:r>
              <a:rPr lang="el-GR" b="1" i="1" dirty="0"/>
              <a:t>κατα</a:t>
            </a:r>
            <a:r>
              <a:rPr lang="el-GR" i="1" dirty="0"/>
              <a:t>κίτρινος,</a:t>
            </a:r>
            <a:endParaRPr lang="de-DE" dirty="0"/>
          </a:p>
          <a:p>
            <a:r>
              <a:rPr lang="el-GR" b="1" i="1" dirty="0" err="1"/>
              <a:t>πεντ</a:t>
            </a:r>
            <a:r>
              <a:rPr lang="el-GR" i="1" dirty="0" err="1"/>
              <a:t>ανόστιμο</a:t>
            </a:r>
            <a:r>
              <a:rPr lang="de-DE" dirty="0"/>
              <a:t> </a:t>
            </a:r>
            <a:r>
              <a:rPr lang="el-GR" dirty="0"/>
              <a:t>κ.τ.λ.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 </a:t>
            </a:r>
            <a:r>
              <a:rPr lang="el-GR" sz="3100" b="1" dirty="0" smtClean="0"/>
              <a:t>Πώς σχηματίζουμε τα παραθετικά των επιθέτων</a:t>
            </a:r>
            <a:r>
              <a:rPr lang="el-GR" b="1" dirty="0" smtClean="0"/>
              <a:t>: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Τα </a:t>
            </a:r>
            <a:r>
              <a:rPr lang="el-GR" dirty="0"/>
              <a:t>παραθετικά, όπως είπαμε και νωρίτερα, σχηματίζονται με δυο τρόπους,</a:t>
            </a:r>
            <a:r>
              <a:rPr lang="de-DE" dirty="0"/>
              <a:t> </a:t>
            </a:r>
            <a:r>
              <a:rPr lang="el-GR" b="1" dirty="0"/>
              <a:t>μονολεκτικά</a:t>
            </a:r>
            <a:r>
              <a:rPr lang="de-DE" dirty="0"/>
              <a:t> </a:t>
            </a:r>
            <a:r>
              <a:rPr lang="el-GR" dirty="0"/>
              <a:t>και</a:t>
            </a:r>
            <a:r>
              <a:rPr lang="de-DE" dirty="0"/>
              <a:t> </a:t>
            </a:r>
            <a:r>
              <a:rPr lang="el-GR" b="1" dirty="0"/>
              <a:t>περιφραστικά</a:t>
            </a:r>
            <a:r>
              <a:rPr lang="el-GR" dirty="0"/>
              <a:t>:</a:t>
            </a:r>
            <a:endParaRPr lang="de-DE" dirty="0"/>
          </a:p>
          <a:p>
            <a:pPr>
              <a:buNone/>
            </a:pPr>
            <a:r>
              <a:rPr lang="de-DE" dirty="0">
                <a:solidFill>
                  <a:srgbClr val="FF0000"/>
                </a:solidFill>
              </a:rPr>
              <a:t> </a:t>
            </a:r>
            <a:r>
              <a:rPr lang="el-GR" sz="2800" dirty="0" smtClean="0">
                <a:solidFill>
                  <a:srgbClr val="FF0000"/>
                </a:solidFill>
              </a:rPr>
              <a:t> α) </a:t>
            </a:r>
            <a:r>
              <a:rPr lang="el-GR" sz="2800" dirty="0" err="1" smtClean="0">
                <a:solidFill>
                  <a:srgbClr val="FF0000"/>
                </a:solidFill>
              </a:rPr>
              <a:t>επὶθετα</a:t>
            </a:r>
            <a:r>
              <a:rPr lang="el-GR" sz="2800" dirty="0" smtClean="0">
                <a:solidFill>
                  <a:srgbClr val="FF0000"/>
                </a:solidFill>
              </a:rPr>
              <a:t> σε-</a:t>
            </a:r>
            <a:r>
              <a:rPr lang="el-GR" sz="2800" dirty="0" err="1" smtClean="0">
                <a:solidFill>
                  <a:srgbClr val="FF0000"/>
                </a:solidFill>
              </a:rPr>
              <a:t>ος</a:t>
            </a:r>
            <a:endParaRPr lang="de-DE" dirty="0">
              <a:solidFill>
                <a:srgbClr val="FF0000"/>
              </a:solidFill>
            </a:endParaRPr>
          </a:p>
          <a:p>
            <a:r>
              <a:rPr lang="en-US" sz="2800" b="1" dirty="0" err="1" smtClean="0"/>
              <a:t>Θετικός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βαθμός</a:t>
            </a:r>
            <a:r>
              <a:rPr lang="el-GR" sz="2800" b="1" dirty="0" smtClean="0"/>
              <a:t>    : </a:t>
            </a:r>
            <a:r>
              <a:rPr lang="el-GR" sz="2800" dirty="0" smtClean="0"/>
              <a:t> </a:t>
            </a:r>
            <a:r>
              <a:rPr lang="en-US" sz="2800" b="1" i="1" dirty="0" smtClean="0"/>
              <a:t>-</a:t>
            </a:r>
            <a:r>
              <a:rPr lang="en-US" sz="2800" b="1" i="1" dirty="0" err="1" smtClean="0"/>
              <a:t>ος</a:t>
            </a:r>
            <a:r>
              <a:rPr lang="el-GR" sz="2800" dirty="0" smtClean="0"/>
              <a:t>   </a:t>
            </a:r>
          </a:p>
          <a:p>
            <a:r>
              <a:rPr lang="el-GR" sz="2800" dirty="0" smtClean="0"/>
              <a:t> </a:t>
            </a:r>
            <a:r>
              <a:rPr lang="en-US" sz="2800" b="1" dirty="0" err="1" smtClean="0"/>
              <a:t>Συγκριτικός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βαθμός</a:t>
            </a:r>
            <a:r>
              <a:rPr lang="el-GR" sz="2800" dirty="0" smtClean="0"/>
              <a:t> :</a:t>
            </a:r>
            <a:r>
              <a:rPr lang="el-GR" sz="2800" b="1" i="1" dirty="0" smtClean="0"/>
              <a:t>-</a:t>
            </a:r>
            <a:r>
              <a:rPr lang="el-GR" sz="2800" b="1" i="1" dirty="0" err="1" smtClean="0"/>
              <a:t>ότερος</a:t>
            </a:r>
            <a:r>
              <a:rPr lang="de-DE" sz="2800" dirty="0" smtClean="0"/>
              <a:t> </a:t>
            </a:r>
            <a:r>
              <a:rPr lang="el-GR" sz="2800" dirty="0" smtClean="0"/>
              <a:t>ή</a:t>
            </a:r>
            <a:r>
              <a:rPr lang="de-DE" sz="2800" dirty="0" smtClean="0"/>
              <a:t> </a:t>
            </a:r>
            <a:r>
              <a:rPr lang="el-GR" sz="2800" b="1" i="1" dirty="0" smtClean="0"/>
              <a:t>Πιο + θετικός βαθμός</a:t>
            </a:r>
            <a:r>
              <a:rPr lang="de-DE" sz="2800" b="1" i="1" dirty="0" smtClean="0"/>
              <a:t> </a:t>
            </a:r>
            <a:r>
              <a:rPr lang="de-DE" sz="2800" i="1" dirty="0" smtClean="0"/>
              <a:t> </a:t>
            </a:r>
            <a:r>
              <a:rPr lang="el-GR" sz="2800" dirty="0" smtClean="0"/>
              <a:t>            </a:t>
            </a:r>
          </a:p>
          <a:p>
            <a:r>
              <a:rPr lang="en-US" sz="2800" b="1" dirty="0" err="1" smtClean="0"/>
              <a:t>Υπερθετικός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βαθμός</a:t>
            </a:r>
            <a:r>
              <a:rPr lang="el-GR" sz="2800" dirty="0" smtClean="0"/>
              <a:t> :     1)</a:t>
            </a:r>
            <a:r>
              <a:rPr lang="de-DE" sz="2800" dirty="0"/>
              <a:t> </a:t>
            </a:r>
            <a:r>
              <a:rPr lang="el-GR" sz="2800" b="1" i="1" dirty="0"/>
              <a:t>-</a:t>
            </a:r>
            <a:r>
              <a:rPr lang="el-GR" sz="2800" b="1" i="1" dirty="0" err="1"/>
              <a:t>ότατος</a:t>
            </a:r>
            <a:r>
              <a:rPr lang="de-DE" sz="2800" dirty="0"/>
              <a:t> </a:t>
            </a:r>
            <a:r>
              <a:rPr lang="el-GR" sz="2800" dirty="0"/>
              <a:t>ή</a:t>
            </a:r>
            <a:r>
              <a:rPr lang="de-DE" sz="2800" dirty="0"/>
              <a:t> </a:t>
            </a:r>
            <a:r>
              <a:rPr lang="el-GR" sz="2800" b="1" i="1" dirty="0"/>
              <a:t>πολύ / πάρα </a:t>
            </a:r>
            <a:r>
              <a:rPr lang="el-GR" sz="2800" b="1" i="1" dirty="0" smtClean="0"/>
              <a:t>πολύ</a:t>
            </a:r>
            <a:r>
              <a:rPr lang="de-DE" sz="2800" b="1" dirty="0" smtClean="0"/>
              <a:t> </a:t>
            </a:r>
            <a:r>
              <a:rPr lang="el-GR" sz="2800" b="1" dirty="0" smtClean="0"/>
              <a:t>+</a:t>
            </a:r>
            <a:r>
              <a:rPr lang="de-DE" sz="2800" b="1" dirty="0" smtClean="0"/>
              <a:t> </a:t>
            </a:r>
            <a:r>
              <a:rPr lang="el-GR" sz="2800" b="1" i="1" dirty="0" smtClean="0"/>
              <a:t>θετικός βαθμός</a:t>
            </a:r>
            <a:r>
              <a:rPr lang="de-DE" sz="2800" b="1" dirty="0" smtClean="0"/>
              <a:t> </a:t>
            </a:r>
            <a:r>
              <a:rPr lang="de-DE" sz="2800" dirty="0" smtClean="0"/>
              <a:t> </a:t>
            </a:r>
            <a:r>
              <a:rPr lang="el-GR" sz="2800" dirty="0" smtClean="0"/>
              <a:t>[απόλυτος υπερθετικός]           </a:t>
            </a:r>
          </a:p>
          <a:p>
            <a:pPr>
              <a:buNone/>
            </a:pPr>
            <a:r>
              <a:rPr lang="el-GR" sz="2800" dirty="0" smtClean="0"/>
              <a:t>    </a:t>
            </a:r>
            <a:r>
              <a:rPr lang="de-DE" sz="2800" dirty="0"/>
              <a:t> </a:t>
            </a:r>
            <a:r>
              <a:rPr lang="el-GR" sz="2800" dirty="0"/>
              <a:t>2)</a:t>
            </a:r>
            <a:r>
              <a:rPr lang="de-DE" sz="2800" dirty="0"/>
              <a:t> </a:t>
            </a:r>
            <a:r>
              <a:rPr lang="el-GR" sz="2800" b="1" i="1" dirty="0"/>
              <a:t>ο + -</a:t>
            </a:r>
            <a:r>
              <a:rPr lang="el-GR" sz="2800" b="1" i="1" dirty="0" err="1"/>
              <a:t>ότερος</a:t>
            </a:r>
            <a:r>
              <a:rPr lang="de-DE" sz="2800" dirty="0"/>
              <a:t> </a:t>
            </a:r>
            <a:r>
              <a:rPr lang="el-GR" sz="2800" dirty="0"/>
              <a:t>ή</a:t>
            </a:r>
            <a:r>
              <a:rPr lang="de-DE" sz="2800" dirty="0"/>
              <a:t> </a:t>
            </a:r>
            <a:r>
              <a:rPr lang="el-GR" sz="2800" b="1" i="1" dirty="0"/>
              <a:t>ο</a:t>
            </a:r>
            <a:r>
              <a:rPr lang="de-DE" sz="2800" b="1" dirty="0"/>
              <a:t> </a:t>
            </a:r>
            <a:r>
              <a:rPr lang="el-GR" sz="2800" b="1" i="1" dirty="0"/>
              <a:t>πιο + </a:t>
            </a:r>
            <a:r>
              <a:rPr lang="el-GR" sz="2800" b="1" i="1" dirty="0" smtClean="0"/>
              <a:t>    θετικός </a:t>
            </a:r>
            <a:r>
              <a:rPr lang="el-GR" sz="2800" b="1" i="1" dirty="0"/>
              <a:t>βαθμός</a:t>
            </a:r>
            <a:r>
              <a:rPr lang="de-DE" sz="2800" b="1" dirty="0"/>
              <a:t> </a:t>
            </a:r>
            <a:r>
              <a:rPr lang="de-DE" sz="2800" dirty="0"/>
              <a:t> </a:t>
            </a:r>
            <a:r>
              <a:rPr lang="el-GR" sz="2800" dirty="0"/>
              <a:t>[σχετικός </a:t>
            </a:r>
            <a:r>
              <a:rPr lang="el-GR" sz="2800" dirty="0" smtClean="0"/>
              <a:t>   υπερθετικός</a:t>
            </a:r>
            <a:r>
              <a:rPr lang="el-GR" sz="2800" dirty="0"/>
              <a:t>]</a:t>
            </a:r>
            <a:endParaRPr lang="de-DE" sz="2800" dirty="0"/>
          </a:p>
          <a:p>
            <a:r>
              <a:rPr lang="de-DE" sz="2100" i="1" dirty="0" err="1"/>
              <a:t>π.χ</a:t>
            </a:r>
            <a:r>
              <a:rPr lang="de-DE" sz="2100" i="1" dirty="0"/>
              <a:t>. </a:t>
            </a:r>
            <a:r>
              <a:rPr lang="de-DE" sz="2100" i="1" dirty="0" err="1" smtClean="0"/>
              <a:t>αυστηρός</a:t>
            </a:r>
            <a:r>
              <a:rPr lang="el-GR" sz="2100" i="1" dirty="0" smtClean="0"/>
              <a:t>-</a:t>
            </a:r>
            <a:r>
              <a:rPr lang="el-GR" sz="2100" dirty="0" smtClean="0"/>
              <a:t>   </a:t>
            </a:r>
            <a:r>
              <a:rPr lang="de-DE" sz="2100" i="1" dirty="0" err="1" smtClean="0"/>
              <a:t>αυστηρότερος</a:t>
            </a:r>
            <a:r>
              <a:rPr lang="de-DE" sz="2100" i="1" dirty="0"/>
              <a:t> </a:t>
            </a:r>
            <a:r>
              <a:rPr lang="de-DE" sz="2100" i="1" dirty="0" err="1"/>
              <a:t>πιο</a:t>
            </a:r>
            <a:r>
              <a:rPr lang="de-DE" sz="2100" i="1" dirty="0"/>
              <a:t> </a:t>
            </a:r>
            <a:r>
              <a:rPr lang="de-DE" sz="2100" i="1" dirty="0" err="1" smtClean="0"/>
              <a:t>αυστηρός</a:t>
            </a:r>
            <a:r>
              <a:rPr lang="el-GR" sz="2100" i="1" dirty="0" smtClean="0"/>
              <a:t> -   </a:t>
            </a:r>
            <a:r>
              <a:rPr lang="el-GR" sz="2400" dirty="0" smtClean="0"/>
              <a:t>1</a:t>
            </a:r>
            <a:r>
              <a:rPr lang="el-GR" sz="2400" dirty="0"/>
              <a:t>)</a:t>
            </a:r>
            <a:r>
              <a:rPr lang="de-DE" sz="2400" i="1" dirty="0"/>
              <a:t> </a:t>
            </a:r>
            <a:r>
              <a:rPr lang="el-GR" sz="2400" i="1" dirty="0"/>
              <a:t>αυστηρότατος</a:t>
            </a:r>
            <a:r>
              <a:rPr lang="de-DE" sz="2400" i="1" dirty="0"/>
              <a:t> </a:t>
            </a:r>
            <a:r>
              <a:rPr lang="el-GR" sz="2400" i="1" dirty="0"/>
              <a:t>πολύ / πάρα πολύ</a:t>
            </a:r>
            <a:r>
              <a:rPr lang="de-DE" sz="2400" i="1" dirty="0"/>
              <a:t> </a:t>
            </a:r>
            <a:r>
              <a:rPr lang="el-GR" sz="2400" i="1" dirty="0"/>
              <a:t>αυστηρός</a:t>
            </a:r>
            <a:r>
              <a:rPr lang="de-DE" sz="2400" i="1" dirty="0"/>
              <a:t> </a:t>
            </a:r>
            <a:r>
              <a:rPr lang="el-GR" sz="2400" dirty="0"/>
              <a:t>2)</a:t>
            </a:r>
            <a:r>
              <a:rPr lang="de-DE" sz="2400" i="1" dirty="0"/>
              <a:t> </a:t>
            </a:r>
            <a:r>
              <a:rPr lang="el-GR" sz="2400" i="1" dirty="0"/>
              <a:t>ο αυστηρότερος</a:t>
            </a:r>
            <a:r>
              <a:rPr lang="de-DE" sz="2400" i="1" dirty="0"/>
              <a:t> </a:t>
            </a:r>
            <a:r>
              <a:rPr lang="el-GR" sz="2400" i="1" dirty="0"/>
              <a:t>ο πιο</a:t>
            </a:r>
            <a:r>
              <a:rPr lang="de-DE" sz="2400" i="1" dirty="0"/>
              <a:t> </a:t>
            </a:r>
            <a:r>
              <a:rPr lang="el-GR" sz="2400" i="1" dirty="0"/>
              <a:t>αυστηρ</a:t>
            </a:r>
            <a:r>
              <a:rPr lang="el-GR" i="1" dirty="0"/>
              <a:t>ός</a:t>
            </a:r>
            <a:endParaRPr lang="de-DE" dirty="0"/>
          </a:p>
          <a:p>
            <a:pPr>
              <a:buNone/>
            </a:pPr>
            <a:endParaRPr lang="el-GR" b="1" i="1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β)επίθετα σε-</a:t>
            </a:r>
            <a:r>
              <a:rPr lang="el-GR" dirty="0" err="1" smtClean="0"/>
              <a:t>υς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Θετικός</a:t>
            </a:r>
            <a:r>
              <a:rPr lang="en-US" b="1" dirty="0" smtClean="0"/>
              <a:t> </a:t>
            </a:r>
            <a:r>
              <a:rPr lang="en-US" b="1" dirty="0" err="1" smtClean="0"/>
              <a:t>βαθμός</a:t>
            </a:r>
            <a:r>
              <a:rPr lang="el-GR" b="1" dirty="0" smtClean="0"/>
              <a:t>    :</a:t>
            </a:r>
            <a:r>
              <a:rPr lang="el-GR" dirty="0" smtClean="0"/>
              <a:t> </a:t>
            </a:r>
            <a:r>
              <a:rPr lang="en-US" b="1" i="1" dirty="0" smtClean="0"/>
              <a:t>-</a:t>
            </a:r>
            <a:r>
              <a:rPr lang="el-GR" dirty="0" smtClean="0"/>
              <a:t> </a:t>
            </a:r>
            <a:r>
              <a:rPr lang="en-US" b="1" i="1" dirty="0" smtClean="0"/>
              <a:t>-</a:t>
            </a:r>
            <a:r>
              <a:rPr lang="en-US" b="1" i="1" dirty="0" err="1" smtClean="0"/>
              <a:t>ύς</a:t>
            </a:r>
            <a:r>
              <a:rPr lang="el-GR" dirty="0" smtClean="0"/>
              <a:t>  </a:t>
            </a:r>
          </a:p>
          <a:p>
            <a:r>
              <a:rPr lang="el-GR" dirty="0" smtClean="0"/>
              <a:t> </a:t>
            </a:r>
            <a:r>
              <a:rPr lang="en-US" b="1" dirty="0" err="1" smtClean="0"/>
              <a:t>Συγκριτικός</a:t>
            </a:r>
            <a:r>
              <a:rPr lang="en-US" b="1" dirty="0" smtClean="0"/>
              <a:t> </a:t>
            </a:r>
            <a:r>
              <a:rPr lang="en-US" b="1" dirty="0" err="1" smtClean="0"/>
              <a:t>βαθμός</a:t>
            </a:r>
            <a:r>
              <a:rPr lang="el-GR" dirty="0" smtClean="0"/>
              <a:t> :</a:t>
            </a:r>
            <a:r>
              <a:rPr lang="de-DE" i="1" dirty="0" smtClean="0"/>
              <a:t> </a:t>
            </a:r>
            <a:r>
              <a:rPr lang="el-GR" dirty="0" smtClean="0"/>
              <a:t>   </a:t>
            </a:r>
            <a:r>
              <a:rPr lang="el-GR" b="1" i="1" dirty="0" smtClean="0"/>
              <a:t>-</a:t>
            </a:r>
            <a:r>
              <a:rPr lang="el-GR" b="1" i="1" dirty="0" err="1" smtClean="0"/>
              <a:t>ύτερος</a:t>
            </a:r>
            <a:r>
              <a:rPr lang="de-DE" dirty="0" smtClean="0"/>
              <a:t> </a:t>
            </a:r>
            <a:r>
              <a:rPr lang="el-GR" dirty="0" smtClean="0"/>
              <a:t>ή</a:t>
            </a:r>
            <a:r>
              <a:rPr lang="de-DE" dirty="0" smtClean="0"/>
              <a:t> </a:t>
            </a:r>
            <a:r>
              <a:rPr lang="el-GR" b="1" i="1" dirty="0" smtClean="0"/>
              <a:t>πιο</a:t>
            </a:r>
            <a:r>
              <a:rPr lang="en-US" b="1" i="1" dirty="0" smtClean="0"/>
              <a:t> </a:t>
            </a:r>
            <a:r>
              <a:rPr lang="el-GR" b="1" i="1" dirty="0" smtClean="0"/>
              <a:t>+ θετικός βαθμός</a:t>
            </a:r>
            <a:r>
              <a:rPr lang="el-GR" dirty="0" smtClean="0"/>
              <a:t>    </a:t>
            </a:r>
          </a:p>
          <a:p>
            <a:r>
              <a:rPr lang="en-US" b="1" dirty="0" err="1" smtClean="0"/>
              <a:t>Υπερθετικός</a:t>
            </a:r>
            <a:r>
              <a:rPr lang="en-US" b="1" dirty="0" smtClean="0"/>
              <a:t> </a:t>
            </a:r>
            <a:r>
              <a:rPr lang="en-US" b="1" dirty="0" err="1" smtClean="0"/>
              <a:t>βαθμός</a:t>
            </a:r>
            <a:endParaRPr lang="de-DE" dirty="0" smtClean="0"/>
          </a:p>
          <a:p>
            <a:r>
              <a:rPr lang="el-GR" dirty="0" smtClean="0"/>
              <a:t>1</a:t>
            </a:r>
            <a:r>
              <a:rPr lang="el-GR" dirty="0"/>
              <a:t>)</a:t>
            </a:r>
            <a:r>
              <a:rPr lang="de-DE" dirty="0"/>
              <a:t> </a:t>
            </a:r>
            <a:r>
              <a:rPr lang="el-GR" b="1" i="1" dirty="0"/>
              <a:t>-</a:t>
            </a:r>
            <a:r>
              <a:rPr lang="el-GR" b="1" i="1" dirty="0" err="1"/>
              <a:t>ύτατος</a:t>
            </a:r>
            <a:r>
              <a:rPr lang="de-DE" i="1" dirty="0"/>
              <a:t> </a:t>
            </a:r>
            <a:r>
              <a:rPr lang="el-GR" dirty="0"/>
              <a:t>ή</a:t>
            </a:r>
            <a:r>
              <a:rPr lang="de-DE" dirty="0"/>
              <a:t> </a:t>
            </a:r>
            <a:r>
              <a:rPr lang="el-GR" b="1" i="1" dirty="0"/>
              <a:t>πολύ / πάρα πολύ+ θετικός βαθμός</a:t>
            </a:r>
            <a:r>
              <a:rPr lang="de-DE" b="1" dirty="0"/>
              <a:t> </a:t>
            </a:r>
            <a:r>
              <a:rPr lang="el-GR" dirty="0"/>
              <a:t>[απόλυτος υπερθετικός]</a:t>
            </a:r>
            <a:r>
              <a:rPr lang="de-DE" dirty="0"/>
              <a:t> </a:t>
            </a:r>
            <a:r>
              <a:rPr lang="el-GR" dirty="0"/>
              <a:t>2)</a:t>
            </a:r>
            <a:r>
              <a:rPr lang="de-DE" dirty="0"/>
              <a:t> </a:t>
            </a:r>
            <a:r>
              <a:rPr lang="el-GR" b="1" i="1" dirty="0"/>
              <a:t>ο + -</a:t>
            </a:r>
            <a:r>
              <a:rPr lang="el-GR" b="1" i="1" dirty="0" err="1"/>
              <a:t>ύτερος</a:t>
            </a:r>
            <a:r>
              <a:rPr lang="de-DE" dirty="0"/>
              <a:t> </a:t>
            </a:r>
            <a:r>
              <a:rPr lang="el-GR" dirty="0"/>
              <a:t>ή</a:t>
            </a:r>
            <a:r>
              <a:rPr lang="de-DE" dirty="0"/>
              <a:t> </a:t>
            </a:r>
            <a:r>
              <a:rPr lang="el-GR" b="1" i="1" dirty="0"/>
              <a:t>ο πιο+ θετικός βαθμός</a:t>
            </a:r>
            <a:r>
              <a:rPr lang="de-DE" b="1" dirty="0"/>
              <a:t> </a:t>
            </a:r>
            <a:r>
              <a:rPr lang="de-DE" dirty="0"/>
              <a:t> </a:t>
            </a:r>
            <a:r>
              <a:rPr lang="el-GR" dirty="0"/>
              <a:t>[σχετικός υπερθετικός]</a:t>
            </a:r>
            <a:endParaRPr lang="de-DE" dirty="0"/>
          </a:p>
          <a:p>
            <a:r>
              <a:rPr lang="de-DE" i="1" dirty="0" err="1"/>
              <a:t>π.χ</a:t>
            </a:r>
            <a:r>
              <a:rPr lang="de-DE" i="1" dirty="0"/>
              <a:t>. </a:t>
            </a:r>
            <a:r>
              <a:rPr lang="de-DE" i="1" dirty="0" err="1" smtClean="0"/>
              <a:t>βαθύς</a:t>
            </a:r>
            <a:r>
              <a:rPr lang="el-GR" dirty="0" smtClean="0"/>
              <a:t>    </a:t>
            </a:r>
            <a:r>
              <a:rPr lang="de-DE" i="1" dirty="0" err="1" smtClean="0"/>
              <a:t>βαθύτερος</a:t>
            </a:r>
            <a:r>
              <a:rPr lang="de-DE" dirty="0"/>
              <a:t> </a:t>
            </a:r>
            <a:r>
              <a:rPr lang="de-DE" i="1" dirty="0" err="1"/>
              <a:t>πιο</a:t>
            </a:r>
            <a:r>
              <a:rPr lang="de-DE" i="1" dirty="0"/>
              <a:t> </a:t>
            </a:r>
            <a:r>
              <a:rPr lang="de-DE" i="1" dirty="0" err="1"/>
              <a:t>βαθύς</a:t>
            </a:r>
            <a:endParaRPr lang="de-DE" dirty="0"/>
          </a:p>
          <a:p>
            <a:r>
              <a:rPr lang="el-GR" dirty="0"/>
              <a:t>1)</a:t>
            </a:r>
            <a:r>
              <a:rPr lang="de-DE" i="1" dirty="0"/>
              <a:t> </a:t>
            </a:r>
            <a:r>
              <a:rPr lang="el-GR" i="1" dirty="0"/>
              <a:t>βαθύτατος</a:t>
            </a:r>
            <a:r>
              <a:rPr lang="de-DE" i="1" dirty="0"/>
              <a:t> </a:t>
            </a:r>
            <a:r>
              <a:rPr lang="el-GR" i="1" dirty="0"/>
              <a:t>πολύ / πάρα πολύ βαθύς</a:t>
            </a:r>
            <a:r>
              <a:rPr lang="de-DE" dirty="0"/>
              <a:t> </a:t>
            </a:r>
            <a:r>
              <a:rPr lang="el-GR" dirty="0"/>
              <a:t>2)</a:t>
            </a:r>
            <a:r>
              <a:rPr lang="de-DE" i="1" dirty="0"/>
              <a:t> </a:t>
            </a:r>
            <a:r>
              <a:rPr lang="el-GR" i="1" dirty="0"/>
              <a:t>ο βαθύτερος</a:t>
            </a:r>
            <a:r>
              <a:rPr lang="de-DE" i="1" dirty="0"/>
              <a:t> </a:t>
            </a:r>
            <a:r>
              <a:rPr lang="el-GR" i="1" dirty="0"/>
              <a:t>ο πιο βαθύς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Επίθετα σε -ης</a:t>
            </a:r>
            <a:endParaRPr lang="de-D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latin typeface="Arial Rounded MT Bold" pitchFamily="34" charset="0"/>
              </a:rPr>
              <a:t>Θετικός</a:t>
            </a:r>
            <a:r>
              <a:rPr lang="en-US" b="1" dirty="0" smtClean="0">
                <a:latin typeface="Arial Rounded MT Bold" pitchFamily="34" charset="0"/>
              </a:rPr>
              <a:t> </a:t>
            </a:r>
            <a:r>
              <a:rPr lang="en-US" b="1" dirty="0" err="1" smtClean="0">
                <a:latin typeface="Arial Rounded MT Bold" pitchFamily="34" charset="0"/>
              </a:rPr>
              <a:t>βαθμός</a:t>
            </a:r>
            <a:r>
              <a:rPr lang="el-GR" b="1" dirty="0" smtClean="0"/>
              <a:t>    :</a:t>
            </a:r>
            <a:r>
              <a:rPr lang="el-GR" dirty="0" smtClean="0"/>
              <a:t> </a:t>
            </a:r>
            <a:r>
              <a:rPr lang="en-US" b="1" i="1" dirty="0" smtClean="0">
                <a:latin typeface="Arial Rounded MT Bold" pitchFamily="34" charset="0"/>
              </a:rPr>
              <a:t>-</a:t>
            </a:r>
            <a:r>
              <a:rPr lang="el-GR" dirty="0" smtClean="0"/>
              <a:t> </a:t>
            </a:r>
            <a:r>
              <a:rPr lang="en-US" b="1" i="1" dirty="0" smtClean="0">
                <a:latin typeface="Arial Rounded MT Bold" pitchFamily="34" charset="0"/>
              </a:rPr>
              <a:t>-</a:t>
            </a:r>
            <a:r>
              <a:rPr lang="en-US" b="1" i="1" dirty="0" err="1" smtClean="0">
                <a:latin typeface="Arial Rounded MT Bold" pitchFamily="34" charset="0"/>
              </a:rPr>
              <a:t>ής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n-US" b="1" dirty="0" err="1" smtClean="0">
                <a:latin typeface="Arial Rounded MT Bold" pitchFamily="34" charset="0"/>
              </a:rPr>
              <a:t>Συγκριτικός</a:t>
            </a:r>
            <a:r>
              <a:rPr lang="en-US" b="1" dirty="0" smtClean="0">
                <a:latin typeface="Arial Rounded MT Bold" pitchFamily="34" charset="0"/>
              </a:rPr>
              <a:t> </a:t>
            </a:r>
            <a:r>
              <a:rPr lang="en-US" b="1" dirty="0" err="1" smtClean="0">
                <a:latin typeface="Arial Rounded MT Bold" pitchFamily="34" charset="0"/>
              </a:rPr>
              <a:t>βαθμός</a:t>
            </a:r>
            <a:r>
              <a:rPr lang="el-GR" dirty="0" smtClean="0"/>
              <a:t> :</a:t>
            </a:r>
            <a:r>
              <a:rPr lang="de-DE" i="1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  </a:t>
            </a:r>
            <a:r>
              <a:rPr lang="el-GR" b="1" i="1" dirty="0" smtClean="0"/>
              <a:t>-</a:t>
            </a:r>
            <a:r>
              <a:rPr lang="el-GR" b="1" i="1" dirty="0" err="1" smtClean="0"/>
              <a:t>έστερος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ή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πιο</a:t>
            </a:r>
            <a:r>
              <a:rPr lang="en-US" b="1" i="1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+ θετικός βαθμός</a:t>
            </a:r>
            <a:r>
              <a:rPr lang="el-GR" dirty="0" smtClean="0"/>
              <a:t>    </a:t>
            </a:r>
          </a:p>
          <a:p>
            <a:r>
              <a:rPr lang="en-US" b="1" dirty="0" err="1" smtClean="0">
                <a:latin typeface="Arial Rounded MT Bold" pitchFamily="34" charset="0"/>
              </a:rPr>
              <a:t>Υπερθετικός</a:t>
            </a:r>
            <a:r>
              <a:rPr lang="en-US" b="1" dirty="0" smtClean="0">
                <a:latin typeface="Arial Rounded MT Bold" pitchFamily="34" charset="0"/>
              </a:rPr>
              <a:t> </a:t>
            </a:r>
            <a:r>
              <a:rPr lang="en-US" b="1" dirty="0" err="1" smtClean="0">
                <a:latin typeface="Arial Rounded MT Bold" pitchFamily="34" charset="0"/>
              </a:rPr>
              <a:t>βαθμός</a:t>
            </a:r>
            <a:r>
              <a:rPr lang="el-GR" b="1" dirty="0" smtClean="0"/>
              <a:t>:</a:t>
            </a:r>
            <a:endParaRPr lang="de-DE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l-GR" dirty="0" smtClean="0"/>
              <a:t>  </a:t>
            </a:r>
          </a:p>
          <a:p>
            <a:pPr>
              <a:buNone/>
            </a:pPr>
            <a:r>
              <a:rPr lang="el-GR" dirty="0" smtClean="0"/>
              <a:t> 1)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-</a:t>
            </a:r>
            <a:r>
              <a:rPr lang="el-GR" b="1" i="1" dirty="0" err="1" smtClean="0"/>
              <a:t>έστατος</a:t>
            </a:r>
            <a:r>
              <a:rPr lang="de-DE" b="1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ή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πολύ / πάρα πολύ + θετικός βαθμός</a:t>
            </a:r>
            <a:r>
              <a:rPr lang="de-DE" b="1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[απόλυτος υπερθετικός]</a:t>
            </a:r>
            <a:r>
              <a:rPr lang="de-DE" dirty="0" smtClean="0">
                <a:latin typeface="Arial Rounded MT Bold" pitchFamily="34" charset="0"/>
              </a:rPr>
              <a:t> </a:t>
            </a:r>
            <a:endParaRPr lang="el-GR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l-GR" dirty="0" smtClean="0"/>
              <a:t>  2)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ο + -</a:t>
            </a:r>
            <a:r>
              <a:rPr lang="el-GR" b="1" i="1" dirty="0" err="1" smtClean="0"/>
              <a:t>έστερος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ή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b="1" i="1" dirty="0" smtClean="0"/>
              <a:t>ο πιο + θετικός βαθμός</a:t>
            </a:r>
            <a:r>
              <a:rPr lang="de-DE" b="1" dirty="0" smtClean="0">
                <a:latin typeface="Arial Rounded MT Bold" pitchFamily="34" charset="0"/>
              </a:rPr>
              <a:t> </a:t>
            </a:r>
            <a:r>
              <a:rPr lang="el-GR" dirty="0" smtClean="0"/>
              <a:t>[σχετικός υπερθετικός]</a:t>
            </a:r>
            <a:endParaRPr lang="de-DE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el-GR" i="1" dirty="0" smtClean="0">
                <a:latin typeface="Arial Rounded MT Bold" pitchFamily="34" charset="0"/>
              </a:rPr>
              <a:t>   </a:t>
            </a:r>
            <a:r>
              <a:rPr lang="de-DE" i="1" dirty="0" err="1" smtClean="0">
                <a:latin typeface="Arial Rounded MT Bold" pitchFamily="34" charset="0"/>
              </a:rPr>
              <a:t>π.χ</a:t>
            </a:r>
            <a:r>
              <a:rPr lang="de-DE" i="1" dirty="0" smtClean="0">
                <a:latin typeface="Arial Rounded MT Bold" pitchFamily="34" charset="0"/>
              </a:rPr>
              <a:t>. </a:t>
            </a:r>
            <a:r>
              <a:rPr lang="de-DE" i="1" dirty="0" err="1" smtClean="0">
                <a:latin typeface="Arial Rounded MT Bold" pitchFamily="34" charset="0"/>
              </a:rPr>
              <a:t>επιεικής</a:t>
            </a:r>
            <a:r>
              <a:rPr lang="el-GR" i="1" dirty="0" smtClean="0"/>
              <a:t>  </a:t>
            </a:r>
            <a:r>
              <a:rPr lang="de-DE" i="1" dirty="0" err="1" smtClean="0">
                <a:latin typeface="Arial Rounded MT Bold" pitchFamily="34" charset="0"/>
              </a:rPr>
              <a:t>επιεικέστερος</a:t>
            </a:r>
            <a:r>
              <a:rPr lang="de-DE" i="1" dirty="0" smtClean="0">
                <a:latin typeface="Arial Rounded MT Bold" pitchFamily="34" charset="0"/>
              </a:rPr>
              <a:t> </a:t>
            </a:r>
            <a:r>
              <a:rPr lang="el-GR" i="1" dirty="0" smtClean="0"/>
              <a:t>   </a:t>
            </a:r>
            <a:r>
              <a:rPr lang="de-DE" sz="2800" i="1" dirty="0" err="1" smtClean="0">
                <a:latin typeface="Arial Rounded MT Bold" pitchFamily="34" charset="0"/>
              </a:rPr>
              <a:t>πιο</a:t>
            </a:r>
            <a:r>
              <a:rPr lang="de-DE" sz="2800" i="1" dirty="0" smtClean="0">
                <a:latin typeface="Arial Rounded MT Bold" pitchFamily="34" charset="0"/>
              </a:rPr>
              <a:t> </a:t>
            </a:r>
            <a:r>
              <a:rPr lang="de-DE" sz="2800" i="1" dirty="0" err="1" smtClean="0">
                <a:latin typeface="Arial Rounded MT Bold" pitchFamily="34" charset="0"/>
              </a:rPr>
              <a:t>επιεικής</a:t>
            </a:r>
            <a:endParaRPr lang="de-DE" sz="2800" dirty="0" smtClean="0">
              <a:latin typeface="Arial Rounded MT Bold" pitchFamily="34" charset="0"/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1)</a:t>
            </a:r>
            <a:r>
              <a:rPr lang="de-DE" i="1" dirty="0" smtClean="0">
                <a:latin typeface="Arial Rounded MT Bold" pitchFamily="34" charset="0"/>
              </a:rPr>
              <a:t> </a:t>
            </a:r>
            <a:r>
              <a:rPr lang="el-GR" i="1" dirty="0" smtClean="0"/>
              <a:t>επιεικέστατος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i="1" dirty="0" smtClean="0"/>
              <a:t>πολύ / πάρα πολύ επιεικής</a:t>
            </a:r>
          </a:p>
          <a:p>
            <a:pPr>
              <a:buNone/>
            </a:pP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dirty="0" smtClean="0">
                <a:latin typeface="Arial Rounded MT Bold" pitchFamily="34" charset="0"/>
              </a:rPr>
              <a:t>     </a:t>
            </a:r>
            <a:r>
              <a:rPr lang="el-GR" dirty="0" smtClean="0"/>
              <a:t>2)</a:t>
            </a:r>
            <a:r>
              <a:rPr lang="de-DE" dirty="0" smtClean="0">
                <a:latin typeface="Arial Rounded MT Bold" pitchFamily="34" charset="0"/>
              </a:rPr>
              <a:t> </a:t>
            </a:r>
            <a:r>
              <a:rPr lang="el-GR" i="1" dirty="0" smtClean="0"/>
              <a:t>ο επιεικέστερος</a:t>
            </a:r>
            <a:r>
              <a:rPr lang="de-DE" i="1" dirty="0" smtClean="0">
                <a:latin typeface="Arial Rounded MT Bold" pitchFamily="34" charset="0"/>
              </a:rPr>
              <a:t> </a:t>
            </a:r>
            <a:r>
              <a:rPr lang="el-GR" i="1" dirty="0" smtClean="0"/>
              <a:t>ο πιο</a:t>
            </a:r>
            <a:r>
              <a:rPr lang="de-DE" i="1" dirty="0" smtClean="0">
                <a:latin typeface="Arial Rounded MT Bold" pitchFamily="34" charset="0"/>
              </a:rPr>
              <a:t> </a:t>
            </a:r>
            <a:r>
              <a:rPr lang="el-GR" i="1" dirty="0" err="1" smtClean="0"/>
              <a:t>επεικής</a:t>
            </a:r>
            <a:endParaRPr lang="de-DE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de-DE" dirty="0" smtClean="0">
                <a:latin typeface="Arial Rounded MT Bold" pitchFamily="34" charset="0"/>
              </a:rPr>
              <a:t> </a:t>
            </a:r>
          </a:p>
          <a:p>
            <a:endParaRPr lang="de-DE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216</Words>
  <Application>Microsoft Office PowerPoint</Application>
  <PresentationFormat>Προβολή στην οθόνη (4:3)</PresentationFormat>
  <Paragraphs>117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Διάμεσος</vt:lpstr>
      <vt:lpstr>ΤΑ ΠΑΡΑΘΕΤΙΚΑ </vt:lpstr>
      <vt:lpstr>Παραθετικά επιθέτων </vt:lpstr>
      <vt:lpstr>Ο θετικός βαθμός</vt:lpstr>
      <vt:lpstr>(β) Ο συγκριτικός βαθμός</vt:lpstr>
      <vt:lpstr>(γ) Ο υπερθετικός βαθμός</vt:lpstr>
      <vt:lpstr>ΠΡΟΣΟΧΗ</vt:lpstr>
      <vt:lpstr> Πώς σχηματίζουμε τα παραθετικά των επιθέτων: </vt:lpstr>
      <vt:lpstr>β)επίθετα σε-υς</vt:lpstr>
      <vt:lpstr>Επίθετα σε -ης</vt:lpstr>
      <vt:lpstr>  ΠΙΝΑΚΑΣ ΑΝΩΜΑΛΩΝ ΠΑΡΑΘΕΤΙΚΩΝ (Μονολεκτικά παραθετικά) </vt:lpstr>
      <vt:lpstr> ελλειπτικά παραθετικά</vt:lpstr>
      <vt:lpstr>ΑΣΚΗΣΕΙΣ ΣΤΑ ΠΑΡΑΘΕΤΙΚΑ.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ΠΑΡΑΘΕΤΙΚΑ</dc:title>
  <dc:creator>admin</dc:creator>
  <cp:lastModifiedBy>admin</cp:lastModifiedBy>
  <cp:revision>6</cp:revision>
  <dcterms:created xsi:type="dcterms:W3CDTF">2020-05-21T16:28:11Z</dcterms:created>
  <dcterms:modified xsi:type="dcterms:W3CDTF">2022-01-23T18:21:07Z</dcterms:modified>
</cp:coreProperties>
</file>