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3" r:id="rId3"/>
    <p:sldId id="257" r:id="rId4"/>
    <p:sldId id="258" r:id="rId5"/>
    <p:sldId id="259" r:id="rId6"/>
    <p:sldId id="260" r:id="rId7"/>
    <p:sldId id="261" r:id="rId8"/>
    <p:sldId id="262" r:id="rId9"/>
    <p:sldId id="264" r:id="rId10"/>
    <p:sldId id="265" r:id="rId11"/>
    <p:sldId id="266" r:id="rId12"/>
    <p:sldId id="267" r:id="rId13"/>
    <p:sldId id="268" r:id="rId14"/>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1056"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Ref idx="1002">
        <a:schemeClr val="bg2"/>
      </p:bgRef>
    </p:bg>
    <p:spTree>
      <p:nvGrpSpPr>
        <p:cNvPr id="1" name=""/>
        <p:cNvGrpSpPr/>
        <p:nvPr/>
      </p:nvGrpSpPr>
      <p:grpSpPr>
        <a:xfrm>
          <a:off x="0" y="0"/>
          <a:ext cx="0" cy="0"/>
          <a:chOff x="0" y="0"/>
          <a:chExt cx="0" cy="0"/>
        </a:xfrm>
      </p:grpSpPr>
      <p:sp>
        <p:nvSpPr>
          <p:cNvPr id="9" name="8 - Τίτλος"/>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30" name="29 - Θέση ημερομηνίας"/>
          <p:cNvSpPr>
            <a:spLocks noGrp="1"/>
          </p:cNvSpPr>
          <p:nvPr>
            <p:ph type="dt" sz="half" idx="10"/>
          </p:nvPr>
        </p:nvSpPr>
        <p:spPr/>
        <p:txBody>
          <a:bodyPr/>
          <a:lstStyle/>
          <a:p>
            <a:fld id="{803DD27E-79E9-4110-A942-972938145215}" type="datetimeFigureOut">
              <a:rPr lang="de-DE" smtClean="0"/>
              <a:pPr/>
              <a:t>04.11.2020</a:t>
            </a:fld>
            <a:endParaRPr lang="de-DE"/>
          </a:p>
        </p:txBody>
      </p:sp>
      <p:sp>
        <p:nvSpPr>
          <p:cNvPr id="19" name="18 - Θέση υποσέλιδου"/>
          <p:cNvSpPr>
            <a:spLocks noGrp="1"/>
          </p:cNvSpPr>
          <p:nvPr>
            <p:ph type="ftr" sz="quarter" idx="11"/>
          </p:nvPr>
        </p:nvSpPr>
        <p:spPr/>
        <p:txBody>
          <a:bodyPr/>
          <a:lstStyle/>
          <a:p>
            <a:endParaRPr lang="de-DE"/>
          </a:p>
        </p:txBody>
      </p:sp>
      <p:sp>
        <p:nvSpPr>
          <p:cNvPr id="27" name="26 - Θέση αριθμού διαφάνειας"/>
          <p:cNvSpPr>
            <a:spLocks noGrp="1"/>
          </p:cNvSpPr>
          <p:nvPr>
            <p:ph type="sldNum" sz="quarter" idx="12"/>
          </p:nvPr>
        </p:nvSpPr>
        <p:spPr/>
        <p:txBody>
          <a:bodyPr/>
          <a:lstStyle/>
          <a:p>
            <a:fld id="{9FA1C033-6740-4AB1-B26C-F9E32E7358D8}" type="slidenum">
              <a:rPr lang="de-DE" smtClean="0"/>
              <a:pPr/>
              <a:t>‹#›</a:t>
            </a:fld>
            <a:endParaRPr lang="de-DE"/>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803DD27E-79E9-4110-A942-972938145215}" type="datetimeFigureOut">
              <a:rPr lang="de-DE" smtClean="0"/>
              <a:pPr/>
              <a:t>04.11.2020</a:t>
            </a:fld>
            <a:endParaRPr lang="de-DE"/>
          </a:p>
        </p:txBody>
      </p:sp>
      <p:sp>
        <p:nvSpPr>
          <p:cNvPr id="5" name="4 - Θέση υποσέλιδου"/>
          <p:cNvSpPr>
            <a:spLocks noGrp="1"/>
          </p:cNvSpPr>
          <p:nvPr>
            <p:ph type="ftr" sz="quarter" idx="11"/>
          </p:nvPr>
        </p:nvSpPr>
        <p:spPr/>
        <p:txBody>
          <a:bodyPr/>
          <a:lstStyle/>
          <a:p>
            <a:endParaRPr lang="de-DE"/>
          </a:p>
        </p:txBody>
      </p:sp>
      <p:sp>
        <p:nvSpPr>
          <p:cNvPr id="6" name="5 - Θέση αριθμού διαφάνειας"/>
          <p:cNvSpPr>
            <a:spLocks noGrp="1"/>
          </p:cNvSpPr>
          <p:nvPr>
            <p:ph type="sldNum" sz="quarter" idx="12"/>
          </p:nvPr>
        </p:nvSpPr>
        <p:spPr/>
        <p:txBody>
          <a:bodyPr/>
          <a:lstStyle/>
          <a:p>
            <a:fld id="{9FA1C033-6740-4AB1-B26C-F9E32E7358D8}" type="slidenum">
              <a:rPr lang="de-DE" smtClean="0"/>
              <a:pPr/>
              <a:t>‹#›</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914401"/>
            <a:ext cx="2057400" cy="5211763"/>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914401"/>
            <a:ext cx="6019800" cy="5211763"/>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803DD27E-79E9-4110-A942-972938145215}" type="datetimeFigureOut">
              <a:rPr lang="de-DE" smtClean="0"/>
              <a:pPr/>
              <a:t>04.11.2020</a:t>
            </a:fld>
            <a:endParaRPr lang="de-DE"/>
          </a:p>
        </p:txBody>
      </p:sp>
      <p:sp>
        <p:nvSpPr>
          <p:cNvPr id="5" name="4 - Θέση υποσέλιδου"/>
          <p:cNvSpPr>
            <a:spLocks noGrp="1"/>
          </p:cNvSpPr>
          <p:nvPr>
            <p:ph type="ftr" sz="quarter" idx="11"/>
          </p:nvPr>
        </p:nvSpPr>
        <p:spPr/>
        <p:txBody>
          <a:bodyPr/>
          <a:lstStyle/>
          <a:p>
            <a:endParaRPr lang="de-DE"/>
          </a:p>
        </p:txBody>
      </p:sp>
      <p:sp>
        <p:nvSpPr>
          <p:cNvPr id="6" name="5 - Θέση αριθμού διαφάνειας"/>
          <p:cNvSpPr>
            <a:spLocks noGrp="1"/>
          </p:cNvSpPr>
          <p:nvPr>
            <p:ph type="sldNum" sz="quarter" idx="12"/>
          </p:nvPr>
        </p:nvSpPr>
        <p:spPr/>
        <p:txBody>
          <a:bodyPr/>
          <a:lstStyle/>
          <a:p>
            <a:fld id="{9FA1C033-6740-4AB1-B26C-F9E32E7358D8}" type="slidenum">
              <a:rPr lang="de-DE" smtClean="0"/>
              <a:pPr/>
              <a:t>‹#›</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803DD27E-79E9-4110-A942-972938145215}" type="datetimeFigureOut">
              <a:rPr lang="de-DE" smtClean="0"/>
              <a:pPr/>
              <a:t>04.11.2020</a:t>
            </a:fld>
            <a:endParaRPr lang="de-DE"/>
          </a:p>
        </p:txBody>
      </p:sp>
      <p:sp>
        <p:nvSpPr>
          <p:cNvPr id="5" name="4 - Θέση υποσέλιδου"/>
          <p:cNvSpPr>
            <a:spLocks noGrp="1"/>
          </p:cNvSpPr>
          <p:nvPr>
            <p:ph type="ftr" sz="quarter" idx="11"/>
          </p:nvPr>
        </p:nvSpPr>
        <p:spPr/>
        <p:txBody>
          <a:bodyPr/>
          <a:lstStyle/>
          <a:p>
            <a:endParaRPr lang="de-DE"/>
          </a:p>
        </p:txBody>
      </p:sp>
      <p:sp>
        <p:nvSpPr>
          <p:cNvPr id="6" name="5 - Θέση αριθμού διαφάνειας"/>
          <p:cNvSpPr>
            <a:spLocks noGrp="1"/>
          </p:cNvSpPr>
          <p:nvPr>
            <p:ph type="sldNum" sz="quarter" idx="12"/>
          </p:nvPr>
        </p:nvSpPr>
        <p:spPr/>
        <p:txBody>
          <a:bodyPr/>
          <a:lstStyle/>
          <a:p>
            <a:fld id="{9FA1C033-6740-4AB1-B26C-F9E32E7358D8}" type="slidenum">
              <a:rPr lang="de-DE" smtClean="0"/>
              <a:pPr/>
              <a:t>‹#›</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803DD27E-79E9-4110-A942-972938145215}" type="datetimeFigureOut">
              <a:rPr lang="de-DE" smtClean="0"/>
              <a:pPr/>
              <a:t>04.11.2020</a:t>
            </a:fld>
            <a:endParaRPr lang="de-DE"/>
          </a:p>
        </p:txBody>
      </p:sp>
      <p:sp>
        <p:nvSpPr>
          <p:cNvPr id="5" name="4 - Θέση υποσέλιδου"/>
          <p:cNvSpPr>
            <a:spLocks noGrp="1"/>
          </p:cNvSpPr>
          <p:nvPr>
            <p:ph type="ftr" sz="quarter" idx="11"/>
          </p:nvPr>
        </p:nvSpPr>
        <p:spPr/>
        <p:txBody>
          <a:bodyPr/>
          <a:lstStyle/>
          <a:p>
            <a:endParaRPr lang="de-DE"/>
          </a:p>
        </p:txBody>
      </p:sp>
      <p:sp>
        <p:nvSpPr>
          <p:cNvPr id="6" name="5 - Θέση αριθμού διαφάνειας"/>
          <p:cNvSpPr>
            <a:spLocks noGrp="1"/>
          </p:cNvSpPr>
          <p:nvPr>
            <p:ph type="sldNum" sz="quarter" idx="12"/>
          </p:nvPr>
        </p:nvSpPr>
        <p:spPr/>
        <p:txBody>
          <a:bodyPr/>
          <a:lstStyle/>
          <a:p>
            <a:fld id="{9FA1C033-6740-4AB1-B26C-F9E32E7358D8}" type="slidenum">
              <a:rPr lang="de-DE" smtClean="0"/>
              <a:pPr/>
              <a:t>‹#›</a:t>
            </a:fld>
            <a:endParaRPr lang="de-DE"/>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803DD27E-79E9-4110-A942-972938145215}" type="datetimeFigureOut">
              <a:rPr lang="de-DE" smtClean="0"/>
              <a:pPr/>
              <a:t>04.11.2020</a:t>
            </a:fld>
            <a:endParaRPr lang="de-DE"/>
          </a:p>
        </p:txBody>
      </p:sp>
      <p:sp>
        <p:nvSpPr>
          <p:cNvPr id="6" name="5 - Θέση υποσέλιδου"/>
          <p:cNvSpPr>
            <a:spLocks noGrp="1"/>
          </p:cNvSpPr>
          <p:nvPr>
            <p:ph type="ftr" sz="quarter" idx="11"/>
          </p:nvPr>
        </p:nvSpPr>
        <p:spPr/>
        <p:txBody>
          <a:bodyPr/>
          <a:lstStyle/>
          <a:p>
            <a:endParaRPr lang="de-DE"/>
          </a:p>
        </p:txBody>
      </p:sp>
      <p:sp>
        <p:nvSpPr>
          <p:cNvPr id="7" name="6 - Θέση αριθμού διαφάνειας"/>
          <p:cNvSpPr>
            <a:spLocks noGrp="1"/>
          </p:cNvSpPr>
          <p:nvPr>
            <p:ph type="sldNum" sz="quarter" idx="12"/>
          </p:nvPr>
        </p:nvSpPr>
        <p:spPr/>
        <p:txBody>
          <a:bodyPr/>
          <a:lstStyle/>
          <a:p>
            <a:fld id="{9FA1C033-6740-4AB1-B26C-F9E32E7358D8}" type="slidenum">
              <a:rPr lang="de-DE" smtClean="0"/>
              <a:pPr/>
              <a:t>‹#›</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tIns="45720" anchor="b"/>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803DD27E-79E9-4110-A942-972938145215}" type="datetimeFigureOut">
              <a:rPr lang="de-DE" smtClean="0"/>
              <a:pPr/>
              <a:t>04.11.2020</a:t>
            </a:fld>
            <a:endParaRPr lang="de-DE"/>
          </a:p>
        </p:txBody>
      </p:sp>
      <p:sp>
        <p:nvSpPr>
          <p:cNvPr id="8" name="7 - Θέση υποσέλιδου"/>
          <p:cNvSpPr>
            <a:spLocks noGrp="1"/>
          </p:cNvSpPr>
          <p:nvPr>
            <p:ph type="ftr" sz="quarter" idx="11"/>
          </p:nvPr>
        </p:nvSpPr>
        <p:spPr/>
        <p:txBody>
          <a:bodyPr/>
          <a:lstStyle/>
          <a:p>
            <a:endParaRPr lang="de-DE"/>
          </a:p>
        </p:txBody>
      </p:sp>
      <p:sp>
        <p:nvSpPr>
          <p:cNvPr id="9" name="8 - Θέση αριθμού διαφάνειας"/>
          <p:cNvSpPr>
            <a:spLocks noGrp="1"/>
          </p:cNvSpPr>
          <p:nvPr>
            <p:ph type="sldNum" sz="quarter" idx="12"/>
          </p:nvPr>
        </p:nvSpPr>
        <p:spPr/>
        <p:txBody>
          <a:bodyPr/>
          <a:lstStyle/>
          <a:p>
            <a:fld id="{9FA1C033-6740-4AB1-B26C-F9E32E7358D8}" type="slidenum">
              <a:rPr lang="de-DE" smtClean="0"/>
              <a:pPr/>
              <a:t>‹#›</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803DD27E-79E9-4110-A942-972938145215}" type="datetimeFigureOut">
              <a:rPr lang="de-DE" smtClean="0"/>
              <a:pPr/>
              <a:t>04.11.2020</a:t>
            </a:fld>
            <a:endParaRPr lang="de-DE"/>
          </a:p>
        </p:txBody>
      </p:sp>
      <p:sp>
        <p:nvSpPr>
          <p:cNvPr id="4" name="3 - Θέση υποσέλιδου"/>
          <p:cNvSpPr>
            <a:spLocks noGrp="1"/>
          </p:cNvSpPr>
          <p:nvPr>
            <p:ph type="ftr" sz="quarter" idx="11"/>
          </p:nvPr>
        </p:nvSpPr>
        <p:spPr/>
        <p:txBody>
          <a:bodyPr/>
          <a:lstStyle/>
          <a:p>
            <a:endParaRPr lang="de-DE"/>
          </a:p>
        </p:txBody>
      </p:sp>
      <p:sp>
        <p:nvSpPr>
          <p:cNvPr id="5" name="4 - Θέση αριθμού διαφάνειας"/>
          <p:cNvSpPr>
            <a:spLocks noGrp="1"/>
          </p:cNvSpPr>
          <p:nvPr>
            <p:ph type="sldNum" sz="quarter" idx="12"/>
          </p:nvPr>
        </p:nvSpPr>
        <p:spPr/>
        <p:txBody>
          <a:bodyPr/>
          <a:lstStyle/>
          <a:p>
            <a:fld id="{9FA1C033-6740-4AB1-B26C-F9E32E7358D8}" type="slidenum">
              <a:rPr lang="de-DE" smtClean="0"/>
              <a:pPr/>
              <a:t>‹#›</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803DD27E-79E9-4110-A942-972938145215}" type="datetimeFigureOut">
              <a:rPr lang="de-DE" smtClean="0"/>
              <a:pPr/>
              <a:t>04.11.2020</a:t>
            </a:fld>
            <a:endParaRPr lang="de-DE"/>
          </a:p>
        </p:txBody>
      </p:sp>
      <p:sp>
        <p:nvSpPr>
          <p:cNvPr id="3" name="2 - Θέση υποσέλιδου"/>
          <p:cNvSpPr>
            <a:spLocks noGrp="1"/>
          </p:cNvSpPr>
          <p:nvPr>
            <p:ph type="ftr" sz="quarter" idx="11"/>
          </p:nvPr>
        </p:nvSpPr>
        <p:spPr/>
        <p:txBody>
          <a:bodyPr/>
          <a:lstStyle/>
          <a:p>
            <a:endParaRPr lang="de-DE"/>
          </a:p>
        </p:txBody>
      </p:sp>
      <p:sp>
        <p:nvSpPr>
          <p:cNvPr id="4" name="3 - Θέση αριθμού διαφάνειας"/>
          <p:cNvSpPr>
            <a:spLocks noGrp="1"/>
          </p:cNvSpPr>
          <p:nvPr>
            <p:ph type="sldNum" sz="quarter" idx="12"/>
          </p:nvPr>
        </p:nvSpPr>
        <p:spPr/>
        <p:txBody>
          <a:bodyPr/>
          <a:lstStyle/>
          <a:p>
            <a:fld id="{9FA1C033-6740-4AB1-B26C-F9E32E7358D8}" type="slidenum">
              <a:rPr lang="de-DE" smtClean="0"/>
              <a:pPr/>
              <a:t>‹#›</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803DD27E-79E9-4110-A942-972938145215}" type="datetimeFigureOut">
              <a:rPr lang="de-DE" smtClean="0"/>
              <a:pPr/>
              <a:t>04.11.2020</a:t>
            </a:fld>
            <a:endParaRPr lang="de-DE"/>
          </a:p>
        </p:txBody>
      </p:sp>
      <p:sp>
        <p:nvSpPr>
          <p:cNvPr id="6" name="5 - Θέση υποσέλιδου"/>
          <p:cNvSpPr>
            <a:spLocks noGrp="1"/>
          </p:cNvSpPr>
          <p:nvPr>
            <p:ph type="ftr" sz="quarter" idx="11"/>
          </p:nvPr>
        </p:nvSpPr>
        <p:spPr/>
        <p:txBody>
          <a:bodyPr/>
          <a:lstStyle/>
          <a:p>
            <a:endParaRPr lang="de-DE"/>
          </a:p>
        </p:txBody>
      </p:sp>
      <p:sp>
        <p:nvSpPr>
          <p:cNvPr id="7" name="6 - Θέση αριθμού διαφάνειας"/>
          <p:cNvSpPr>
            <a:spLocks noGrp="1"/>
          </p:cNvSpPr>
          <p:nvPr>
            <p:ph type="sldNum" sz="quarter" idx="12"/>
          </p:nvPr>
        </p:nvSpPr>
        <p:spPr/>
        <p:txBody>
          <a:bodyPr/>
          <a:lstStyle/>
          <a:p>
            <a:fld id="{9FA1C033-6740-4AB1-B26C-F9E32E7358D8}" type="slidenum">
              <a:rPr lang="de-DE" smtClean="0"/>
              <a:pPr/>
              <a:t>‹#›</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Ψαλίδισμα και στρογγύλεμα μίας γωνίας του ορθογωνίου"/>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 Ορθογώνιο τρίγωνο"/>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 Τίτλος"/>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803DD27E-79E9-4110-A942-972938145215}" type="datetimeFigureOut">
              <a:rPr lang="de-DE" smtClean="0"/>
              <a:pPr/>
              <a:t>04.11.2020</a:t>
            </a:fld>
            <a:endParaRPr lang="de-DE"/>
          </a:p>
        </p:txBody>
      </p:sp>
      <p:sp>
        <p:nvSpPr>
          <p:cNvPr id="6" name="5 - Θέση υποσέλιδου"/>
          <p:cNvSpPr>
            <a:spLocks noGrp="1"/>
          </p:cNvSpPr>
          <p:nvPr>
            <p:ph type="ftr" sz="quarter" idx="11"/>
          </p:nvPr>
        </p:nvSpPr>
        <p:spPr/>
        <p:txBody>
          <a:bodyPr/>
          <a:lstStyle/>
          <a:p>
            <a:endParaRPr lang="de-DE"/>
          </a:p>
        </p:txBody>
      </p:sp>
      <p:sp>
        <p:nvSpPr>
          <p:cNvPr id="7" name="6 - Θέση αριθμού διαφάνειας"/>
          <p:cNvSpPr>
            <a:spLocks noGrp="1"/>
          </p:cNvSpPr>
          <p:nvPr>
            <p:ph type="sldNum" sz="quarter" idx="12"/>
          </p:nvPr>
        </p:nvSpPr>
        <p:spPr>
          <a:xfrm>
            <a:off x="8077200" y="6356350"/>
            <a:ext cx="609600" cy="365125"/>
          </a:xfrm>
        </p:spPr>
        <p:txBody>
          <a:bodyPr/>
          <a:lstStyle/>
          <a:p>
            <a:fld id="{9FA1C033-6740-4AB1-B26C-F9E32E7358D8}" type="slidenum">
              <a:rPr lang="de-DE" smtClean="0"/>
              <a:pPr/>
              <a:t>‹#›</a:t>
            </a:fld>
            <a:endParaRPr lang="de-DE"/>
          </a:p>
        </p:txBody>
      </p:sp>
      <p:sp>
        <p:nvSpPr>
          <p:cNvPr id="3" name="2 - Θέση εικόνας"/>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10" name="9 - Ελεύθερη σχεδίαση"/>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 Ελεύθερη σχεδίαση"/>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 Ελεύθερη σχεδίαση"/>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 Θέση τίτλου"/>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03DD27E-79E9-4110-A942-972938145215}" type="datetimeFigureOut">
              <a:rPr lang="de-DE" smtClean="0"/>
              <a:pPr/>
              <a:t>04.11.2020</a:t>
            </a:fld>
            <a:endParaRPr lang="de-DE"/>
          </a:p>
        </p:txBody>
      </p:sp>
      <p:sp>
        <p:nvSpPr>
          <p:cNvPr id="22" name="21 - Θέση υποσέλιδου"/>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de-DE"/>
          </a:p>
        </p:txBody>
      </p:sp>
      <p:sp>
        <p:nvSpPr>
          <p:cNvPr id="18" name="17 - Θέση αριθμού διαφάνειας"/>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FA1C033-6740-4AB1-B26C-F9E32E7358D8}" type="slidenum">
              <a:rPr lang="de-DE" smtClean="0"/>
              <a:pPr/>
              <a:t>‹#›</a:t>
            </a:fld>
            <a:endParaRPr lang="de-DE"/>
          </a:p>
        </p:txBody>
      </p:sp>
      <p:grpSp>
        <p:nvGrpSpPr>
          <p:cNvPr id="2" name="1 - Ομάδα"/>
          <p:cNvGrpSpPr/>
          <p:nvPr/>
        </p:nvGrpSpPr>
        <p:grpSpPr>
          <a:xfrm>
            <a:off x="-19017" y="202408"/>
            <a:ext cx="9180548" cy="649224"/>
            <a:chOff x="-19045" y="216550"/>
            <a:chExt cx="9180548" cy="649224"/>
          </a:xfrm>
        </p:grpSpPr>
        <p:sp>
          <p:nvSpPr>
            <p:cNvPr id="12" name="11 - Ελεύθερη σχεδίαση"/>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 Ελεύθερη σχεδίαση"/>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6 - Θέση περιεχομένου" descr="-1-728.jpg"/>
          <p:cNvPicPr>
            <a:picLocks noGrp="1" noChangeAspect="1"/>
          </p:cNvPicPr>
          <p:nvPr>
            <p:ph type="pic" idx="1"/>
          </p:nvPr>
        </p:nvPicPr>
        <p:blipFill>
          <a:blip r:embed="rId2" cstate="print"/>
          <a:srcRect l="5942" r="5942"/>
          <a:stretch>
            <a:fillRect/>
          </a:stretch>
        </p:blipFill>
        <p:spPr>
          <a:xfrm rot="420000">
            <a:off x="3471010" y="1198613"/>
            <a:ext cx="4632557" cy="3931920"/>
          </a:xfrm>
        </p:spPr>
      </p:pic>
      <p:sp>
        <p:nvSpPr>
          <p:cNvPr id="5" name="4 - Τίτλος"/>
          <p:cNvSpPr>
            <a:spLocks noGrp="1"/>
          </p:cNvSpPr>
          <p:nvPr>
            <p:ph type="title"/>
          </p:nvPr>
        </p:nvSpPr>
        <p:spPr>
          <a:xfrm>
            <a:off x="251520" y="116632"/>
            <a:ext cx="3024336" cy="3744416"/>
          </a:xfrm>
        </p:spPr>
        <p:txBody>
          <a:bodyPr>
            <a:normAutofit/>
          </a:bodyPr>
          <a:lstStyle/>
          <a:p>
            <a:r>
              <a:rPr lang="el-GR" sz="4000" dirty="0" smtClean="0"/>
              <a:t>ΟΙ ΑΡΕΤΕΣ ΤΗΣ ΠΑΡΑΓΡΑΦΟΥ</a:t>
            </a:r>
            <a:r>
              <a:rPr lang="de-DE" sz="4000" dirty="0" smtClean="0"/>
              <a:t/>
            </a:r>
            <a:br>
              <a:rPr lang="de-DE" sz="4000" dirty="0" smtClean="0"/>
            </a:br>
            <a:endParaRPr lang="de-DE" sz="4000" dirty="0"/>
          </a:p>
        </p:txBody>
      </p:sp>
      <p:sp>
        <p:nvSpPr>
          <p:cNvPr id="8" name="7 - Θέση κειμένου"/>
          <p:cNvSpPr>
            <a:spLocks noGrp="1"/>
          </p:cNvSpPr>
          <p:nvPr>
            <p:ph type="body" sz="half" idx="2"/>
          </p:nvPr>
        </p:nvSpPr>
        <p:spPr>
          <a:xfrm>
            <a:off x="395536" y="3068960"/>
            <a:ext cx="1728192" cy="3096343"/>
          </a:xfrm>
        </p:spPr>
        <p:txBody>
          <a:bodyPr>
            <a:normAutofit fontScale="85000" lnSpcReduction="20000"/>
          </a:bodyPr>
          <a:lstStyle/>
          <a:p>
            <a:endParaRPr lang="el-GR" sz="2400" dirty="0" smtClean="0"/>
          </a:p>
          <a:p>
            <a:endParaRPr lang="el-GR" sz="2400" dirty="0" smtClean="0"/>
          </a:p>
          <a:p>
            <a:endParaRPr lang="el-GR" sz="2400" dirty="0" smtClean="0"/>
          </a:p>
          <a:p>
            <a:r>
              <a:rPr lang="el-GR" sz="2400" dirty="0" smtClean="0"/>
              <a:t>Μετά την πρώτη </a:t>
            </a:r>
          </a:p>
          <a:p>
            <a:r>
              <a:rPr lang="el-GR" sz="2400" dirty="0" smtClean="0"/>
              <a:t>Έκθεση…..</a:t>
            </a:r>
            <a:endParaRPr lang="el-GR" sz="2400" dirty="0" smtClean="0"/>
          </a:p>
          <a:p>
            <a:endParaRPr lang="el-GR" sz="2400" dirty="0" smtClean="0"/>
          </a:p>
          <a:p>
            <a:endParaRPr lang="en-US" sz="2400" dirty="0" smtClean="0"/>
          </a:p>
          <a:p>
            <a:endParaRPr lang="en-US" sz="2400" dirty="0" smtClean="0"/>
          </a:p>
          <a:p>
            <a:r>
              <a:rPr lang="el-GR" sz="2400" dirty="0" smtClean="0"/>
              <a:t>Τι </a:t>
            </a:r>
            <a:r>
              <a:rPr lang="el-GR" sz="2400" dirty="0" smtClean="0"/>
              <a:t>να προσέξω</a:t>
            </a:r>
            <a:r>
              <a:rPr lang="el-GR" sz="2400" dirty="0" smtClean="0"/>
              <a:t>……</a:t>
            </a:r>
            <a:endParaRPr lang="de-DE" sz="2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Τίτλος"/>
          <p:cNvSpPr>
            <a:spLocks noGrp="1"/>
          </p:cNvSpPr>
          <p:nvPr>
            <p:ph type="title"/>
          </p:nvPr>
        </p:nvSpPr>
        <p:spPr>
          <a:xfrm>
            <a:off x="457200" y="704088"/>
            <a:ext cx="8229600" cy="780696"/>
          </a:xfrm>
        </p:spPr>
        <p:txBody>
          <a:bodyPr>
            <a:normAutofit fontScale="90000"/>
          </a:bodyPr>
          <a:lstStyle/>
          <a:p>
            <a:r>
              <a:rPr lang="el-GR" b="1" dirty="0" smtClean="0"/>
              <a:t>Τα σχόλια ή οι λεπτομέρειες </a:t>
            </a:r>
            <a:br>
              <a:rPr lang="el-GR" b="1" dirty="0" smtClean="0"/>
            </a:br>
            <a:endParaRPr lang="de-DE" dirty="0"/>
          </a:p>
        </p:txBody>
      </p:sp>
      <p:sp>
        <p:nvSpPr>
          <p:cNvPr id="3" name="2 - Θέση περιεχομένου"/>
          <p:cNvSpPr>
            <a:spLocks noGrp="1"/>
          </p:cNvSpPr>
          <p:nvPr>
            <p:ph idx="1"/>
          </p:nvPr>
        </p:nvSpPr>
        <p:spPr>
          <a:xfrm>
            <a:off x="457200" y="1268760"/>
            <a:ext cx="8229600" cy="5055840"/>
          </a:xfrm>
        </p:spPr>
        <p:txBody>
          <a:bodyPr>
            <a:normAutofit fontScale="92500" lnSpcReduction="10000"/>
          </a:bodyPr>
          <a:lstStyle/>
          <a:p>
            <a:pPr>
              <a:buNone/>
            </a:pPr>
            <a:endParaRPr lang="de-DE" dirty="0" smtClean="0"/>
          </a:p>
          <a:p>
            <a:r>
              <a:rPr lang="el-GR" dirty="0" smtClean="0"/>
              <a:t>Αν η θεματική πρόταση είναι ο πρόλογος της παραγράφου, οι λεπτομέρειες αποτελούν το κύριο μέρος της. Οι προτάσεις που συναποτελούν τις λεπτομέρειες μπορούν να χωριστούν σε:</a:t>
            </a:r>
            <a:endParaRPr lang="de-DE" dirty="0" smtClean="0"/>
          </a:p>
          <a:p>
            <a:r>
              <a:rPr lang="el-GR" dirty="0" smtClean="0"/>
              <a:t> </a:t>
            </a:r>
            <a:r>
              <a:rPr lang="el-GR" b="1" dirty="0" smtClean="0">
                <a:solidFill>
                  <a:srgbClr val="FF0000"/>
                </a:solidFill>
              </a:rPr>
              <a:t>α. βασικές ή κύριες </a:t>
            </a:r>
            <a:r>
              <a:rPr lang="el-GR" b="1" dirty="0" smtClean="0"/>
              <a:t>:</a:t>
            </a:r>
            <a:r>
              <a:rPr lang="el-GR" dirty="0" smtClean="0"/>
              <a:t> Η λειτουργία των βασικών λεπτομερειών της παραγράφου είναι να </a:t>
            </a:r>
            <a:r>
              <a:rPr lang="el-GR" b="1" dirty="0" smtClean="0"/>
              <a:t>αναπτύξουν και να προωθήσουν</a:t>
            </a:r>
            <a:r>
              <a:rPr lang="el-GR" dirty="0" smtClean="0"/>
              <a:t> την ιδέα που εκφράζει η θεματική πρόταση και γι’ αυτό η ενότητά τους με αυτή είναι άμεση. </a:t>
            </a:r>
            <a:endParaRPr lang="de-DE" dirty="0" smtClean="0"/>
          </a:p>
          <a:p>
            <a:r>
              <a:rPr lang="el-GR" b="1" dirty="0" smtClean="0">
                <a:solidFill>
                  <a:srgbClr val="FF0000"/>
                </a:solidFill>
              </a:rPr>
              <a:t>β</a:t>
            </a:r>
            <a:r>
              <a:rPr lang="el-GR" b="1" dirty="0" smtClean="0"/>
              <a:t>. </a:t>
            </a:r>
            <a:r>
              <a:rPr lang="el-GR" b="1" dirty="0" smtClean="0">
                <a:solidFill>
                  <a:srgbClr val="FF0000"/>
                </a:solidFill>
              </a:rPr>
              <a:t>βοηθητικές ή </a:t>
            </a:r>
            <a:r>
              <a:rPr lang="el-GR" b="1" dirty="0" err="1" smtClean="0">
                <a:solidFill>
                  <a:srgbClr val="FF0000"/>
                </a:solidFill>
              </a:rPr>
              <a:t>δευτερεύουσες:</a:t>
            </a:r>
            <a:r>
              <a:rPr lang="el-GR" dirty="0" err="1" smtClean="0">
                <a:solidFill>
                  <a:srgbClr val="FF0000"/>
                </a:solidFill>
              </a:rPr>
              <a:t>Οι</a:t>
            </a:r>
            <a:r>
              <a:rPr lang="el-GR" dirty="0" smtClean="0">
                <a:solidFill>
                  <a:srgbClr val="FF0000"/>
                </a:solidFill>
              </a:rPr>
              <a:t> </a:t>
            </a:r>
            <a:r>
              <a:rPr lang="el-GR" dirty="0" smtClean="0"/>
              <a:t>βοηθητικές λεπτομέρειες έχουν στόχο να </a:t>
            </a:r>
            <a:r>
              <a:rPr lang="el-GR" b="1" dirty="0" smtClean="0"/>
              <a:t>επεξηγήσουν τη</a:t>
            </a:r>
            <a:r>
              <a:rPr lang="el-GR" dirty="0" smtClean="0"/>
              <a:t> βασική λεπτομέρεια από την οποία εξαρτώνται και γι’ αυτό η σχέση τους με τη θεματική πρόταση είναι έμμεση.</a:t>
            </a:r>
            <a:endParaRPr lang="de-DE" dirty="0" smtClean="0"/>
          </a:p>
          <a:p>
            <a:endParaRPr lang="de-DE"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476672"/>
            <a:ext cx="8229600" cy="648072"/>
          </a:xfrm>
        </p:spPr>
        <p:txBody>
          <a:bodyPr>
            <a:normAutofit fontScale="90000"/>
          </a:bodyPr>
          <a:lstStyle/>
          <a:p>
            <a:r>
              <a:rPr lang="el-GR" dirty="0" smtClean="0"/>
              <a:t>ΠΑΡΑΔΕΙΓΜΑ:</a:t>
            </a:r>
            <a:endParaRPr lang="de-DE" dirty="0"/>
          </a:p>
        </p:txBody>
      </p:sp>
      <p:sp>
        <p:nvSpPr>
          <p:cNvPr id="3" name="2 - Θέση περιεχομένου"/>
          <p:cNvSpPr>
            <a:spLocks noGrp="1"/>
          </p:cNvSpPr>
          <p:nvPr>
            <p:ph sz="half" idx="1"/>
          </p:nvPr>
        </p:nvSpPr>
        <p:spPr>
          <a:xfrm>
            <a:off x="395536" y="1268760"/>
            <a:ext cx="5112568" cy="5086165"/>
          </a:xfrm>
        </p:spPr>
        <p:txBody>
          <a:bodyPr>
            <a:normAutofit fontScale="92500"/>
          </a:bodyPr>
          <a:lstStyle/>
          <a:p>
            <a:pPr>
              <a:buNone/>
            </a:pPr>
            <a:r>
              <a:rPr lang="el-GR" sz="2100" b="1" u="sng" dirty="0" smtClean="0">
                <a:solidFill>
                  <a:schemeClr val="accent1">
                    <a:lumMod val="75000"/>
                  </a:schemeClr>
                </a:solidFill>
              </a:rPr>
              <a:t>      Το σχολείο είναι ένας θεσμός που προσφέρει ανεκτίμητες δυνατότητες  για τη βελτίωση της </a:t>
            </a:r>
            <a:r>
              <a:rPr lang="el-GR" sz="2100" b="1" u="sng" dirty="0" err="1" smtClean="0">
                <a:solidFill>
                  <a:schemeClr val="accent1">
                    <a:lumMod val="75000"/>
                  </a:schemeClr>
                </a:solidFill>
              </a:rPr>
              <a:t>ανθρώπινηςκοινωνίας</a:t>
            </a:r>
            <a:r>
              <a:rPr lang="el-GR" sz="2100" b="1" u="sng" dirty="0" smtClean="0"/>
              <a:t>. </a:t>
            </a:r>
            <a:r>
              <a:rPr lang="el-GR" sz="2100" dirty="0" smtClean="0">
                <a:solidFill>
                  <a:srgbClr val="FF0000"/>
                </a:solidFill>
              </a:rPr>
              <a:t>Πρώτα από </a:t>
            </a:r>
            <a:r>
              <a:rPr lang="el-GR" sz="2100" dirty="0" err="1" smtClean="0">
                <a:solidFill>
                  <a:srgbClr val="FF0000"/>
                </a:solidFill>
              </a:rPr>
              <a:t>όλα,είναι</a:t>
            </a:r>
            <a:r>
              <a:rPr lang="el-GR" sz="2100" dirty="0" smtClean="0">
                <a:solidFill>
                  <a:srgbClr val="FF0000"/>
                </a:solidFill>
              </a:rPr>
              <a:t> ο καθοριστικός παράγοντας  για την τελειοποίηση του κάθε ανθρώπου ατομικά</a:t>
            </a:r>
            <a:r>
              <a:rPr lang="el-GR" sz="2100" dirty="0" smtClean="0">
                <a:solidFill>
                  <a:srgbClr val="FF0000"/>
                </a:solidFill>
              </a:rPr>
              <a:t>. </a:t>
            </a:r>
            <a:r>
              <a:rPr lang="el-GR" sz="2100" dirty="0" smtClean="0">
                <a:solidFill>
                  <a:srgbClr val="00B050"/>
                </a:solidFill>
              </a:rPr>
              <a:t>Τον </a:t>
            </a:r>
            <a:r>
              <a:rPr lang="el-GR" sz="2100" dirty="0" smtClean="0">
                <a:solidFill>
                  <a:srgbClr val="00B050"/>
                </a:solidFill>
              </a:rPr>
              <a:t>εφοδιάζει με γνώσεις και με εμπειρίες που διευρύνουν τους πνευματικούς  </a:t>
            </a:r>
            <a:r>
              <a:rPr lang="el-GR" sz="2100" dirty="0" smtClean="0">
                <a:solidFill>
                  <a:srgbClr val="00B050"/>
                </a:solidFill>
              </a:rPr>
              <a:t>ορίζοντες </a:t>
            </a:r>
            <a:r>
              <a:rPr lang="el-GR" sz="2100" dirty="0" smtClean="0">
                <a:solidFill>
                  <a:srgbClr val="00B050"/>
                </a:solidFill>
              </a:rPr>
              <a:t>του</a:t>
            </a:r>
            <a:r>
              <a:rPr lang="el-GR" sz="2100" dirty="0" smtClean="0"/>
              <a:t>. </a:t>
            </a:r>
            <a:r>
              <a:rPr lang="el-GR" sz="2100" dirty="0" smtClean="0">
                <a:solidFill>
                  <a:srgbClr val="FF0000"/>
                </a:solidFill>
              </a:rPr>
              <a:t>Παράλληλα  συμβάλλει στην  θεμελίωση της  κοινωνίας  και  στην  ομαλή συνύπαρξη  των πολιτών</a:t>
            </a:r>
            <a:r>
              <a:rPr lang="el-GR" sz="2100" dirty="0" smtClean="0"/>
              <a:t>. </a:t>
            </a:r>
            <a:r>
              <a:rPr lang="el-GR" sz="2100" dirty="0" smtClean="0">
                <a:solidFill>
                  <a:srgbClr val="00B050"/>
                </a:solidFill>
              </a:rPr>
              <a:t>Και  αυτό  γιατί  είναι  φορέας  κοινωνικοποίησης  </a:t>
            </a:r>
            <a:r>
              <a:rPr lang="el-GR" sz="2100" dirty="0" smtClean="0">
                <a:solidFill>
                  <a:srgbClr val="00B050"/>
                </a:solidFill>
              </a:rPr>
              <a:t>καθοριστικός για την μετάβαση του</a:t>
            </a:r>
            <a:r>
              <a:rPr lang="el-GR" sz="2100" dirty="0" smtClean="0">
                <a:solidFill>
                  <a:srgbClr val="00B050"/>
                </a:solidFill>
              </a:rPr>
              <a:t> </a:t>
            </a:r>
            <a:r>
              <a:rPr lang="el-GR" sz="2100" dirty="0" smtClean="0">
                <a:solidFill>
                  <a:srgbClr val="00B050"/>
                </a:solidFill>
              </a:rPr>
              <a:t> ατόμου  από  το  εγώ στο </a:t>
            </a:r>
            <a:r>
              <a:rPr lang="el-GR" sz="2100" dirty="0" smtClean="0">
                <a:solidFill>
                  <a:srgbClr val="00B050"/>
                </a:solidFill>
              </a:rPr>
              <a:t>εμείς</a:t>
            </a:r>
            <a:r>
              <a:rPr lang="el-GR" sz="2100" dirty="0" smtClean="0">
                <a:solidFill>
                  <a:srgbClr val="00B050"/>
                </a:solidFill>
              </a:rPr>
              <a:t>. </a:t>
            </a:r>
            <a:r>
              <a:rPr lang="el-GR" sz="2100" dirty="0" err="1" smtClean="0">
                <a:solidFill>
                  <a:schemeClr val="tx1">
                    <a:lumMod val="65000"/>
                    <a:lumOff val="35000"/>
                  </a:schemeClr>
                </a:solidFill>
              </a:rPr>
              <a:t>Αρα</a:t>
            </a:r>
            <a:r>
              <a:rPr lang="el-GR" sz="2100" dirty="0" smtClean="0">
                <a:solidFill>
                  <a:schemeClr val="tx1">
                    <a:lumMod val="65000"/>
                    <a:lumOff val="35000"/>
                  </a:schemeClr>
                </a:solidFill>
              </a:rPr>
              <a:t>, δικαίως  χαρακτηρίζεται ως ένας χώρος</a:t>
            </a:r>
            <a:r>
              <a:rPr lang="el-GR" sz="2100" dirty="0" smtClean="0">
                <a:solidFill>
                  <a:schemeClr val="tx1">
                    <a:lumMod val="65000"/>
                    <a:lumOff val="35000"/>
                  </a:schemeClr>
                </a:solidFill>
              </a:rPr>
              <a:t> </a:t>
            </a:r>
            <a:r>
              <a:rPr lang="el-GR" sz="2100" dirty="0" smtClean="0">
                <a:solidFill>
                  <a:schemeClr val="tx1">
                    <a:lumMod val="65000"/>
                    <a:lumOff val="35000"/>
                  </a:schemeClr>
                </a:solidFill>
              </a:rPr>
              <a:t> που απαιτεί  ιδιαίτερη μέριμνα και προσοχή</a:t>
            </a:r>
            <a:r>
              <a:rPr lang="el-GR" sz="2100" dirty="0" smtClean="0">
                <a:solidFill>
                  <a:schemeClr val="tx1">
                    <a:lumMod val="65000"/>
                    <a:lumOff val="35000"/>
                  </a:schemeClr>
                </a:solidFill>
              </a:rPr>
              <a:t>.</a:t>
            </a:r>
            <a:endParaRPr lang="de-DE" sz="2100" dirty="0" smtClean="0">
              <a:solidFill>
                <a:schemeClr val="tx1">
                  <a:lumMod val="65000"/>
                  <a:lumOff val="35000"/>
                </a:schemeClr>
              </a:solidFill>
            </a:endParaRPr>
          </a:p>
          <a:p>
            <a:pPr>
              <a:buNone/>
            </a:pPr>
            <a:r>
              <a:rPr lang="el-GR" sz="2100" dirty="0" smtClean="0">
                <a:solidFill>
                  <a:schemeClr val="accent1"/>
                </a:solidFill>
              </a:rPr>
              <a:t> </a:t>
            </a:r>
            <a:endParaRPr lang="de-DE" sz="2100" dirty="0" smtClean="0">
              <a:solidFill>
                <a:schemeClr val="accent1"/>
              </a:solidFill>
            </a:endParaRPr>
          </a:p>
          <a:p>
            <a:endParaRPr lang="de-DE" dirty="0"/>
          </a:p>
        </p:txBody>
      </p:sp>
      <p:sp>
        <p:nvSpPr>
          <p:cNvPr id="4" name="3 - Θέση περιεχομένου"/>
          <p:cNvSpPr>
            <a:spLocks noGrp="1"/>
          </p:cNvSpPr>
          <p:nvPr>
            <p:ph sz="half" idx="2"/>
          </p:nvPr>
        </p:nvSpPr>
        <p:spPr>
          <a:xfrm>
            <a:off x="5508104" y="1412776"/>
            <a:ext cx="3178696" cy="4942149"/>
          </a:xfrm>
        </p:spPr>
        <p:txBody>
          <a:bodyPr>
            <a:normAutofit fontScale="92500"/>
          </a:bodyPr>
          <a:lstStyle/>
          <a:p>
            <a:endParaRPr lang="de-DE" dirty="0"/>
          </a:p>
        </p:txBody>
      </p:sp>
      <p:sp>
        <p:nvSpPr>
          <p:cNvPr id="5" name="4 - Επεξήγηση με γραμμή 1 (γραμμή έμφασης και περιγράμματος)"/>
          <p:cNvSpPr/>
          <p:nvPr/>
        </p:nvSpPr>
        <p:spPr>
          <a:xfrm>
            <a:off x="5580112" y="1484784"/>
            <a:ext cx="2592288" cy="720080"/>
          </a:xfrm>
          <a:prstGeom prst="accentBorderCallout1">
            <a:avLst>
              <a:gd name="adj1" fmla="val 18750"/>
              <a:gd name="adj2" fmla="val -8333"/>
              <a:gd name="adj3" fmla="val 19827"/>
              <a:gd name="adj4" fmla="val -5137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ΘΕΜΑΤΙΚΗ ΠΡΟΤΑΣΗ</a:t>
            </a:r>
            <a:endParaRPr lang="de-DE" dirty="0"/>
          </a:p>
        </p:txBody>
      </p:sp>
      <p:sp>
        <p:nvSpPr>
          <p:cNvPr id="6" name="5 - Επεξήγηση με γραμμή 1 (γραμμή έμφασης και περιγράμματος)"/>
          <p:cNvSpPr/>
          <p:nvPr/>
        </p:nvSpPr>
        <p:spPr>
          <a:xfrm>
            <a:off x="5543600" y="2564904"/>
            <a:ext cx="3204864" cy="1044696"/>
          </a:xfrm>
          <a:prstGeom prst="accentBorderCallout1">
            <a:avLst>
              <a:gd name="adj1" fmla="val 75"/>
              <a:gd name="adj2" fmla="val -332"/>
              <a:gd name="adj3" fmla="val 5896"/>
              <a:gd name="adj4" fmla="val -30193"/>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ΒΑΣΙΚΕΣ ΙΔΕΕΣ</a:t>
            </a:r>
            <a:endParaRPr lang="de-DE" dirty="0"/>
          </a:p>
        </p:txBody>
      </p:sp>
      <p:cxnSp>
        <p:nvCxnSpPr>
          <p:cNvPr id="8" name="7 - Ευθεία γραμμή σύνδεσης"/>
          <p:cNvCxnSpPr/>
          <p:nvPr/>
        </p:nvCxnSpPr>
        <p:spPr>
          <a:xfrm flipH="1">
            <a:off x="4067944" y="3573016"/>
            <a:ext cx="1296144" cy="288032"/>
          </a:xfrm>
          <a:prstGeom prst="line">
            <a:avLst/>
          </a:prstGeom>
        </p:spPr>
        <p:style>
          <a:lnRef idx="1">
            <a:schemeClr val="accent1"/>
          </a:lnRef>
          <a:fillRef idx="0">
            <a:schemeClr val="accent1"/>
          </a:fillRef>
          <a:effectRef idx="0">
            <a:schemeClr val="accent1"/>
          </a:effectRef>
          <a:fontRef idx="minor">
            <a:schemeClr val="tx1"/>
          </a:fontRef>
        </p:style>
      </p:cxnSp>
      <p:sp>
        <p:nvSpPr>
          <p:cNvPr id="10" name="9 - Επεξήγηση με γραμμή 1 (γραμμή έμφασης και περιγράμματος)"/>
          <p:cNvSpPr/>
          <p:nvPr/>
        </p:nvSpPr>
        <p:spPr>
          <a:xfrm>
            <a:off x="5580112" y="4077072"/>
            <a:ext cx="2736304" cy="1404736"/>
          </a:xfrm>
          <a:prstGeom prst="accentBorderCallout1">
            <a:avLst>
              <a:gd name="adj1" fmla="val 32103"/>
              <a:gd name="adj2" fmla="val -4049"/>
              <a:gd name="adj3" fmla="val -78610"/>
              <a:gd name="adj4" fmla="val -55042"/>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ΔΕΥΤΕΡΕΥΟΥΣΕΣ ΙΔΕΕΣ</a:t>
            </a:r>
            <a:endParaRPr lang="de-DE" dirty="0"/>
          </a:p>
        </p:txBody>
      </p:sp>
      <p:cxnSp>
        <p:nvCxnSpPr>
          <p:cNvPr id="12" name="11 - Ευθεία γραμμή σύνδεσης"/>
          <p:cNvCxnSpPr/>
          <p:nvPr/>
        </p:nvCxnSpPr>
        <p:spPr>
          <a:xfrm flipH="1">
            <a:off x="3779912" y="4509120"/>
            <a:ext cx="1584176" cy="144016"/>
          </a:xfrm>
          <a:prstGeom prst="line">
            <a:avLst/>
          </a:prstGeom>
        </p:spPr>
        <p:style>
          <a:lnRef idx="1">
            <a:schemeClr val="accent1"/>
          </a:lnRef>
          <a:fillRef idx="0">
            <a:schemeClr val="accent1"/>
          </a:fillRef>
          <a:effectRef idx="0">
            <a:schemeClr val="accent1"/>
          </a:effectRef>
          <a:fontRef idx="minor">
            <a:schemeClr val="tx1"/>
          </a:fontRef>
        </p:style>
      </p:cxnSp>
      <p:sp>
        <p:nvSpPr>
          <p:cNvPr id="15" name="14 - Επεξήγηση με παραλληλόγραμμο"/>
          <p:cNvSpPr/>
          <p:nvPr/>
        </p:nvSpPr>
        <p:spPr>
          <a:xfrm>
            <a:off x="5292080" y="188640"/>
            <a:ext cx="3312368" cy="972688"/>
          </a:xfrm>
          <a:prstGeom prst="wedgeRectCallout">
            <a:avLst>
              <a:gd name="adj1" fmla="val -66526"/>
              <a:gd name="adj2" fmla="val 28754"/>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solidFill>
                  <a:schemeClr val="tx1"/>
                </a:solidFill>
              </a:rPr>
              <a:t>ΜΕΛΕΤΗΣΕ ΠΡΟΣΕΚΤΙΚΑ ΤΟ ΠΑΡΑΚΑΤΩ ΠΑΡΑΔΕΙΓΜΑ</a:t>
            </a:r>
            <a:endParaRPr lang="de-DE" dirty="0">
              <a:solidFill>
                <a:schemeClr val="tx1"/>
              </a:solidFill>
            </a:endParaRPr>
          </a:p>
        </p:txBody>
      </p:sp>
      <p:sp>
        <p:nvSpPr>
          <p:cNvPr id="11" name="10 - Επεξήγηση με γραμμή 2 (γραμμή έμφασης και περιγράμματος)"/>
          <p:cNvSpPr/>
          <p:nvPr/>
        </p:nvSpPr>
        <p:spPr>
          <a:xfrm>
            <a:off x="3419872" y="5877272"/>
            <a:ext cx="2088232" cy="612648"/>
          </a:xfrm>
          <a:prstGeom prst="accentBorderCallout2">
            <a:avLst>
              <a:gd name="adj1" fmla="val 18750"/>
              <a:gd name="adj2" fmla="val -8333"/>
              <a:gd name="adj3" fmla="val 18750"/>
              <a:gd name="adj4" fmla="val -16667"/>
              <a:gd name="adj5" fmla="val -50148"/>
              <a:gd name="adj6" fmla="val -113334"/>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ΚΑΤΑΚΛΕΙΔΑ</a:t>
            </a:r>
            <a:endParaRPr lang="de-DE"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Τίτλος"/>
          <p:cNvSpPr>
            <a:spLocks noGrp="1"/>
          </p:cNvSpPr>
          <p:nvPr>
            <p:ph type="title"/>
          </p:nvPr>
        </p:nvSpPr>
        <p:spPr>
          <a:xfrm>
            <a:off x="457200" y="404664"/>
            <a:ext cx="8229600" cy="864096"/>
          </a:xfrm>
        </p:spPr>
        <p:txBody>
          <a:bodyPr>
            <a:normAutofit/>
          </a:bodyPr>
          <a:lstStyle/>
          <a:p>
            <a:r>
              <a:rPr lang="el-GR" dirty="0" smtClean="0"/>
              <a:t>ΑΣΚΗΣΗ:</a:t>
            </a:r>
            <a:endParaRPr lang="de-DE" dirty="0"/>
          </a:p>
        </p:txBody>
      </p:sp>
      <p:sp>
        <p:nvSpPr>
          <p:cNvPr id="6" name="5 - Θέση περιεχομένου"/>
          <p:cNvSpPr>
            <a:spLocks noGrp="1"/>
          </p:cNvSpPr>
          <p:nvPr>
            <p:ph idx="1"/>
          </p:nvPr>
        </p:nvSpPr>
        <p:spPr>
          <a:xfrm>
            <a:off x="0" y="1844824"/>
            <a:ext cx="9144000" cy="4479776"/>
          </a:xfrm>
          <a:solidFill>
            <a:schemeClr val="accent6">
              <a:lumMod val="20000"/>
              <a:lumOff val="80000"/>
            </a:schemeClr>
          </a:solidFill>
        </p:spPr>
        <p:txBody>
          <a:bodyPr>
            <a:normAutofit fontScale="77500" lnSpcReduction="20000"/>
          </a:bodyPr>
          <a:lstStyle/>
          <a:p>
            <a:pPr>
              <a:buNone/>
            </a:pPr>
            <a:r>
              <a:rPr lang="el-GR" sz="3100" b="1" u="sng" dirty="0" smtClean="0">
                <a:solidFill>
                  <a:srgbClr val="FF0000"/>
                </a:solidFill>
              </a:rPr>
              <a:t>Αφού διαβάσετε το κείμενο, να απαντήσετε στις  παρακάτω ερωτήσεις </a:t>
            </a:r>
            <a:endParaRPr lang="de-DE" sz="3100" b="1" u="sng" dirty="0" smtClean="0">
              <a:solidFill>
                <a:srgbClr val="FF0000"/>
              </a:solidFill>
            </a:endParaRPr>
          </a:p>
          <a:p>
            <a:pPr>
              <a:buNone/>
            </a:pPr>
            <a:r>
              <a:rPr lang="el-GR" dirty="0" smtClean="0"/>
              <a:t> </a:t>
            </a:r>
            <a:endParaRPr lang="de-DE" dirty="0" smtClean="0"/>
          </a:p>
          <a:p>
            <a:pPr>
              <a:buNone/>
            </a:pPr>
            <a:r>
              <a:rPr lang="el-GR" dirty="0" smtClean="0"/>
              <a:t>     Η ζωή σε μία μεγάλη πόλη, διαφέρει σημαντικά από τη ζωή σε μία κωμόπολη ή σε ένα χωριό διότι υπάρχουν πολλά μαγαζιά τα οποία σε βοηθούν στην  καθημερινότητα για παράδειγμα αν χρειαστείς ένα μολύβι, μία γόμα, ένα στυλό, κάποιο χάρακα ή όργανο όπως φλογέρα μπορείς να πας σε ένα βιβλιοπωλείο. Ακόμα υπάρχουν φροντιστήρια αγγλικών, γερμανικών ιταλικών, γαλλικών τα οποία δεν υπάρχουν στα περισσότερα χωριά.  </a:t>
            </a:r>
            <a:r>
              <a:rPr lang="en-US" dirty="0" smtClean="0"/>
              <a:t>H</a:t>
            </a:r>
            <a:r>
              <a:rPr lang="el-GR" dirty="0" smtClean="0"/>
              <a:t> πόλη γενικότερα, προσφέρει πολλές δυνατότητες επισκέψεων σε αρχαιολογικούς χώρους, άθλησης και διασκέδασης. Υπάρχουν γήπεδα ποδοσφαίρου, </a:t>
            </a:r>
            <a:r>
              <a:rPr lang="el-GR" dirty="0" err="1" smtClean="0"/>
              <a:t>τέννις</a:t>
            </a:r>
            <a:r>
              <a:rPr lang="el-GR" dirty="0" smtClean="0"/>
              <a:t>, μπάσκετ και πολλών άλλων αθλημάτων ώστε τα παιδιά αλλά και οι μεγάλοι να μαθαίνουν το αγαπημένο τους άθλημα, αλλά και να εξασκούνται εκεί. Υπάρχουν επίσης και αρχαιολογικοί χώροι όπως η Ακρόπολη όπου εκεί μπορούμε να δούμε και να ψυχαγωγηθούμε από τα μνημεία και από πολλά άλλα. Επίσης μπορούμε να διασκεδάσουμε κάνοντας πολλά πράγματα, όπως να πηγαίνουμε σε χιλιάδες κέντρα διασκέδασης π.χ. στο </a:t>
            </a:r>
            <a:r>
              <a:rPr lang="el-GR" dirty="0" err="1" smtClean="0"/>
              <a:t>Αλού</a:t>
            </a:r>
            <a:r>
              <a:rPr lang="el-GR" dirty="0" smtClean="0"/>
              <a:t> Φαν Παρκ κ.α. . </a:t>
            </a:r>
            <a:endParaRPr lang="de-DE" dirty="0" smtClean="0"/>
          </a:p>
          <a:p>
            <a:pPr>
              <a:buNone/>
            </a:pPr>
            <a:endParaRPr lang="de-DE"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476672"/>
            <a:ext cx="8229600" cy="936104"/>
          </a:xfrm>
        </p:spPr>
        <p:txBody>
          <a:bodyPr>
            <a:normAutofit/>
          </a:bodyPr>
          <a:lstStyle/>
          <a:p>
            <a:r>
              <a:rPr lang="el-GR" dirty="0" smtClean="0"/>
              <a:t>Ερωτήσεις:</a:t>
            </a:r>
            <a:endParaRPr lang="de-DE" dirty="0"/>
          </a:p>
        </p:txBody>
      </p:sp>
      <p:sp>
        <p:nvSpPr>
          <p:cNvPr id="3" name="2 - Θέση περιεχομένου"/>
          <p:cNvSpPr>
            <a:spLocks noGrp="1"/>
          </p:cNvSpPr>
          <p:nvPr>
            <p:ph idx="1"/>
          </p:nvPr>
        </p:nvSpPr>
        <p:spPr>
          <a:xfrm>
            <a:off x="457200" y="1772816"/>
            <a:ext cx="8229600" cy="4551784"/>
          </a:xfrm>
          <a:solidFill>
            <a:schemeClr val="accent6">
              <a:lumMod val="20000"/>
              <a:lumOff val="80000"/>
            </a:schemeClr>
          </a:solidFill>
        </p:spPr>
        <p:txBody>
          <a:bodyPr/>
          <a:lstStyle/>
          <a:p>
            <a:pPr lvl="0"/>
            <a:r>
              <a:rPr lang="el-GR" dirty="0" smtClean="0"/>
              <a:t>1Να επισημάνετε δύο σημεία που σας άρεσαν ιδιαίτερα. </a:t>
            </a:r>
            <a:endParaRPr lang="de-DE" dirty="0" smtClean="0"/>
          </a:p>
          <a:p>
            <a:pPr lvl="0"/>
            <a:r>
              <a:rPr lang="el-GR" dirty="0" smtClean="0"/>
              <a:t>2. Να εντοπίσετε δύο σημεία που θέλουν ανάπτυξη, διασάφηση ή συμπλήρωση και να υποδείξετε πιθανούς τρόπους.</a:t>
            </a:r>
            <a:endParaRPr lang="de-DE" dirty="0" smtClean="0"/>
          </a:p>
          <a:p>
            <a:pPr lvl="0"/>
            <a:r>
              <a:rPr lang="el-GR" dirty="0" smtClean="0"/>
              <a:t>3.Έχει αναπτυχθεί σύμφωνα με την θεματική  περίοδό της ;  Ποια προβλήματα εντοπίζετε στην ανάπτυξη της παραγράφου;   Να αιτιολογήσετε τις παρατηρήσεις σας.</a:t>
            </a:r>
            <a:endParaRPr lang="de-DE" dirty="0" smtClean="0"/>
          </a:p>
          <a:p>
            <a:pPr lvl="0"/>
            <a:r>
              <a:rPr lang="el-GR" dirty="0" smtClean="0"/>
              <a:t>4. Υπάρχουν ασαφείς προτάσεις; Αν ναι, πώς θα τις επαναδιατυπώνατε;</a:t>
            </a:r>
            <a:endParaRPr lang="de-DE" dirty="0" smtClean="0"/>
          </a:p>
          <a:p>
            <a:pPr lvl="0"/>
            <a:r>
              <a:rPr lang="el-GR" dirty="0" smtClean="0"/>
              <a:t>5. Έχει γίνει σωστή χρήση των σημείων στίξης;</a:t>
            </a:r>
            <a:endParaRPr lang="de-DE" dirty="0" smtClean="0"/>
          </a:p>
          <a:p>
            <a:endParaRPr lang="de-DE"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 Τίτλος"/>
          <p:cNvSpPr>
            <a:spLocks noGrp="1"/>
          </p:cNvSpPr>
          <p:nvPr>
            <p:ph type="title"/>
          </p:nvPr>
        </p:nvSpPr>
        <p:spPr>
          <a:xfrm>
            <a:off x="457200" y="188640"/>
            <a:ext cx="8229600" cy="1224136"/>
          </a:xfrm>
        </p:spPr>
        <p:txBody>
          <a:bodyPr>
            <a:normAutofit fontScale="90000"/>
          </a:bodyPr>
          <a:lstStyle/>
          <a:p>
            <a:r>
              <a:rPr lang="el-GR" b="1" dirty="0" smtClean="0"/>
              <a:t>Αρετές παραγράφου</a:t>
            </a:r>
            <a:r>
              <a:rPr lang="de-DE" dirty="0" smtClean="0"/>
              <a:t/>
            </a:r>
            <a:br>
              <a:rPr lang="de-DE" dirty="0" smtClean="0"/>
            </a:br>
            <a:endParaRPr lang="de-DE" dirty="0"/>
          </a:p>
        </p:txBody>
      </p:sp>
      <p:sp>
        <p:nvSpPr>
          <p:cNvPr id="3" name="2 - Θέση περιεχομένου"/>
          <p:cNvSpPr>
            <a:spLocks noGrp="1"/>
          </p:cNvSpPr>
          <p:nvPr>
            <p:ph sz="half" idx="1"/>
          </p:nvPr>
        </p:nvSpPr>
        <p:spPr>
          <a:xfrm>
            <a:off x="457200" y="1628800"/>
            <a:ext cx="4038600" cy="4726125"/>
          </a:xfrm>
        </p:spPr>
        <p:txBody>
          <a:bodyPr/>
          <a:lstStyle/>
          <a:p>
            <a:pPr>
              <a:buNone/>
            </a:pPr>
            <a:r>
              <a:rPr lang="el-GR" dirty="0" smtClean="0"/>
              <a:t> </a:t>
            </a:r>
            <a:endParaRPr lang="de-DE" sz="2000" b="1" dirty="0"/>
          </a:p>
        </p:txBody>
      </p:sp>
      <p:sp>
        <p:nvSpPr>
          <p:cNvPr id="9" name="8 - Θέση περιεχομένου"/>
          <p:cNvSpPr>
            <a:spLocks noGrp="1"/>
          </p:cNvSpPr>
          <p:nvPr>
            <p:ph sz="half" idx="2"/>
          </p:nvPr>
        </p:nvSpPr>
        <p:spPr/>
        <p:txBody>
          <a:bodyPr/>
          <a:lstStyle/>
          <a:p>
            <a:endParaRPr lang="de-DE" dirty="0"/>
          </a:p>
        </p:txBody>
      </p:sp>
      <p:sp>
        <p:nvSpPr>
          <p:cNvPr id="4" name="3 - Ορθογώνιο"/>
          <p:cNvSpPr/>
          <p:nvPr/>
        </p:nvSpPr>
        <p:spPr>
          <a:xfrm flipH="1">
            <a:off x="899592" y="3068960"/>
            <a:ext cx="2714838" cy="2585323"/>
          </a:xfrm>
          <a:prstGeom prst="rect">
            <a:avLst/>
          </a:prstGeom>
          <a:solidFill>
            <a:srgbClr val="FFC000"/>
          </a:solidFill>
        </p:spPr>
        <p:txBody>
          <a:bodyPr wrap="square">
            <a:spAutoFit/>
          </a:bodyPr>
          <a:lstStyle/>
          <a:p>
            <a:endParaRPr lang="el-GR" dirty="0" smtClean="0"/>
          </a:p>
          <a:p>
            <a:r>
              <a:rPr lang="el-GR" dirty="0" smtClean="0"/>
              <a:t> </a:t>
            </a:r>
          </a:p>
          <a:p>
            <a:endParaRPr lang="el-GR" dirty="0" smtClean="0"/>
          </a:p>
          <a:p>
            <a:endParaRPr lang="el-GR" dirty="0"/>
          </a:p>
          <a:p>
            <a:endParaRPr lang="el-GR" dirty="0" smtClean="0"/>
          </a:p>
          <a:p>
            <a:endParaRPr lang="el-GR" dirty="0"/>
          </a:p>
          <a:p>
            <a:endParaRPr lang="el-GR" dirty="0" smtClean="0"/>
          </a:p>
          <a:p>
            <a:endParaRPr lang="el-GR" dirty="0"/>
          </a:p>
          <a:p>
            <a:r>
              <a:rPr lang="el-GR" dirty="0" smtClean="0"/>
              <a:t>ΠΛΗΡΟΤΗΤΑ</a:t>
            </a:r>
            <a:endParaRPr lang="de-DE" dirty="0"/>
          </a:p>
        </p:txBody>
      </p:sp>
      <p:sp>
        <p:nvSpPr>
          <p:cNvPr id="5" name="4 - Ορθογώνιο"/>
          <p:cNvSpPr/>
          <p:nvPr/>
        </p:nvSpPr>
        <p:spPr>
          <a:xfrm>
            <a:off x="539552" y="2276872"/>
            <a:ext cx="1440160" cy="369332"/>
          </a:xfrm>
          <a:prstGeom prst="rect">
            <a:avLst/>
          </a:prstGeom>
          <a:solidFill>
            <a:schemeClr val="accent3">
              <a:lumMod val="20000"/>
              <a:lumOff val="80000"/>
            </a:schemeClr>
          </a:solidFill>
        </p:spPr>
        <p:txBody>
          <a:bodyPr wrap="square">
            <a:spAutoFit/>
          </a:bodyPr>
          <a:lstStyle/>
          <a:p>
            <a:r>
              <a:rPr lang="el-GR" dirty="0" smtClean="0"/>
              <a:t> ΕΝΟΤΗΤΑ</a:t>
            </a:r>
            <a:endParaRPr lang="de-DE" dirty="0"/>
          </a:p>
        </p:txBody>
      </p:sp>
      <p:sp>
        <p:nvSpPr>
          <p:cNvPr id="6" name="5 - Ορθογώνιο"/>
          <p:cNvSpPr/>
          <p:nvPr/>
        </p:nvSpPr>
        <p:spPr>
          <a:xfrm>
            <a:off x="899592" y="3284984"/>
            <a:ext cx="2735460" cy="369332"/>
          </a:xfrm>
          <a:prstGeom prst="rect">
            <a:avLst/>
          </a:prstGeom>
          <a:solidFill>
            <a:srgbClr val="FFC000"/>
          </a:solidFill>
        </p:spPr>
        <p:txBody>
          <a:bodyPr wrap="square">
            <a:spAutoFit/>
          </a:bodyPr>
          <a:lstStyle/>
          <a:p>
            <a:r>
              <a:rPr lang="el-GR" dirty="0" smtClean="0"/>
              <a:t> ΣΥΝΟΧΗ</a:t>
            </a:r>
            <a:endParaRPr lang="de-DE" dirty="0"/>
          </a:p>
        </p:txBody>
      </p:sp>
      <p:sp>
        <p:nvSpPr>
          <p:cNvPr id="7" name="6 - Ορθογώνιο"/>
          <p:cNvSpPr/>
          <p:nvPr/>
        </p:nvSpPr>
        <p:spPr>
          <a:xfrm>
            <a:off x="1043608" y="4437112"/>
            <a:ext cx="2160240" cy="369332"/>
          </a:xfrm>
          <a:prstGeom prst="rect">
            <a:avLst/>
          </a:prstGeom>
          <a:solidFill>
            <a:srgbClr val="FFC000"/>
          </a:solidFill>
        </p:spPr>
        <p:txBody>
          <a:bodyPr wrap="square">
            <a:spAutoFit/>
          </a:bodyPr>
          <a:lstStyle/>
          <a:p>
            <a:r>
              <a:rPr lang="el-GR" dirty="0" smtClean="0"/>
              <a:t>ΑΛΛΗΛΟΥΧΙΑ</a:t>
            </a:r>
            <a:endParaRPr lang="de-DE" dirty="0"/>
          </a:p>
        </p:txBody>
      </p:sp>
      <p:sp>
        <p:nvSpPr>
          <p:cNvPr id="10" name="9 - Επεξήγηση με γραμμή 1 (γραμμή έμφασης και περιγράμματος)"/>
          <p:cNvSpPr/>
          <p:nvPr/>
        </p:nvSpPr>
        <p:spPr>
          <a:xfrm>
            <a:off x="4716016" y="1268760"/>
            <a:ext cx="2880320" cy="648072"/>
          </a:xfrm>
          <a:prstGeom prst="accentBorderCallout1">
            <a:avLst>
              <a:gd name="adj1" fmla="val 37885"/>
              <a:gd name="adj2" fmla="val 6319"/>
              <a:gd name="adj3" fmla="val 32373"/>
              <a:gd name="adj4" fmla="val -6704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αφορά τη θεματική πρόταση, </a:t>
            </a:r>
            <a:endParaRPr lang="de-DE" dirty="0"/>
          </a:p>
        </p:txBody>
      </p:sp>
      <p:sp>
        <p:nvSpPr>
          <p:cNvPr id="11" name="10 - Επεξήγηση με γραμμή 2 (γραμμή έμφασης και περιγράμματος)"/>
          <p:cNvSpPr/>
          <p:nvPr/>
        </p:nvSpPr>
        <p:spPr>
          <a:xfrm>
            <a:off x="3923928" y="2348880"/>
            <a:ext cx="3888432" cy="792088"/>
          </a:xfrm>
          <a:prstGeom prst="accentBorderCallout2">
            <a:avLst>
              <a:gd name="adj1" fmla="val 7897"/>
              <a:gd name="adj2" fmla="val 259"/>
              <a:gd name="adj3" fmla="val 5183"/>
              <a:gd name="adj4" fmla="val -15763"/>
              <a:gd name="adj5" fmla="val 8651"/>
              <a:gd name="adj6" fmla="val -49682"/>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smtClean="0">
                <a:solidFill>
                  <a:schemeClr val="tx1"/>
                </a:solidFill>
              </a:rPr>
              <a:t>Αφορά τη σχέση </a:t>
            </a:r>
          </a:p>
          <a:p>
            <a:pPr algn="ctr"/>
            <a:r>
              <a:rPr lang="el-GR" b="1" dirty="0" smtClean="0">
                <a:solidFill>
                  <a:schemeClr val="tx1"/>
                </a:solidFill>
              </a:rPr>
              <a:t>ανάμεσα στις λεπτομέρειες και τη θεματική πρόταση</a:t>
            </a:r>
            <a:r>
              <a:rPr lang="el-GR" b="1" dirty="0" smtClean="0"/>
              <a:t>.</a:t>
            </a:r>
            <a:endParaRPr lang="de-DE" dirty="0"/>
          </a:p>
        </p:txBody>
      </p:sp>
      <p:sp>
        <p:nvSpPr>
          <p:cNvPr id="12" name="11 - Επεξήγηση με γραμμή 2 (γραμμή έμφασης και περιγράμματος)"/>
          <p:cNvSpPr/>
          <p:nvPr/>
        </p:nvSpPr>
        <p:spPr>
          <a:xfrm>
            <a:off x="4427984" y="3356992"/>
            <a:ext cx="3960440" cy="2880320"/>
          </a:xfrm>
          <a:prstGeom prst="accentBorderCallout2">
            <a:avLst>
              <a:gd name="adj1" fmla="val 24448"/>
              <a:gd name="adj2" fmla="val -637"/>
              <a:gd name="adj3" fmla="val 23634"/>
              <a:gd name="adj4" fmla="val -1867"/>
              <a:gd name="adj5" fmla="val 4644"/>
              <a:gd name="adj6" fmla="val -55251"/>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solidFill>
                  <a:schemeClr val="tx1"/>
                </a:solidFill>
              </a:rPr>
              <a:t>αφορούν την ανάπτυξη της παραγράφου και τον τρόπο δόμησης των λεπτομερειών. Γενικότερα, οι λεπτομέρειες – επιχειρήματα πρέπει να σχετίζονται λογικά, τόσο μεταξύ τους όσο και προς τη θεματική πρόταση, η οποία αποτελεί τον ενοποιητικό παράγοντα για τη δική τους παρουσία</a:t>
            </a:r>
            <a:r>
              <a:rPr lang="el-GR" dirty="0" smtClean="0"/>
              <a:t>.</a:t>
            </a:r>
            <a:endParaRPr lang="de-DE" dirty="0">
              <a:solidFill>
                <a:schemeClr val="tx1"/>
              </a:solidFill>
            </a:endParaRPr>
          </a:p>
        </p:txBody>
      </p:sp>
      <p:sp>
        <p:nvSpPr>
          <p:cNvPr id="13" name="12 - Διάγραμμα ροής: Διεργασία"/>
          <p:cNvSpPr/>
          <p:nvPr/>
        </p:nvSpPr>
        <p:spPr>
          <a:xfrm>
            <a:off x="539552" y="1340768"/>
            <a:ext cx="2232248" cy="72008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smtClean="0"/>
              <a:t>ΣΑΦΗΣ ΣΚΟΠΟΣ</a:t>
            </a:r>
            <a:endParaRPr lang="de-DE" dirty="0"/>
          </a:p>
        </p:txBody>
      </p:sp>
      <p:cxnSp>
        <p:nvCxnSpPr>
          <p:cNvPr id="15" name="14 - Ευθεία γραμμή σύνδεσης"/>
          <p:cNvCxnSpPr/>
          <p:nvPr/>
        </p:nvCxnSpPr>
        <p:spPr>
          <a:xfrm flipH="1" flipV="1">
            <a:off x="3059832" y="4653136"/>
            <a:ext cx="1368152" cy="72008"/>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16 - Ευθεία γραμμή σύνδεσης"/>
          <p:cNvCxnSpPr/>
          <p:nvPr/>
        </p:nvCxnSpPr>
        <p:spPr>
          <a:xfrm flipH="1" flipV="1">
            <a:off x="2843808" y="5517232"/>
            <a:ext cx="1584176" cy="216024"/>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Τίτλος"/>
          <p:cNvSpPr>
            <a:spLocks noGrp="1"/>
          </p:cNvSpPr>
          <p:nvPr>
            <p:ph type="title"/>
          </p:nvPr>
        </p:nvSpPr>
        <p:spPr/>
        <p:txBody>
          <a:bodyPr/>
          <a:lstStyle/>
          <a:p>
            <a:r>
              <a:rPr lang="el-GR" dirty="0" smtClean="0"/>
              <a:t>1. ΣΑΦΗΣ ΣΚΟΠΟΣ:</a:t>
            </a:r>
            <a:endParaRPr lang="de-DE" dirty="0"/>
          </a:p>
        </p:txBody>
      </p:sp>
      <p:sp>
        <p:nvSpPr>
          <p:cNvPr id="4" name="3 - Θέση περιεχομένου"/>
          <p:cNvSpPr>
            <a:spLocks noGrp="1"/>
          </p:cNvSpPr>
          <p:nvPr>
            <p:ph idx="1"/>
          </p:nvPr>
        </p:nvSpPr>
        <p:spPr/>
        <p:txBody>
          <a:bodyPr>
            <a:normAutofit/>
          </a:bodyPr>
          <a:lstStyle/>
          <a:p>
            <a:pPr fontAlgn="base">
              <a:buNone/>
            </a:pPr>
            <a:r>
              <a:rPr lang="el-GR" dirty="0"/>
              <a:t> </a:t>
            </a:r>
            <a:endParaRPr lang="de-DE" dirty="0"/>
          </a:p>
          <a:p>
            <a:pPr fontAlgn="base"/>
            <a:r>
              <a:rPr lang="el-GR" dirty="0" smtClean="0"/>
              <a:t>Η </a:t>
            </a:r>
            <a:r>
              <a:rPr lang="el-GR" dirty="0"/>
              <a:t>παράγραφος θα πρέπει να είναι ξεκάθαρη στο σκοπό της και ελέγξιμη ως προς την εκπλήρωση αυτού του σκοπού. </a:t>
            </a:r>
            <a:r>
              <a:rPr lang="el-GR" b="1" dirty="0"/>
              <a:t>Ο σκοπός της π. καταγράφεται από τη </a:t>
            </a:r>
            <a:r>
              <a:rPr lang="el-GR" b="1" dirty="0" err="1"/>
              <a:t>θ.π</a:t>
            </a:r>
            <a:r>
              <a:rPr lang="el-GR" dirty="0"/>
              <a:t>. και δηλώνει άμεσα αυτό που θα απασχολήσει την παράγραφο </a:t>
            </a:r>
            <a:r>
              <a:rPr lang="el-GR" b="1" dirty="0" smtClean="0"/>
              <a:t>Ασαφείς  </a:t>
            </a:r>
            <a:r>
              <a:rPr lang="el-GR" b="1" dirty="0"/>
              <a:t>παράγραφοι δημιουργούνται, όταν ο συγγραφέας της παραγράφου δεν έχει ξεκαθαρίζει στο μυαλό του αυτό το οποίο θέλει να αναπτύξει.</a:t>
            </a:r>
            <a:endParaRPr lang="de-DE" b="1" dirty="0"/>
          </a:p>
          <a:p>
            <a:endParaRPr lang="de-DE" dirty="0"/>
          </a:p>
        </p:txBody>
      </p:sp>
      <p:sp>
        <p:nvSpPr>
          <p:cNvPr id="5" name="4 - Επεξήγηση με παραλληλόγραμμο"/>
          <p:cNvSpPr/>
          <p:nvPr/>
        </p:nvSpPr>
        <p:spPr>
          <a:xfrm>
            <a:off x="5868144" y="692696"/>
            <a:ext cx="2448272" cy="1692768"/>
          </a:xfrm>
          <a:prstGeom prst="wedgeRectCallout">
            <a:avLst>
              <a:gd name="adj1" fmla="val -67759"/>
              <a:gd name="adj2" fmla="val 848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αφορά τη θεματική πρόταση, </a:t>
            </a:r>
            <a:endParaRPr lang="de-DE"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2. ΠΛΗΡΟΤΗΤΑ:</a:t>
            </a:r>
            <a:endParaRPr lang="de-DE" dirty="0"/>
          </a:p>
        </p:txBody>
      </p:sp>
      <p:sp>
        <p:nvSpPr>
          <p:cNvPr id="3" name="2 - Θέση περιεχομένου"/>
          <p:cNvSpPr>
            <a:spLocks noGrp="1"/>
          </p:cNvSpPr>
          <p:nvPr>
            <p:ph idx="1"/>
          </p:nvPr>
        </p:nvSpPr>
        <p:spPr/>
        <p:txBody>
          <a:bodyPr>
            <a:normAutofit/>
          </a:bodyPr>
          <a:lstStyle/>
          <a:p>
            <a:pPr fontAlgn="base"/>
            <a:r>
              <a:rPr lang="el-GR" b="1" dirty="0" smtClean="0"/>
              <a:t>Κάθε </a:t>
            </a:r>
            <a:r>
              <a:rPr lang="el-GR" b="1" dirty="0"/>
              <a:t>παράγραφος θα πρέπει να πληροφορεί επαρκώς τον αναγνώστη για τη βασική ιδέα που πραγματεύεται. </a:t>
            </a:r>
            <a:r>
              <a:rPr lang="el-GR" dirty="0"/>
              <a:t>Η πληρότητα έχει να κάνει με την </a:t>
            </a:r>
            <a:r>
              <a:rPr lang="el-GR" b="1" dirty="0"/>
              <a:t>επαρκή ανάπτυξη της θεματικής </a:t>
            </a:r>
            <a:r>
              <a:rPr lang="el-GR" b="1" dirty="0" smtClean="0"/>
              <a:t>πρότασης</a:t>
            </a:r>
            <a:r>
              <a:rPr lang="en-US" dirty="0" smtClean="0"/>
              <a:t>. </a:t>
            </a:r>
          </a:p>
          <a:p>
            <a:pPr fontAlgn="base"/>
            <a:r>
              <a:rPr lang="el-GR" dirty="0" smtClean="0"/>
              <a:t>Η </a:t>
            </a:r>
            <a:r>
              <a:rPr lang="el-GR" dirty="0"/>
              <a:t>πληρότητα μιας παραγράφου αφορά στη συγκέντρωση αξιόλογου υλικού, έτσι ώστε να μην υπάρχουν ελλείψεις και απορίες στον αναγνώστη. </a:t>
            </a:r>
            <a:endParaRPr lang="de-DE"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3. ΕΝΟΤΗΤΑ:</a:t>
            </a:r>
            <a:endParaRPr lang="de-DE" dirty="0"/>
          </a:p>
        </p:txBody>
      </p:sp>
      <p:sp>
        <p:nvSpPr>
          <p:cNvPr id="3" name="2 - Θέση περιεχομένου"/>
          <p:cNvSpPr>
            <a:spLocks noGrp="1"/>
          </p:cNvSpPr>
          <p:nvPr>
            <p:ph idx="1"/>
          </p:nvPr>
        </p:nvSpPr>
        <p:spPr/>
        <p:txBody>
          <a:bodyPr>
            <a:normAutofit fontScale="92500" lnSpcReduction="20000"/>
          </a:bodyPr>
          <a:lstStyle/>
          <a:p>
            <a:r>
              <a:rPr lang="el-GR" b="1" dirty="0" smtClean="0"/>
              <a:t>πρόκειται </a:t>
            </a:r>
            <a:r>
              <a:rPr lang="el-GR" b="1" dirty="0"/>
              <a:t>για την ύπαρξη λογικής συνάφειας ανάμεσα στις λεπτομέρειες και τη θεματική πρόταση. Οι λεπτομέρειες θα πρέπει να σχετίζονται με τη Θ.Π., να απορρέουν </a:t>
            </a:r>
            <a:r>
              <a:rPr lang="el-GR" dirty="0"/>
              <a:t>από αυτή ή να οδηγούν σ’ αυτή. Η ιδιοτυπία του ανθρώπινου συνειρμού είναι ότι οδηγεί σε διαδρομές ή ιδέες, άσχετες πολλές φορές με την αφετηρία απ’ όπου ξεκίνησαν. Η θεματική περίοδος είναι που καθοδηγεί την εκτύλιξη αυτών των ιδεών και αποτελεί θεματικό κέντρο γύρω από το οποίο περιστρέφονται, γι’ αυτό και πρέπει κατά τη συγγραφή μιας παραγράφου να ελέγχεται συχνά η λογική σχέση των λεπτομερειών με τη Θ.Π. Για την επίτευξη της ενότητας θα πρέπει η παράγραφος να αντιμετωπίζεται ως ένα ενιαίο σύνολο, το περιεχόμενο του οποίου έχει εκ των προτέρων ελεγχθεί.</a:t>
            </a:r>
            <a:endParaRPr lang="de-DE" dirty="0"/>
          </a:p>
          <a:p>
            <a:endParaRPr lang="de-DE"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4. ΣΥΝΟΧΗ:</a:t>
            </a:r>
            <a:endParaRPr lang="de-DE" dirty="0"/>
          </a:p>
        </p:txBody>
      </p:sp>
      <p:sp>
        <p:nvSpPr>
          <p:cNvPr id="3" name="2 - Θέση περιεχομένου"/>
          <p:cNvSpPr>
            <a:spLocks noGrp="1"/>
          </p:cNvSpPr>
          <p:nvPr>
            <p:ph idx="1"/>
          </p:nvPr>
        </p:nvSpPr>
        <p:spPr/>
        <p:txBody>
          <a:bodyPr>
            <a:normAutofit lnSpcReduction="10000"/>
          </a:bodyPr>
          <a:lstStyle/>
          <a:p>
            <a:r>
              <a:rPr lang="el-GR" b="1" dirty="0" smtClean="0"/>
              <a:t>Το </a:t>
            </a:r>
            <a:r>
              <a:rPr lang="el-GR" b="1" dirty="0"/>
              <a:t>να μην υπάρχουν λογικά χάσματα ή άλματα κατά τη μετάβαση από τη μία ιδέα στην άλλη. </a:t>
            </a:r>
            <a:r>
              <a:rPr lang="el-GR" dirty="0"/>
              <a:t>Η μία ιδέα (βασική λεπτομέρεια) “χτίζεται” πάνω ή δίπλα στην άλλη, δημιουργώντας με τον τρόπο αυτό ένα </a:t>
            </a:r>
            <a:r>
              <a:rPr lang="el-GR" dirty="0" smtClean="0"/>
              <a:t>“</a:t>
            </a:r>
            <a:r>
              <a:rPr lang="el-GR" dirty="0"/>
              <a:t>όλο</a:t>
            </a:r>
            <a:r>
              <a:rPr lang="el-GR" dirty="0" smtClean="0"/>
              <a:t>”.</a:t>
            </a:r>
            <a:endParaRPr lang="en-US" dirty="0" smtClean="0"/>
          </a:p>
          <a:p>
            <a:r>
              <a:rPr lang="el-GR" dirty="0" smtClean="0"/>
              <a:t> </a:t>
            </a:r>
            <a:r>
              <a:rPr lang="el-GR" b="1" dirty="0"/>
              <a:t>Η συνοχή των επιμέρους ιδεών επιτυγχάνεται μέσα από τη χρήση συγκεκριμένων λέξεων ή εκφράσεων </a:t>
            </a:r>
            <a:r>
              <a:rPr lang="el-GR" dirty="0"/>
              <a:t>(π.χ. επιπλέον, επίσης, αντίθετα, ωστόσο, επομένως κ.λπ.). Οι διαρθρωτικές αυτές λέξεις εκφράζουν προεκτάσεις των νοημάτων, επεξηγήσεις, διασαφήσεις, αιτιολογήσεις, προσθήκες, αντιθέσεις και </a:t>
            </a:r>
            <a:r>
              <a:rPr lang="el-GR" dirty="0" smtClean="0"/>
              <a:t>είναι αναγκαίες για </a:t>
            </a:r>
            <a:r>
              <a:rPr lang="el-GR" dirty="0"/>
              <a:t>την </a:t>
            </a:r>
            <a:r>
              <a:rPr lang="el-GR" dirty="0" smtClean="0"/>
              <a:t>αλληλουχία.</a:t>
            </a:r>
            <a:endParaRPr lang="de-DE"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5. ΑΛΛΗΛΟΥΧΙΑ:</a:t>
            </a:r>
            <a:endParaRPr lang="de-DE" dirty="0"/>
          </a:p>
        </p:txBody>
      </p:sp>
      <p:sp>
        <p:nvSpPr>
          <p:cNvPr id="3" name="2 - Θέση περιεχομένου"/>
          <p:cNvSpPr>
            <a:spLocks noGrp="1"/>
          </p:cNvSpPr>
          <p:nvPr>
            <p:ph idx="1"/>
          </p:nvPr>
        </p:nvSpPr>
        <p:spPr/>
        <p:txBody>
          <a:bodyPr>
            <a:normAutofit/>
          </a:bodyPr>
          <a:lstStyle/>
          <a:p>
            <a:pPr fontAlgn="base"/>
            <a:r>
              <a:rPr lang="el-GR" b="1" dirty="0" smtClean="0"/>
              <a:t>Είναι </a:t>
            </a:r>
            <a:r>
              <a:rPr lang="el-GR" b="1" dirty="0"/>
              <a:t>η σύνδεση των ιδεών κατά τέτοιο τρόπο, ώστε η μία να απορρέει από την άλλη ή να οδηγεί στην άλλη. </a:t>
            </a:r>
            <a:r>
              <a:rPr lang="el-GR" dirty="0"/>
              <a:t>Οι βασικές λεπτομέρειες συνδέονται μεταξύ τους με σχέσεις αιτίου – αποτελέσματος, προηγουμένου - επομένου και κατατάσσονται με μία λογική σειρά. Αποτελεί το λογικό επακόλουθο της </a:t>
            </a:r>
            <a:r>
              <a:rPr lang="el-GR" dirty="0" smtClean="0"/>
              <a:t>συνοχής.</a:t>
            </a:r>
            <a:endParaRPr lang="de-DE" dirty="0"/>
          </a:p>
          <a:p>
            <a:pPr fontAlgn="base"/>
            <a:r>
              <a:rPr lang="el-GR" dirty="0"/>
              <a:t> </a:t>
            </a:r>
            <a:endParaRPr lang="de-DE" dirty="0"/>
          </a:p>
          <a:p>
            <a:endParaRPr lang="de-DE"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ΣΧΟΛΙΑ ΠΑΝΩ ΣΤΙΣ ΑΡΕΤΕΣ ΤΗΣ ΠΑΡΑΓΡΑΦΟΥ</a:t>
            </a:r>
            <a:r>
              <a:rPr lang="de-DE" dirty="0" smtClean="0"/>
              <a:t/>
            </a:r>
            <a:br>
              <a:rPr lang="de-DE" dirty="0" smtClean="0"/>
            </a:br>
            <a:endParaRPr lang="de-DE" dirty="0"/>
          </a:p>
        </p:txBody>
      </p:sp>
      <p:sp>
        <p:nvSpPr>
          <p:cNvPr id="3" name="2 - Θέση περιεχομένου"/>
          <p:cNvSpPr>
            <a:spLocks noGrp="1"/>
          </p:cNvSpPr>
          <p:nvPr>
            <p:ph idx="1"/>
          </p:nvPr>
        </p:nvSpPr>
        <p:spPr/>
        <p:txBody>
          <a:bodyPr>
            <a:normAutofit lnSpcReduction="10000"/>
          </a:bodyPr>
          <a:lstStyle/>
          <a:p>
            <a:pPr fontAlgn="base"/>
            <a:r>
              <a:rPr lang="el-GR" dirty="0" smtClean="0"/>
              <a:t>1</a:t>
            </a:r>
            <a:r>
              <a:rPr lang="el-GR" dirty="0"/>
              <a:t>. Αν ο σαφής σκοπός αφορά τη θεματική πρόταση, οι υπόλοιπες αρετές αφορούν την ανάπτυξη της παραγράφου και τον τρόπο δόμησης των λεπτομερειών. Γενικότερα, οι λεπτομέρειες – επιχειρήματα πρέπει να σχετίζονται λογικά, τόσο μεταξύ τους όσο και προς τη θεματική πρόταση, η οποία αποτελεί τον ενοποιητικό παράγοντα για τη δική τους παρουσία. Ανάλογα με τον τρόπο ανάπτυξης της παραγράφου (παραδείγματα, αιτιολόγηση, αίτιο-αποτέλεσμα κ.λπ.) οι λεπτομέρειες αναφέρονται στη Θ.Π, είτε στο μεταξύ τους συνδυασμό είτε η καθεμία ξεχωριστά.</a:t>
            </a:r>
            <a:endParaRPr lang="de-DE" dirty="0"/>
          </a:p>
          <a:p>
            <a:endParaRPr lang="de-DE"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u="sng" dirty="0" smtClean="0"/>
              <a:t>ΕΠΙΣΗΜΑΝΣΕΙΣ -ΟΔΗΓΙΕΣ</a:t>
            </a:r>
            <a:r>
              <a:rPr lang="de-DE" dirty="0" smtClean="0"/>
              <a:t/>
            </a:r>
            <a:br>
              <a:rPr lang="de-DE" dirty="0" smtClean="0"/>
            </a:br>
            <a:endParaRPr lang="de-DE" dirty="0"/>
          </a:p>
        </p:txBody>
      </p:sp>
      <p:sp>
        <p:nvSpPr>
          <p:cNvPr id="3" name="2 - Θέση περιεχομένου"/>
          <p:cNvSpPr>
            <a:spLocks noGrp="1"/>
          </p:cNvSpPr>
          <p:nvPr>
            <p:ph sz="half" idx="1"/>
          </p:nvPr>
        </p:nvSpPr>
        <p:spPr>
          <a:xfrm>
            <a:off x="467544" y="1196752"/>
            <a:ext cx="3816424" cy="5158173"/>
          </a:xfrm>
          <a:solidFill>
            <a:srgbClr val="FFC000"/>
          </a:solidFill>
        </p:spPr>
        <p:txBody>
          <a:bodyPr>
            <a:normAutofit fontScale="85000" lnSpcReduction="20000"/>
          </a:bodyPr>
          <a:lstStyle/>
          <a:p>
            <a:pPr>
              <a:buNone/>
            </a:pPr>
            <a:endParaRPr lang="de-DE" sz="4600" dirty="0" smtClean="0"/>
          </a:p>
          <a:p>
            <a:r>
              <a:rPr lang="el-GR" sz="4600" dirty="0" smtClean="0"/>
              <a:t> </a:t>
            </a:r>
            <a:r>
              <a:rPr lang="el-GR" sz="4600" b="1" dirty="0" smtClean="0"/>
              <a:t>η θεματική πρόταση πρέπει:</a:t>
            </a:r>
          </a:p>
          <a:p>
            <a:pPr>
              <a:buNone/>
            </a:pPr>
            <a:endParaRPr lang="de-DE" sz="4600" dirty="0" smtClean="0"/>
          </a:p>
          <a:p>
            <a:r>
              <a:rPr lang="el-GR" sz="4600" u="sng" dirty="0" smtClean="0"/>
              <a:t> α. </a:t>
            </a:r>
            <a:r>
              <a:rPr lang="el-GR" sz="3600" u="sng" dirty="0" smtClean="0"/>
              <a:t>να είναι </a:t>
            </a:r>
            <a:r>
              <a:rPr lang="el-GR" sz="3400" u="sng" dirty="0" smtClean="0"/>
              <a:t>σαφώς διατυπωμένη,</a:t>
            </a:r>
          </a:p>
          <a:p>
            <a:pPr>
              <a:buNone/>
            </a:pPr>
            <a:endParaRPr lang="de-DE" dirty="0" smtClean="0"/>
          </a:p>
          <a:p>
            <a:r>
              <a:rPr lang="el-GR" sz="3400" dirty="0" smtClean="0"/>
              <a:t> β. </a:t>
            </a:r>
            <a:r>
              <a:rPr lang="el-GR" sz="3400" u="sng" dirty="0" smtClean="0"/>
              <a:t>να μην ξεκινά την ανάλυση του θέματος</a:t>
            </a:r>
            <a:endParaRPr lang="de-DE" sz="3400" u="sng" dirty="0" smtClean="0"/>
          </a:p>
          <a:p>
            <a:endParaRPr lang="de-DE" dirty="0"/>
          </a:p>
        </p:txBody>
      </p:sp>
      <p:pic>
        <p:nvPicPr>
          <p:cNvPr id="5" name="4 - Θέση περιεχομένου" descr="ΜΑΘΗΤΕΣ.jpg"/>
          <p:cNvPicPr>
            <a:picLocks noGrp="1" noChangeAspect="1"/>
          </p:cNvPicPr>
          <p:nvPr>
            <p:ph sz="half" idx="2"/>
          </p:nvPr>
        </p:nvPicPr>
        <p:blipFill>
          <a:blip r:embed="rId2" cstate="print"/>
          <a:stretch>
            <a:fillRect/>
          </a:stretch>
        </p:blipFill>
        <p:spPr>
          <a:xfrm>
            <a:off x="4499992" y="1268760"/>
            <a:ext cx="4248472" cy="4824536"/>
          </a:xfrm>
        </p:spPr>
      </p:pic>
      <p:sp>
        <p:nvSpPr>
          <p:cNvPr id="6" name="5 - Ορθογώνιο"/>
          <p:cNvSpPr/>
          <p:nvPr/>
        </p:nvSpPr>
        <p:spPr>
          <a:xfrm>
            <a:off x="5364088" y="1484784"/>
            <a:ext cx="1320490" cy="646331"/>
          </a:xfrm>
          <a:prstGeom prst="rect">
            <a:avLst/>
          </a:prstGeom>
        </p:spPr>
        <p:txBody>
          <a:bodyPr wrap="square">
            <a:spAutoFit/>
          </a:bodyPr>
          <a:lstStyle/>
          <a:p>
            <a:pPr>
              <a:buNone/>
            </a:pPr>
            <a:r>
              <a:rPr lang="el-GR" u="sng" dirty="0" smtClean="0"/>
              <a:t>Πρέπει να προσέξω!!!</a:t>
            </a:r>
            <a:endParaRPr lang="el-GR" u="sng" dirty="0"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οή">
  <a:themeElements>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Ροή">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Ροή">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0</TotalTime>
  <Words>863</Words>
  <Application>Microsoft Office PowerPoint</Application>
  <PresentationFormat>Προβολή στην οθόνη (4:3)</PresentationFormat>
  <Paragraphs>77</Paragraphs>
  <Slides>13</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13</vt:i4>
      </vt:variant>
    </vt:vector>
  </HeadingPairs>
  <TitlesOfParts>
    <vt:vector size="14" baseType="lpstr">
      <vt:lpstr>Ροή</vt:lpstr>
      <vt:lpstr>ΟΙ ΑΡΕΤΕΣ ΤΗΣ ΠΑΡΑΓΡΑΦΟΥ </vt:lpstr>
      <vt:lpstr>Αρετές παραγράφου </vt:lpstr>
      <vt:lpstr>1. ΣΑΦΗΣ ΣΚΟΠΟΣ:</vt:lpstr>
      <vt:lpstr>2. ΠΛΗΡΟΤΗΤΑ:</vt:lpstr>
      <vt:lpstr>3. ΕΝΟΤΗΤΑ:</vt:lpstr>
      <vt:lpstr>4. ΣΥΝΟΧΗ:</vt:lpstr>
      <vt:lpstr>5. ΑΛΛΗΛΟΥΧΙΑ:</vt:lpstr>
      <vt:lpstr>ΣΧΟΛΙΑ ΠΑΝΩ ΣΤΙΣ ΑΡΕΤΕΣ ΤΗΣ ΠΑΡΑΓΡΑΦΟΥ </vt:lpstr>
      <vt:lpstr>ΕΠΙΣΗΜΑΝΣΕΙΣ -ΟΔΗΓΙΕΣ </vt:lpstr>
      <vt:lpstr>Τα σχόλια ή οι λεπτομέρειες  </vt:lpstr>
      <vt:lpstr>ΠΑΡΑΔΕΙΓΜΑ:</vt:lpstr>
      <vt:lpstr>ΑΣΚΗΣΗ:</vt:lpstr>
      <vt:lpstr>Ερωτήσεις: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Αρετές παραγράφου</dc:title>
  <dc:creator>admin</dc:creator>
  <cp:lastModifiedBy>admin</cp:lastModifiedBy>
  <cp:revision>16</cp:revision>
  <dcterms:created xsi:type="dcterms:W3CDTF">2020-11-02T14:47:26Z</dcterms:created>
  <dcterms:modified xsi:type="dcterms:W3CDTF">2020-11-03T22:15:52Z</dcterms:modified>
</cp:coreProperties>
</file>