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4" autoAdjust="0"/>
    <p:restoredTop sz="94660"/>
  </p:normalViewPr>
  <p:slideViewPr>
    <p:cSldViewPr snapToGrid="0">
      <p:cViewPr>
        <p:scale>
          <a:sx n="75" d="100"/>
          <a:sy n="75" d="100"/>
        </p:scale>
        <p:origin x="738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C26F33-C12A-4F6E-8109-759B71C5F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3D16D4D-8E5C-4797-A387-B9759806B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35B5B5-8535-488D-96AF-0E0DC9FA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205277-B3F6-4C2F-9EFA-AAD320873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B35BDE-B8A6-4698-8BC6-8B1F67F8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1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74391A-508B-47CF-8B66-DE8E225C6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DE60268-B4C7-4ED2-9B4E-2252E9AD0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CB5357-9C06-4C44-8B23-AC53C6E30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F62453B-9963-4054-9D70-F75D8766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AFEFA8-A08F-4148-BEF3-7F51E60F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20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3A7290B-F578-4CD9-9843-CF820C35E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07C3D24-07EB-4455-87B3-4D750FE30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65A963-C3EA-49DE-9B50-87BDCD5B2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24E09A-F312-495C-A4FC-F9AF9BA0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1542F56-68E8-41D5-8FEA-FE5E95E8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936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1F0D6A-2D07-4E35-AD4A-60620FA9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7FFD1E-0993-44C0-B9D4-DACBED5C6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A5AD721-5240-4204-AC14-44195FA0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4DB318-C673-4B9C-B255-A0F70B2E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05F351-8EAC-479D-9DBE-360711F9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95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664299-E099-4A7D-8D9E-5DD99A8F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3B8E40-3D17-4A71-85D5-DADDA4343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814348-CF83-4A6D-8C60-214F1606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DC49FF-99BC-4C7A-BF3D-ADF4195C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6F101F8-9D69-4C52-A9FB-BF8CB54E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10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9A0C17-50D8-48C7-B813-B7F3B2E7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D64CDE-C33B-43C5-90C6-E90EC27A2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C03DE14-CC62-441B-B25E-DAEA37EE4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3BA081-4508-466E-B3B9-DA60438E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4B49B0D-3C83-429D-9969-A3C41023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0A2AA7E-F91C-41E6-BC18-10CFB14F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267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F19EF4-5E55-4E64-B9C5-B488BAFB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E60EA0-9F52-4E1F-9D7A-E87D0184E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B9EE433-A0F7-4507-BB81-8F394FE9E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DCF624B-E362-4F8B-BD2B-CC3AB88BC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DFD8CC2-C58C-410A-8E96-C623A8B01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C86225A-B9D5-4A71-949A-130B2AFE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DCBC8D1-50FE-4126-9980-11559BEE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B7EF9F6-C838-4C8E-AB11-07257466A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761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836E27-0347-4003-BF28-D9D99693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7BDCCCC-1366-4D5E-A2FF-E57F4239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4FD627-5C87-4993-AA0A-2028DE1F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B595FC2-1142-455B-9493-5D0562BA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06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29B9075-4E31-4442-8728-E4B397FE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80C593E-45EA-4501-877E-EA6DEE51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1E0793C-DB7F-4BDE-8932-E2025DE1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08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9CDCE8-C76D-4F0F-A0D6-30A1243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C9784-6191-4C78-BA23-0672BC960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C1C7B6-2C92-4521-9F9F-F867D9FDD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F713233-1742-48AA-9987-D58B887A2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979AE6E-3582-41B9-B7E2-D648BFA27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E69A46C-C36E-4117-8B75-28219E57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66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6932EC-7DDC-4A7F-B9C0-1AD490F0C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95EFD89-9479-4441-AC80-0E1B9EEB2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1C61E26-CBEA-4AF3-ADFF-D3AC0345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B9A2121-F160-46F9-AF7F-DF819D50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4F541F-54C3-4A96-A1B7-0504BF93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493AB78-0108-40CF-B22A-B78DD6DC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218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C99A2E6-66EF-41F2-90D7-83048614B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AE49ADE-190A-447D-BDD4-CA77A2A10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1184DA-3F9D-480F-B3DF-E88E99B90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6189-039F-4D21-A709-CCBCED90566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AA4311-902F-41A9-B57F-D17387630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75D34D1-9E28-4E7E-9D91-E472823E8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0356-125F-4B42-8205-70EA0F3C7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15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1425AF-9917-495D-B2B6-A796BCC15881}"/>
              </a:ext>
            </a:extLst>
          </p:cNvPr>
          <p:cNvSpPr/>
          <p:nvPr/>
        </p:nvSpPr>
        <p:spPr>
          <a:xfrm>
            <a:off x="759655" y="984738"/>
            <a:ext cx="1107127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0000"/>
                </a:solidFill>
                <a:latin typeface="MinionPro-Medium"/>
              </a:rPr>
              <a:t>Ενότητα 8:Πλάτων Πολιτεία, Η αλληγορία του σπηλαίου: οι δεσμώτες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Μετὰ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ταῦτα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εἶπον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ἀπείκασον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τοιούτῳ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πάθει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τὴν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ἡμετέραν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φύσιν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παιδείας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πέρι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ἀπαιδευσίας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Ἰδὲ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γὰρ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ἀνθρώπους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οἷον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καταγείῳ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οἰκήσει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σπηλαιώδει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ἀναπεπταμένην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φῶς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τὴν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εἴσοδον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ἐχούσῃ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μακρὰν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σπήλαιον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ταύτῃ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παίδων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ὄντας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δεσμοῖς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σκέλη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αὐχένας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ὥστε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μένειν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εἴς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πρόσθεν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μόνον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ὁρᾶν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κύκλῳ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κεφαλὰς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ὑπὸ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δεσμοῦ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ἀδυνάτους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περιάγειν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φῶς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πυρὸς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ἄνωθεν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πόρρωθεν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καόμενον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ὄπισθεν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μεταξὺ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πυρὸς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δεσμωτῶν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ἐπάνω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ὁδόν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παρ’ἣν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ἰδὲ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τειχίον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παρῳκοδομημένον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ὥσπερ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θαυματοποιοῖς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ἀνθρώπων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πρόκειται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παραφράγματα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ὑπὲρ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ὧν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θαύματα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δεικνύασιν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Ὁρῶ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Ὅρα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τοίνυν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τοῦτο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τειχίον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φέροντας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ἀνθρώπους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σκεύη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παντοδαπὰ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ὑπερέχοντα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τειχίου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ἀνδριάντας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ἄλλα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ζῷα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λίθινά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ξύλινα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παντοῖα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εἰργασμένα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οἷον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εἰκὸς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μὲν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φθεγγομένους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σιγῶντας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παραφερόντων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Ἄτοπον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λέγεις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εἰκόνα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δεσμώτας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ἀτόπους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Ὁμοίους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ἡμῖν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ἦν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δ’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·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γὰρ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τοιούτους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πρῶτον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μὲν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ἑαυτῶν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ἀλλήλων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οἴει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τι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ἑωρακέναι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ἄλλο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πλὴν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σκιὰς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ὑπὸ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πυρὸς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καταντικρὺ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σπηλαίου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προσπιπτούσας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Πῶς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γάρ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ἀκινήτους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γε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κεφαλὰς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ἔχειν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ἠναγκασμένοι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εἶεν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διὰ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βίου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παραφερομένων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ταὐτὸν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τοῦτο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οὖν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διαλέγεσθαι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οἷοί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εἶεν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ἀλλήλους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ταῦτα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ἡγῇ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ἂν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ὄντα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νομίζειν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ἅπερ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ὁρῷεν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Ἀνάγκη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b="1" i="0" u="none" strike="noStrike" baseline="0" dirty="0">
                <a:solidFill>
                  <a:srgbClr val="FFFFFF"/>
                </a:solidFill>
                <a:latin typeface="MinionPro-Bold"/>
              </a:rPr>
              <a:t>ΠΛΑΤΩΝ, </a:t>
            </a:r>
            <a:r>
              <a:rPr lang="el-GR" b="1" i="1" u="none" strike="noStrike" baseline="0" dirty="0">
                <a:solidFill>
                  <a:srgbClr val="FFFFFF"/>
                </a:solidFill>
                <a:latin typeface="MinionPro-BoldIt"/>
              </a:rPr>
              <a:t>Πολιτεία </a:t>
            </a:r>
            <a:r>
              <a:rPr lang="el-GR" b="0" i="0" u="none" strike="noStrike" baseline="0" dirty="0">
                <a:solidFill>
                  <a:srgbClr val="FFFFFF"/>
                </a:solidFill>
                <a:latin typeface="MinionPro-Regular"/>
              </a:rPr>
              <a:t>514</a:t>
            </a:r>
            <a:r>
              <a:rPr lang="en-GB" b="0" i="0" u="none" strike="noStrike" baseline="0" dirty="0">
                <a:solidFill>
                  <a:srgbClr val="FFFFFF"/>
                </a:solidFill>
                <a:latin typeface="MinionPro-Regular"/>
              </a:rPr>
              <a:t>a-515</a:t>
            </a:r>
          </a:p>
        </p:txBody>
      </p:sp>
    </p:spTree>
    <p:extLst>
      <p:ext uri="{BB962C8B-B14F-4D97-AF65-F5344CB8AC3E}">
        <p14:creationId xmlns:p14="http://schemas.microsoft.com/office/powerpoint/2010/main" val="143676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87451EA-5C45-4E3D-8D18-DEE4CB27D485}"/>
              </a:ext>
            </a:extLst>
          </p:cNvPr>
          <p:cNvSpPr/>
          <p:nvPr/>
        </p:nvSpPr>
        <p:spPr>
          <a:xfrm>
            <a:off x="1083212" y="1067195"/>
            <a:ext cx="98051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err="1">
                <a:latin typeface="MinionPro-Medium"/>
              </a:rPr>
              <a:t>Τί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εἰ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ἠχὼ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δεσμωτήριον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καταντικρὺ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ἔχοι</a:t>
            </a:r>
            <a:r>
              <a:rPr lang="el-GR" dirty="0">
                <a:latin typeface="MinionPro-Medium"/>
              </a:rPr>
              <a:t>; </a:t>
            </a:r>
            <a:r>
              <a:rPr lang="el-GR" dirty="0" err="1">
                <a:latin typeface="MinionPro-Medium"/>
              </a:rPr>
              <a:t>ὁπότε</a:t>
            </a:r>
            <a:r>
              <a:rPr lang="el-GR" dirty="0">
                <a:latin typeface="MinionPro-Medium"/>
              </a:rPr>
              <a:t> τις </a:t>
            </a:r>
            <a:r>
              <a:rPr lang="el-GR" dirty="0" err="1">
                <a:latin typeface="MinionPro-Medium"/>
              </a:rPr>
              <a:t>τῶν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παριόντων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φθέγξαιτο</a:t>
            </a:r>
            <a:r>
              <a:rPr lang="el-GR" dirty="0">
                <a:latin typeface="MinionPro-Medium"/>
              </a:rPr>
              <a:t>,</a:t>
            </a:r>
          </a:p>
          <a:p>
            <a:r>
              <a:rPr lang="el-GR" dirty="0" err="1">
                <a:latin typeface="MinionPro-Medium"/>
              </a:rPr>
              <a:t>οἴει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ἂν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ἄλλο</a:t>
            </a:r>
            <a:r>
              <a:rPr lang="el-GR" dirty="0">
                <a:latin typeface="MinionPro-Medium"/>
              </a:rPr>
              <a:t> τι </a:t>
            </a:r>
            <a:r>
              <a:rPr lang="el-GR" dirty="0" err="1">
                <a:latin typeface="MinionPro-Medium"/>
              </a:rPr>
              <a:t>αὐτοὺς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ἡγεῖσθαι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φθεγγόμενον</a:t>
            </a:r>
            <a:r>
              <a:rPr lang="el-GR" dirty="0">
                <a:latin typeface="MinionPro-Medium"/>
              </a:rPr>
              <a:t> ἢ </a:t>
            </a:r>
            <a:r>
              <a:rPr lang="el-GR" dirty="0" err="1">
                <a:latin typeface="MinionPro-Medium"/>
              </a:rPr>
              <a:t>τὴν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παριοῦσαν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σκιάν</a:t>
            </a:r>
            <a:r>
              <a:rPr lang="el-GR" dirty="0">
                <a:latin typeface="MinionPro-Medium"/>
              </a:rPr>
              <a:t>;</a:t>
            </a:r>
          </a:p>
          <a:p>
            <a:r>
              <a:rPr lang="el-GR" dirty="0" err="1">
                <a:latin typeface="MinionPro-Medium"/>
              </a:rPr>
              <a:t>Μὰ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Δί</a:t>
            </a:r>
            <a:r>
              <a:rPr lang="el-GR" dirty="0">
                <a:latin typeface="MinionPro-Medium"/>
              </a:rPr>
              <a:t>’ </a:t>
            </a:r>
            <a:r>
              <a:rPr lang="el-GR" dirty="0" err="1">
                <a:latin typeface="MinionPro-Medium"/>
              </a:rPr>
              <a:t>οὐκ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ἔγωγ</a:t>
            </a:r>
            <a:r>
              <a:rPr lang="el-GR" dirty="0">
                <a:latin typeface="MinionPro-Medium"/>
              </a:rPr>
              <a:t>’, </a:t>
            </a:r>
            <a:r>
              <a:rPr lang="el-GR" dirty="0" err="1">
                <a:latin typeface="MinionPro-Medium"/>
              </a:rPr>
              <a:t>ἔφη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Παντάπασι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δή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ἐγώ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τοιοῦτοι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ἂν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ἄλλο</a:t>
            </a:r>
            <a:r>
              <a:rPr lang="el-GR" dirty="0">
                <a:latin typeface="MinionPro-Medium"/>
              </a:rPr>
              <a:t> τι </a:t>
            </a:r>
            <a:r>
              <a:rPr lang="el-GR" dirty="0" err="1">
                <a:latin typeface="MinionPro-Medium"/>
              </a:rPr>
              <a:t>νομίζοιεν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ἀληθὲς</a:t>
            </a:r>
            <a:r>
              <a:rPr lang="el-GR" dirty="0">
                <a:latin typeface="MinionPro-Medium"/>
              </a:rPr>
              <a:t> ἢ </a:t>
            </a:r>
            <a:r>
              <a:rPr lang="el-GR" dirty="0" err="1">
                <a:latin typeface="MinionPro-Medium"/>
              </a:rPr>
              <a:t>τὰς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τῶν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σκευαστῶν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σκιάς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Πολλὴ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ἀνάγκη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ἔφη</a:t>
            </a:r>
            <a:r>
              <a:rPr lang="el-GR" dirty="0">
                <a:latin typeface="MinionPro-Medium"/>
              </a:rPr>
              <a:t>.</a:t>
            </a:r>
          </a:p>
          <a:p>
            <a:pPr algn="ctr"/>
            <a:r>
              <a:rPr lang="el-GR" b="1" dirty="0"/>
              <a:t>Ερωτήσεις</a:t>
            </a:r>
          </a:p>
          <a:p>
            <a:r>
              <a:rPr lang="el-GR" dirty="0"/>
              <a:t>1. Με βάση τις πληροφορίες του πλατωνικού αποσπάσματος να περιγράψετε το σκηνικό του</a:t>
            </a:r>
          </a:p>
          <a:p>
            <a:r>
              <a:rPr lang="el-GR" dirty="0"/>
              <a:t>σπηλαίου και να καταγράψετε τη θέση και τις κινήσεις των δεσμωτών μέσα στο σπήλαιο.</a:t>
            </a:r>
          </a:p>
          <a:p>
            <a:r>
              <a:rPr lang="el-GR" dirty="0"/>
              <a:t>2. Να εντοπίσετε όλες τις αναφορές στις αισθήσεις των δεσμωτών. Ποιο είναι κάθε φορά το </a:t>
            </a:r>
            <a:r>
              <a:rPr lang="el-GR" dirty="0" err="1"/>
              <a:t>αντικείμεν</a:t>
            </a:r>
            <a:r>
              <a:rPr lang="en-GB" dirty="0"/>
              <a:t>o </a:t>
            </a:r>
            <a:r>
              <a:rPr lang="el-GR" dirty="0"/>
              <a:t>της αίσθησης (το αισθητό);</a:t>
            </a:r>
          </a:p>
          <a:p>
            <a:r>
              <a:rPr lang="el-GR" dirty="0"/>
              <a:t>3. Να σχολιάσετε την απάντηση που δίνει ο Σωκράτης, όταν ο </a:t>
            </a:r>
            <a:r>
              <a:rPr lang="el-GR" dirty="0" err="1"/>
              <a:t>Γλαύκων</a:t>
            </a:r>
            <a:r>
              <a:rPr lang="el-GR" dirty="0"/>
              <a:t> αμφισβητεί την ύπαρξη των</a:t>
            </a:r>
          </a:p>
          <a:p>
            <a:r>
              <a:rPr lang="el-GR" dirty="0"/>
              <a:t>δεσμωτών: </a:t>
            </a:r>
            <a:r>
              <a:rPr lang="el-GR" i="1" dirty="0" err="1"/>
              <a:t>Ὁμοίους</a:t>
            </a:r>
            <a:r>
              <a:rPr lang="el-GR" i="1" dirty="0"/>
              <a:t> </a:t>
            </a:r>
            <a:r>
              <a:rPr lang="el-GR" i="1" dirty="0" err="1"/>
              <a:t>ἡμῖν</a:t>
            </a:r>
            <a:r>
              <a:rPr lang="el-GR" i="1" dirty="0"/>
              <a:t>, </a:t>
            </a:r>
            <a:r>
              <a:rPr lang="el-GR" i="1" dirty="0" err="1"/>
              <a:t>ἦν</a:t>
            </a:r>
            <a:r>
              <a:rPr lang="el-GR" i="1" dirty="0"/>
              <a:t> δ’ </a:t>
            </a:r>
            <a:r>
              <a:rPr lang="el-GR" i="1" dirty="0" err="1"/>
              <a:t>ἐγώ</a:t>
            </a:r>
            <a:r>
              <a:rPr lang="el-GR" dirty="0"/>
              <a:t>. Πώς θα σχολιάζατε τη χρήση α΄ πληθυντικού προσώπου</a:t>
            </a:r>
          </a:p>
          <a:p>
            <a:r>
              <a:rPr lang="el-GR" dirty="0"/>
              <a:t>από τον Σωκράτη;</a:t>
            </a:r>
          </a:p>
          <a:p>
            <a:r>
              <a:rPr lang="el-GR" dirty="0"/>
              <a:t>4. Να ερμηνεύσετε τους συμβολισμούς της αλληγορίας: σπήλαιο, δεσμώτες, αλυσίδες, φως</a:t>
            </a:r>
            <a:r>
              <a:rPr lang="en-GB" dirty="0"/>
              <a:t> </a:t>
            </a:r>
            <a:r>
              <a:rPr lang="el-GR" dirty="0"/>
              <a:t>φωτιάς, σκεύη, άνοδος, κάθοδος, φως ήλιου. Μπορείτε να τους συνδέσετε με την πλατωνική θεωρία των Ιδεών;</a:t>
            </a:r>
          </a:p>
          <a:p>
            <a:r>
              <a:rPr lang="el-GR" dirty="0"/>
              <a:t>5. Σε ποιο συμπέρασμα καταλήγει ο Σωκράτης για τη δοξασία και την πηγή της γνώσης των δεσμωτών; Ποια η αντίδραση του </a:t>
            </a:r>
            <a:r>
              <a:rPr lang="el-GR" dirty="0" err="1"/>
              <a:t>Γλαύκωνα</a:t>
            </a:r>
            <a:r>
              <a:rPr lang="el-GR" dirty="0"/>
              <a:t>;</a:t>
            </a:r>
          </a:p>
          <a:p>
            <a:r>
              <a:rPr lang="el-GR" dirty="0"/>
              <a:t>6. Ποιο το ύφος και η γλώσσα του Πλάτωνα στην αλληγορία του σπηλαίου; Να δικαιολογήσετε το χαρακτηρισμό σας.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747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3A5620-F731-4E5D-AD93-A18307EA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Ομόρριζες</a:t>
            </a:r>
            <a:r>
              <a:rPr lang="el-GR" dirty="0"/>
              <a:t> λέξεις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A0DE64-A0D6-414C-8288-3293252117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Εξιδανίκευση, δίπτωτο, λεωφορείο, καθηγητής, ρήτρα, νόμος, προφήτης,, ενώπιον, παραπόταμος, </a:t>
            </a:r>
            <a:r>
              <a:rPr lang="el-GR" dirty="0" err="1"/>
              <a:t>αειφορία</a:t>
            </a:r>
            <a:r>
              <a:rPr lang="el-GR" dirty="0"/>
              <a:t>, ανεξήγητος, έπος, διανομέας, καλλίφωνος.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D3AE31A-EF83-41AB-B085-21DC63F61E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244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CAB741D-56A8-4F29-B4F0-7F29C373EE4A}"/>
              </a:ext>
            </a:extLst>
          </p:cNvPr>
          <p:cNvSpPr/>
          <p:nvPr/>
        </p:nvSpPr>
        <p:spPr>
          <a:xfrm>
            <a:off x="1406769" y="1147589"/>
            <a:ext cx="114511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MinionPro-Medium"/>
              </a:rPr>
              <a:t>Ενότητα 9: Η αλληγορία του σπηλαίου: η παιδεία Πλάτων Πολιτεία 518β-519α</a:t>
            </a:r>
          </a:p>
          <a:p>
            <a:r>
              <a:rPr lang="el-GR" dirty="0" err="1">
                <a:latin typeface="MinionPro-Medium"/>
              </a:rPr>
              <a:t>Δεῖ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δή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εἶπον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ἡμᾶς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τοιόνδε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νομίσαι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περὶ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αὐτῶν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εἰ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ταῦτ</a:t>
            </a:r>
            <a:r>
              <a:rPr lang="el-GR" dirty="0">
                <a:latin typeface="MinionPro-Medium"/>
              </a:rPr>
              <a:t>’ </a:t>
            </a:r>
            <a:r>
              <a:rPr lang="el-GR" dirty="0" err="1">
                <a:latin typeface="MinionPro-Medium"/>
              </a:rPr>
              <a:t>ἀληθῆ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τὴν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παιδείαν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οὐχ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οἵαν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τινὲς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ἐπαγγελλόμενοί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φασιν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εἶναι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τοιαύτην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εἶναι</a:t>
            </a:r>
            <a:r>
              <a:rPr lang="el-GR" dirty="0">
                <a:latin typeface="MinionPro-Medium"/>
              </a:rPr>
              <a:t>. </a:t>
            </a:r>
            <a:r>
              <a:rPr lang="el-GR" dirty="0" err="1">
                <a:latin typeface="MinionPro-Medium"/>
              </a:rPr>
              <a:t>Φασὶ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δέ</a:t>
            </a:r>
            <a:r>
              <a:rPr lang="el-GR" dirty="0">
                <a:latin typeface="MinionPro-Medium"/>
              </a:rPr>
              <a:t> που </a:t>
            </a:r>
            <a:r>
              <a:rPr lang="el-GR" dirty="0" err="1">
                <a:latin typeface="MinionPro-Medium"/>
              </a:rPr>
              <a:t>οὐκ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ἐνούσης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τῇ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ψυχῇ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ἐπιστήμης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σφεῖς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ἐντιθέναι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οἷον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τυφλοῖς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ὀφθαλμοῖς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ὄψιν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ἐντιθέντες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Φασὶ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γὰρ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οὖν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ἔφη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>
                <a:latin typeface="MinionPro-Medium"/>
              </a:rPr>
              <a:t>Ὁ </a:t>
            </a:r>
            <a:r>
              <a:rPr lang="el-GR" dirty="0" err="1">
                <a:latin typeface="MinionPro-Medium"/>
              </a:rPr>
              <a:t>δέ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νῦν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λόγος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ἐγώ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σημαίνει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ταύτην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τὴν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ἐνοῦσαν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ἑκάστου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δύναμιν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τῇ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ψυχῇ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ὄργανον</a:t>
            </a:r>
            <a:r>
              <a:rPr lang="el-GR" dirty="0">
                <a:latin typeface="MinionPro-Medium"/>
              </a:rPr>
              <a:t> ᾧ </a:t>
            </a:r>
            <a:r>
              <a:rPr lang="el-GR" dirty="0" err="1">
                <a:latin typeface="MinionPro-Medium"/>
              </a:rPr>
              <a:t>καταμανθάνει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ἕκαστος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οἷον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εἰ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ὄμμα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δυνατὸν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ἄλλως</a:t>
            </a:r>
            <a:r>
              <a:rPr lang="el-GR" dirty="0">
                <a:latin typeface="MinionPro-Medium"/>
              </a:rPr>
              <a:t> ἢ </a:t>
            </a:r>
            <a:r>
              <a:rPr lang="el-GR" dirty="0" err="1">
                <a:latin typeface="MinionPro-Medium"/>
              </a:rPr>
              <a:t>σὺν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ὅλῳ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τῷ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σώματι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στρέφειν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φανὸν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σκοτώδους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οὕτω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σὺν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ὅλῃ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τῇ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ψυχῇ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γιγνομένου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περιακτέον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εἶναι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ἕως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ἂν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εἰς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ὂν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ὄντος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φανότατον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δυνατὴ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γένηται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ἀνασχέσθαι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θεωμένη</a:t>
            </a:r>
            <a:r>
              <a:rPr lang="el-GR" dirty="0">
                <a:latin typeface="MinionPro-Medium"/>
              </a:rPr>
              <a:t>· </a:t>
            </a:r>
            <a:r>
              <a:rPr lang="el-GR" dirty="0" err="1">
                <a:latin typeface="MinionPro-Medium"/>
              </a:rPr>
              <a:t>τοῦτο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εἶναί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φαμεν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τἀγαθόν</a:t>
            </a:r>
            <a:r>
              <a:rPr lang="el-GR" dirty="0">
                <a:latin typeface="MinionPro-Medium"/>
              </a:rPr>
              <a:t>. Ἦ </a:t>
            </a:r>
            <a:r>
              <a:rPr lang="el-GR" dirty="0" err="1">
                <a:latin typeface="MinionPro-Medium"/>
              </a:rPr>
              <a:t>γάρ</a:t>
            </a:r>
            <a:r>
              <a:rPr lang="el-GR" dirty="0">
                <a:latin typeface="MinionPro-Medium"/>
              </a:rPr>
              <a:t>;</a:t>
            </a:r>
          </a:p>
          <a:p>
            <a:r>
              <a:rPr lang="el-GR" dirty="0" err="1">
                <a:latin typeface="MinionPro-Medium"/>
              </a:rPr>
              <a:t>Ναί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Τούτου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τοίνυν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ἦν</a:t>
            </a:r>
            <a:r>
              <a:rPr lang="el-GR" dirty="0">
                <a:latin typeface="MinionPro-Medium"/>
              </a:rPr>
              <a:t> δ’ </a:t>
            </a:r>
            <a:r>
              <a:rPr lang="el-GR" dirty="0" err="1">
                <a:latin typeface="MinionPro-Medium"/>
              </a:rPr>
              <a:t>ἐγώ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αὐτοῦ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τέχνη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ἂν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εἴη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περιαγωγῆς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τίνα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τρόπον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ὡς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ῥᾷστά</a:t>
            </a:r>
            <a:r>
              <a:rPr lang="el-GR" dirty="0">
                <a:latin typeface="MinionPro-Medium"/>
              </a:rPr>
              <a:t> τε </a:t>
            </a:r>
            <a:r>
              <a:rPr lang="el-GR" dirty="0" err="1">
                <a:latin typeface="MinionPro-Medium"/>
              </a:rPr>
              <a:t>καὶ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ἀνυσιμώτατα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μεταστραφήσεται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οὐ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ἐμποιῆσαι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ὁρᾶν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ἀλλ</a:t>
            </a:r>
            <a:r>
              <a:rPr lang="el-GR" dirty="0">
                <a:latin typeface="MinionPro-Medium"/>
              </a:rPr>
              <a:t>’ </a:t>
            </a:r>
            <a:r>
              <a:rPr lang="el-GR" dirty="0" err="1">
                <a:latin typeface="MinionPro-Medium"/>
              </a:rPr>
              <a:t>ὡς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ἔχοντι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αὐτό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οὐκ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ὀρθῶς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τετραμμένῳ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οὐδὲ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βλέποντι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ἔδει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τοῦτο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διαμηχανήσασθαι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Ἔοικεν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γάρ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ἔφη</a:t>
            </a:r>
            <a:r>
              <a:rPr lang="el-GR" dirty="0">
                <a:latin typeface="MinionPro-Medium"/>
              </a:rPr>
              <a:t>.</a:t>
            </a:r>
          </a:p>
          <a:p>
            <a:r>
              <a:rPr lang="el-GR" dirty="0" err="1">
                <a:latin typeface="MinionPro-Medium"/>
              </a:rPr>
              <a:t>Αἱ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τοίνυν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ἄλλαι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ἀρεταὶ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καλούμεναι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ψυχῆς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κινδυνεύουσιν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ἐγγύς</a:t>
            </a:r>
            <a:r>
              <a:rPr lang="el-GR" dirty="0">
                <a:latin typeface="MinionPro-Medium"/>
              </a:rPr>
              <a:t> τι </a:t>
            </a:r>
            <a:r>
              <a:rPr lang="el-GR" dirty="0" err="1">
                <a:latin typeface="MinionPro-Medium"/>
              </a:rPr>
              <a:t>εἶναι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τῶν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σώματος</a:t>
            </a:r>
            <a:r>
              <a:rPr lang="el-GR" dirty="0">
                <a:latin typeface="MinionPro-Medium"/>
              </a:rPr>
              <a:t>—</a:t>
            </a:r>
            <a:r>
              <a:rPr lang="el-GR" dirty="0" err="1">
                <a:latin typeface="MinionPro-Medium"/>
              </a:rPr>
              <a:t>τῷ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ὄντι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γὰρ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οὐκ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ἐνοῦσαι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πρότερον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ὕστερον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ἐμποιεῖσθαι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ἔθεσι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ἀσκήσεσιν</a:t>
            </a:r>
            <a:r>
              <a:rPr lang="el-GR" dirty="0">
                <a:latin typeface="MinionPro-Medium"/>
              </a:rPr>
              <a:t>—ἡ</a:t>
            </a:r>
          </a:p>
          <a:p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τοῦ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φρονῆσαι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παντὸς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μᾶλλον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θειοτέρου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τινὸς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τυγχάνει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ὡς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ἔοικεν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οὖσα</a:t>
            </a:r>
            <a:r>
              <a:rPr lang="el-GR" dirty="0">
                <a:latin typeface="MinionPro-Medium"/>
              </a:rPr>
              <a:t>, ὃ </a:t>
            </a:r>
            <a:r>
              <a:rPr lang="el-GR" dirty="0" err="1">
                <a:latin typeface="MinionPro-Medium"/>
              </a:rPr>
              <a:t>τὴν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μὲν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δύναμιν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οὐδέποτε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ἀπόλλυσιν</a:t>
            </a:r>
            <a:r>
              <a:rPr lang="el-GR" dirty="0">
                <a:latin typeface="MinionPro-Medium"/>
              </a:rPr>
              <a:t>, </a:t>
            </a:r>
            <a:r>
              <a:rPr lang="el-GR" dirty="0" err="1">
                <a:latin typeface="MinionPro-Medium"/>
              </a:rPr>
              <a:t>ὑπὸ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δὲ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τῆς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περιαγωγῆς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χρήσιμόν</a:t>
            </a:r>
            <a:r>
              <a:rPr lang="el-GR" dirty="0">
                <a:latin typeface="MinionPro-Medium"/>
              </a:rPr>
              <a:t> τε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ὠφέλιμον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ἄχρηστον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αὖ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καὶ</a:t>
            </a:r>
            <a:endParaRPr lang="el-GR" dirty="0">
              <a:latin typeface="MinionPro-Medium"/>
            </a:endParaRPr>
          </a:p>
          <a:p>
            <a:r>
              <a:rPr lang="el-GR" dirty="0" err="1">
                <a:latin typeface="MinionPro-Medium"/>
              </a:rPr>
              <a:t>βλαβερὸν</a:t>
            </a:r>
            <a:r>
              <a:rPr lang="el-GR" dirty="0">
                <a:latin typeface="MinionPro-Medium"/>
              </a:rPr>
              <a:t> </a:t>
            </a:r>
            <a:r>
              <a:rPr lang="el-GR" dirty="0" err="1">
                <a:latin typeface="MinionPro-Medium"/>
              </a:rPr>
              <a:t>γίγνεται</a:t>
            </a:r>
            <a:r>
              <a:rPr lang="el-GR" dirty="0">
                <a:latin typeface="MinionPro-Medium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390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9E253E30-AA81-4613-BCCE-71E8BE7EBF8C}"/>
              </a:ext>
            </a:extLst>
          </p:cNvPr>
          <p:cNvSpPr/>
          <p:nvPr/>
        </p:nvSpPr>
        <p:spPr>
          <a:xfrm>
            <a:off x="1052732" y="764090"/>
            <a:ext cx="100865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>
              <a:solidFill>
                <a:srgbClr val="000000"/>
              </a:solidFill>
              <a:latin typeface="PFHighwayGothicCondensedLight"/>
            </a:endParaRPr>
          </a:p>
          <a:p>
            <a:endParaRPr lang="el-GR" dirty="0">
              <a:solidFill>
                <a:srgbClr val="000000"/>
              </a:solidFill>
              <a:latin typeface="PFHighwayGothicCondensedLight"/>
            </a:endParaRPr>
          </a:p>
          <a:p>
            <a:pPr algn="ctr"/>
            <a:r>
              <a:rPr lang="el-GR" sz="2000" b="1" dirty="0">
                <a:solidFill>
                  <a:srgbClr val="000000"/>
                </a:solidFill>
                <a:latin typeface="PFHighwayGothicCondensedLight"/>
              </a:rPr>
              <a:t>Εν. 9.  Η αλληγορία του σπηλαίου, η παιδεία. Ερωτήσεις 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1.Το απόσπασμα βασίζεται στη σύγκριση των εννοιών παιδεία και εκπαίδευση. Ποια χαρακτηριστικά γνωρίσματα αποδίδει στην εκπαίδευση και ποια στην παιδεία;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2. Ποια σύμφωνα με τον Πλάτωνα είναι η ορθή αγωγή των φυλάκων; Ποια τα στάδια εκπαίδευσής τους;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3.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Πώς βοηθά η παιδεία την ψυχή του ανθρώπου να προσεγγίσει το </a:t>
            </a:r>
            <a:r>
              <a:rPr lang="el-GR" sz="2000" i="1" dirty="0">
                <a:solidFill>
                  <a:srgbClr val="000000"/>
                </a:solidFill>
                <a:latin typeface="PFHighwayGothicCondensedLight-Italic"/>
              </a:rPr>
              <a:t>Αγαθό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;</a:t>
            </a:r>
          </a:p>
          <a:p>
            <a:endParaRPr lang="el-GR" sz="2000" dirty="0">
              <a:solidFill>
                <a:srgbClr val="000000"/>
              </a:solidFill>
              <a:latin typeface="PFHighwayGothicCondensedLight"/>
            </a:endParaRP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4.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Με ποια αρετή της η ψυχή θα πραγματοποιήσει τη μεταστροφή που επιζητεί ο Πλάτων; Σε τι διαφέρει αυτή η αρετή από τις υπόλοιπες αρετές της ψυχής;</a:t>
            </a:r>
          </a:p>
          <a:p>
            <a:endParaRPr lang="el-GR" sz="2000" dirty="0">
              <a:solidFill>
                <a:srgbClr val="000000"/>
              </a:solidFill>
              <a:latin typeface="PFHighwayGothicCondensedLight"/>
            </a:endParaRP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5.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Κεντρική θέση στο απόσπασμα έχει η έννοια της </a:t>
            </a:r>
            <a:r>
              <a:rPr lang="el-GR" sz="2000" i="1" dirty="0" err="1">
                <a:solidFill>
                  <a:srgbClr val="000000"/>
                </a:solidFill>
                <a:latin typeface="MinionPro-MediumIt"/>
              </a:rPr>
              <a:t>περιαγωγῆς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. Αφού συγκεντρώσετε και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μελετήσετε όλα τα χαρακτηριστικά που της αποδίδει ο φιλόσοφος, να προβληματιστείτε για το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αν οι σύγχρονοι εκπαιδευτικοί θεσμοί περιλαμβάνουν αντίστοιχες λειτουργίες.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6.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Ο πλατωνικός Σωκράτης αποφαίνεται: η ανθρώπινη </a:t>
            </a:r>
            <a:r>
              <a:rPr lang="el-GR" sz="2000" i="1" dirty="0" err="1">
                <a:solidFill>
                  <a:srgbClr val="000000"/>
                </a:solidFill>
                <a:latin typeface="MinionPro-MediumIt"/>
              </a:rPr>
              <a:t>φρόνησις</a:t>
            </a:r>
            <a:r>
              <a:rPr lang="el-GR" sz="2000" i="1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έχει αμφίσημο χαρακτήρα, είτε χρήσιμο/ωφέλιμο είτε άχρηστο/βλαβερό. Να αναπτύξετε τη δική σας θέση.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7. Πώς συνδέεται η γνώση ως ανάμνηση με τη μαιευτική και διαλεκτική μέθοδο του Σωκράτη;</a:t>
            </a:r>
          </a:p>
          <a:p>
            <a:endParaRPr lang="el-GR" dirty="0">
              <a:solidFill>
                <a:srgbClr val="000000"/>
              </a:solidFill>
              <a:latin typeface="PFHighwayGothicCondensedLight"/>
            </a:endParaRPr>
          </a:p>
          <a:p>
            <a:endParaRPr lang="el-GR" dirty="0">
              <a:solidFill>
                <a:srgbClr val="000000"/>
              </a:solidFill>
              <a:latin typeface="PFHighwayGothicCondensedLight"/>
            </a:endParaRPr>
          </a:p>
          <a:p>
            <a:endParaRPr lang="el-GR" dirty="0">
              <a:solidFill>
                <a:srgbClr val="000000"/>
              </a:solidFill>
              <a:latin typeface="PFHighwayGothicCondensedLight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115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BDD49E-30D2-4C9C-82EC-F6010D73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999407-796A-49AC-A478-BB1BDFBAB9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μαντείο, στρίφωμα, γενέθλια, άξονας, θεατρώνης, ειδοποίηση, τρόπος, εικονομαχία, εκκλησία, φρονιμίτης, πρόστυχος, εξώλης</a:t>
            </a:r>
          </a:p>
          <a:p>
            <a:r>
              <a:rPr lang="el-GR" dirty="0"/>
              <a:t> προμήθεια, στρεβλός, γονιμότητα, διαπαιδαγώγηση, θεωρία, αρτοποιία, τροπαιούχος, έγκλημα, </a:t>
            </a:r>
            <a:r>
              <a:rPr lang="el-GR" dirty="0" err="1"/>
              <a:t>εχέφρων,νεότευκτος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6F048F4-D17C-4771-B7B5-B3EEBE6641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966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7524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1054</Words>
  <Application>Microsoft Office PowerPoint</Application>
  <PresentationFormat>Ευρεία οθόνη</PresentationFormat>
  <Paragraphs>69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MinionPro-Bold</vt:lpstr>
      <vt:lpstr>MinionPro-BoldIt</vt:lpstr>
      <vt:lpstr>MinionPro-Medium</vt:lpstr>
      <vt:lpstr>MinionPro-MediumIt</vt:lpstr>
      <vt:lpstr>MinionPro-Regular</vt:lpstr>
      <vt:lpstr>PFHighwayGothicCondensedBlack</vt:lpstr>
      <vt:lpstr>PFHighwayGothicCondensedLight</vt:lpstr>
      <vt:lpstr>PFHighwayGothicCondensedLight-Italic</vt:lpstr>
      <vt:lpstr>Θέμα του Office</vt:lpstr>
      <vt:lpstr>Παρουσίαση του PowerPoint</vt:lpstr>
      <vt:lpstr>Παρουσίαση του PowerPoint</vt:lpstr>
      <vt:lpstr>Ομόρριζες λέξεις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16</cp:revision>
  <dcterms:created xsi:type="dcterms:W3CDTF">2020-04-05T16:04:22Z</dcterms:created>
  <dcterms:modified xsi:type="dcterms:W3CDTF">2020-04-08T17:17:18Z</dcterms:modified>
</cp:coreProperties>
</file>