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262A39B-77D6-4069-9502-5680383B2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276E273-D01D-46A6-AEEB-4102E7980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EF3C88E-1D2E-4718-BD5B-4B70A2DA1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68094A-787B-4B72-A6F8-411E556A8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CA0886-191D-43C2-804D-D37F27A5E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324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837A7C-A45D-449C-BB56-23D85CA5D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BE0969E-3005-46CC-A685-5A17C4297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35D595-96B3-4B17-8CD9-382370110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01249F7-4EB7-420E-B799-FEAF81B97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542F1A-E161-4023-A293-C5C2507BA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518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2F596ED-17C3-4C17-939D-10E8463BB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6CD6777-A47E-452D-865E-F4E281E05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341A5E-8CE9-41B1-9E96-A4583A8D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9F27247-D4B6-468D-A552-F40F328CA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3DF181E-9D4D-493B-956D-E4C91CFE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531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2CDC3B-3A66-4932-8054-EA5C7086F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7178D1-589C-4E7E-98A9-3B5166F3B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FF71AFA-563F-42B2-923E-1BA292208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A82C5F4-F850-4649-B01F-EB86EBDE9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A1DF414-2853-45D5-AD2D-E8D12FF00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789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699C55-86B0-4938-89AD-C76D73CF5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5068CE8-C678-4C1E-B7ED-FF7633AB1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6A04F84-DEB5-4B98-9342-562E42ADF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84B71A3-E5AA-4303-A2D6-BD3E45BE1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582BC6D-BC18-4374-9846-AB55D56C5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43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099D66-D9AB-462D-8DB2-40D61AD9E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D57CDE-6A9D-48CF-AD5E-BCABCA742B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C4570B5-C395-4E03-B607-4DBEE55DF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5C5AFD-0369-41AD-A8F8-3460388D5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B968791-3065-4A0F-8A17-3216CF3A9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7FA2761-8DC1-4D3B-BE06-0CE9AABD4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728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978697-7AE5-4DFE-B439-C919C7BFC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6187FDC-F17F-437A-A91B-F3F4A0AC4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BFBF5FA-9587-448F-B508-3165BEAD0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AA21A23-5EF4-4D1E-BFE9-DBE6A17378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621ADAD-A809-4F0E-AAAA-5AA5F5FCC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56D5B84-6CD5-439F-A468-AD2F11E71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5A4F17B-6F2E-458C-8D91-9F6B70980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01323B8-0118-4393-80BE-F2BF7664E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693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7A6216-CF77-4A3E-AC86-857929A6D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78806C7-00F4-4AAD-8C7A-46B42A0A0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707CD09-8C97-4D0F-8E28-D978332C3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CACFAE9-FAB2-4C1A-ABCD-00CB9D50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190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2660926-BE9A-44C0-9B82-B0A432A3B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17B8531-6D55-43A8-BB33-8AB5C705A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85ABC27-59F4-466E-9DB9-B0D07225A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552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EFC6BF-5E5E-4634-81EA-9FC46FEE4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5E9850-3C79-442C-A147-0505CEBD6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4BD86B7-3B3A-4EAB-9D67-BF90F0888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8E2B19D-F833-4B62-9AE9-E6D437A6A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8CE0A65-5A79-4EEB-AA4A-40C284E9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5AB1CA8-DE5E-4B71-8AF0-9E251E9FF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588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52BA48-C479-400E-B001-7839AF954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0226257-D38F-47BD-B893-DE0472AD1F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04D0134-EFDC-4094-8611-163568506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3E9AAB2-79B2-4F2F-8B2F-727234887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4AAFF09-DDDD-43DC-8FF9-A087CFDCB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11D1C71-DF00-4781-8AB7-198CB9AD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315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7C6DDB2-0326-41FB-B3C5-753ABBB53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370B4F0-7A25-4051-8B54-582C3E258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7771A80-FFC5-45B8-B5B7-B3964BC663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E08A1-1E3B-440B-9DEA-86D8B70DB4C8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045E289-B901-4192-AD2E-C0A8ABCBF0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B8FCD1A-C028-47E2-ACAC-AD862CD5B4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31FBE-387C-428B-9563-99BDF6001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816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2D233B6-FDB3-459E-AE0F-FDE1EF9E36E7}"/>
              </a:ext>
            </a:extLst>
          </p:cNvPr>
          <p:cNvSpPr/>
          <p:nvPr/>
        </p:nvSpPr>
        <p:spPr>
          <a:xfrm>
            <a:off x="1012873" y="440022"/>
            <a:ext cx="966450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latin typeface="MinionPro-Medium"/>
              </a:rPr>
              <a:t>Εν 6 : Ο </a:t>
            </a:r>
            <a:r>
              <a:rPr lang="el-GR" sz="1600" b="1" dirty="0" err="1">
                <a:latin typeface="MinionPro-Medium"/>
              </a:rPr>
              <a:t>πρωταγόρειος</a:t>
            </a:r>
            <a:r>
              <a:rPr lang="el-GR" sz="1600" b="1" dirty="0">
                <a:latin typeface="MinionPro-Medium"/>
              </a:rPr>
              <a:t> μύθος, το δώρο του Δία</a:t>
            </a:r>
          </a:p>
          <a:p>
            <a:r>
              <a:rPr lang="el-GR" sz="1600" dirty="0" err="1">
                <a:latin typeface="MinionPro-Medium"/>
              </a:rPr>
              <a:t>Ἐπειδὴ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δὲ</a:t>
            </a:r>
            <a:r>
              <a:rPr lang="el-GR" sz="1600" dirty="0">
                <a:latin typeface="MinionPro-Medium"/>
              </a:rPr>
              <a:t> ὁ </a:t>
            </a:r>
            <a:r>
              <a:rPr lang="el-GR" sz="1600" dirty="0" err="1">
                <a:latin typeface="MinionPro-Medium"/>
              </a:rPr>
              <a:t>ἄνθρωπος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θείας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μετέσχε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μοίρας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πρῶτον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μὲν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διὰ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τὴν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τοῦ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θεοῦ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συγγένειαν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ζῴων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μόνον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θεοὺς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ἐνόμισεν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ἐπεχείρει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βωμούς</a:t>
            </a:r>
            <a:r>
              <a:rPr lang="el-GR" sz="1600" dirty="0">
                <a:latin typeface="MinionPro-Medium"/>
              </a:rPr>
              <a:t> τε </a:t>
            </a:r>
            <a:r>
              <a:rPr lang="el-GR" sz="1600" dirty="0" err="1">
                <a:latin typeface="MinionPro-Medium"/>
              </a:rPr>
              <a:t>ἱδρύεσθαι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ἀγάλματα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θεῶν</a:t>
            </a:r>
            <a:r>
              <a:rPr lang="el-GR" sz="1600" dirty="0">
                <a:latin typeface="MinionPro-Medium"/>
              </a:rPr>
              <a:t>· </a:t>
            </a:r>
            <a:r>
              <a:rPr lang="el-GR" sz="1600" dirty="0" err="1">
                <a:latin typeface="MinionPro-Medium"/>
              </a:rPr>
              <a:t>ἔπειτα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φωνὴν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ὀνόματα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ταχὺ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διηρθρώσατο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τῇ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τέχνῃ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οἰκήσεις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ἐσθῆτας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ὑποδέσεις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καὶ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στρωμνὰς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τὰς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ἐκ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γῆς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τροφὰς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ηὕρετο</a:t>
            </a:r>
            <a:r>
              <a:rPr lang="el-GR" sz="1600" dirty="0">
                <a:latin typeface="MinionPro-Medium"/>
              </a:rPr>
              <a:t>. </a:t>
            </a:r>
            <a:r>
              <a:rPr lang="el-GR" sz="1600" dirty="0" err="1">
                <a:latin typeface="MinionPro-Medium"/>
              </a:rPr>
              <a:t>Οὕτω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δὴ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παρεσκευασμένοι</a:t>
            </a:r>
            <a:r>
              <a:rPr lang="el-GR" sz="1600" dirty="0">
                <a:latin typeface="MinionPro-Medium"/>
              </a:rPr>
              <a:t> κατ’ </a:t>
            </a:r>
            <a:r>
              <a:rPr lang="el-GR" sz="1600" dirty="0" err="1">
                <a:latin typeface="MinionPro-Medium"/>
              </a:rPr>
              <a:t>ἀρχὰς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ἄνθρωποι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ᾤκουν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σποράδην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πόλεις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δὲ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οὐκ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ἦσαν</a:t>
            </a:r>
            <a:r>
              <a:rPr lang="el-GR" sz="1600" dirty="0">
                <a:latin typeface="MinionPro-Medium"/>
              </a:rPr>
              <a:t>· </a:t>
            </a:r>
            <a:r>
              <a:rPr lang="el-GR" sz="1600" dirty="0" err="1">
                <a:latin typeface="MinionPro-Medium"/>
              </a:rPr>
              <a:t>ἀπώλλυντο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οὖν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ὑπὸ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τῶν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θηρίων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διὰ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τὸ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πανταχῇ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αὐτῶν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ἀσθενέστεροι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εἶναι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ἡ </a:t>
            </a:r>
            <a:r>
              <a:rPr lang="el-GR" sz="1600" dirty="0" err="1">
                <a:latin typeface="MinionPro-Medium"/>
              </a:rPr>
              <a:t>δημιουργικὴ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τέχνη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αὐτοῖς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πρὸς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μὲν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τροφὴν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ἱκανὴ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βοηθὸς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ἦν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πρὸς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δὲ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τὸν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τῶν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θηρίων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πόλεμον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ἐνδεής</a:t>
            </a:r>
            <a:r>
              <a:rPr lang="el-GR" sz="1600" dirty="0">
                <a:latin typeface="MinionPro-Medium"/>
              </a:rPr>
              <a:t> —</a:t>
            </a:r>
            <a:r>
              <a:rPr lang="el-GR" sz="1600" dirty="0" err="1">
                <a:latin typeface="MinionPro-Medium"/>
              </a:rPr>
              <a:t>πολιτικὴν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γὰρ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τέχνην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οὔπω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εἶχον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ἧς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μέρος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πολεμική</a:t>
            </a:r>
            <a:r>
              <a:rPr lang="el-GR" sz="1600" dirty="0">
                <a:latin typeface="MinionPro-Medium"/>
              </a:rPr>
              <a:t>—</a:t>
            </a:r>
          </a:p>
          <a:p>
            <a:r>
              <a:rPr lang="el-GR" sz="1600" dirty="0" err="1">
                <a:latin typeface="MinionPro-Medium"/>
              </a:rPr>
              <a:t>ἐζήτουν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δὴ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ἀθροίζεσθαι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σῴζεσθαι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κτίζοντες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πόλεις</a:t>
            </a:r>
            <a:r>
              <a:rPr lang="el-GR" sz="1600" dirty="0">
                <a:latin typeface="MinionPro-Medium"/>
              </a:rPr>
              <a:t>· </a:t>
            </a:r>
            <a:r>
              <a:rPr lang="el-GR" sz="1600" dirty="0" err="1">
                <a:latin typeface="MinionPro-Medium"/>
              </a:rPr>
              <a:t>ὅτ</a:t>
            </a:r>
            <a:r>
              <a:rPr lang="el-GR" sz="1600" dirty="0">
                <a:latin typeface="MinionPro-Medium"/>
              </a:rPr>
              <a:t>’ </a:t>
            </a:r>
            <a:r>
              <a:rPr lang="el-GR" sz="1600" dirty="0" err="1">
                <a:latin typeface="MinionPro-Medium"/>
              </a:rPr>
              <a:t>οὖν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ἀθροισθεῖεν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ἠδίκουν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ἀλλήλους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ἅτε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οὐκ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ἔχοντες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τὴν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πολιτικὴν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τέχνην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ὥστε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πάλιν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σκεδαννύμενοι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διεφθείροντο</a:t>
            </a:r>
            <a:r>
              <a:rPr lang="el-GR" sz="1600" dirty="0">
                <a:latin typeface="MinionPro-Medium"/>
              </a:rPr>
              <a:t>.</a:t>
            </a:r>
          </a:p>
          <a:p>
            <a:r>
              <a:rPr lang="el-GR" sz="1600" dirty="0" err="1">
                <a:latin typeface="MinionPro-Medium"/>
              </a:rPr>
              <a:t>Ζεὺς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οὖν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δείσας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περὶ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τῷ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γένει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ἡμῶν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μὴ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ἀπόλοιτο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πᾶν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Ἑρμῆν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πέμπει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ἄγοντα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εἰς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ἀνθρώπους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αἰδῶ</a:t>
            </a:r>
            <a:r>
              <a:rPr lang="el-GR" sz="1600" dirty="0">
                <a:latin typeface="MinionPro-Medium"/>
              </a:rPr>
              <a:t> τε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δίκην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ἵν</a:t>
            </a:r>
            <a:r>
              <a:rPr lang="el-GR" sz="1600" dirty="0">
                <a:latin typeface="MinionPro-Medium"/>
              </a:rPr>
              <a:t>’ </a:t>
            </a:r>
            <a:r>
              <a:rPr lang="el-GR" sz="1600" dirty="0" err="1">
                <a:latin typeface="MinionPro-Medium"/>
              </a:rPr>
              <a:t>εἶεν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πόλεων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κόσμοι</a:t>
            </a:r>
            <a:r>
              <a:rPr lang="el-GR" sz="1600" dirty="0">
                <a:latin typeface="MinionPro-Medium"/>
              </a:rPr>
              <a:t> τε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δεσμοὶ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φιλίας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συναγωγοί</a:t>
            </a:r>
            <a:r>
              <a:rPr lang="el-GR" sz="1600" dirty="0">
                <a:latin typeface="MinionPro-Medium"/>
              </a:rPr>
              <a:t>. </a:t>
            </a:r>
            <a:r>
              <a:rPr lang="el-GR" sz="1600" dirty="0" err="1">
                <a:latin typeface="MinionPro-Medium"/>
              </a:rPr>
              <a:t>Ἐρωτᾷ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οὖν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Ἑρμῆς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Δία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τίνα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οὖν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τρόπον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δοίη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δίκην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αἰδῶ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ἀνθρώποις</a:t>
            </a:r>
            <a:r>
              <a:rPr lang="el-GR" sz="1600" dirty="0">
                <a:latin typeface="MinionPro-Medium"/>
              </a:rPr>
              <a:t>· ≪</a:t>
            </a:r>
            <a:r>
              <a:rPr lang="el-GR" sz="1600" dirty="0" err="1">
                <a:latin typeface="MinionPro-Medium"/>
              </a:rPr>
              <a:t>Πότερον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ὡς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αἱ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τέχναι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νενέμηνται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οὕτω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ταύτας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νείμω</a:t>
            </a:r>
            <a:r>
              <a:rPr lang="el-GR" sz="1600" dirty="0">
                <a:latin typeface="MinionPro-Medium"/>
              </a:rPr>
              <a:t>; </a:t>
            </a:r>
            <a:r>
              <a:rPr lang="el-GR" sz="1600" dirty="0" err="1">
                <a:latin typeface="MinionPro-Medium"/>
              </a:rPr>
              <a:t>νενέμηνται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δὲ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ὧδε</a:t>
            </a:r>
            <a:r>
              <a:rPr lang="el-GR" sz="1600" dirty="0">
                <a:latin typeface="MinionPro-Medium"/>
              </a:rPr>
              <a:t>· </a:t>
            </a:r>
            <a:r>
              <a:rPr lang="el-GR" sz="1600" dirty="0" err="1">
                <a:latin typeface="MinionPro-Medium"/>
              </a:rPr>
              <a:t>εἷς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ἔχων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ἰατρικὴν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πολλοῖς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ἱκανὸς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ἰδιώταις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οἱ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ἄλλοι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δημιουργοί</a:t>
            </a:r>
            <a:r>
              <a:rPr lang="el-GR" sz="1600" dirty="0">
                <a:latin typeface="MinionPro-Medium"/>
              </a:rPr>
              <a:t>·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δίκην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δὴ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αἰδῶ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οὕτω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θῶ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ἐν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τοῖς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ἀνθρώποις</a:t>
            </a:r>
            <a:r>
              <a:rPr lang="el-GR" sz="1600" dirty="0">
                <a:latin typeface="MinionPro-Medium"/>
              </a:rPr>
              <a:t>, ἢ </a:t>
            </a:r>
            <a:r>
              <a:rPr lang="el-GR" sz="1600" dirty="0" err="1">
                <a:latin typeface="MinionPro-Medium"/>
              </a:rPr>
              <a:t>ἐπὶ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πάντας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νείμω</a:t>
            </a:r>
            <a:r>
              <a:rPr lang="el-GR" sz="1600" dirty="0">
                <a:latin typeface="MinionPro-Medium"/>
              </a:rPr>
              <a:t>;≫ ≪</a:t>
            </a:r>
            <a:r>
              <a:rPr lang="el-GR" sz="1600" dirty="0" err="1">
                <a:latin typeface="MinionPro-Medium"/>
              </a:rPr>
              <a:t>Ἐπὶ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πάντας</a:t>
            </a:r>
            <a:r>
              <a:rPr lang="el-GR" sz="1600" dirty="0">
                <a:latin typeface="MinionPro-Medium"/>
              </a:rPr>
              <a:t>≫, </a:t>
            </a:r>
            <a:r>
              <a:rPr lang="el-GR" sz="1600" dirty="0" err="1">
                <a:latin typeface="MinionPro-Medium"/>
              </a:rPr>
              <a:t>ἔφη</a:t>
            </a:r>
            <a:r>
              <a:rPr lang="el-GR" sz="1600" dirty="0">
                <a:latin typeface="MinionPro-Medium"/>
              </a:rPr>
              <a:t> ὁ </a:t>
            </a:r>
            <a:r>
              <a:rPr lang="el-GR" sz="1600" dirty="0" err="1">
                <a:latin typeface="MinionPro-Medium"/>
              </a:rPr>
              <a:t>Ζεύς</a:t>
            </a:r>
            <a:r>
              <a:rPr lang="el-GR" sz="1600" dirty="0">
                <a:latin typeface="MinionPro-Medium"/>
              </a:rPr>
              <a:t>, ≪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πάντες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μετεχόντων</a:t>
            </a:r>
            <a:r>
              <a:rPr lang="el-GR" sz="1600" dirty="0">
                <a:latin typeface="MinionPro-Medium"/>
              </a:rPr>
              <a:t>· </a:t>
            </a:r>
            <a:r>
              <a:rPr lang="el-GR" sz="1600" dirty="0" err="1">
                <a:latin typeface="MinionPro-Medium"/>
              </a:rPr>
              <a:t>οὐ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γὰρ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ἂν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γένοιντο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πόλεις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εἰ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ὀλίγοι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αὐτῶν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μετέχοιεν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ὥσπερ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ἄλλων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τεχνῶν</a:t>
            </a:r>
            <a:r>
              <a:rPr lang="el-GR" sz="1600" dirty="0">
                <a:latin typeface="MinionPro-Medium"/>
              </a:rPr>
              <a:t>·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νόμον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γε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θὲς</a:t>
            </a:r>
            <a:r>
              <a:rPr lang="el-GR" sz="1600" dirty="0">
                <a:latin typeface="MinionPro-Medium"/>
              </a:rPr>
              <a:t> παρ’ </a:t>
            </a:r>
            <a:r>
              <a:rPr lang="el-GR" sz="1600" dirty="0" err="1">
                <a:latin typeface="MinionPro-Medium"/>
              </a:rPr>
              <a:t>ἐμοῦ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τὸν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μὴ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δυνάμενον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αἰδοῦς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καὶ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δίκης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μετέχειν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κτείνειν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ὡς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νόσον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πόλεως</a:t>
            </a:r>
            <a:r>
              <a:rPr lang="el-GR" sz="1600" dirty="0">
                <a:latin typeface="MinionPro-Medium"/>
              </a:rPr>
              <a:t>≫. </a:t>
            </a:r>
            <a:r>
              <a:rPr lang="el-GR" sz="1600" dirty="0" err="1">
                <a:latin typeface="MinionPro-Medium"/>
              </a:rPr>
              <a:t>Οὕτω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δή</a:t>
            </a:r>
            <a:r>
              <a:rPr lang="el-GR" sz="1600" dirty="0">
                <a:latin typeface="MinionPro-Medium"/>
              </a:rPr>
              <a:t>, ὦ </a:t>
            </a:r>
            <a:r>
              <a:rPr lang="el-GR" sz="1600" dirty="0" err="1">
                <a:latin typeface="MinionPro-Medium"/>
              </a:rPr>
              <a:t>Σώκρατες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διὰ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ταῦτα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οἵ</a:t>
            </a:r>
            <a:r>
              <a:rPr lang="el-GR" sz="1600" dirty="0">
                <a:latin typeface="MinionPro-Medium"/>
              </a:rPr>
              <a:t> τε </a:t>
            </a:r>
            <a:r>
              <a:rPr lang="el-GR" sz="1600" dirty="0" err="1">
                <a:latin typeface="MinionPro-Medium"/>
              </a:rPr>
              <a:t>ἄλλοι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Ἀθηναῖοι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ὅταν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μὲν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περὶ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ἀρετῆς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τεκτονικῆς</a:t>
            </a:r>
            <a:r>
              <a:rPr lang="el-GR" sz="1600" dirty="0">
                <a:latin typeface="MinionPro-Medium"/>
              </a:rPr>
              <a:t> ᾖ </a:t>
            </a:r>
            <a:r>
              <a:rPr lang="el-GR" sz="1600" dirty="0" err="1">
                <a:latin typeface="MinionPro-Medium"/>
              </a:rPr>
              <a:t>λόγος</a:t>
            </a:r>
            <a:r>
              <a:rPr lang="el-GR" sz="1600" dirty="0">
                <a:latin typeface="MinionPro-Medium"/>
              </a:rPr>
              <a:t> ἢ </a:t>
            </a:r>
            <a:r>
              <a:rPr lang="el-GR" sz="1600" dirty="0" err="1">
                <a:latin typeface="MinionPro-Medium"/>
              </a:rPr>
              <a:t>ἄλλης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τινὸς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δημιουργικῆς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ὀλίγοις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οἴονται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μετεῖναι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συμβουλῆς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ἐάν</a:t>
            </a:r>
            <a:r>
              <a:rPr lang="el-GR" sz="1600" dirty="0">
                <a:latin typeface="MinionPro-Medium"/>
              </a:rPr>
              <a:t> τις </a:t>
            </a:r>
            <a:r>
              <a:rPr lang="el-GR" sz="1600" dirty="0" err="1">
                <a:latin typeface="MinionPro-Medium"/>
              </a:rPr>
              <a:t>ἐκτὸς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ὢν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τῶν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ὀλίγων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συμβουλεύῃ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οὐκ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ἀνέχονται</a:t>
            </a:r>
            <a:r>
              <a:rPr lang="el-GR" sz="1600" dirty="0">
                <a:latin typeface="MinionPro-Medium"/>
              </a:rPr>
              <a:t>,</a:t>
            </a:r>
          </a:p>
          <a:p>
            <a:r>
              <a:rPr lang="el-GR" sz="1600" dirty="0" err="1">
                <a:latin typeface="MinionPro-Medium"/>
              </a:rPr>
              <a:t>ὡς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σὺ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φῄς</a:t>
            </a:r>
            <a:r>
              <a:rPr lang="el-GR" sz="1600" dirty="0">
                <a:latin typeface="MinionPro-Medium"/>
              </a:rPr>
              <a:t>—</a:t>
            </a:r>
            <a:r>
              <a:rPr lang="el-GR" sz="1600" dirty="0" err="1">
                <a:latin typeface="MinionPro-Medium"/>
              </a:rPr>
              <a:t>εἰκότως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ὡς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ἐγώ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φημι</a:t>
            </a:r>
            <a:r>
              <a:rPr lang="el-GR" sz="1600" dirty="0">
                <a:latin typeface="MinionPro-Medium"/>
              </a:rPr>
              <a:t>—</a:t>
            </a:r>
            <a:r>
              <a:rPr lang="el-GR" sz="1600" dirty="0" err="1">
                <a:latin typeface="MinionPro-Medium"/>
              </a:rPr>
              <a:t>ὅταν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δὲ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εἰς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συμβουλὴν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πολιτικῆς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ἀρετῆς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ἴωσιν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ἣν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δεῖ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διὰ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δικαιοσύνης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πᾶσαν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ἰέναι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καὶ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σωφροσύνης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εἰκότως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ἅπαντος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ἀνδρὸς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ἀνέχονται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ὡς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παντὶ</a:t>
            </a:r>
            <a:endParaRPr lang="el-GR" sz="1600" dirty="0">
              <a:latin typeface="MinionPro-Medium"/>
            </a:endParaRPr>
          </a:p>
          <a:p>
            <a:r>
              <a:rPr lang="el-GR" sz="1600" dirty="0" err="1">
                <a:latin typeface="MinionPro-Medium"/>
              </a:rPr>
              <a:t>προσῆκον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ταύτης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γε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μετέχειν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τῆς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ἀρετῆς</a:t>
            </a:r>
            <a:r>
              <a:rPr lang="el-GR" sz="1600" dirty="0">
                <a:latin typeface="MinionPro-Medium"/>
              </a:rPr>
              <a:t> ἢ </a:t>
            </a:r>
            <a:r>
              <a:rPr lang="el-GR" sz="1600" dirty="0" err="1">
                <a:latin typeface="MinionPro-Medium"/>
              </a:rPr>
              <a:t>μὴ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εἶναι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πόλεις</a:t>
            </a:r>
            <a:r>
              <a:rPr lang="el-GR" sz="1600" dirty="0">
                <a:latin typeface="MinionPro-Medium"/>
              </a:rPr>
              <a:t>. </a:t>
            </a:r>
            <a:r>
              <a:rPr lang="el-GR" sz="1600" dirty="0" err="1">
                <a:latin typeface="MinionPro-Medium"/>
              </a:rPr>
              <a:t>Αὕτη</a:t>
            </a:r>
            <a:r>
              <a:rPr lang="el-GR" sz="1600" dirty="0">
                <a:latin typeface="MinionPro-Medium"/>
              </a:rPr>
              <a:t>, ὦ </a:t>
            </a:r>
            <a:r>
              <a:rPr lang="el-GR" sz="1600" dirty="0" err="1">
                <a:latin typeface="MinionPro-Medium"/>
              </a:rPr>
              <a:t>Σώκρατες</a:t>
            </a:r>
            <a:r>
              <a:rPr lang="el-GR" sz="1600" dirty="0">
                <a:latin typeface="MinionPro-Medium"/>
              </a:rPr>
              <a:t>, </a:t>
            </a:r>
            <a:r>
              <a:rPr lang="el-GR" sz="1600" dirty="0" err="1">
                <a:latin typeface="MinionPro-Medium"/>
              </a:rPr>
              <a:t>τούτου</a:t>
            </a:r>
            <a:r>
              <a:rPr lang="el-GR" sz="1600" dirty="0">
                <a:latin typeface="MinionPro-Medium"/>
              </a:rPr>
              <a:t> </a:t>
            </a:r>
            <a:r>
              <a:rPr lang="el-GR" sz="1600" dirty="0" err="1">
                <a:latin typeface="MinionPro-Medium"/>
              </a:rPr>
              <a:t>αἰτία</a:t>
            </a:r>
            <a:r>
              <a:rPr lang="el-GR" sz="1600" dirty="0">
                <a:latin typeface="MinionPro-Medium"/>
              </a:rPr>
              <a:t>.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96605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3DEE57EC-80C7-4AA4-817E-C3FF4EE0741C}"/>
              </a:ext>
            </a:extLst>
          </p:cNvPr>
          <p:cNvSpPr/>
          <p:nvPr/>
        </p:nvSpPr>
        <p:spPr>
          <a:xfrm>
            <a:off x="1280160" y="859066"/>
            <a:ext cx="1017094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rgbClr val="006600"/>
                </a:solidFill>
                <a:latin typeface="PFHighwayGothicCondensed-Bold"/>
              </a:rPr>
              <a:t>Ερωτήσεις</a:t>
            </a:r>
            <a:endParaRPr lang="el-GR" sz="2000" b="1" i="0" u="none" strike="noStrike" baseline="0" dirty="0">
              <a:solidFill>
                <a:srgbClr val="006600"/>
              </a:solidFill>
              <a:latin typeface="PFHighwayGothicCondensed-Bold"/>
            </a:endParaRPr>
          </a:p>
          <a:p>
            <a:pPr marL="342900" indent="-342900">
              <a:buAutoNum type="arabicPeriod"/>
            </a:pP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Ποια επιτεύγματα του ανθρώπου ανάγονται στη δημιουργική του τέχνη;</a:t>
            </a:r>
          </a:p>
          <a:p>
            <a:pPr marL="342900" indent="-342900">
              <a:buAutoNum type="arabicPeriod"/>
            </a:pP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Ποια τα στάδια εξέλιξης της ανθρωπότητας σύμφωνα με το μύθο;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3.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Ποιες αρνητικές συνέπειες επιφέρει στον άνθρωπο η απουσία της πολιτικής τέχνης και</a:t>
            </a:r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για ποιον λόγο ο Δίας  επιθυμεί να δοθούν η αιδώς και η δίκη σε όλους τους ανθρώπους;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4.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Ποια στάση έχουν οι Αθηναίοι σχετικά με τη δημιουργική τέχνη και ποια σχετικά με την πολιτική;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5.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Πώς εξηγείται η φράση 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ὁ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ἄνθρωπος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θείας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μετέσχε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μοίρας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; Μπορείτε να τη συσχετίσετε με την πλατωνική θεωρία των ιδεών;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6.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Ποια σχέση έχουν η αιδώς και η δίκη με την πολιτική τέχνη;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7.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Να σχολιάσετε τη φράση: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τὸν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μὴ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δυνάμενον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αἰδοῦς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καὶ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δίκης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μετέχειν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κτείνειν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ὡς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νόσον</a:t>
            </a:r>
            <a:endParaRPr lang="el-GR" sz="2000" b="0" i="1" u="none" strike="noStrike" baseline="0" dirty="0">
              <a:solidFill>
                <a:srgbClr val="000000"/>
              </a:solidFill>
              <a:latin typeface="MinionPro-MediumIt"/>
            </a:endParaRPr>
          </a:p>
          <a:p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πόλεως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.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8. Ποια στοιχεία ανθρωπομορφισμού διακρίνουμε στο μύθο;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9. Ποιοι οι συμβολισμοί στον </a:t>
            </a:r>
            <a:r>
              <a:rPr lang="el-GR" sz="2000" dirty="0" err="1">
                <a:solidFill>
                  <a:srgbClr val="000000"/>
                </a:solidFill>
                <a:latin typeface="PFHighwayGothicCondensedLight"/>
              </a:rPr>
              <a:t>πρωταγόρειο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 μύθο;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375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5644AA-27A5-484A-AC4C-1549DF0BA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Ομόρριζες</a:t>
            </a:r>
            <a:r>
              <a:rPr lang="el-GR" dirty="0"/>
              <a:t> λέξεις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E55650-9180-4C3D-8D1B-D457BD5E7A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Παροχή, διοικητής, όλεθρος, συζητήσιμος, νόμισμα, θήκη, νόμος, συγκατάθεση, δυναμίτης, </a:t>
            </a:r>
            <a:r>
              <a:rPr lang="el-GR" dirty="0" err="1"/>
              <a:t>οίησις</a:t>
            </a:r>
            <a:r>
              <a:rPr lang="el-GR" dirty="0"/>
              <a:t>, μόριο, αγαλλίαση, προίκα, ψείρα, αδειούχος</a:t>
            </a:r>
            <a:r>
              <a:rPr lang="el-GR"/>
              <a:t>, θετικός.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7A26510-C54E-437B-81BE-4F3DD974EB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0529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72BEABC3-900C-4812-BFA9-0D28097DCB50}"/>
              </a:ext>
            </a:extLst>
          </p:cNvPr>
          <p:cNvSpPr/>
          <p:nvPr/>
        </p:nvSpPr>
        <p:spPr>
          <a:xfrm>
            <a:off x="844061" y="1582341"/>
            <a:ext cx="10100603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dirty="0">
              <a:latin typeface="MinionPro-Medium"/>
            </a:endParaRPr>
          </a:p>
          <a:p>
            <a:pPr algn="ctr"/>
            <a:r>
              <a:rPr lang="el-GR" sz="2000" b="1" dirty="0">
                <a:latin typeface="MinionPro-Medium"/>
              </a:rPr>
              <a:t>Εν. 7 Η συγκρότηση της πόλεως</a:t>
            </a:r>
          </a:p>
          <a:p>
            <a:r>
              <a:rPr lang="el-GR" sz="2000" dirty="0" err="1">
                <a:latin typeface="MinionPro-Medium"/>
              </a:rPr>
              <a:t>Φύσει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μὲν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οὖν</a:t>
            </a:r>
            <a:r>
              <a:rPr lang="el-GR" sz="2000" dirty="0">
                <a:latin typeface="MinionPro-Medium"/>
              </a:rPr>
              <a:t> ἡ </a:t>
            </a:r>
            <a:r>
              <a:rPr lang="el-GR" sz="2000" dirty="0" err="1">
                <a:latin typeface="MinionPro-Medium"/>
              </a:rPr>
              <a:t>ὁρμὴ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πᾶσιν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ἐπὶ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τοιαύτην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κοινωνίαν</a:t>
            </a:r>
            <a:r>
              <a:rPr lang="el-GR" sz="2000" dirty="0">
                <a:latin typeface="MinionPro-Medium"/>
              </a:rPr>
              <a:t> [: την πόλιν]· ὁ </a:t>
            </a:r>
            <a:r>
              <a:rPr lang="el-GR" sz="2000" dirty="0" err="1">
                <a:latin typeface="MinionPro-Medium"/>
              </a:rPr>
              <a:t>δὲ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πρῶτος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συστήσας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μεγίστων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ἀγαθῶν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αἴτιος</a:t>
            </a:r>
            <a:r>
              <a:rPr lang="el-GR" sz="2000" dirty="0">
                <a:latin typeface="MinionPro-Medium"/>
              </a:rPr>
              <a:t>. </a:t>
            </a:r>
            <a:r>
              <a:rPr lang="el-GR" sz="2000" dirty="0" err="1">
                <a:latin typeface="MinionPro-Medium"/>
              </a:rPr>
              <a:t>Ὥσπερ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γὰρ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τελεωθεὶς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βέλτιστον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τῶν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ζῴων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ἄνθρωπός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ἐστιν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οὕτω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χωρισθεὶς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νόμου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δίκης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χείριστον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πάντων</a:t>
            </a:r>
            <a:r>
              <a:rPr lang="el-GR" sz="2000" dirty="0">
                <a:latin typeface="MinionPro-Medium"/>
              </a:rPr>
              <a:t>. </a:t>
            </a:r>
            <a:r>
              <a:rPr lang="el-GR" sz="2000" dirty="0" err="1">
                <a:latin typeface="MinionPro-Medium"/>
              </a:rPr>
              <a:t>Χαλεπωτάτη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γὰρ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ἀδικία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ἔχουσα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ὅπλα</a:t>
            </a:r>
            <a:r>
              <a:rPr lang="el-GR" sz="2000" dirty="0">
                <a:latin typeface="MinionPro-Medium"/>
              </a:rPr>
              <a:t>· ὁ </a:t>
            </a:r>
            <a:r>
              <a:rPr lang="el-GR" sz="2000" dirty="0" err="1">
                <a:latin typeface="MinionPro-Medium"/>
              </a:rPr>
              <a:t>δὲ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ἄνθρωπος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ὅπλα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ἔχων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φύεται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φρονήσει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ἀρετῇ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οἷς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ἐπὶ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τἀναντία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ἔστι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χρῆσθαι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μάλιστα</a:t>
            </a:r>
            <a:r>
              <a:rPr lang="el-GR" sz="2000" dirty="0">
                <a:latin typeface="MinionPro-Medium"/>
              </a:rPr>
              <a:t>.</a:t>
            </a:r>
          </a:p>
          <a:p>
            <a:r>
              <a:rPr lang="el-GR" sz="2000" dirty="0" err="1">
                <a:latin typeface="MinionPro-Medium"/>
              </a:rPr>
              <a:t>Διὸ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ἀνοσιώτατον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ἀγριώτατον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ἄνευ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ἀρετῆς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ἀφροδίσια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ἐδωδὴν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χείριστον</a:t>
            </a:r>
            <a:r>
              <a:rPr lang="el-GR" sz="2000" dirty="0">
                <a:latin typeface="MinionPro-Medium"/>
              </a:rPr>
              <a:t>. Ἡ</a:t>
            </a:r>
          </a:p>
          <a:p>
            <a:r>
              <a:rPr lang="el-GR" sz="2000" dirty="0" err="1">
                <a:latin typeface="MinionPro-Medium"/>
              </a:rPr>
              <a:t>δὲ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δικαιοσύνη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πολιτικόν</a:t>
            </a:r>
            <a:r>
              <a:rPr lang="el-GR" sz="2000" dirty="0">
                <a:latin typeface="MinionPro-Medium"/>
              </a:rPr>
              <a:t>· ἡ </a:t>
            </a:r>
            <a:r>
              <a:rPr lang="el-GR" sz="2000" dirty="0" err="1">
                <a:latin typeface="MinionPro-Medium"/>
              </a:rPr>
              <a:t>γὰρ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δίκη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πολιτικῆς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κοινωνίας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τάξις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ἐστίν</a:t>
            </a:r>
            <a:r>
              <a:rPr lang="el-GR" sz="2000" dirty="0">
                <a:latin typeface="MinionPro-Medium"/>
              </a:rPr>
              <a:t>, ἡ </a:t>
            </a:r>
            <a:r>
              <a:rPr lang="el-GR" sz="2000" dirty="0" err="1">
                <a:latin typeface="MinionPro-Medium"/>
              </a:rPr>
              <a:t>δὲ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δικαιοσύνη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τοῦ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δικαίου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κρίσις</a:t>
            </a:r>
            <a:r>
              <a:rPr lang="el-GR" sz="2000" dirty="0">
                <a:latin typeface="MinionPro-Medium"/>
              </a:rPr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83656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7BE58DF0-F042-4176-9C27-65A96D40823C}"/>
              </a:ext>
            </a:extLst>
          </p:cNvPr>
          <p:cNvSpPr/>
          <p:nvPr/>
        </p:nvSpPr>
        <p:spPr>
          <a:xfrm>
            <a:off x="1125415" y="1690063"/>
            <a:ext cx="100724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006600"/>
                </a:solidFill>
                <a:latin typeface="PFHighwayGothicCondensed-Bold"/>
              </a:rPr>
              <a:t>Ερωτήσεις</a:t>
            </a:r>
            <a:endParaRPr lang="el-GR" sz="2000" b="1" i="0" u="none" strike="noStrike" baseline="0" dirty="0">
              <a:solidFill>
                <a:srgbClr val="006600"/>
              </a:solidFill>
              <a:latin typeface="PFHighwayGothicCondensed-Bold"/>
            </a:endParaRP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1.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Ποια ορμή οδηγεί τον άνθρωπο να δημιουργήσει κοινωνίες;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2.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Ποια όπλα έχει από τη φύση του ο άνθρωπος και πώς μπορεί να τα χρησιμοποιήσει;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3.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Ποια θεωρεί ο Αριστοτέλης ύψιστη αξία μιας κοινωνίας;</a:t>
            </a:r>
            <a:endParaRPr lang="el-GR" sz="2000" b="1" i="0" u="none" strike="noStrike" baseline="0" dirty="0">
              <a:solidFill>
                <a:srgbClr val="006600"/>
              </a:solidFill>
              <a:latin typeface="PFHighwayGothicCondensed-Bold"/>
            </a:endParaRP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4.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Ποια λογική σχέση συνδέει τις έννοιες </a:t>
            </a:r>
            <a:r>
              <a:rPr lang="el-GR" sz="1600" b="0" i="1" u="none" strike="noStrike" baseline="0" dirty="0">
                <a:solidFill>
                  <a:srgbClr val="000000"/>
                </a:solidFill>
                <a:latin typeface="MinionPro-MediumIt"/>
              </a:rPr>
              <a:t>φύσις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και </a:t>
            </a:r>
            <a:r>
              <a:rPr lang="el-GR" sz="1600" b="0" i="1" u="none" strike="noStrike" baseline="0" dirty="0">
                <a:solidFill>
                  <a:srgbClr val="000000"/>
                </a:solidFill>
                <a:latin typeface="MinionPro-MediumIt"/>
              </a:rPr>
              <a:t>τέλος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, όπως χρησιμοποιούνται εδώ από τον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φιλόσοφο;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5.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Να συγκρίνετε την άποψη του Αριστοτέλη για τον άνθρωπο ως </a:t>
            </a:r>
            <a:r>
              <a:rPr lang="el-GR" sz="14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ζῷον</a:t>
            </a:r>
            <a:r>
              <a:rPr lang="el-GR" sz="14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1400" b="0" i="1" u="none" strike="noStrike" baseline="0" dirty="0" err="1">
                <a:solidFill>
                  <a:srgbClr val="000000"/>
                </a:solidFill>
                <a:latin typeface="MinionPro-MediumIt"/>
              </a:rPr>
              <a:t>πολιτικόν</a:t>
            </a:r>
            <a:r>
              <a:rPr lang="el-GR" sz="14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με εκείνα που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υποστηρίζει ο Πρωταγόρας στην 6η Διδακτική Ενότητα.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6. Γιατί χαρακτηρίζεται από τον Αριστοτέλη «ένας από τους πιο μεγάλους ευεργέτες του ανθρώπου» εκείνος που πρώτος συγκρότησε την πόλη;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7. Ποιες είναι οι αρνητικές συνέπειες της αδικίας;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6902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EC8B48-1BCE-418E-9CD5-202FCE3FD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Ομόρριζες</a:t>
            </a:r>
            <a:r>
              <a:rPr lang="el-GR" dirty="0"/>
              <a:t> λέξεις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B5108A-D370-4207-84C2-C108E18359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Επώδυνος, επαναστάτης, ανιδιοτελής, χωρίστρα, παράστημα, υπερσυντέλικος, εντολή, νηστικός, νηστεία, επιδείνωση.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CDBA7E0-C4B7-4433-83FD-CA373A0EA8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912719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812</Words>
  <Application>Microsoft Office PowerPoint</Application>
  <PresentationFormat>Ευρεία οθόνη</PresentationFormat>
  <Paragraphs>57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MinionPro-Medium</vt:lpstr>
      <vt:lpstr>MinionPro-MediumIt</vt:lpstr>
      <vt:lpstr>PFHighwayGothicCondensedBlack</vt:lpstr>
      <vt:lpstr>PFHighwayGothicCondensed-Bold</vt:lpstr>
      <vt:lpstr>PFHighwayGothicCondensedLight</vt:lpstr>
      <vt:lpstr>Θέμα του Office</vt:lpstr>
      <vt:lpstr>Παρουσίαση του PowerPoint</vt:lpstr>
      <vt:lpstr>Παρουσίαση του PowerPoint</vt:lpstr>
      <vt:lpstr>Ομόρριζες λέξεις</vt:lpstr>
      <vt:lpstr>Παρουσίαση του PowerPoint</vt:lpstr>
      <vt:lpstr>Παρουσίαση του PowerPoint</vt:lpstr>
      <vt:lpstr>Ομόρριζες λέξεις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10</cp:revision>
  <dcterms:created xsi:type="dcterms:W3CDTF">2020-04-04T05:25:20Z</dcterms:created>
  <dcterms:modified xsi:type="dcterms:W3CDTF">2020-04-05T09:13:14Z</dcterms:modified>
</cp:coreProperties>
</file>