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FBB3B4-3991-446A-9D33-71C241FE8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F737E0D-9D7F-4CF6-B0D8-6D855379DC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FCA71EC-9E23-42C0-BD86-94612C531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68E3-D2F9-43AE-A7B6-8990E41A43EA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B7EC612-0701-4DD9-A288-1E5B35F50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E284F9E-F826-4D33-AD0C-AF4CE15B9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B14-76FD-4685-A88C-1AEC3D96D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949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F6D50D-8B80-4743-81C1-1079FA64A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F740386-1720-4312-BBB8-E64C86797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C62EC37-9F70-4FD6-AD21-81C5B1089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68E3-D2F9-43AE-A7B6-8990E41A43EA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109CE67-D1A8-4F98-9101-87B550F4E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CB12DD7-C028-444D-8827-016153CFC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B14-76FD-4685-A88C-1AEC3D96D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195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352F045D-ADCE-4798-99A5-E2BFCFF19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3770996-27B7-48A6-94F9-D0DBC3F41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15E6C9F-08A9-4BBD-9A86-19DD8E3F0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68E3-D2F9-43AE-A7B6-8990E41A43EA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3A2D0CA-BF8E-4116-A48A-DB14FF31F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438BE55-EFD6-4F9B-8E67-ECE9D729B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B14-76FD-4685-A88C-1AEC3D96D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837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A0169F-D763-482C-8306-AFBCBB208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7120EB-AAE5-4900-99DD-4EDC1117C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918F807-C111-42A7-A829-D8E6CCD5A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68E3-D2F9-43AE-A7B6-8990E41A43EA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258F70C-2A2F-4B2E-8A18-AF3F535C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E15D8A3-6B1C-4BDB-982E-B7FF61841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B14-76FD-4685-A88C-1AEC3D96D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20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5B18C0-5E0A-4D71-A7A5-B26014AEB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68F06EA-8BEE-4E2E-ABC8-585CD601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9C7F7A-EF65-498F-B76D-48670A7BE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68E3-D2F9-43AE-A7B6-8990E41A43EA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D01BFAF-7873-403F-835C-803AEA786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015779E-4649-4BA4-B177-C094FA2A5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B14-76FD-4685-A88C-1AEC3D96D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80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738A8A-41C5-4CBC-9416-9C2192155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FB0366-3C94-4402-8325-E6D475F7C0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F2FBF84-7AA0-41BB-998A-0CCFA529A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63201B7-0F3F-493A-ACA2-E535C0A56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68E3-D2F9-43AE-A7B6-8990E41A43EA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90068CE-B6BE-4A97-801D-86B5B0A4D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819D6E9-2E57-4D55-ABFB-2D3262A49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B14-76FD-4685-A88C-1AEC3D96D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9111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CCAC43-A97C-4218-BBBD-E41836855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E22FA31-470A-4D93-AA9D-FF71BC183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5DBA419-F4FB-4BA2-A3F0-3CCA2A78D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C1061A5-DB24-4DB1-B823-69C2709D4A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400D0BB-82DF-4B82-B811-6AED7604FE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780B56A-E669-4892-9FA5-A4EF6A3A1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68E3-D2F9-43AE-A7B6-8990E41A43EA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FEC9901-8C08-4C4B-9EA5-6E437F9C4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3010A2C-CF73-492F-9C9F-73EC77923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B14-76FD-4685-A88C-1AEC3D96D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970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B0CB60-0CCE-4AF8-9FF8-5BFFDD458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399FB01-AEC2-4E16-80C5-7174BBB74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68E3-D2F9-43AE-A7B6-8990E41A43EA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EDDD356-06CD-4BB6-B6A9-57C77638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37C480A-9D0B-487A-B869-EFB2A7A6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B14-76FD-4685-A88C-1AEC3D96D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907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FA25687-7D57-4285-9BD6-D3D2826AA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68E3-D2F9-43AE-A7B6-8990E41A43EA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6C73BF9-5BD9-4FC0-B23D-F79223D0C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91CDECF-5C1F-4381-8D75-5E7F982EC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B14-76FD-4685-A88C-1AEC3D96D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694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635519-5236-4CE0-A413-AAEB66C44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CE32E9-DF0E-420C-ABF1-FBDC2B222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9BD53B1-441D-44FA-BB29-DFEF15CB3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BBA2B7E-B75F-4B93-80DD-7C1AD07AC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68E3-D2F9-43AE-A7B6-8990E41A43EA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8A8C17B-7E6E-45B4-BEA3-7B85508D5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47492BC-D63B-4C68-A261-47204409F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B14-76FD-4685-A88C-1AEC3D96D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9811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66197D-E630-448A-9C44-B24D58BC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87B98BF-F0B4-441D-9AB3-782DADD54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E1D0792-08B6-462F-A9FB-FB1D5422E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ABDF6DE-C744-42D3-A17B-6D062B5EA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68E3-D2F9-43AE-A7B6-8990E41A43EA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2B6A761-22BD-4904-9E2F-703532BCF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388E50D-BBE7-446C-A82B-DD1ED78EC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BB14-76FD-4685-A88C-1AEC3D96D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9098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B06862F-1CAF-45EA-BD5C-2FA02D9BD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B72A19F-DF08-4159-A81F-FB98F3113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1CAB347-BB0E-4FB4-852B-0F1101FAB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C68E3-D2F9-43AE-A7B6-8990E41A43EA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1557F84-3F5D-4964-AEC7-DE54A37C33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B9EC6C1-BD5C-4B75-994B-3E04962153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BB14-76FD-4685-A88C-1AEC3D96D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453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6D109E68-49A6-4997-8F43-E62F7CD13B1E}"/>
              </a:ext>
            </a:extLst>
          </p:cNvPr>
          <p:cNvSpPr/>
          <p:nvPr/>
        </p:nvSpPr>
        <p:spPr>
          <a:xfrm>
            <a:off x="1448974" y="1350498"/>
            <a:ext cx="1021314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MinionPro-Medium"/>
              </a:rPr>
              <a:t>Εν. 4.Ο </a:t>
            </a:r>
            <a:r>
              <a:rPr lang="el-GR" sz="2400" dirty="0" err="1">
                <a:latin typeface="MinionPro-Medium"/>
              </a:rPr>
              <a:t>πρωταγόρειος</a:t>
            </a:r>
            <a:r>
              <a:rPr lang="el-GR" sz="2400" dirty="0">
                <a:latin typeface="MinionPro-Medium"/>
              </a:rPr>
              <a:t> μύθος: η διανομή των ιδιοτήτων στα ζώα.</a:t>
            </a:r>
          </a:p>
          <a:p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Ἦν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γάρ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ποτε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χρόνος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ὅτε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θεοὶ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μὲν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ἦσαν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θνητὰ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γένη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οὐκ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ἦν</a:t>
            </a:r>
            <a:r>
              <a:rPr lang="el-GR" dirty="0">
                <a:latin typeface="MinionPro-Medium"/>
              </a:rPr>
              <a:t>. </a:t>
            </a:r>
            <a:r>
              <a:rPr lang="el-GR" dirty="0" err="1">
                <a:latin typeface="MinionPro-Medium"/>
              </a:rPr>
              <a:t>Ἐπειδὴ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τούτοις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χρόνος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ἦλθεν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highlight>
                  <a:srgbClr val="FFFF00"/>
                </a:highlight>
                <a:latin typeface="MinionPro-Medium"/>
              </a:rPr>
              <a:t>εἱμαρμένος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highlight>
                  <a:srgbClr val="FFFF00"/>
                </a:highlight>
                <a:latin typeface="MinionPro-Medium"/>
              </a:rPr>
              <a:t>γενέσεως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τυποῦσιν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αὐτὰ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θεοὶ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γῆς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ἔνδον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ἐκ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γῆς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πυρὸς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μείξαντες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τῶν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highlight>
                  <a:srgbClr val="FFFF00"/>
                </a:highlight>
                <a:latin typeface="MinionPro-Medium"/>
              </a:rPr>
              <a:t>ὅσα</a:t>
            </a:r>
            <a:r>
              <a:rPr lang="el-GR" dirty="0">
                <a:highlight>
                  <a:srgbClr val="FFFF00"/>
                </a:highlight>
                <a:latin typeface="MinionPro-Medium"/>
              </a:rPr>
              <a:t> </a:t>
            </a:r>
            <a:r>
              <a:rPr lang="el-GR" dirty="0" err="1">
                <a:highlight>
                  <a:srgbClr val="FFFF00"/>
                </a:highlight>
                <a:latin typeface="MinionPro-Medium"/>
              </a:rPr>
              <a:t>πυρὶ</a:t>
            </a:r>
            <a:r>
              <a:rPr lang="el-GR" dirty="0">
                <a:highlight>
                  <a:srgbClr val="FFFF00"/>
                </a:highlight>
                <a:latin typeface="MinionPro-Medium"/>
              </a:rPr>
              <a:t> </a:t>
            </a:r>
            <a:r>
              <a:rPr lang="el-GR" dirty="0" err="1">
                <a:highlight>
                  <a:srgbClr val="FFFF00"/>
                </a:highlight>
                <a:latin typeface="MinionPro-Medium"/>
              </a:rPr>
              <a:t>καὶ</a:t>
            </a:r>
            <a:r>
              <a:rPr lang="el-GR" dirty="0">
                <a:highlight>
                  <a:srgbClr val="FFFF00"/>
                </a:highlight>
                <a:latin typeface="MinionPro-Medium"/>
              </a:rPr>
              <a:t> </a:t>
            </a:r>
            <a:r>
              <a:rPr lang="el-GR" dirty="0" err="1">
                <a:highlight>
                  <a:srgbClr val="FFFF00"/>
                </a:highlight>
                <a:latin typeface="MinionPro-Medium"/>
              </a:rPr>
              <a:t>γῇ</a:t>
            </a:r>
            <a:r>
              <a:rPr lang="el-GR" dirty="0">
                <a:highlight>
                  <a:srgbClr val="FFFF00"/>
                </a:highlight>
                <a:latin typeface="MinionPro-Medium"/>
              </a:rPr>
              <a:t> </a:t>
            </a:r>
            <a:r>
              <a:rPr lang="el-GR" dirty="0" err="1">
                <a:highlight>
                  <a:srgbClr val="FFFF00"/>
                </a:highlight>
                <a:latin typeface="MinionPro-Medium"/>
              </a:rPr>
              <a:t>κεράννυται</a:t>
            </a:r>
            <a:r>
              <a:rPr lang="el-GR" dirty="0">
                <a:highlight>
                  <a:srgbClr val="FFFF00"/>
                </a:highlight>
                <a:latin typeface="MinionPro-Medium"/>
              </a:rPr>
              <a:t>. </a:t>
            </a:r>
            <a:r>
              <a:rPr lang="el-GR" dirty="0" err="1">
                <a:latin typeface="MinionPro-Medium"/>
              </a:rPr>
              <a:t>Ἐπειδὴ</a:t>
            </a:r>
            <a:r>
              <a:rPr lang="el-GR" dirty="0">
                <a:latin typeface="MinionPro-Medium"/>
              </a:rPr>
              <a:t> δ’ </a:t>
            </a:r>
            <a:r>
              <a:rPr lang="el-GR" dirty="0" err="1">
                <a:latin typeface="MinionPro-Medium"/>
              </a:rPr>
              <a:t>ἄγειν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αὐτὰ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πρὸς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φῶς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ἔμελλον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προσέταξαν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Προμηθεῖ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Ἐπιμηθεῖ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κοσμῆσαί</a:t>
            </a:r>
            <a:r>
              <a:rPr lang="el-GR" dirty="0">
                <a:latin typeface="MinionPro-Medium"/>
              </a:rPr>
              <a:t> τε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νεῖμαι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δυνάμεις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ἑκάστοις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ὡς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πρέπει</a:t>
            </a:r>
            <a:r>
              <a:rPr lang="el-GR" dirty="0">
                <a:latin typeface="MinionPro-Medium"/>
              </a:rPr>
              <a:t>. </a:t>
            </a:r>
            <a:r>
              <a:rPr lang="el-GR" dirty="0" err="1">
                <a:latin typeface="MinionPro-Medium"/>
              </a:rPr>
              <a:t>Προμηθέα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παραιτεῖται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Ἐπιμηθεὺς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αὐτὸς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νεῖμαι</a:t>
            </a:r>
            <a:r>
              <a:rPr lang="el-GR" dirty="0">
                <a:latin typeface="MinionPro-Medium"/>
              </a:rPr>
              <a:t>, ≪</a:t>
            </a:r>
            <a:r>
              <a:rPr lang="el-GR" dirty="0" err="1">
                <a:latin typeface="MinionPro-Medium"/>
              </a:rPr>
              <a:t>Νείμαντος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δέ</a:t>
            </a:r>
            <a:r>
              <a:rPr lang="el-GR" dirty="0">
                <a:latin typeface="MinionPro-Medium"/>
              </a:rPr>
              <a:t> μου≫, </a:t>
            </a:r>
            <a:r>
              <a:rPr lang="el-GR" dirty="0" err="1">
                <a:latin typeface="MinionPro-Medium"/>
              </a:rPr>
              <a:t>ἔφη</a:t>
            </a:r>
            <a:r>
              <a:rPr lang="el-GR" dirty="0">
                <a:latin typeface="MinionPro-Medium"/>
              </a:rPr>
              <a:t>, ≪</a:t>
            </a:r>
            <a:r>
              <a:rPr lang="el-GR" dirty="0" err="1">
                <a:latin typeface="MinionPro-Medium"/>
              </a:rPr>
              <a:t>ἐπίσκεψαι</a:t>
            </a:r>
            <a:r>
              <a:rPr lang="el-GR" dirty="0">
                <a:latin typeface="MinionPro-Medium"/>
              </a:rPr>
              <a:t>≫·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οὕτω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πείσας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νέμει</a:t>
            </a:r>
            <a:r>
              <a:rPr lang="el-GR" dirty="0">
                <a:latin typeface="MinionPro-Medium"/>
              </a:rPr>
              <a:t>. </a:t>
            </a:r>
            <a:r>
              <a:rPr lang="el-GR" dirty="0" err="1">
                <a:latin typeface="MinionPro-Medium"/>
              </a:rPr>
              <a:t>Νέμων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τοῖς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μὲν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ἰσχὺν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ἄνευ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τάχους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προσῆπτεν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τοὺς</a:t>
            </a:r>
            <a:r>
              <a:rPr lang="el-GR" dirty="0">
                <a:latin typeface="MinionPro-Medium"/>
              </a:rPr>
              <a:t> δ’ </a:t>
            </a:r>
            <a:r>
              <a:rPr lang="el-GR" dirty="0" err="1">
                <a:latin typeface="MinionPro-Medium"/>
              </a:rPr>
              <a:t>ἀσθενεστέρους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τάχει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ἐκόσμει</a:t>
            </a:r>
            <a:r>
              <a:rPr lang="el-GR" dirty="0">
                <a:latin typeface="MinionPro-Medium"/>
              </a:rPr>
              <a:t>· </a:t>
            </a:r>
            <a:r>
              <a:rPr lang="el-GR" dirty="0" err="1">
                <a:latin typeface="MinionPro-Medium"/>
              </a:rPr>
              <a:t>τοὺς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δὲ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ὥπλιζε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τοῖς</a:t>
            </a:r>
            <a:r>
              <a:rPr lang="el-GR" dirty="0">
                <a:latin typeface="MinionPro-Medium"/>
              </a:rPr>
              <a:t> δ’ </a:t>
            </a:r>
            <a:r>
              <a:rPr lang="el-GR" dirty="0" err="1">
                <a:latin typeface="MinionPro-Medium"/>
              </a:rPr>
              <a:t>ἄοπλον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διδοὺς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φύσιν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ἄλλην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τιν</a:t>
            </a:r>
            <a:r>
              <a:rPr lang="el-GR" dirty="0">
                <a:latin typeface="MinionPro-Medium"/>
              </a:rPr>
              <a:t>’ </a:t>
            </a:r>
            <a:r>
              <a:rPr lang="el-GR" dirty="0" err="1">
                <a:latin typeface="MinionPro-Medium"/>
              </a:rPr>
              <a:t>αὐτοῖς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ἐμηχανᾶτο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δύναμιν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εἰς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σωτηρίαν</a:t>
            </a:r>
            <a:r>
              <a:rPr lang="el-GR" dirty="0">
                <a:latin typeface="MinionPro-Medium"/>
              </a:rPr>
              <a:t>. Ἃ </a:t>
            </a:r>
            <a:r>
              <a:rPr lang="el-GR" dirty="0" err="1">
                <a:latin typeface="MinionPro-Medium"/>
              </a:rPr>
              <a:t>μὲν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γὰρ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αὐτῶν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σμικρότητι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ἤμπισχεν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πτηνὸν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φυγὴν</a:t>
            </a:r>
            <a:r>
              <a:rPr lang="el-GR" dirty="0">
                <a:latin typeface="MinionPro-Medium"/>
              </a:rPr>
              <a:t> ἢ </a:t>
            </a:r>
            <a:r>
              <a:rPr lang="el-GR" dirty="0" err="1">
                <a:latin typeface="MinionPro-Medium"/>
              </a:rPr>
              <a:t>κατάγειον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οἴκησιν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ἔνεμεν</a:t>
            </a:r>
            <a:r>
              <a:rPr lang="el-GR" dirty="0">
                <a:latin typeface="MinionPro-Medium"/>
              </a:rPr>
              <a:t>· ἃ </a:t>
            </a:r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ηὖξε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μεγέθει</a:t>
            </a:r>
            <a:r>
              <a:rPr lang="el-GR" dirty="0">
                <a:latin typeface="MinionPro-Medium"/>
              </a:rPr>
              <a:t>,</a:t>
            </a:r>
          </a:p>
          <a:p>
            <a:r>
              <a:rPr lang="el-GR" dirty="0" err="1">
                <a:latin typeface="MinionPro-Medium"/>
              </a:rPr>
              <a:t>τῷδε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αὐτῷ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αὐτὰ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ἔσῳζεν</a:t>
            </a:r>
            <a:r>
              <a:rPr lang="el-GR" dirty="0">
                <a:latin typeface="MinionPro-Medium"/>
              </a:rPr>
              <a:t>·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τἆλλα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οὕτως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ἐπανισῶν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ἔνεμεν</a:t>
            </a:r>
            <a:r>
              <a:rPr lang="el-GR" dirty="0">
                <a:latin typeface="MinionPro-Medium"/>
              </a:rPr>
              <a:t>. </a:t>
            </a:r>
            <a:r>
              <a:rPr lang="el-GR" dirty="0" err="1">
                <a:latin typeface="MinionPro-Medium"/>
              </a:rPr>
              <a:t>Ταῦτα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ἐμηχανᾶτο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εὐλάβειαν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ἔχων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μή</a:t>
            </a:r>
            <a:r>
              <a:rPr lang="el-GR" dirty="0">
                <a:latin typeface="MinionPro-Medium"/>
              </a:rPr>
              <a:t> τι </a:t>
            </a:r>
            <a:r>
              <a:rPr lang="el-GR" dirty="0" err="1">
                <a:latin typeface="MinionPro-Medium"/>
              </a:rPr>
              <a:t>γένος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ἀϊστωθείη</a:t>
            </a:r>
            <a:r>
              <a:rPr lang="el-GR" dirty="0">
                <a:latin typeface="MinionPro-Medium"/>
              </a:rPr>
              <a:t>· </a:t>
            </a:r>
            <a:r>
              <a:rPr lang="el-GR" dirty="0" err="1">
                <a:latin typeface="MinionPro-Medium"/>
              </a:rPr>
              <a:t>ἐπειδὴ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αὐτοῖς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ἀλληλοφθοριῶν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διαφυγὰς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ἐπήρκεσε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πρὸς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τὰς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ἐκ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Διὸς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ὥρας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εὐμάρειαν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ἐμηχανᾶτο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ἀμφιεννὺς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αὐτὰ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πυκναῖς</a:t>
            </a:r>
            <a:r>
              <a:rPr lang="el-GR" dirty="0">
                <a:latin typeface="MinionPro-Medium"/>
              </a:rPr>
              <a:t> τε </a:t>
            </a:r>
            <a:r>
              <a:rPr lang="el-GR" dirty="0" err="1">
                <a:latin typeface="MinionPro-Medium"/>
              </a:rPr>
              <a:t>θριξὶν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στερεοῖς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δέρμασιν</a:t>
            </a:r>
            <a:r>
              <a:rPr lang="el-GR" dirty="0">
                <a:latin typeface="MinionPro-Medium"/>
              </a:rPr>
              <a:t>,</a:t>
            </a:r>
          </a:p>
          <a:p>
            <a:r>
              <a:rPr lang="el-GR" dirty="0" err="1">
                <a:latin typeface="MinionPro-Medium"/>
              </a:rPr>
              <a:t>ἱκανοῖς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μὲν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ἀμῦναι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χειμῶνα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δυνατοῖς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καύματα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εἰς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εὐνὰς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ἰοῦσιν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ὅπως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ὑπάρχοι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τὰ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αὐτὰ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ταῦτα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στρωμνὴ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οἰκεία</a:t>
            </a:r>
            <a:r>
              <a:rPr lang="el-GR" dirty="0">
                <a:latin typeface="MinionPro-Medium"/>
              </a:rPr>
              <a:t> τε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αὐτοφυὴς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ἑκάστῳ</a:t>
            </a:r>
            <a:r>
              <a:rPr lang="el-GR" dirty="0">
                <a:latin typeface="MinionPro-Medium"/>
              </a:rPr>
              <a:t>·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ὑποδῶν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τὰ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μὲν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ὁπλαῖς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τὰ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[</a:t>
            </a:r>
            <a:r>
              <a:rPr lang="el-GR" dirty="0" err="1">
                <a:latin typeface="MinionPro-Medium"/>
              </a:rPr>
              <a:t>θριξὶν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] </a:t>
            </a:r>
            <a:r>
              <a:rPr lang="el-GR" dirty="0" err="1">
                <a:latin typeface="MinionPro-Medium"/>
              </a:rPr>
              <a:t>δέρμασιν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στερεοῖς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ἀναίμοις</a:t>
            </a:r>
            <a:r>
              <a:rPr lang="el-GR" dirty="0">
                <a:latin typeface="MinionPro-Medium"/>
              </a:rPr>
              <a:t>. </a:t>
            </a:r>
            <a:r>
              <a:rPr lang="el-GR" dirty="0" err="1">
                <a:latin typeface="MinionPro-Medium"/>
              </a:rPr>
              <a:t>Τοὐντεῦθεν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τροφὰς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ἄλλοις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ἄλλας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ἐξεπόριζεν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τοῖς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μὲν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ἐκ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γῆς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βοτάνην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ἄλλοις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δένδρων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καρπούς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τοῖς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ῥίζας</a:t>
            </a:r>
            <a:r>
              <a:rPr lang="el-GR" dirty="0">
                <a:latin typeface="MinionPro-Medium"/>
              </a:rPr>
              <a:t>· </a:t>
            </a:r>
            <a:r>
              <a:rPr lang="el-GR" dirty="0" err="1">
                <a:latin typeface="MinionPro-Medium"/>
              </a:rPr>
              <a:t>ἔστι</a:t>
            </a:r>
            <a:r>
              <a:rPr lang="el-GR" dirty="0">
                <a:latin typeface="MinionPro-Medium"/>
              </a:rPr>
              <a:t> δ’ </a:t>
            </a:r>
            <a:r>
              <a:rPr lang="el-GR" dirty="0" err="1">
                <a:latin typeface="MinionPro-Medium"/>
              </a:rPr>
              <a:t>οἷς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ἔδωκεν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εἶναι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τροφὴν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ζῴων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ἄλλων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βοράν</a:t>
            </a:r>
            <a:r>
              <a:rPr lang="el-GR" dirty="0">
                <a:latin typeface="MinionPro-Medium"/>
              </a:rPr>
              <a:t>·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τοῖς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μὲν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ὀλιγογονίαν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προσῆψε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τοῖς</a:t>
            </a:r>
            <a:r>
              <a:rPr lang="el-GR" dirty="0">
                <a:latin typeface="MinionPro-Medium"/>
              </a:rPr>
              <a:t> δ’ </a:t>
            </a:r>
            <a:r>
              <a:rPr lang="el-GR" dirty="0" err="1">
                <a:latin typeface="MinionPro-Medium"/>
              </a:rPr>
              <a:t>ἀναλισκομένοις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ὑπὸ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τούτων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πολυγονίαν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highlight>
                  <a:srgbClr val="FFFF00"/>
                </a:highlight>
                <a:latin typeface="MinionPro-Medium"/>
              </a:rPr>
              <a:t>σωτηρίαν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τῷ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γένει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πορίζων</a:t>
            </a:r>
            <a:r>
              <a:rPr lang="el-GR" dirty="0">
                <a:latin typeface="MinionPro-Medium"/>
              </a:rPr>
              <a:t>.                 </a:t>
            </a:r>
            <a:r>
              <a:rPr lang="el-GR" b="1" dirty="0">
                <a:latin typeface="MinionPro-Medium"/>
              </a:rPr>
              <a:t>Πλάτων </a:t>
            </a:r>
            <a:r>
              <a:rPr lang="el-GR" b="1" i="1" dirty="0">
                <a:latin typeface="MinionPro-Medium"/>
              </a:rPr>
              <a:t>Πρωταγόρας, 320-321</a:t>
            </a:r>
            <a:endParaRPr lang="el-GR" b="1" i="1" dirty="0"/>
          </a:p>
        </p:txBody>
      </p:sp>
    </p:spTree>
    <p:extLst>
      <p:ext uri="{BB962C8B-B14F-4D97-AF65-F5344CB8AC3E}">
        <p14:creationId xmlns:p14="http://schemas.microsoft.com/office/powerpoint/2010/main" val="140982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7B7465B2-0590-4934-9F0D-F14FC368DA89}"/>
              </a:ext>
            </a:extLst>
          </p:cNvPr>
          <p:cNvSpPr/>
          <p:nvPr/>
        </p:nvSpPr>
        <p:spPr>
          <a:xfrm>
            <a:off x="914400" y="700260"/>
            <a:ext cx="1053670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dirty="0">
                <a:latin typeface="MinionPro-Medium"/>
              </a:rPr>
              <a:t>Εν. 4.Ο </a:t>
            </a:r>
            <a:r>
              <a:rPr lang="el-GR" sz="2400" dirty="0" err="1">
                <a:latin typeface="MinionPro-Medium"/>
              </a:rPr>
              <a:t>πρωταγόρειος</a:t>
            </a:r>
            <a:r>
              <a:rPr lang="el-GR" sz="2400" dirty="0">
                <a:latin typeface="MinionPro-Medium"/>
              </a:rPr>
              <a:t> μύθος: η διανομή των ιδιοτήτων στα ζώα.</a:t>
            </a:r>
          </a:p>
          <a:p>
            <a:endParaRPr lang="el-GR" dirty="0">
              <a:latin typeface="MinionPro-Medium"/>
            </a:endParaRPr>
          </a:p>
          <a:p>
            <a:pPr algn="ctr"/>
            <a:r>
              <a:rPr lang="el-GR" b="1" dirty="0">
                <a:latin typeface="MinionPro-Medium"/>
              </a:rPr>
              <a:t>Ερμηνευτικές ερωτήσεις</a:t>
            </a:r>
          </a:p>
          <a:p>
            <a:r>
              <a:rPr lang="el-GR" dirty="0"/>
              <a:t>1.</a:t>
            </a:r>
            <a:r>
              <a:rPr lang="el-GR" i="1" dirty="0"/>
              <a:t>Ἦν </a:t>
            </a:r>
            <a:r>
              <a:rPr lang="el-GR" i="1" dirty="0" err="1"/>
              <a:t>γάρ</a:t>
            </a:r>
            <a:r>
              <a:rPr lang="el-GR" i="1" dirty="0"/>
              <a:t> </a:t>
            </a:r>
            <a:r>
              <a:rPr lang="el-GR" i="1" dirty="0" err="1"/>
              <a:t>ποτε</a:t>
            </a:r>
            <a:r>
              <a:rPr lang="el-GR" i="1" dirty="0"/>
              <a:t> </a:t>
            </a:r>
            <a:r>
              <a:rPr lang="el-GR" i="1" dirty="0" err="1"/>
              <a:t>χρόνος</a:t>
            </a:r>
            <a:r>
              <a:rPr lang="el-GR" dirty="0"/>
              <a:t>: Ποια η λειτουργία της φράσης στη δομή του μύθου και ποιο ύφος προσδίδει;</a:t>
            </a:r>
          </a:p>
          <a:p>
            <a:endParaRPr lang="el-GR" dirty="0"/>
          </a:p>
          <a:p>
            <a:r>
              <a:rPr lang="el-GR" dirty="0"/>
              <a:t>2. Ποιος είναι ο ιδιαίτερος χαρακτήρας του </a:t>
            </a:r>
            <a:r>
              <a:rPr lang="el-GR" dirty="0" err="1"/>
              <a:t>πρωταγόρειου</a:t>
            </a:r>
            <a:r>
              <a:rPr lang="el-GR" dirty="0"/>
              <a:t> μύθου;</a:t>
            </a:r>
          </a:p>
          <a:p>
            <a:endParaRPr lang="el-GR" dirty="0"/>
          </a:p>
          <a:p>
            <a:r>
              <a:rPr lang="el-GR" dirty="0"/>
              <a:t>3. Τι υπήρχε πριν από τη γένεση των θνητών όντων; Πότε έγινε η γένεση των θνητών όντων; Ποιο ρόλο έπαιξε η ειμαρμένη στην εξέλιξη; </a:t>
            </a:r>
          </a:p>
          <a:p>
            <a:endParaRPr lang="el-GR" dirty="0"/>
          </a:p>
          <a:p>
            <a:r>
              <a:rPr lang="el-GR" dirty="0"/>
              <a:t>4. </a:t>
            </a:r>
            <a:r>
              <a:rPr lang="el-GR" i="1" dirty="0" err="1"/>
              <a:t>γῆς</a:t>
            </a:r>
            <a:r>
              <a:rPr lang="el-GR" i="1" dirty="0"/>
              <a:t> </a:t>
            </a:r>
            <a:r>
              <a:rPr lang="el-GR" i="1" dirty="0" err="1"/>
              <a:t>ἔνδον</a:t>
            </a:r>
            <a:r>
              <a:rPr lang="el-GR" dirty="0"/>
              <a:t>: Πώς προκύπτει η αντίληψη της </a:t>
            </a:r>
            <a:r>
              <a:rPr lang="el-GR" dirty="0" err="1"/>
              <a:t>αυτοχθονίας</a:t>
            </a:r>
            <a:r>
              <a:rPr lang="el-GR" dirty="0"/>
              <a:t>;  Να αναφέρετε παραδείγματα εκδήλωσής της. Τι συμβολίζει η άνοδος  του ανθρώπου από τη γη στο </a:t>
            </a:r>
            <a:r>
              <a:rPr lang="el-GR" dirty="0" err="1"/>
              <a:t>φώς</a:t>
            </a:r>
            <a:r>
              <a:rPr lang="el-GR" dirty="0"/>
              <a:t>;</a:t>
            </a:r>
          </a:p>
          <a:p>
            <a:r>
              <a:rPr lang="el-GR" dirty="0"/>
              <a:t>5. Από ποια στοιχεία πλάθουν οι θεοί τα θνητά γένη; Ποιες κοσμογονικές θεωρίες ασπάζεται  ο Πρωταγόρας; Στη συνέχεια ποια εντολή δίνουν οι θεοί στον Προμηθέα και Επιμηθέα;</a:t>
            </a:r>
          </a:p>
          <a:p>
            <a:endParaRPr lang="el-GR" dirty="0"/>
          </a:p>
          <a:p>
            <a:r>
              <a:rPr lang="el-GR" dirty="0"/>
              <a:t>6.Να χαρακτηρίσετε τον Προμηθέα και Επιμηθέα λαμβάνοντας υπόψη την ετυμολογία του ονόματός τους.</a:t>
            </a:r>
          </a:p>
          <a:p>
            <a:endParaRPr lang="el-GR" dirty="0"/>
          </a:p>
          <a:p>
            <a:r>
              <a:rPr lang="el-GR" dirty="0"/>
              <a:t>7. Κατά τους αρχαίους Έλληνες από πού προέρχονταν οι μεταβολές του καιρού; Να προσδιορίσετε εννοιολογικά  το περιεχόμενο του όρου «ώρα»</a:t>
            </a:r>
          </a:p>
          <a:p>
            <a:r>
              <a:rPr lang="el-GR" dirty="0"/>
              <a:t>8. Ποιο χαρακτήρα έχει ο νόμος της αναπλήρωσης στο διαμοιρασμό των ιδιοτήτων στα ζώα του Επιμηθέα;</a:t>
            </a:r>
          </a:p>
          <a:p>
            <a:endParaRPr lang="el-GR" dirty="0"/>
          </a:p>
          <a:p>
            <a:r>
              <a:rPr lang="el-GR" dirty="0"/>
              <a:t>9. Ποια στοιχεία ανθρωπομορφισμού συναντάμε στη διήγηση του Πρωταγόρα;</a:t>
            </a:r>
          </a:p>
          <a:p>
            <a:endParaRPr lang="el-GR" dirty="0">
              <a:latin typeface="MinionPro-Medium"/>
            </a:endParaRPr>
          </a:p>
          <a:p>
            <a:endParaRPr lang="el-GR" dirty="0">
              <a:latin typeface="MinionPro-Medium"/>
            </a:endParaRPr>
          </a:p>
          <a:p>
            <a:endParaRPr lang="el-GR" dirty="0">
              <a:latin typeface="MinionPro-Medium"/>
            </a:endParaRPr>
          </a:p>
        </p:txBody>
      </p:sp>
    </p:spTree>
    <p:extLst>
      <p:ext uri="{BB962C8B-B14F-4D97-AF65-F5344CB8AC3E}">
        <p14:creationId xmlns:p14="http://schemas.microsoft.com/office/powerpoint/2010/main" val="2914341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8216BAA1-9680-4FE0-83AE-47279E610485}"/>
              </a:ext>
            </a:extLst>
          </p:cNvPr>
          <p:cNvSpPr/>
          <p:nvPr/>
        </p:nvSpPr>
        <p:spPr>
          <a:xfrm>
            <a:off x="825305" y="1443841"/>
            <a:ext cx="11366695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>
                <a:latin typeface="MinionPro-Medium"/>
              </a:rPr>
              <a:t>Εν 5. Ο </a:t>
            </a:r>
            <a:r>
              <a:rPr lang="el-GR" sz="2400" b="1" dirty="0" err="1">
                <a:latin typeface="MinionPro-Medium"/>
              </a:rPr>
              <a:t>πρωταγόρειος</a:t>
            </a:r>
            <a:r>
              <a:rPr lang="el-GR" sz="2400" b="1" dirty="0">
                <a:latin typeface="MinionPro-Medium"/>
              </a:rPr>
              <a:t> μύθος: Η κλοπή της φωτιάς. Έντεχνη σοφία και λόγος </a:t>
            </a:r>
          </a:p>
          <a:p>
            <a:endParaRPr lang="el-GR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Ἅτε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δὴ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οὖν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οὐ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πάνυ</a:t>
            </a:r>
            <a:r>
              <a:rPr lang="el-GR" sz="2000" dirty="0">
                <a:latin typeface="MinionPro-Medium"/>
              </a:rPr>
              <a:t> τι </a:t>
            </a:r>
            <a:r>
              <a:rPr lang="el-GR" sz="2000" dirty="0" err="1">
                <a:latin typeface="MinionPro-Medium"/>
              </a:rPr>
              <a:t>σοφὸς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ὢν</a:t>
            </a:r>
            <a:r>
              <a:rPr lang="el-GR" sz="2000" dirty="0">
                <a:latin typeface="MinionPro-Medium"/>
              </a:rPr>
              <a:t> ὁ </a:t>
            </a:r>
            <a:r>
              <a:rPr lang="el-GR" sz="2000" dirty="0" err="1">
                <a:latin typeface="MinionPro-Medium"/>
              </a:rPr>
              <a:t>Ἐπιμηθεὺς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ἔλαθεν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αὑτὸν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καταναλώσας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τὰς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δυνάμεις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εἰς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highlight>
                  <a:srgbClr val="FFFF00"/>
                </a:highlight>
                <a:latin typeface="MinionPro-Medium"/>
              </a:rPr>
              <a:t>τὰ</a:t>
            </a:r>
            <a:r>
              <a:rPr lang="el-GR" sz="2000" dirty="0">
                <a:highlight>
                  <a:srgbClr val="FFFF00"/>
                </a:highlight>
                <a:latin typeface="MinionPro-Medium"/>
              </a:rPr>
              <a:t> </a:t>
            </a:r>
            <a:r>
              <a:rPr lang="el-GR" sz="2000" dirty="0" err="1">
                <a:highlight>
                  <a:srgbClr val="FFFF00"/>
                </a:highlight>
                <a:latin typeface="MinionPro-Medium"/>
              </a:rPr>
              <a:t>ἄλογα</a:t>
            </a:r>
            <a:r>
              <a:rPr lang="el-GR" sz="2000" dirty="0">
                <a:latin typeface="MinionPro-Medium"/>
              </a:rPr>
              <a:t>· </a:t>
            </a:r>
            <a:r>
              <a:rPr lang="el-GR" sz="2000" dirty="0" err="1">
                <a:latin typeface="MinionPro-Medium"/>
              </a:rPr>
              <a:t>λοιπὸν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δὴ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highlight>
                  <a:srgbClr val="FFFF00"/>
                </a:highlight>
                <a:latin typeface="MinionPro-Medium"/>
              </a:rPr>
              <a:t>ἀκόσμητον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ἔτι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αὐτῷ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ἦν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τὸ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ἀνθρώπων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γένος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ἠπόρει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ὅτι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χρήσαιτο</a:t>
            </a:r>
            <a:r>
              <a:rPr lang="el-GR" sz="2000" dirty="0">
                <a:latin typeface="MinionPro-Medium"/>
              </a:rPr>
              <a:t>.</a:t>
            </a:r>
          </a:p>
          <a:p>
            <a:r>
              <a:rPr lang="el-GR" sz="2000" dirty="0" err="1">
                <a:latin typeface="MinionPro-Medium"/>
              </a:rPr>
              <a:t>Ἀποροῦντι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δὲ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αὐτῷ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ἔρχεται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Προμηθεὺς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ἐπισκεψόμενος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νομήν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ὁρᾷ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τὰ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μὲν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ἄλλα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ζῷα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ἐμμελῶς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πάντων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ἔχοντα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τὸν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δὲ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highlight>
                  <a:srgbClr val="FFFF00"/>
                </a:highlight>
                <a:latin typeface="MinionPro-Medium"/>
              </a:rPr>
              <a:t>ἄνθρωπον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γυμνόν</a:t>
            </a:r>
            <a:r>
              <a:rPr lang="el-GR" sz="2000" dirty="0">
                <a:latin typeface="MinionPro-Medium"/>
              </a:rPr>
              <a:t> τε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ἀνυπόδητον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ἄστρωτον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ἄοπλον</a:t>
            </a:r>
            <a:r>
              <a:rPr lang="el-GR" sz="2000" dirty="0">
                <a:latin typeface="MinionPro-Medium"/>
              </a:rPr>
              <a:t>· </a:t>
            </a:r>
            <a:r>
              <a:rPr lang="el-GR" sz="2000" dirty="0" err="1">
                <a:latin typeface="MinionPro-Medium"/>
              </a:rPr>
              <a:t>ἤδη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δὲ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ἡ </a:t>
            </a:r>
            <a:r>
              <a:rPr lang="el-GR" sz="2000" dirty="0" err="1">
                <a:latin typeface="MinionPro-Medium"/>
              </a:rPr>
              <a:t>εἱμαρμένη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ἡμέρα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παρῆν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ἐν</a:t>
            </a:r>
            <a:r>
              <a:rPr lang="el-GR" sz="2000" dirty="0">
                <a:latin typeface="MinionPro-Medium"/>
              </a:rPr>
              <a:t> ᾗ </a:t>
            </a:r>
            <a:r>
              <a:rPr lang="el-GR" sz="2000" dirty="0" err="1">
                <a:latin typeface="MinionPro-Medium"/>
              </a:rPr>
              <a:t>ἔδει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ἄνθρωπον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ἐξιέναι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ἐκ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γῆς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εἰς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φῶς</a:t>
            </a:r>
            <a:r>
              <a:rPr lang="el-GR" sz="2000" dirty="0">
                <a:latin typeface="MinionPro-Medium"/>
              </a:rPr>
              <a:t>.</a:t>
            </a:r>
          </a:p>
          <a:p>
            <a:r>
              <a:rPr lang="el-GR" sz="2000" dirty="0" err="1">
                <a:latin typeface="MinionPro-Medium"/>
              </a:rPr>
              <a:t>Ἀπορίᾳ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οὖν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σχόμενος</a:t>
            </a:r>
            <a:r>
              <a:rPr lang="el-GR" sz="2000" dirty="0">
                <a:latin typeface="MinionPro-Medium"/>
              </a:rPr>
              <a:t> ὁ </a:t>
            </a:r>
            <a:r>
              <a:rPr lang="el-GR" sz="2000" dirty="0" err="1">
                <a:latin typeface="MinionPro-Medium"/>
              </a:rPr>
              <a:t>Προμηθεὺς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ἥντινα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σωτηρίαν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τῷ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ἀνθρώπῳ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εὕροι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κλέπτει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Ἡφαίστου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Ἀθηνᾶς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highlight>
                  <a:srgbClr val="FFFF00"/>
                </a:highlight>
                <a:latin typeface="MinionPro-Medium"/>
              </a:rPr>
              <a:t>ἔντεχνον</a:t>
            </a:r>
            <a:r>
              <a:rPr lang="el-GR" sz="2000" dirty="0">
                <a:highlight>
                  <a:srgbClr val="FFFF00"/>
                </a:highlight>
                <a:latin typeface="MinionPro-Medium"/>
              </a:rPr>
              <a:t> </a:t>
            </a:r>
            <a:r>
              <a:rPr lang="el-GR" sz="2000" dirty="0" err="1">
                <a:highlight>
                  <a:srgbClr val="FFFF00"/>
                </a:highlight>
                <a:latin typeface="MinionPro-Medium"/>
              </a:rPr>
              <a:t>σοφίαν</a:t>
            </a:r>
            <a:r>
              <a:rPr lang="el-GR" sz="2000" dirty="0">
                <a:highlight>
                  <a:srgbClr val="FFFF00"/>
                </a:highlight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σὺν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πυρί</a:t>
            </a:r>
            <a:r>
              <a:rPr lang="el-GR" sz="2000" dirty="0">
                <a:latin typeface="MinionPro-Medium"/>
              </a:rPr>
              <a:t>—</a:t>
            </a:r>
            <a:r>
              <a:rPr lang="el-GR" sz="2000" dirty="0" err="1">
                <a:latin typeface="MinionPro-Medium"/>
              </a:rPr>
              <a:t>ἀμήχανον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γὰρ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ἦν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ἄνευ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πυρὸς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αὐτὴν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κτητήν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τῳ</a:t>
            </a:r>
            <a:endParaRPr lang="el-GR" sz="2000" dirty="0">
              <a:latin typeface="MinionPro-Medium"/>
            </a:endParaRPr>
          </a:p>
          <a:p>
            <a:r>
              <a:rPr lang="el-GR" sz="2000" dirty="0">
                <a:latin typeface="MinionPro-Medium"/>
              </a:rPr>
              <a:t>ἢ </a:t>
            </a:r>
            <a:r>
              <a:rPr lang="el-GR" sz="2000" dirty="0" err="1">
                <a:latin typeface="MinionPro-Medium"/>
              </a:rPr>
              <a:t>χρησίμην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γενέσθαι</a:t>
            </a:r>
            <a:r>
              <a:rPr lang="el-GR" sz="2000" dirty="0">
                <a:latin typeface="MinionPro-Medium"/>
              </a:rPr>
              <a:t>—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οὕτω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δὴ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δωρεῖται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ἀνθρώπῳ</a:t>
            </a:r>
            <a:r>
              <a:rPr lang="el-GR" sz="2000" dirty="0">
                <a:latin typeface="MinionPro-Medium"/>
              </a:rPr>
              <a:t>. </a:t>
            </a:r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μὲν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οὖν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highlight>
                  <a:srgbClr val="FFFF00"/>
                </a:highlight>
                <a:latin typeface="MinionPro-Medium"/>
              </a:rPr>
              <a:t>περὶ</a:t>
            </a:r>
            <a:r>
              <a:rPr lang="el-GR" sz="2000" dirty="0">
                <a:highlight>
                  <a:srgbClr val="FFFF00"/>
                </a:highlight>
                <a:latin typeface="MinionPro-Medium"/>
              </a:rPr>
              <a:t> </a:t>
            </a:r>
            <a:r>
              <a:rPr lang="el-GR" sz="2000" dirty="0" err="1">
                <a:highlight>
                  <a:srgbClr val="FFFF00"/>
                </a:highlight>
                <a:latin typeface="MinionPro-Medium"/>
              </a:rPr>
              <a:t>τὸν</a:t>
            </a:r>
            <a:r>
              <a:rPr lang="el-GR" sz="2000" dirty="0">
                <a:highlight>
                  <a:srgbClr val="FFFF00"/>
                </a:highlight>
                <a:latin typeface="MinionPro-Medium"/>
              </a:rPr>
              <a:t> </a:t>
            </a:r>
            <a:r>
              <a:rPr lang="el-GR" sz="2000" dirty="0" err="1">
                <a:highlight>
                  <a:srgbClr val="FFFF00"/>
                </a:highlight>
                <a:latin typeface="MinionPro-Medium"/>
              </a:rPr>
              <a:t>βίον</a:t>
            </a:r>
            <a:r>
              <a:rPr lang="el-GR" sz="2000" dirty="0">
                <a:highlight>
                  <a:srgbClr val="FFFF00"/>
                </a:highlight>
                <a:latin typeface="MinionPro-Medium"/>
              </a:rPr>
              <a:t> </a:t>
            </a:r>
            <a:r>
              <a:rPr lang="el-GR" sz="2000" dirty="0" err="1">
                <a:highlight>
                  <a:srgbClr val="FFFF00"/>
                </a:highlight>
                <a:latin typeface="MinionPro-Medium"/>
              </a:rPr>
              <a:t>σοφίαν</a:t>
            </a:r>
            <a:endParaRPr lang="el-GR" sz="2000" dirty="0">
              <a:highlight>
                <a:srgbClr val="FFFF00"/>
              </a:highlight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ἄνθρωπος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ταύτῃ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ἔσχεν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highlight>
                  <a:srgbClr val="FFFF00"/>
                </a:highlight>
                <a:latin typeface="MinionPro-Medium"/>
              </a:rPr>
              <a:t>τὴν</a:t>
            </a:r>
            <a:r>
              <a:rPr lang="el-GR" sz="2000" dirty="0">
                <a:highlight>
                  <a:srgbClr val="FFFF00"/>
                </a:highlight>
                <a:latin typeface="MinionPro-Medium"/>
              </a:rPr>
              <a:t> </a:t>
            </a:r>
            <a:r>
              <a:rPr lang="el-GR" sz="2000" dirty="0" err="1">
                <a:highlight>
                  <a:srgbClr val="FFFF00"/>
                </a:highlight>
                <a:latin typeface="MinionPro-Medium"/>
              </a:rPr>
              <a:t>δὲ</a:t>
            </a:r>
            <a:r>
              <a:rPr lang="el-GR" sz="2000" dirty="0">
                <a:highlight>
                  <a:srgbClr val="FFFF00"/>
                </a:highlight>
                <a:latin typeface="MinionPro-Medium"/>
              </a:rPr>
              <a:t> </a:t>
            </a:r>
            <a:r>
              <a:rPr lang="el-GR" sz="2000" dirty="0" err="1">
                <a:highlight>
                  <a:srgbClr val="FFFF00"/>
                </a:highlight>
                <a:latin typeface="MinionPro-Medium"/>
              </a:rPr>
              <a:t>πολιτικὴν</a:t>
            </a:r>
            <a:r>
              <a:rPr lang="el-GR" sz="2000" dirty="0">
                <a:highlight>
                  <a:srgbClr val="FFFF00"/>
                </a:highlight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οὐκ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εἶχεν</a:t>
            </a:r>
            <a:r>
              <a:rPr lang="el-GR" sz="2000" dirty="0">
                <a:latin typeface="MinionPro-Medium"/>
              </a:rPr>
              <a:t>· </a:t>
            </a:r>
            <a:r>
              <a:rPr lang="el-GR" sz="2000" dirty="0" err="1">
                <a:latin typeface="MinionPro-Medium"/>
              </a:rPr>
              <a:t>ἦν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γὰρ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παρὰ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τῷ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Διί</a:t>
            </a:r>
            <a:r>
              <a:rPr lang="el-GR" sz="2000" dirty="0">
                <a:latin typeface="MinionPro-Medium"/>
              </a:rPr>
              <a:t>. </a:t>
            </a:r>
            <a:r>
              <a:rPr lang="el-GR" sz="2000" dirty="0" err="1">
                <a:latin typeface="MinionPro-Medium"/>
              </a:rPr>
              <a:t>Τῷ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δὲ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Προμηθεῖ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εἰς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μὲν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ἀκρόπολιν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τοῦ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Διὸς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οἴκησιν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οὐκέτι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ἐνεχώρει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εἰσελθεῖν</a:t>
            </a:r>
            <a:r>
              <a:rPr lang="el-GR" sz="2000" dirty="0">
                <a:latin typeface="MinionPro-Medium"/>
              </a:rPr>
              <a:t>—</a:t>
            </a:r>
            <a:r>
              <a:rPr lang="el-GR" sz="2000" dirty="0" err="1">
                <a:latin typeface="MinionPro-Medium"/>
              </a:rPr>
              <a:t>πρὸς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δὲ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αἱ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Διὸς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φυλακαὶ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φοβεραὶ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ἦσαν</a:t>
            </a:r>
            <a:r>
              <a:rPr lang="el-GR" sz="2000" dirty="0">
                <a:latin typeface="MinionPro-Medium"/>
              </a:rPr>
              <a:t>—</a:t>
            </a:r>
            <a:r>
              <a:rPr lang="el-GR" sz="2000" dirty="0" err="1">
                <a:latin typeface="MinionPro-Medium"/>
              </a:rPr>
              <a:t>εἰς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δὲ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τὸ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τῆς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Ἀθηνᾶς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Ἡφαίστου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οἴκημα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τὸ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κοινόν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ἐν</a:t>
            </a:r>
            <a:r>
              <a:rPr lang="el-GR" sz="2000" dirty="0">
                <a:latin typeface="MinionPro-Medium"/>
              </a:rPr>
              <a:t> ᾧ </a:t>
            </a:r>
            <a:r>
              <a:rPr lang="el-GR" sz="2000" dirty="0" err="1">
                <a:latin typeface="MinionPro-Medium"/>
              </a:rPr>
              <a:t>ἐφιλοτεχνείτην</a:t>
            </a:r>
            <a:r>
              <a:rPr lang="el-GR" sz="2000" dirty="0">
                <a:latin typeface="MinionPro-Medium"/>
              </a:rPr>
              <a:t>,</a:t>
            </a:r>
          </a:p>
          <a:p>
            <a:r>
              <a:rPr lang="el-GR" sz="2000" dirty="0" err="1">
                <a:latin typeface="MinionPro-Medium"/>
              </a:rPr>
              <a:t>λαθὼν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εἰσέρχεται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κλέψας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τήν</a:t>
            </a:r>
            <a:r>
              <a:rPr lang="el-GR" sz="2000" dirty="0">
                <a:latin typeface="MinionPro-Medium"/>
              </a:rPr>
              <a:t> τε </a:t>
            </a:r>
            <a:r>
              <a:rPr lang="el-GR" sz="2000" dirty="0" err="1">
                <a:latin typeface="MinionPro-Medium"/>
              </a:rPr>
              <a:t>ἔμπυρον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τέχνην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τοῦ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Ἡφαίστου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ἄλλην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τῆς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Ἀθηνᾶς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δίδωσιν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ἀνθρώπῳ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ἐκ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τούτου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εὐπορία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μὲν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ἀνθρώπῳ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τοῦ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βίου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γίγνεται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Προμηθέα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δὲ</a:t>
            </a:r>
            <a:r>
              <a:rPr lang="el-GR" sz="2000" dirty="0">
                <a:latin typeface="MinionPro-Medium"/>
              </a:rPr>
              <a:t> δι’ </a:t>
            </a:r>
            <a:r>
              <a:rPr lang="el-GR" sz="2000" dirty="0" err="1">
                <a:latin typeface="MinionPro-Medium"/>
              </a:rPr>
              <a:t>Ἐπιμηθέα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ὕστερον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ᾗπερ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λέγεται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κλοπῆς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δίκη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μετῆλθεν</a:t>
            </a:r>
            <a:r>
              <a:rPr lang="el-GR" sz="2000" i="1" dirty="0">
                <a:latin typeface="MinionPro-Medium"/>
              </a:rPr>
              <a:t>.  Πλάτων, Πρωταγόρας 321-322</a:t>
            </a:r>
            <a:endParaRPr lang="el-GR" sz="2000" i="1" dirty="0"/>
          </a:p>
        </p:txBody>
      </p:sp>
    </p:spTree>
    <p:extLst>
      <p:ext uri="{BB962C8B-B14F-4D97-AF65-F5344CB8AC3E}">
        <p14:creationId xmlns:p14="http://schemas.microsoft.com/office/powerpoint/2010/main" val="2448932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E120FDA9-34A6-42D0-B554-F29B37828954}"/>
              </a:ext>
            </a:extLst>
          </p:cNvPr>
          <p:cNvSpPr/>
          <p:nvPr/>
        </p:nvSpPr>
        <p:spPr>
          <a:xfrm>
            <a:off x="1050387" y="672125"/>
            <a:ext cx="1009122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>
                <a:latin typeface="MinionPro-Medium"/>
              </a:rPr>
              <a:t>Εν. 5.Ο </a:t>
            </a:r>
            <a:r>
              <a:rPr lang="el-GR" b="1" dirty="0" err="1">
                <a:latin typeface="MinionPro-Medium"/>
              </a:rPr>
              <a:t>πρωταγόρειος</a:t>
            </a:r>
            <a:r>
              <a:rPr lang="el-GR" b="1" dirty="0">
                <a:latin typeface="MinionPro-Medium"/>
              </a:rPr>
              <a:t> μύθος: η κλοπή της φωτιάς – έντεχνη σοφία και λόγος</a:t>
            </a:r>
          </a:p>
          <a:p>
            <a:pPr algn="ctr"/>
            <a:endParaRPr lang="el-GR" b="1" dirty="0">
              <a:latin typeface="MinionPro-Medium"/>
            </a:endParaRPr>
          </a:p>
          <a:p>
            <a:pPr algn="ctr"/>
            <a:endParaRPr lang="el-GR" b="1" dirty="0">
              <a:latin typeface="MinionPro-Medium"/>
            </a:endParaRPr>
          </a:p>
          <a:p>
            <a:pPr marL="342900" indent="-342900">
              <a:buAutoNum type="arabicPeriod"/>
            </a:pPr>
            <a:r>
              <a:rPr lang="el-GR" b="1" dirty="0">
                <a:latin typeface="MinionPro-Medium"/>
              </a:rPr>
              <a:t>Ποιο συμβολικό ρόλο νομίζετε ότι έχουν στον μύθο ο Επιμηθέας, ο Προμηθέας, ο Ήφαιστος, η Αθηνά και ο Δίας; Σε τι εξυπηρετούν την ανάπτυξη της σκέψης του Πρωταγόρα;</a:t>
            </a:r>
          </a:p>
          <a:p>
            <a:pPr marL="342900" indent="-342900">
              <a:buAutoNum type="arabicPeriod"/>
            </a:pPr>
            <a:endParaRPr lang="el-GR" b="1" dirty="0">
              <a:latin typeface="MinionPro-Medium"/>
            </a:endParaRPr>
          </a:p>
          <a:p>
            <a:pPr marL="342900" indent="-342900">
              <a:buAutoNum type="arabicPeriod"/>
            </a:pPr>
            <a:r>
              <a:rPr lang="el-GR" b="1" dirty="0">
                <a:latin typeface="MinionPro-Medium"/>
              </a:rPr>
              <a:t>Τι συμβολίζει η κλοπή της φωτιάς από τον Προμηθέα;</a:t>
            </a:r>
          </a:p>
          <a:p>
            <a:pPr marL="342900" indent="-342900">
              <a:buAutoNum type="arabicPeriod"/>
            </a:pPr>
            <a:endParaRPr lang="el-GR" b="1" dirty="0">
              <a:latin typeface="MinionPro-Medium"/>
            </a:endParaRPr>
          </a:p>
          <a:p>
            <a:pPr marL="342900" indent="-342900">
              <a:buAutoNum type="arabicPeriod"/>
            </a:pPr>
            <a:r>
              <a:rPr lang="el-GR" b="1" dirty="0">
                <a:latin typeface="MinionPro-Medium"/>
              </a:rPr>
              <a:t>Πώς έλυσε ο Προμηθέας το πρόβλημα που είχε δημιουργήσει η κατανομή του Επιμηθέα;</a:t>
            </a:r>
          </a:p>
          <a:p>
            <a:pPr marL="342900" indent="-342900">
              <a:buAutoNum type="arabicPeriod"/>
            </a:pPr>
            <a:endParaRPr lang="el-GR" b="1" dirty="0">
              <a:latin typeface="MinionPro-Medium"/>
            </a:endParaRPr>
          </a:p>
          <a:p>
            <a:pPr marL="342900" indent="-342900">
              <a:buAutoNum type="arabicPeriod"/>
            </a:pPr>
            <a:r>
              <a:rPr lang="el-GR" b="1" dirty="0">
                <a:latin typeface="MinionPro-Medium"/>
              </a:rPr>
              <a:t>Πώς εξυπηρετεί την οικονομία του μύθου ο καταμερισμός των αρμοδιοτήτων ανάμεσα στον Προμηθέα και Επιμηθέα;</a:t>
            </a:r>
          </a:p>
          <a:p>
            <a:pPr marL="342900" indent="-342900">
              <a:buAutoNum type="arabicPeriod"/>
            </a:pPr>
            <a:r>
              <a:rPr lang="el-GR" b="1" dirty="0">
                <a:latin typeface="MinionPro-Medium"/>
              </a:rPr>
              <a:t>Ποια συμπεράσματα συνάγονται από τα «δώρα» του Προμηθέα στον άνθρωπο;</a:t>
            </a:r>
          </a:p>
          <a:p>
            <a:pPr marL="342900" indent="-342900">
              <a:buAutoNum type="arabicPeriod"/>
            </a:pPr>
            <a:endParaRPr lang="el-GR" b="1" dirty="0">
              <a:latin typeface="MinionPro-Medium"/>
            </a:endParaRPr>
          </a:p>
          <a:p>
            <a:pPr marL="342900" indent="-342900">
              <a:buAutoNum type="arabicPeriod"/>
            </a:pPr>
            <a:r>
              <a:rPr lang="el-GR" b="1" dirty="0">
                <a:latin typeface="MinionPro-Medium"/>
              </a:rPr>
              <a:t>Τι γνωρίζετε για τον Ήφαιστο και την Αθηνά και γιατί αναφέρονται μαζί;</a:t>
            </a:r>
          </a:p>
          <a:p>
            <a:pPr marL="342900" indent="-342900">
              <a:buAutoNum type="arabicPeriod"/>
            </a:pPr>
            <a:endParaRPr lang="el-GR" b="1" dirty="0">
              <a:latin typeface="MinionPro-Medium"/>
            </a:endParaRPr>
          </a:p>
          <a:p>
            <a:pPr marL="342900" indent="-342900">
              <a:buAutoNum type="arabicPeriod"/>
            </a:pPr>
            <a:r>
              <a:rPr lang="el-GR" b="1" dirty="0">
                <a:latin typeface="MinionPro-Medium"/>
              </a:rPr>
              <a:t>Για ποιον λόγο κατηγορείται ο Προμηθέας για κλοπή;</a:t>
            </a:r>
          </a:p>
          <a:p>
            <a:pPr marL="342900" indent="-342900">
              <a:buAutoNum type="arabicPeriod"/>
            </a:pPr>
            <a:endParaRPr lang="el-GR" b="1" dirty="0">
              <a:latin typeface="MinionPro-Medium"/>
            </a:endParaRPr>
          </a:p>
          <a:p>
            <a:pPr marL="342900" indent="-342900">
              <a:buAutoNum type="arabicPeriod"/>
            </a:pPr>
            <a:r>
              <a:rPr lang="el-GR" b="1" dirty="0">
                <a:latin typeface="MinionPro-Medium"/>
              </a:rPr>
              <a:t>Να προσδιορίσετε εννοιολογικά το περιεχόμενο των όρων : έντεχνος σοφία, έμπυρος τέχνη, η περί τον </a:t>
            </a:r>
            <a:r>
              <a:rPr lang="el-GR" b="1" dirty="0" err="1">
                <a:latin typeface="MinionPro-Medium"/>
              </a:rPr>
              <a:t>βίον</a:t>
            </a:r>
            <a:r>
              <a:rPr lang="el-GR" b="1">
                <a:latin typeface="MinionPro-Medium"/>
              </a:rPr>
              <a:t> σοφία, </a:t>
            </a:r>
            <a:r>
              <a:rPr lang="el-GR" b="1" dirty="0">
                <a:latin typeface="MinionPro-Medium"/>
              </a:rPr>
              <a:t>πολιτική τέχνη.</a:t>
            </a:r>
          </a:p>
          <a:p>
            <a:endParaRPr lang="el-GR" b="1" dirty="0">
              <a:latin typeface="MinionPro-Medium"/>
            </a:endParaRPr>
          </a:p>
          <a:p>
            <a:pPr marL="342900" indent="-342900">
              <a:buAutoNum type="arabicPeriod"/>
            </a:pPr>
            <a:endParaRPr lang="el-GR" b="1" dirty="0">
              <a:latin typeface="MinionPro-Medium"/>
            </a:endParaRPr>
          </a:p>
          <a:p>
            <a:pPr marL="342900" indent="-342900" algn="ctr">
              <a:buAutoNum type="arabicPeriod"/>
            </a:pPr>
            <a:endParaRPr lang="el-GR" b="1" dirty="0">
              <a:latin typeface="MinionPro-Medium"/>
            </a:endParaRPr>
          </a:p>
        </p:txBody>
      </p:sp>
    </p:spTree>
    <p:extLst>
      <p:ext uri="{BB962C8B-B14F-4D97-AF65-F5344CB8AC3E}">
        <p14:creationId xmlns:p14="http://schemas.microsoft.com/office/powerpoint/2010/main" val="111368117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904</Words>
  <Application>Microsoft Office PowerPoint</Application>
  <PresentationFormat>Ευρεία οθόνη</PresentationFormat>
  <Paragraphs>72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MinionPro-Medium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24</cp:revision>
  <dcterms:created xsi:type="dcterms:W3CDTF">2020-03-22T11:19:30Z</dcterms:created>
  <dcterms:modified xsi:type="dcterms:W3CDTF">2020-04-01T18:38:58Z</dcterms:modified>
</cp:coreProperties>
</file>