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DFB042B-69BF-4603-B175-8EED8B6A5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BE516594-E6CA-4694-B7DC-FF41B11AB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4FECDFF-3EA4-4B7E-A635-BEBA6ACD0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BCE3EC62-EC5F-4669-A527-6BA0D1B86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FA8C1DC-7D2E-4B88-B05A-371FEBAB7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58112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A050778-DC63-4E74-9F87-E3D169716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80451963-CF02-4EA6-9ACF-C6CE9EC6A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C70F7E5-C62F-4430-A922-152518C0F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C5459B2B-280C-4239-B9E6-3F95C4168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E6134A9-247F-4249-BF84-85F98B46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9187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075430BE-6145-4EA1-92E2-63333A584F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61258D81-806B-48C1-960A-28B7ED343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C487E24-E1C0-476B-8EE5-D62943AF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75AF61E-DAC5-4C96-AE83-BBC588C9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98D3D46F-9423-45C0-9A51-76333C01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84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5646FAC-C6E1-407D-9249-A99FE248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587601C-6A0D-4A66-A3C2-7F730BD95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9560692D-BD98-4062-A7DB-80D3B78D8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FAD1A173-F17B-4AF2-AB3E-77CB7E250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591BC462-CDEC-4893-8226-E40442E0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6426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F442F5C-0D55-4D30-8FB7-3730C1E8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3013C206-7A1E-441B-A4E9-32F07FC99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FFF5D81-46EB-452D-A80C-957DB808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CC239A9C-F0A4-44E8-AD8E-94FB4111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F3740C36-4FAC-4E08-8AFE-46C5818A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4240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F338188-55A2-4293-ABD0-A512729FD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D9E0E5D3-F16D-4F93-9238-D938883B7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A78019EC-7CB6-4266-AE1C-9F6F05130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801D94C0-DDDE-4ADD-82C3-D9706D4A0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6132E553-883D-4FB5-AFE7-CAA8D635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51136943-B592-41DD-8485-A72BFBB9A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9955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7B95714-B447-4A85-AA10-3BFC9338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7DCEE27-E3D8-4CD2-9C84-9C41B3894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D7083319-3F65-43C1-87DC-6A2F57EDD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6BD60B74-E804-4F5D-B8FB-8E99CB1D3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AF3D49C6-6B60-40F1-B984-9D14C35D1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48D8A42E-1391-4A3D-969E-4353CE4D8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D9F99E03-7C9C-4454-950D-70E874B0D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82106BDB-F415-4525-8293-F36D1B2AE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120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071C807-520B-4044-9D05-F9AB6313D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83B2374B-D29F-4A36-B907-8BC8C8D13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C5655A90-4861-40D6-A858-7C058025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156F925-4B9D-48D7-BEA4-859095829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3443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4AD91D4C-7A05-4E43-B8A0-F2DC282A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DCF90EB1-03E7-4E48-A52F-C2689934F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66D2CB42-C09A-44AE-A07F-42F94261F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56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3FED93F-EADB-439C-BB92-6BEF02A3F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AC72F55-AABF-4577-AB1D-332FB9D7B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12398B1E-A9B7-457C-8097-845356FFB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7F8991A2-D802-422D-8234-32E1E5D8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E824C79B-0586-4F27-9BC3-E04364F5E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4F073B5F-DB44-4959-ACCA-1F6F9292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3297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6168979-D2DC-4E18-82AD-580FCA810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50E23CF7-FE68-4491-8439-31B3776DE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11907AF2-B6E3-46CD-B55E-1FE7C6AF0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D723AC55-4E65-4831-93F5-ACB20299A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CF2BBE99-656D-4B06-B38D-3FAF58468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A5F59CA3-E004-4FCA-A45A-AD0FAA77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1331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D02B1624-2064-43AD-8E40-AF8B11807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18BC665A-C5D8-4F40-BCA9-3C292ABD9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D0708ED0-25B2-405D-95AC-DC0CB4FF5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47FDA-75CD-484B-A155-B308277C203A}" type="datetimeFigureOut">
              <a:rPr lang="el-GR" smtClean="0"/>
              <a:pPr/>
              <a:t>21/4/2020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2AD5DE24-2A91-4F8F-96B5-7BDF6B238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D88F7326-F249-4C30-A0E7-87B6853048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A68BE-EA68-4468-97AF-86C1C1C43B1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6606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xmlns="" id="{A2441F76-84C6-47C7-9A0C-2329E0DD9D37}"/>
              </a:ext>
            </a:extLst>
          </p:cNvPr>
          <p:cNvSpPr/>
          <p:nvPr/>
        </p:nvSpPr>
        <p:spPr>
          <a:xfrm>
            <a:off x="886264" y="436098"/>
            <a:ext cx="980518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  <a:latin typeface="MinionPro-Medium"/>
              </a:rPr>
              <a:t>Ενότητα 10. Η αλληγορία του σπηλαίου: οι φιλόσοφοι. Πλάτων, Πολιτεία 519-520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Τί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δέ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Τόδε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οὐκ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εἰκός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ἦν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δ’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ἐγώ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ἀνάγκη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ἐκ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προειρημένων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μήτε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ἀπαιδεύτους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ἀληθείας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ἀπείρους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ἱκανῶς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ἄν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ποτε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πόλιν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ἐπιτροπεῦσαι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μήτε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παιδείᾳ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ἐωμένους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διατρίβειν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διὰ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τέλους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μὲν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ὅτι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σκοπὸν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βίῳ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οὐκ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ἔχουσιν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ἕνα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οὗ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στοχαζομένους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δεῖ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ἅπαντα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πράττειν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ἃ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ἂν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πράττωσιν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ἰδίᾳ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δημοσίᾳ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δὲ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ὅτι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ἑκόντες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εἶναι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οὐ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πράξουσιν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ἡγούμενοι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μακάρων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νήσοις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ζῶντες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ἔτι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ἀπῳκίσθαι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Ἀληθῆ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ἔφη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Ἡμέτερον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δὴ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ἔργον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ἦν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δ’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ἐγώ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οἰκιστῶν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βελτίστας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φύσεις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ἀναγκάσαι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ἀφικέσθαι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πρὸς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μάθημα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ὃ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πρόσθεν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ἔφαμεν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εἶναι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μέγιστον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ἰδεῖν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ἀγαθὸν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ἀναβῆναι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ἐκείνην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τὴν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ἀνάβασιν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ἐπειδὰν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ἀναβάντες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ἱκανῶς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ἴδωσι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μὴ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ἐπιτρέπειν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αὐτοῖς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ὃ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νῦν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ἐπιτρέπεται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ποῖον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αὐτοῦ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ἦν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δ’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ἐγώ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καταμένειν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μὴ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ἐθέλειν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πάλιν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καταβαίνειν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παρ’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ἐκείνους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δεσμώτας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μηδὲ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μετέχειν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παρ’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ἐκείνοις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πόνων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τιμῶν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εἴτε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φαυλότεραι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εἴτε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σπουδαιότεραι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Ἔπειτ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’,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ἔφη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ἀδικήσομεν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αὐτούς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ποιήσομεν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χεῖρον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ζῆν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δυνατὸν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αὐτοῖς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ὂν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ἄμεινον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;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Ἐπελάθου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ἦν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δ’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ἐγώ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πάλιν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ὦ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φίλε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ὅτι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νόμῳ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οὐ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τοῦτο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μέλει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ὅπως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ἕν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τι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γένος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πόλει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διαφερόντως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εὖ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πράξει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ἀλλ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ὅλῃ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τῇ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πόλει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τοῦτο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μηχανᾶται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ἐγγενέσθαι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συναρμόττων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τοὺς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πολίτας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πειθοῖ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τε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ἀνάγκῃ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ποιῶν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μεταδιδόναι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ἀλλήλοις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τῆς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ὠφελίας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ἣν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ἂν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ἕκαστοι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κοινὸν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δυνατοὶ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ὦσιν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ὠφελεῖν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αὐτὸς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ἐμποιῶν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τοιούτους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ἄνδρας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τῇ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πόλει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οὐχ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ἵνα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ἀφιῇ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τρέπεσθαι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ὅπῃ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ἕκαστος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βούλεται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ἀλλ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’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ἵνα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καταχρῆται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αὐτὸς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αὐτοῖς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ἐπὶ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τὸν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σύνδεσμον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τῆς</a:t>
            </a:r>
            <a:endParaRPr lang="el-GR" dirty="0">
              <a:solidFill>
                <a:srgbClr val="000000"/>
              </a:solidFill>
              <a:latin typeface="MinionPro-Medium"/>
            </a:endParaRP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πόλεως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.</a:t>
            </a:r>
          </a:p>
          <a:p>
            <a:r>
              <a:rPr lang="el-GR" dirty="0" err="1">
                <a:solidFill>
                  <a:srgbClr val="000000"/>
                </a:solidFill>
                <a:latin typeface="MinionPro-Medium"/>
              </a:rPr>
              <a:t>Ἀληθῆ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,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ἔφη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· </a:t>
            </a:r>
            <a:r>
              <a:rPr lang="el-GR" dirty="0" err="1">
                <a:solidFill>
                  <a:srgbClr val="000000"/>
                </a:solidFill>
                <a:latin typeface="MinionPro-Medium"/>
              </a:rPr>
              <a:t>ἐπελαθόμην</a:t>
            </a:r>
            <a:r>
              <a:rPr lang="el-GR" dirty="0">
                <a:solidFill>
                  <a:srgbClr val="000000"/>
                </a:solidFill>
                <a:latin typeface="MinionPro-Medium"/>
              </a:rPr>
              <a:t> γάρ.</a:t>
            </a:r>
          </a:p>
        </p:txBody>
      </p:sp>
    </p:spTree>
    <p:extLst>
      <p:ext uri="{BB962C8B-B14F-4D97-AF65-F5344CB8AC3E}">
        <p14:creationId xmlns:p14="http://schemas.microsoft.com/office/powerpoint/2010/main" xmlns="" val="192167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xmlns="" id="{C7509469-2060-44C9-BA14-30AA611C06EC}"/>
              </a:ext>
            </a:extLst>
          </p:cNvPr>
          <p:cNvSpPr/>
          <p:nvPr/>
        </p:nvSpPr>
        <p:spPr>
          <a:xfrm>
            <a:off x="1055077" y="181958"/>
            <a:ext cx="10083978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  <a:latin typeface="PFHighwayGothicCondensedBlack"/>
              </a:rPr>
              <a:t>Ερωτήσεις </a:t>
            </a:r>
          </a:p>
          <a:p>
            <a:endParaRPr lang="el-GR" dirty="0">
              <a:solidFill>
                <a:srgbClr val="000000"/>
              </a:solidFill>
              <a:latin typeface="PFHighwayGothicCondensedBlack"/>
            </a:endParaRP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1.Ποιο είναι το νέο αντικείμενο προς συζήτηση που θέτει ο Σωκράτης και πώς σχετίζεται με το θέμα της Πολιτείας που είναι η δικαιοσύνη;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Για ποιους λόγους υπάρχει πρόβλημα να βρεθούν κατάλληλα πρόσωπα για τη διοίκηση μιας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πόλης;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2. Ποιοι ήταν απρόθυμοι να αναλάβουν την πολιτική εξουσία; Γνωρίζετε παραδείγματα προσωπικοτήτων που εγκατέλειψαν οικειοθελώς την εξουσία;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3.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Ποιο είναι το έργο των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οἰκιστῶν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, για να λυθεί το πρόβλημα διακυβέρνησης;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4.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Ποιος είναι ο απώτερος στόχος του 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νόμου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; Με ποια μέσα προσπαθεί να τον πετύχει;</a:t>
            </a:r>
          </a:p>
          <a:p>
            <a:r>
              <a:rPr lang="el-GR" sz="2000" i="0" u="none" strike="noStrike" baseline="0" dirty="0">
                <a:solidFill>
                  <a:srgbClr val="000000"/>
                </a:solidFill>
                <a:latin typeface="PFHighwayGothicCondensedLight"/>
              </a:rPr>
              <a:t>5</a:t>
            </a:r>
            <a:r>
              <a:rPr lang="el-GR" sz="2000" b="1" i="0" u="none" strike="noStrike" baseline="0" dirty="0">
                <a:solidFill>
                  <a:srgbClr val="000000"/>
                </a:solidFill>
                <a:latin typeface="PFHighwayGothicCondensedLight"/>
              </a:rPr>
              <a:t>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Ποια χαρακτηριστικά διαθέτουν οι «βέλτιστες φύσεις»;</a:t>
            </a:r>
            <a:endParaRPr lang="el-GR" sz="2000" b="1" i="0" u="none" strike="noStrike" baseline="0" dirty="0">
              <a:solidFill>
                <a:srgbClr val="B3261A"/>
              </a:solidFill>
              <a:latin typeface="PFHighwayGothicCondensed-Bold"/>
            </a:endParaRP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6.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Για ποιον λόγο η προσέγγιση του Αγαθού παρομοιάζεται με θέαση και ανάβαση (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ἰδεῖν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τε </a:t>
            </a:r>
            <a:r>
              <a:rPr lang="el-GR" sz="2000" b="0" i="1" u="none" strike="noStrike" baseline="0" dirty="0" err="1" smtClean="0">
                <a:solidFill>
                  <a:srgbClr val="000000"/>
                </a:solidFill>
                <a:latin typeface="MinionPro-MediumIt"/>
              </a:rPr>
              <a:t>τὸ</a:t>
            </a:r>
            <a:r>
              <a:rPr lang="en-US" sz="2000" i="1" dirty="0" smtClean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 smtClean="0">
                <a:solidFill>
                  <a:srgbClr val="000000"/>
                </a:solidFill>
                <a:latin typeface="MinionPro-MediumIt"/>
              </a:rPr>
              <a:t>ἀγαθὸν</a:t>
            </a:r>
            <a:r>
              <a:rPr lang="el-GR" sz="2000" b="0" i="1" u="none" strike="noStrike" baseline="0" dirty="0" smtClean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καὶ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ἀναβῆναι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ἐκείνην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τὴν</a:t>
            </a:r>
            <a:r>
              <a:rPr lang="el-GR" sz="2000" b="0" i="1" u="none" strike="noStrike" baseline="0" dirty="0">
                <a:solidFill>
                  <a:srgbClr val="000000"/>
                </a:solidFill>
                <a:latin typeface="MinionPro-MediumIt"/>
              </a:rPr>
              <a:t> </a:t>
            </a:r>
            <a:r>
              <a:rPr lang="el-GR" sz="2000" b="0" i="1" u="none" strike="noStrike" baseline="0" dirty="0" err="1">
                <a:solidFill>
                  <a:srgbClr val="000000"/>
                </a:solidFill>
                <a:latin typeface="MinionPro-MediumIt"/>
              </a:rPr>
              <a:t>ἀνάβασιν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); Μπορείτε να συνδυάσετε την απάντησή σας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και με την πλατωνική θεωρία των Ιδεών;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7.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Σε δύο σημεία του κειμένου γίνεται αναφορά στον εξαναγκασμό αφενός των φιλοσόφων,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αφετέρου των πολιτών. Αφού τα εντοπίσετε, να σχολιάσετε τη θέση του Πλάτωνα και να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προβληματιστείτε ως προς το σκεπτικό με το οποίο νομιμοποιεί τον εξαναγκασμό αυτό.</a:t>
            </a:r>
          </a:p>
          <a:p>
            <a:r>
              <a:rPr lang="el-GR" sz="2000" dirty="0">
                <a:solidFill>
                  <a:srgbClr val="000000"/>
                </a:solidFill>
                <a:latin typeface="PFHighwayGothicCondensedBlack"/>
              </a:rPr>
              <a:t>8. 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Θεωρείτε ότι ως προς τις αξίες της δημόσιας ζωής υπάρχουν ομοιότητες ανάμεσα στην ιδεατή πλατωνική πολιτεία και στις πρώτες πόλεις στον </a:t>
            </a:r>
            <a:r>
              <a:rPr lang="el-GR" sz="2000" dirty="0" err="1">
                <a:solidFill>
                  <a:srgbClr val="000000"/>
                </a:solidFill>
                <a:latin typeface="PFHighwayGothicCondensedLight"/>
              </a:rPr>
              <a:t>πρωταγόρειο</a:t>
            </a:r>
            <a:r>
              <a:rPr lang="el-GR" sz="2000" dirty="0">
                <a:solidFill>
                  <a:srgbClr val="000000"/>
                </a:solidFill>
                <a:latin typeface="PFHighwayGothicCondensedLight"/>
              </a:rPr>
              <a:t> μύθο;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2039275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xmlns="" id="{77CF048C-F1EA-471E-97A9-CF74CC0F6F9A}"/>
              </a:ext>
            </a:extLst>
          </p:cNvPr>
          <p:cNvSpPr/>
          <p:nvPr/>
        </p:nvSpPr>
        <p:spPr>
          <a:xfrm>
            <a:off x="970669" y="1007742"/>
            <a:ext cx="10677379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MinionPro-Medium"/>
              </a:rPr>
              <a:t>Ενότητα 11. Ο χαρακτήρας και οι στόχοι της παιδείας. Αριστοτέλης Πολιτικά, Θ 1.3-2.1</a:t>
            </a:r>
          </a:p>
          <a:p>
            <a:endParaRPr lang="el-GR" b="1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Ὅτι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μὲν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οὖν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νομοθετητέον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περὶ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παιδείας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ταύτην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κοινὴν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ποιητέον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φανερόν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τίς</a:t>
            </a:r>
            <a:r>
              <a:rPr lang="el-GR" sz="2000" dirty="0">
                <a:latin typeface="MinionPro-Medium"/>
              </a:rPr>
              <a:t> δ’ </a:t>
            </a:r>
            <a:r>
              <a:rPr lang="el-GR" sz="2000" dirty="0" err="1">
                <a:latin typeface="MinionPro-Medium"/>
              </a:rPr>
              <a:t>ἔσται</a:t>
            </a:r>
            <a:r>
              <a:rPr lang="el-GR" sz="2000" dirty="0">
                <a:latin typeface="MinionPro-Medium"/>
              </a:rPr>
              <a:t> ἡ</a:t>
            </a:r>
          </a:p>
          <a:p>
            <a:r>
              <a:rPr lang="el-GR" sz="2000" dirty="0" err="1">
                <a:latin typeface="MinionPro-Medium"/>
              </a:rPr>
              <a:t>παιδεία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πῶς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χρὴ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παιδεύεσθαι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δεῖ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μὴ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λανθάνειν</a:t>
            </a:r>
            <a:r>
              <a:rPr lang="el-GR" sz="2000" dirty="0">
                <a:latin typeface="MinionPro-Medium"/>
              </a:rPr>
              <a:t>. </a:t>
            </a:r>
            <a:r>
              <a:rPr lang="el-GR" sz="2000" dirty="0" err="1">
                <a:latin typeface="MinionPro-Medium"/>
              </a:rPr>
              <a:t>νῦν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γὰρ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ἀμφισβητεῖται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περὶ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τῶν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ἔργων</a:t>
            </a:r>
            <a:r>
              <a:rPr lang="el-GR" sz="2000" dirty="0">
                <a:latin typeface="MinionPro-Medium"/>
              </a:rPr>
              <a:t>.</a:t>
            </a:r>
          </a:p>
          <a:p>
            <a:r>
              <a:rPr lang="el-GR" sz="2000" dirty="0" err="1">
                <a:latin typeface="MinionPro-Medium"/>
              </a:rPr>
              <a:t>Οὐ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γὰρ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ταὐτὰ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πάντες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ὑπολαμβάνουσι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δεῖν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μανθάνειν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τοὺς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νέους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οὔτε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ἀρετὴν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οὔτε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πρὸς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τὸν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βίον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τὸν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ἄριστον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οὐδὲ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φανερὸν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πότερον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διάνοιαν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πρέπει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μᾶλλον</a:t>
            </a:r>
            <a:r>
              <a:rPr lang="el-GR" sz="2000" dirty="0">
                <a:latin typeface="MinionPro-Medium"/>
              </a:rPr>
              <a:t> ἢ 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τὸ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τῆς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ψυχῆς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ἦθος</a:t>
            </a:r>
            <a:r>
              <a:rPr lang="el-GR" sz="2000" dirty="0">
                <a:latin typeface="MinionPro-Medium"/>
              </a:rPr>
              <a:t>· </a:t>
            </a:r>
            <a:r>
              <a:rPr lang="el-GR" sz="2000" dirty="0" err="1">
                <a:latin typeface="MinionPro-Medium"/>
              </a:rPr>
              <a:t>Ἔκ</a:t>
            </a:r>
            <a:r>
              <a:rPr lang="el-GR" sz="2000" dirty="0">
                <a:latin typeface="MinionPro-Medium"/>
              </a:rPr>
              <a:t> τε </a:t>
            </a:r>
            <a:r>
              <a:rPr lang="el-GR" sz="2000" dirty="0" err="1">
                <a:latin typeface="MinionPro-Medium"/>
              </a:rPr>
              <a:t>τῆς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ἐμποδὼν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παιδείας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ταραχώδης</a:t>
            </a:r>
            <a:r>
              <a:rPr lang="el-GR" sz="2000" dirty="0">
                <a:latin typeface="MinionPro-Medium"/>
              </a:rPr>
              <a:t> ἡ </a:t>
            </a:r>
            <a:r>
              <a:rPr lang="el-GR" sz="2000" dirty="0" err="1">
                <a:latin typeface="MinionPro-Medium"/>
              </a:rPr>
              <a:t>σκέψις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δῆλον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οὐδὲν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πότερον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ἀσκεῖν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δεῖ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τὰ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χρήσιμα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τὸν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βίον</a:t>
            </a:r>
            <a:r>
              <a:rPr lang="el-GR" sz="2000" dirty="0">
                <a:latin typeface="MinionPro-Medium"/>
              </a:rPr>
              <a:t> ἢ </a:t>
            </a:r>
            <a:r>
              <a:rPr lang="el-GR" sz="2000" dirty="0" err="1">
                <a:latin typeface="MinionPro-Medium"/>
              </a:rPr>
              <a:t>τὰ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τείνοντα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ἀρετὴν</a:t>
            </a:r>
            <a:r>
              <a:rPr lang="el-GR" sz="2000" dirty="0">
                <a:latin typeface="MinionPro-Medium"/>
              </a:rPr>
              <a:t> ἢ </a:t>
            </a:r>
            <a:r>
              <a:rPr lang="el-GR" sz="2000" dirty="0" err="1">
                <a:latin typeface="MinionPro-Medium"/>
              </a:rPr>
              <a:t>τὰ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περιττά</a:t>
            </a:r>
            <a:r>
              <a:rPr lang="el-GR" sz="2000" dirty="0">
                <a:latin typeface="MinionPro-Medium"/>
              </a:rPr>
              <a:t> (</a:t>
            </a:r>
            <a:r>
              <a:rPr lang="el-GR" sz="2000" dirty="0" err="1">
                <a:latin typeface="MinionPro-Medium"/>
              </a:rPr>
              <a:t>πάντα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γὰρ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εἴληφε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ταῦτα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κριτάς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τινας</a:t>
            </a:r>
            <a:r>
              <a:rPr lang="el-GR" sz="2000" dirty="0">
                <a:latin typeface="MinionPro-Medium"/>
              </a:rPr>
              <a:t>)· </a:t>
            </a:r>
            <a:r>
              <a:rPr lang="el-GR" sz="2000" dirty="0" err="1">
                <a:latin typeface="MinionPro-Medium"/>
              </a:rPr>
              <a:t>περί</a:t>
            </a:r>
            <a:r>
              <a:rPr lang="el-GR" sz="2000" dirty="0">
                <a:latin typeface="MinionPro-Medium"/>
              </a:rPr>
              <a:t> τε </a:t>
            </a:r>
            <a:r>
              <a:rPr lang="el-GR" sz="2000" dirty="0" err="1">
                <a:latin typeface="MinionPro-Medium"/>
              </a:rPr>
              <a:t>τῶν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ἀρετὴν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οὐθέν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ἐστιν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ὁμολογούμενον</a:t>
            </a:r>
            <a:r>
              <a:rPr lang="el-GR" sz="2000" dirty="0">
                <a:latin typeface="MinionPro-Medium"/>
              </a:rPr>
              <a:t> (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γὰρ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ἀρετὴν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οὐ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αὐτὴν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εὐθὺς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πάντες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τιμῶσιν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ὥστ</a:t>
            </a:r>
            <a:r>
              <a:rPr lang="el-GR" sz="2000" dirty="0">
                <a:latin typeface="MinionPro-Medium"/>
              </a:rPr>
              <a:t>’ </a:t>
            </a:r>
            <a:r>
              <a:rPr lang="el-GR" sz="2000" dirty="0" err="1">
                <a:latin typeface="MinionPro-Medium"/>
              </a:rPr>
              <a:t>εὐλόγως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διαφέρονται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ἄσκησιν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αὐτῆς</a:t>
            </a:r>
            <a:r>
              <a:rPr lang="el-GR" sz="2000" dirty="0">
                <a:latin typeface="MinionPro-Medium"/>
              </a:rPr>
              <a:t>).</a:t>
            </a:r>
          </a:p>
          <a:p>
            <a:r>
              <a:rPr lang="el-GR" sz="2000" dirty="0" err="1">
                <a:latin typeface="MinionPro-Medium"/>
              </a:rPr>
              <a:t>Ὅτι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μὲν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οὖν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τὰ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ἀναγκαῖα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δεῖ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διδάσκεσθαι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τῶν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χρησίμων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οὐκ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ἄδηλον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ὅτι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δὲ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οὐ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πάντα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διῃρημένων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τῶν</a:t>
            </a:r>
            <a:r>
              <a:rPr lang="el-GR" sz="2000" dirty="0">
                <a:latin typeface="MinionPro-Medium"/>
              </a:rPr>
              <a:t> τε </a:t>
            </a:r>
            <a:r>
              <a:rPr lang="el-GR" sz="2000" dirty="0" err="1">
                <a:latin typeface="MinionPro-Medium"/>
              </a:rPr>
              <a:t>ἐλευθερίων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ἔργων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τῶν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ἀνελευθερίων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φανερόν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ὅτι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τῶν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τοιούτων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δεῖ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μετέχειν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ὅσα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τῶν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χρησίμων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ποιήσει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τὸν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μετέχοντα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μὴ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βάναυσον</a:t>
            </a:r>
            <a:r>
              <a:rPr lang="el-GR" sz="2000" dirty="0">
                <a:latin typeface="MinionPro-Medium"/>
              </a:rPr>
              <a:t>. </a:t>
            </a:r>
            <a:r>
              <a:rPr lang="el-GR" sz="2000" dirty="0" err="1">
                <a:latin typeface="MinionPro-Medium"/>
              </a:rPr>
              <a:t>Βάναυσον</a:t>
            </a:r>
            <a:r>
              <a:rPr lang="el-GR" sz="2000" dirty="0">
                <a:latin typeface="MinionPro-Medium"/>
              </a:rPr>
              <a:t> δ’ </a:t>
            </a:r>
            <a:r>
              <a:rPr lang="el-GR" sz="2000" dirty="0" err="1">
                <a:latin typeface="MinionPro-Medium"/>
              </a:rPr>
              <a:t>ἔργον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εἶναι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δεῖ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τοῦτο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νομίζειν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τέχνην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ταύτην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μάθησιν</a:t>
            </a:r>
            <a:r>
              <a:rPr lang="el-GR" sz="2000" dirty="0">
                <a:latin typeface="MinionPro-Medium"/>
              </a:rPr>
              <a:t>, </a:t>
            </a:r>
            <a:r>
              <a:rPr lang="el-GR" sz="2000" dirty="0" err="1">
                <a:latin typeface="MinionPro-Medium"/>
              </a:rPr>
              <a:t>ὅσαι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πρὸς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τὰς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χρήσεις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καὶ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τὰς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πράξεις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τὰς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τῆς</a:t>
            </a:r>
            <a:endParaRPr lang="el-GR" sz="2000" dirty="0">
              <a:latin typeface="MinionPro-Medium"/>
            </a:endParaRPr>
          </a:p>
          <a:p>
            <a:r>
              <a:rPr lang="el-GR" sz="2000" dirty="0" err="1">
                <a:latin typeface="MinionPro-Medium"/>
              </a:rPr>
              <a:t>ἀρετῆς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ἄχρηστον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ἀπεργάζονται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τὸ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σῶμα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τῶν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ἐλευθέρων</a:t>
            </a:r>
            <a:r>
              <a:rPr lang="el-GR" sz="2000" dirty="0">
                <a:latin typeface="MinionPro-Medium"/>
              </a:rPr>
              <a:t> [ἢ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ψυχὴν</a:t>
            </a:r>
            <a:r>
              <a:rPr lang="el-GR" sz="2000" dirty="0">
                <a:latin typeface="MinionPro-Medium"/>
              </a:rPr>
              <a:t>] ἢ </a:t>
            </a:r>
            <a:r>
              <a:rPr lang="el-GR" sz="2000" dirty="0" err="1">
                <a:latin typeface="MinionPro-Medium"/>
              </a:rPr>
              <a:t>τὴν</a:t>
            </a:r>
            <a:r>
              <a:rPr lang="el-GR" sz="2000" dirty="0">
                <a:latin typeface="MinionPro-Medium"/>
              </a:rPr>
              <a:t> </a:t>
            </a:r>
            <a:r>
              <a:rPr lang="el-GR" sz="2000" dirty="0" err="1">
                <a:latin typeface="MinionPro-Medium"/>
              </a:rPr>
              <a:t>διάνοιαν</a:t>
            </a:r>
            <a:r>
              <a:rPr lang="el-GR" sz="2000" dirty="0">
                <a:latin typeface="MinionPro-Medium"/>
              </a:rPr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3122633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xmlns="" id="{96E10743-BD2C-4149-B9BA-8F596F74CD27}"/>
              </a:ext>
            </a:extLst>
          </p:cNvPr>
          <p:cNvSpPr/>
          <p:nvPr/>
        </p:nvSpPr>
        <p:spPr>
          <a:xfrm>
            <a:off x="900332" y="923363"/>
            <a:ext cx="108039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000000"/>
                </a:solidFill>
                <a:latin typeface="PFHighwayGothicCondensedBlack"/>
              </a:rPr>
              <a:t>Ερωτήσεις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1.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Ποιος πρέπει να είναι ο χαρακτήρας της παιδείας σύμφωνα με τον Αριστοτέλη;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2.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Ποιες ενδεχόμενες </a:t>
            </a:r>
            <a:r>
              <a:rPr lang="el-GR" dirty="0" err="1">
                <a:solidFill>
                  <a:srgbClr val="000000"/>
                </a:solidFill>
                <a:latin typeface="PFHighwayGothicCondensedLight"/>
              </a:rPr>
              <a:t>στοχοθεσίες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 του εκπαιδευτικού συστήματος αναφέρει ο Αριστοτέλης; Ποια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είναι τα πιθανά γνωστικά αντικείμενα που συνδέονται με τις συγκεκριμένες </a:t>
            </a:r>
            <a:r>
              <a:rPr lang="el-GR" dirty="0" err="1">
                <a:solidFill>
                  <a:srgbClr val="000000"/>
                </a:solidFill>
                <a:latin typeface="PFHighwayGothicCondensedLight"/>
              </a:rPr>
              <a:t>στοχοθεσίες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3.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Για ποιους λόγους είναι δύσκολο, σύμφωνα με τον Αριστοτέλη, να υπάρξει μια κοινή αντίληψη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για την ενδεδειγμένη παιδεία που πρέπει να έχουν οι νέοι;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4.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Αφού στην πρώτη παράγραφο του αποσπάσματος ο Αριστοτέλης καταγράφει πιθανές εκπαιδευτικές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εκδοχές, στη δεύτερη παράγραφο καταθέτει ορισμένες δικές του προτάσεις. Ποιες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είναι αυτές;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5.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Με τα δύο ρηματικά επίθετα στην πρώτη περίοδο ο Αριστοτέλης διατυπώνει μια δεοντολογία. Τι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ακριβώς προτείνει; Έχει πολιτικό χαρακτήρα η πρότασή του για την παιδεία;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6.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Επειδή ο φιλόσοφος θεωρεί καθοριστικό το </a:t>
            </a:r>
            <a:r>
              <a:rPr lang="el-GR" sz="1600" b="0" i="1" u="none" strike="noStrike" baseline="0" dirty="0">
                <a:solidFill>
                  <a:srgbClr val="000000"/>
                </a:solidFill>
                <a:latin typeface="MinionPro-MediumIt"/>
              </a:rPr>
              <a:t>τέλος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του εκπαιδευτικού συστήματος, την απώτερη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στόχευσή του, ξεκινά την προσέγγισή του με αυτό. Τα ενδεχόμενα </a:t>
            </a:r>
            <a:r>
              <a:rPr lang="el-GR" sz="1600" b="0" i="1" u="none" strike="noStrike" baseline="0" dirty="0">
                <a:solidFill>
                  <a:srgbClr val="000000"/>
                </a:solidFill>
                <a:latin typeface="MinionPro-MediumIt"/>
              </a:rPr>
              <a:t>τέλη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της εκπαίδευσης έχουν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χαρακτήρα πρόσκαιρο και τοπικό (ελληνικό, αθηναϊκό) ή διαχρονικό και </a:t>
            </a:r>
            <a:r>
              <a:rPr lang="el-GR" dirty="0" err="1">
                <a:solidFill>
                  <a:srgbClr val="000000"/>
                </a:solidFill>
                <a:latin typeface="PFHighwayGothicCondensedLight"/>
              </a:rPr>
              <a:t>υπερτοπικό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7.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Γιατί, κατά τη γνώμη σας, ένας φιλόσοφος σαν τον Αριστοτέλη μπορεί να ταράζεται όταν προσεγγίζει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ως μελετητής την εκπαιδευτική πραγματικότητα της εποχής του; Έχει κάτι αλλάξει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σήμερα;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Black"/>
              </a:rPr>
              <a:t>8. </a:t>
            </a:r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Θα συμφωνούσατε με την άποψη ότι ο Αριστοτέλης θεωρεί την ελευθερία ορισμένων πολιτών</a:t>
            </a:r>
          </a:p>
          <a:p>
            <a:r>
              <a:rPr lang="el-GR" dirty="0">
                <a:solidFill>
                  <a:srgbClr val="000000"/>
                </a:solidFill>
                <a:latin typeface="PFHighwayGothicCondensedLight"/>
              </a:rPr>
              <a:t>ένα αμετάβλητο δεδομένο; Πώς συνδέει την ελευθερία με την παιδεία;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0225953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977</Words>
  <Application>Microsoft Office PowerPoint</Application>
  <PresentationFormat>Προσαρμογή</PresentationFormat>
  <Paragraphs>73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7</cp:revision>
  <dcterms:created xsi:type="dcterms:W3CDTF">2020-04-10T16:00:08Z</dcterms:created>
  <dcterms:modified xsi:type="dcterms:W3CDTF">2020-04-21T15:41:55Z</dcterms:modified>
</cp:coreProperties>
</file>