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Nunito"/>
      <p:regular r:id="rId18"/>
      <p:bold r:id="rId19"/>
      <p:italic r:id="rId20"/>
      <p:boldItalic r:id="rId21"/>
    </p:embeddedFont>
    <p:embeddedFont>
      <p:font typeface="Maven Pro"/>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italic.fntdata"/><Relationship Id="rId11" Type="http://schemas.openxmlformats.org/officeDocument/2006/relationships/slide" Target="slides/slide6.xml"/><Relationship Id="rId22" Type="http://schemas.openxmlformats.org/officeDocument/2006/relationships/font" Target="fonts/MavenPro-regular.fntdata"/><Relationship Id="rId10" Type="http://schemas.openxmlformats.org/officeDocument/2006/relationships/slide" Target="slides/slide5.xml"/><Relationship Id="rId21" Type="http://schemas.openxmlformats.org/officeDocument/2006/relationships/font" Target="fonts/Nunito-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MavenPr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bold.fntdata"/><Relationship Id="rId6" Type="http://schemas.openxmlformats.org/officeDocument/2006/relationships/slide" Target="slides/slide1.xml"/><Relationship Id="rId18" Type="http://schemas.openxmlformats.org/officeDocument/2006/relationships/font" Target="fonts/Nuni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340f4561fc7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340f4561fc7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340f4561fc7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340f4561fc7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304c046ee0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304c046ee0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33cb81e7c2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33cb81e7c2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340f4561fc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340f4561fc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340f4561fc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340f4561fc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340f4561fc7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340f4561fc7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340f4561fc7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340f4561fc7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40f4561fc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40f4561fc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340f4561fc7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340f4561fc7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340f4561fc7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340f4561fc7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340f4561fc7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340f4561fc7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phet.colorado.edu/sims/html/masses-and-springs-basics/latest/masses-and-springs-basics_el.html" TargetMode="External"/><Relationship Id="rId4" Type="http://schemas.openxmlformats.org/officeDocument/2006/relationships/hyperlink" Target="https://phet.colorado.edu/sims/html/masses-and-springs-basics/latest/masses-and-springs-basics_el.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photodentro.edu.gr/v/item/ds/8521/1585"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45811"/>
        </a:solidFill>
      </p:bgPr>
    </p:bg>
    <p:spTree>
      <p:nvGrpSpPr>
        <p:cNvPr id="276" name="Shape 276"/>
        <p:cNvGrpSpPr/>
        <p:nvPr/>
      </p:nvGrpSpPr>
      <p:grpSpPr>
        <a:xfrm>
          <a:off x="0" y="0"/>
          <a:ext cx="0" cy="0"/>
          <a:chOff x="0" y="0"/>
          <a:chExt cx="0" cy="0"/>
        </a:xfrm>
      </p:grpSpPr>
      <p:sp>
        <p:nvSpPr>
          <p:cNvPr id="277" name="Google Shape;277;p13"/>
          <p:cNvSpPr txBox="1"/>
          <p:nvPr>
            <p:ph type="title"/>
          </p:nvPr>
        </p:nvSpPr>
        <p:spPr>
          <a:xfrm>
            <a:off x="1016000" y="681575"/>
            <a:ext cx="6375300" cy="23115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l"/>
              <a:t>       </a:t>
            </a:r>
            <a:r>
              <a:rPr lang="el" sz="4100">
                <a:latin typeface="Comic Sans MS"/>
                <a:ea typeface="Comic Sans MS"/>
                <a:cs typeface="Comic Sans MS"/>
                <a:sym typeface="Comic Sans MS"/>
              </a:rPr>
              <a:t>Μέτρηση της δύναμης</a:t>
            </a:r>
            <a:endParaRPr sz="4100">
              <a:latin typeface="Comic Sans MS"/>
              <a:ea typeface="Comic Sans MS"/>
              <a:cs typeface="Comic Sans MS"/>
              <a:sym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336" name="Shape 336"/>
        <p:cNvGrpSpPr/>
        <p:nvPr/>
      </p:nvGrpSpPr>
      <p:grpSpPr>
        <a:xfrm>
          <a:off x="0" y="0"/>
          <a:ext cx="0" cy="0"/>
          <a:chOff x="0" y="0"/>
          <a:chExt cx="0" cy="0"/>
        </a:xfrm>
      </p:grpSpPr>
      <p:sp>
        <p:nvSpPr>
          <p:cNvPr id="337" name="Google Shape;337;p22"/>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l" sz="2920">
                <a:solidFill>
                  <a:srgbClr val="C45811"/>
                </a:solidFill>
              </a:rPr>
              <a:t>Δυναμόμετρα</a:t>
            </a:r>
            <a:endParaRPr sz="2920">
              <a:solidFill>
                <a:srgbClr val="C45811"/>
              </a:solidFill>
            </a:endParaRPr>
          </a:p>
        </p:txBody>
      </p:sp>
      <p:sp>
        <p:nvSpPr>
          <p:cNvPr id="338" name="Google Shape;338;p22"/>
          <p:cNvSpPr txBox="1"/>
          <p:nvPr>
            <p:ph idx="1" type="body"/>
          </p:nvPr>
        </p:nvSpPr>
        <p:spPr>
          <a:xfrm>
            <a:off x="2140500" y="1152475"/>
            <a:ext cx="48105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339" name="Google Shape;339;p22" title="Στιγμιότυπο οθόνης 2025-03-16 204941.png"/>
          <p:cNvPicPr preferRelativeResize="0"/>
          <p:nvPr/>
        </p:nvPicPr>
        <p:blipFill>
          <a:blip r:embed="rId3">
            <a:alphaModFix/>
          </a:blip>
          <a:stretch>
            <a:fillRect/>
          </a:stretch>
        </p:blipFill>
        <p:spPr>
          <a:xfrm>
            <a:off x="2140500" y="1236850"/>
            <a:ext cx="4742475" cy="31414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6D7A8"/>
        </a:solidFill>
      </p:bgPr>
    </p:bg>
    <p:spTree>
      <p:nvGrpSpPr>
        <p:cNvPr id="343" name="Shape 343"/>
        <p:cNvGrpSpPr/>
        <p:nvPr/>
      </p:nvGrpSpPr>
      <p:grpSpPr>
        <a:xfrm>
          <a:off x="0" y="0"/>
          <a:ext cx="0" cy="0"/>
          <a:chOff x="0" y="0"/>
          <a:chExt cx="0" cy="0"/>
        </a:xfrm>
      </p:grpSpPr>
      <p:sp>
        <p:nvSpPr>
          <p:cNvPr id="344" name="Google Shape;344;p23"/>
          <p:cNvSpPr txBox="1"/>
          <p:nvPr>
            <p:ph type="title"/>
          </p:nvPr>
        </p:nvSpPr>
        <p:spPr>
          <a:xfrm>
            <a:off x="1199175" y="250250"/>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600"/>
              </a:spcAft>
              <a:buNone/>
            </a:pPr>
            <a:r>
              <a:rPr lang="el" sz="1500">
                <a:solidFill>
                  <a:schemeClr val="accent2"/>
                </a:solidFill>
                <a:latin typeface="Arial"/>
                <a:ea typeface="Arial"/>
                <a:cs typeface="Arial"/>
                <a:sym typeface="Arial"/>
              </a:rPr>
              <a:t>Ο</a:t>
            </a:r>
            <a:r>
              <a:rPr lang="el" sz="1500">
                <a:solidFill>
                  <a:schemeClr val="accent2"/>
                </a:solidFill>
                <a:latin typeface="Arial"/>
                <a:ea typeface="Arial"/>
                <a:cs typeface="Arial"/>
                <a:sym typeface="Arial"/>
              </a:rPr>
              <a:t> νόμος του Χουκ, βρίσκει εφαρμογή σε πολλές τεχνολογικές εφαρμογές</a:t>
            </a:r>
            <a:endParaRPr sz="3200">
              <a:solidFill>
                <a:schemeClr val="accent2"/>
              </a:solidFill>
            </a:endParaRPr>
          </a:p>
        </p:txBody>
      </p:sp>
      <p:sp>
        <p:nvSpPr>
          <p:cNvPr id="345" name="Google Shape;345;p23"/>
          <p:cNvSpPr txBox="1"/>
          <p:nvPr>
            <p:ph idx="1" type="body"/>
          </p:nvPr>
        </p:nvSpPr>
        <p:spPr>
          <a:xfrm>
            <a:off x="1303800" y="1249550"/>
            <a:ext cx="3268200" cy="31950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sz="1100">
              <a:solidFill>
                <a:srgbClr val="1B1C1D"/>
              </a:solidFill>
              <a:latin typeface="Arial"/>
              <a:ea typeface="Arial"/>
              <a:cs typeface="Arial"/>
              <a:sym typeface="Arial"/>
            </a:endParaRPr>
          </a:p>
          <a:p>
            <a:pPr indent="0" lvl="0" marL="0" rtl="0" algn="l">
              <a:lnSpc>
                <a:spcPct val="100000"/>
              </a:lnSpc>
              <a:spcBef>
                <a:spcPts val="600"/>
              </a:spcBef>
              <a:spcAft>
                <a:spcPts val="0"/>
              </a:spcAft>
              <a:buNone/>
            </a:pPr>
            <a:r>
              <a:rPr b="1" lang="el" sz="1400">
                <a:solidFill>
                  <a:srgbClr val="1B1C1D"/>
                </a:solidFill>
                <a:latin typeface="Arial"/>
                <a:ea typeface="Arial"/>
                <a:cs typeface="Arial"/>
                <a:sym typeface="Arial"/>
              </a:rPr>
              <a:t>Μηχανική</a:t>
            </a:r>
            <a:endParaRPr b="1" sz="1400">
              <a:solidFill>
                <a:srgbClr val="1B1C1D"/>
              </a:solidFill>
              <a:latin typeface="Arial"/>
              <a:ea typeface="Arial"/>
              <a:cs typeface="Arial"/>
              <a:sym typeface="Arial"/>
            </a:endParaRPr>
          </a:p>
          <a:p>
            <a:pPr indent="-311150" lvl="0" marL="457200" rtl="0" algn="l">
              <a:lnSpc>
                <a:spcPct val="100000"/>
              </a:lnSpc>
              <a:spcBef>
                <a:spcPts val="600"/>
              </a:spcBef>
              <a:spcAft>
                <a:spcPts val="0"/>
              </a:spcAft>
              <a:buClr>
                <a:srgbClr val="1B1C1D"/>
              </a:buClr>
              <a:buSzPts val="1300"/>
              <a:buFont typeface="Arial"/>
              <a:buChar char="●"/>
            </a:pPr>
            <a:r>
              <a:rPr b="1" lang="el">
                <a:solidFill>
                  <a:srgbClr val="1B1C1D"/>
                </a:solidFill>
                <a:latin typeface="Arial"/>
                <a:ea typeface="Arial"/>
                <a:cs typeface="Arial"/>
                <a:sym typeface="Arial"/>
              </a:rPr>
              <a:t>Ελατήρια</a:t>
            </a:r>
            <a:endParaRPr b="1">
              <a:solidFill>
                <a:srgbClr val="1B1C1D"/>
              </a:solidFill>
              <a:latin typeface="Arial"/>
              <a:ea typeface="Arial"/>
              <a:cs typeface="Arial"/>
              <a:sym typeface="Arial"/>
            </a:endParaRPr>
          </a:p>
          <a:p>
            <a:pPr indent="-311150" lvl="0" marL="457200" rtl="0" algn="l">
              <a:lnSpc>
                <a:spcPct val="100000"/>
              </a:lnSpc>
              <a:spcBef>
                <a:spcPts val="0"/>
              </a:spcBef>
              <a:spcAft>
                <a:spcPts val="0"/>
              </a:spcAft>
              <a:buClr>
                <a:srgbClr val="1B1C1D"/>
              </a:buClr>
              <a:buSzPts val="1300"/>
              <a:buFont typeface="Arial"/>
              <a:buChar char="●"/>
            </a:pPr>
            <a:r>
              <a:rPr b="1" lang="el">
                <a:solidFill>
                  <a:srgbClr val="1B1C1D"/>
                </a:solidFill>
                <a:latin typeface="Arial"/>
                <a:ea typeface="Arial"/>
                <a:cs typeface="Arial"/>
                <a:sym typeface="Arial"/>
              </a:rPr>
              <a:t>Δυναμόμετρα</a:t>
            </a:r>
            <a:endParaRPr b="1">
              <a:solidFill>
                <a:srgbClr val="1B1C1D"/>
              </a:solidFill>
              <a:latin typeface="Arial"/>
              <a:ea typeface="Arial"/>
              <a:cs typeface="Arial"/>
              <a:sym typeface="Arial"/>
            </a:endParaRPr>
          </a:p>
          <a:p>
            <a:pPr indent="-311150" lvl="0" marL="457200" rtl="0" algn="l">
              <a:lnSpc>
                <a:spcPct val="100000"/>
              </a:lnSpc>
              <a:spcBef>
                <a:spcPts val="0"/>
              </a:spcBef>
              <a:spcAft>
                <a:spcPts val="0"/>
              </a:spcAft>
              <a:buClr>
                <a:srgbClr val="1B1C1D"/>
              </a:buClr>
              <a:buSzPts val="1300"/>
              <a:buFont typeface="Arial"/>
              <a:buChar char="●"/>
            </a:pPr>
            <a:r>
              <a:rPr b="1" lang="el">
                <a:solidFill>
                  <a:srgbClr val="1B1C1D"/>
                </a:solidFill>
                <a:latin typeface="Arial"/>
                <a:ea typeface="Arial"/>
                <a:cs typeface="Arial"/>
                <a:sym typeface="Arial"/>
              </a:rPr>
              <a:t>Κατασκευές</a:t>
            </a:r>
            <a:endParaRPr b="1">
              <a:solidFill>
                <a:srgbClr val="1B1C1D"/>
              </a:solidFill>
              <a:latin typeface="Arial"/>
              <a:ea typeface="Arial"/>
              <a:cs typeface="Arial"/>
              <a:sym typeface="Arial"/>
            </a:endParaRPr>
          </a:p>
          <a:p>
            <a:pPr indent="0" lvl="0" marL="0" rtl="0" algn="l">
              <a:lnSpc>
                <a:spcPct val="100000"/>
              </a:lnSpc>
              <a:spcBef>
                <a:spcPts val="600"/>
              </a:spcBef>
              <a:spcAft>
                <a:spcPts val="0"/>
              </a:spcAft>
              <a:buNone/>
            </a:pPr>
            <a:r>
              <a:rPr b="1" lang="el" sz="1400">
                <a:solidFill>
                  <a:srgbClr val="1B1C1D"/>
                </a:solidFill>
                <a:latin typeface="Arial"/>
                <a:ea typeface="Arial"/>
                <a:cs typeface="Arial"/>
                <a:sym typeface="Arial"/>
              </a:rPr>
              <a:t>Υλικά</a:t>
            </a:r>
            <a:endParaRPr b="1" sz="1400">
              <a:solidFill>
                <a:srgbClr val="1B1C1D"/>
              </a:solidFill>
              <a:latin typeface="Arial"/>
              <a:ea typeface="Arial"/>
              <a:cs typeface="Arial"/>
              <a:sym typeface="Arial"/>
            </a:endParaRPr>
          </a:p>
          <a:p>
            <a:pPr indent="-311150" lvl="0" marL="457200" rtl="0" algn="l">
              <a:lnSpc>
                <a:spcPct val="100000"/>
              </a:lnSpc>
              <a:spcBef>
                <a:spcPts val="600"/>
              </a:spcBef>
              <a:spcAft>
                <a:spcPts val="0"/>
              </a:spcAft>
              <a:buClr>
                <a:srgbClr val="1B1C1D"/>
              </a:buClr>
              <a:buSzPts val="1300"/>
              <a:buFont typeface="Arial"/>
              <a:buChar char="●"/>
            </a:pPr>
            <a:r>
              <a:rPr b="1" lang="el" sz="1400">
                <a:solidFill>
                  <a:srgbClr val="1B1C1D"/>
                </a:solidFill>
                <a:latin typeface="Arial"/>
                <a:ea typeface="Arial"/>
                <a:cs typeface="Arial"/>
                <a:sym typeface="Arial"/>
              </a:rPr>
              <a:t>Προσδιορισμός </a:t>
            </a:r>
            <a:r>
              <a:rPr b="1" lang="el">
                <a:solidFill>
                  <a:srgbClr val="1B1C1D"/>
                </a:solidFill>
                <a:latin typeface="Arial"/>
                <a:ea typeface="Arial"/>
                <a:cs typeface="Arial"/>
                <a:sym typeface="Arial"/>
              </a:rPr>
              <a:t>ελαστικών ιδιοτήτων</a:t>
            </a:r>
            <a:endParaRPr b="1">
              <a:solidFill>
                <a:srgbClr val="1B1C1D"/>
              </a:solidFill>
              <a:latin typeface="Arial"/>
              <a:ea typeface="Arial"/>
              <a:cs typeface="Arial"/>
              <a:sym typeface="Arial"/>
            </a:endParaRPr>
          </a:p>
          <a:p>
            <a:pPr indent="-311150" lvl="0" marL="457200" rtl="0" algn="l">
              <a:lnSpc>
                <a:spcPct val="100000"/>
              </a:lnSpc>
              <a:spcBef>
                <a:spcPts val="0"/>
              </a:spcBef>
              <a:spcAft>
                <a:spcPts val="0"/>
              </a:spcAft>
              <a:buClr>
                <a:srgbClr val="1B1C1D"/>
              </a:buClr>
              <a:buSzPts val="1300"/>
              <a:buFont typeface="Arial"/>
              <a:buChar char="●"/>
            </a:pPr>
            <a:r>
              <a:rPr b="1" lang="el">
                <a:solidFill>
                  <a:srgbClr val="1B1C1D"/>
                </a:solidFill>
                <a:latin typeface="Arial"/>
                <a:ea typeface="Arial"/>
                <a:cs typeface="Arial"/>
                <a:sym typeface="Arial"/>
              </a:rPr>
              <a:t>Έλεγχος ποιότητας υλικών</a:t>
            </a:r>
            <a:endParaRPr b="1">
              <a:solidFill>
                <a:srgbClr val="1B1C1D"/>
              </a:solidFill>
              <a:latin typeface="Arial"/>
              <a:ea typeface="Arial"/>
              <a:cs typeface="Arial"/>
              <a:sym typeface="Arial"/>
            </a:endParaRPr>
          </a:p>
        </p:txBody>
      </p:sp>
      <p:sp>
        <p:nvSpPr>
          <p:cNvPr id="346" name="Google Shape;346;p23"/>
          <p:cNvSpPr txBox="1"/>
          <p:nvPr>
            <p:ph idx="2" type="body"/>
          </p:nvPr>
        </p:nvSpPr>
        <p:spPr>
          <a:xfrm>
            <a:off x="4572000" y="1597875"/>
            <a:ext cx="3430500" cy="2934000"/>
          </a:xfrm>
          <a:prstGeom prst="rect">
            <a:avLst/>
          </a:prstGeom>
        </p:spPr>
        <p:txBody>
          <a:bodyPr anchorCtr="0" anchor="t" bIns="91425" lIns="91425" spcFirstLastPara="1" rIns="91425" wrap="square" tIns="91425">
            <a:normAutofit/>
          </a:bodyPr>
          <a:lstStyle/>
          <a:p>
            <a:pPr indent="0" lvl="0" marL="0" rtl="0" algn="l">
              <a:lnSpc>
                <a:spcPct val="100000"/>
              </a:lnSpc>
              <a:spcBef>
                <a:spcPts val="600"/>
              </a:spcBef>
              <a:spcAft>
                <a:spcPts val="0"/>
              </a:spcAft>
              <a:buNone/>
            </a:pPr>
            <a:r>
              <a:rPr b="1" lang="el" sz="1400">
                <a:solidFill>
                  <a:srgbClr val="1B1C1D"/>
                </a:solidFill>
                <a:latin typeface="Arial"/>
                <a:ea typeface="Arial"/>
                <a:cs typeface="Arial"/>
                <a:sym typeface="Arial"/>
              </a:rPr>
              <a:t>Ιατρική</a:t>
            </a:r>
            <a:endParaRPr b="1" sz="1400">
              <a:solidFill>
                <a:srgbClr val="1B1C1D"/>
              </a:solidFill>
              <a:latin typeface="Arial"/>
              <a:ea typeface="Arial"/>
              <a:cs typeface="Arial"/>
              <a:sym typeface="Arial"/>
            </a:endParaRPr>
          </a:p>
          <a:p>
            <a:pPr indent="-311150" lvl="0" marL="457200" rtl="0" algn="l">
              <a:lnSpc>
                <a:spcPct val="100000"/>
              </a:lnSpc>
              <a:spcBef>
                <a:spcPts val="600"/>
              </a:spcBef>
              <a:spcAft>
                <a:spcPts val="0"/>
              </a:spcAft>
              <a:buClr>
                <a:srgbClr val="1B1C1D"/>
              </a:buClr>
              <a:buSzPts val="1300"/>
              <a:buFont typeface="Arial"/>
              <a:buChar char="●"/>
            </a:pPr>
            <a:r>
              <a:rPr b="1" lang="el">
                <a:solidFill>
                  <a:srgbClr val="1B1C1D"/>
                </a:solidFill>
                <a:latin typeface="Arial"/>
                <a:ea typeface="Arial"/>
                <a:cs typeface="Arial"/>
                <a:sym typeface="Arial"/>
              </a:rPr>
              <a:t>Ορθοπεδικά εμφυτεύματα</a:t>
            </a:r>
            <a:endParaRPr b="1">
              <a:solidFill>
                <a:srgbClr val="1B1C1D"/>
              </a:solidFill>
              <a:latin typeface="Arial"/>
              <a:ea typeface="Arial"/>
              <a:cs typeface="Arial"/>
              <a:sym typeface="Arial"/>
            </a:endParaRPr>
          </a:p>
          <a:p>
            <a:pPr indent="-330200" lvl="0" marL="457200" rtl="0" algn="l">
              <a:lnSpc>
                <a:spcPct val="100000"/>
              </a:lnSpc>
              <a:spcBef>
                <a:spcPts val="0"/>
              </a:spcBef>
              <a:spcAft>
                <a:spcPts val="0"/>
              </a:spcAft>
              <a:buClr>
                <a:srgbClr val="1B1C1D"/>
              </a:buClr>
              <a:buSzPts val="1600"/>
              <a:buFont typeface="Arial"/>
              <a:buChar char="●"/>
            </a:pPr>
            <a:r>
              <a:rPr b="1" lang="el" sz="1400">
                <a:solidFill>
                  <a:srgbClr val="1B1C1D"/>
                </a:solidFill>
                <a:latin typeface="Arial"/>
                <a:ea typeface="Arial"/>
                <a:cs typeface="Arial"/>
                <a:sym typeface="Arial"/>
              </a:rPr>
              <a:t>Ιατρικές συσκευές</a:t>
            </a:r>
            <a:endParaRPr b="1" sz="1400">
              <a:solidFill>
                <a:srgbClr val="1B1C1D"/>
              </a:solidFill>
              <a:latin typeface="Arial"/>
              <a:ea typeface="Arial"/>
              <a:cs typeface="Arial"/>
              <a:sym typeface="Arial"/>
            </a:endParaRPr>
          </a:p>
          <a:p>
            <a:pPr indent="0" lvl="0" marL="0" rtl="0" algn="l">
              <a:lnSpc>
                <a:spcPct val="100000"/>
              </a:lnSpc>
              <a:spcBef>
                <a:spcPts val="600"/>
              </a:spcBef>
              <a:spcAft>
                <a:spcPts val="0"/>
              </a:spcAft>
              <a:buNone/>
            </a:pPr>
            <a:r>
              <a:rPr b="1" lang="el" sz="1400">
                <a:solidFill>
                  <a:srgbClr val="1B1C1D"/>
                </a:solidFill>
                <a:latin typeface="Arial"/>
                <a:ea typeface="Arial"/>
                <a:cs typeface="Arial"/>
                <a:sym typeface="Arial"/>
              </a:rPr>
              <a:t>Αθλητισμός</a:t>
            </a:r>
            <a:endParaRPr b="1" sz="1400">
              <a:solidFill>
                <a:srgbClr val="1B1C1D"/>
              </a:solidFill>
              <a:latin typeface="Arial"/>
              <a:ea typeface="Arial"/>
              <a:cs typeface="Arial"/>
              <a:sym typeface="Arial"/>
            </a:endParaRPr>
          </a:p>
          <a:p>
            <a:pPr indent="-311150" lvl="0" marL="457200" rtl="0" algn="l">
              <a:lnSpc>
                <a:spcPct val="100000"/>
              </a:lnSpc>
              <a:spcBef>
                <a:spcPts val="600"/>
              </a:spcBef>
              <a:spcAft>
                <a:spcPts val="0"/>
              </a:spcAft>
              <a:buClr>
                <a:srgbClr val="1B1C1D"/>
              </a:buClr>
              <a:buSzPts val="1300"/>
              <a:buFont typeface="Arial"/>
              <a:buChar char="●"/>
            </a:pPr>
            <a:r>
              <a:rPr b="1" lang="el">
                <a:solidFill>
                  <a:srgbClr val="1B1C1D"/>
                </a:solidFill>
                <a:latin typeface="Arial"/>
                <a:ea typeface="Arial"/>
                <a:cs typeface="Arial"/>
                <a:sym typeface="Arial"/>
              </a:rPr>
              <a:t>Αθλητικός εξοπλισμός</a:t>
            </a:r>
            <a:endParaRPr b="1">
              <a:solidFill>
                <a:srgbClr val="1B1C1D"/>
              </a:solidFill>
              <a:latin typeface="Arial"/>
              <a:ea typeface="Arial"/>
              <a:cs typeface="Arial"/>
              <a:sym typeface="Arial"/>
            </a:endParaRPr>
          </a:p>
          <a:p>
            <a:pPr indent="-323850" lvl="0" marL="457200" rtl="0" algn="l">
              <a:lnSpc>
                <a:spcPct val="100000"/>
              </a:lnSpc>
              <a:spcBef>
                <a:spcPts val="0"/>
              </a:spcBef>
              <a:spcAft>
                <a:spcPts val="0"/>
              </a:spcAft>
              <a:buClr>
                <a:srgbClr val="1B1C1D"/>
              </a:buClr>
              <a:buSzPts val="1500"/>
              <a:buFont typeface="Arial"/>
              <a:buChar char="●"/>
            </a:pPr>
            <a:r>
              <a:rPr b="1" lang="el">
                <a:solidFill>
                  <a:srgbClr val="1B1C1D"/>
                </a:solidFill>
                <a:latin typeface="Arial"/>
                <a:ea typeface="Arial"/>
                <a:cs typeface="Arial"/>
                <a:sym typeface="Arial"/>
              </a:rPr>
              <a:t>Τεστ απόδοσης</a:t>
            </a:r>
            <a:endParaRPr b="1" sz="1500">
              <a:solidFill>
                <a:srgbClr val="1B1C1D"/>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350" name="Shape 350"/>
        <p:cNvGrpSpPr/>
        <p:nvPr/>
      </p:nvGrpSpPr>
      <p:grpSpPr>
        <a:xfrm>
          <a:off x="0" y="0"/>
          <a:ext cx="0" cy="0"/>
          <a:chOff x="0" y="0"/>
          <a:chExt cx="0" cy="0"/>
        </a:xfrm>
      </p:grpSpPr>
      <p:sp>
        <p:nvSpPr>
          <p:cNvPr id="351" name="Google Shape;351;p2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Ρομπερτ Χουκ</a:t>
            </a:r>
            <a:endParaRPr/>
          </a:p>
        </p:txBody>
      </p:sp>
      <p:sp>
        <p:nvSpPr>
          <p:cNvPr id="352" name="Google Shape;352;p24"/>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53" name="Google Shape;353;p24"/>
          <p:cNvSpPr txBox="1"/>
          <p:nvPr>
            <p:ph idx="2" type="body"/>
          </p:nvPr>
        </p:nvSpPr>
        <p:spPr>
          <a:xfrm>
            <a:off x="4311600" y="0"/>
            <a:ext cx="4936200" cy="46278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l" sz="1517"/>
              <a:t>Λίγα βιογραφικά στοιχεία</a:t>
            </a:r>
            <a:endParaRPr sz="1517"/>
          </a:p>
          <a:p>
            <a:pPr indent="0" lvl="0" marL="0" rtl="0" algn="l">
              <a:spcBef>
                <a:spcPts val="1200"/>
              </a:spcBef>
              <a:spcAft>
                <a:spcPts val="0"/>
              </a:spcAft>
              <a:buClr>
                <a:schemeClr val="dk1"/>
              </a:buClr>
              <a:buSzPct val="72480"/>
              <a:buFont typeface="Arial"/>
              <a:buNone/>
            </a:pPr>
            <a:r>
              <a:rPr lang="el"/>
              <a:t>Ο</a:t>
            </a:r>
            <a:r>
              <a:rPr lang="el" sz="1517"/>
              <a:t> Ρόμπερτ Χουκ ήταν ένας Άγγλος επιστήμονας του 17ου αιώνα, γνωστός για το ευρύ φάσμα των επιστημονικών του συνεισφορών. Ασχολήθηκε με τη φυσική, τη χημεία, τη βιολογία, την αρχιτεκτονική και την αστρονομία.</a:t>
            </a:r>
            <a:endParaRPr sz="1517"/>
          </a:p>
          <a:p>
            <a:pPr indent="-294322" lvl="0" marL="457200" rtl="0" algn="l">
              <a:spcBef>
                <a:spcPts val="1200"/>
              </a:spcBef>
              <a:spcAft>
                <a:spcPts val="0"/>
              </a:spcAft>
              <a:buClr>
                <a:schemeClr val="dk1"/>
              </a:buClr>
              <a:buSzPct val="80232"/>
              <a:buChar char="●"/>
            </a:pPr>
            <a:r>
              <a:rPr lang="el" sz="1517"/>
              <a:t>Έγινε ευρέως γνωστός για τον νόμο της ελαστικότητας, ο οποίος περιγράφει τη σχέση μεταξύ της δύναμης που ασκείται σε ένα ελαστικό υλικό και της παραμόρφωσης που προκαλείται.</a:t>
            </a:r>
            <a:endParaRPr sz="1517"/>
          </a:p>
          <a:p>
            <a:pPr indent="-294322" lvl="0" marL="457200" rtl="0" algn="l">
              <a:spcBef>
                <a:spcPts val="0"/>
              </a:spcBef>
              <a:spcAft>
                <a:spcPts val="0"/>
              </a:spcAft>
              <a:buClr>
                <a:schemeClr val="dk1"/>
              </a:buClr>
              <a:buSzPct val="80232"/>
              <a:buChar char="●"/>
            </a:pPr>
            <a:r>
              <a:rPr lang="el" sz="1517"/>
              <a:t>Το 1665 εξέδωσε το βιβλίο «Μικρογραφία», το οποίο περιείχε λεπτομερείς παρατηρήσεις μικροσκοπικών αντικειμένων, συμπεριλαμβανομένων των κυττάρων των φυτών.</a:t>
            </a:r>
            <a:endParaRPr sz="1517"/>
          </a:p>
          <a:p>
            <a:pPr indent="-294322" lvl="0" marL="457200" rtl="0" algn="l">
              <a:spcBef>
                <a:spcPts val="0"/>
              </a:spcBef>
              <a:spcAft>
                <a:spcPts val="0"/>
              </a:spcAft>
              <a:buClr>
                <a:schemeClr val="dk1"/>
              </a:buClr>
              <a:buSzPct val="80232"/>
              <a:buChar char="●"/>
            </a:pPr>
            <a:r>
              <a:rPr lang="el" sz="1517"/>
              <a:t>Εισήγαγε τον όρο «κύτταρο» για να περιγράψει τις μικροσκοπικές δομές που παρατήρησε στον φελλό.</a:t>
            </a:r>
            <a:endParaRPr sz="1517"/>
          </a:p>
          <a:p>
            <a:pPr indent="-294322" lvl="0" marL="457200" rtl="0" algn="l">
              <a:spcBef>
                <a:spcPts val="0"/>
              </a:spcBef>
              <a:spcAft>
                <a:spcPts val="0"/>
              </a:spcAft>
              <a:buClr>
                <a:schemeClr val="dk1"/>
              </a:buClr>
              <a:buSzPct val="80232"/>
              <a:buChar char="●"/>
            </a:pPr>
            <a:r>
              <a:rPr lang="el" sz="1517"/>
              <a:t>Βελτίωσε τον σχεδιασμό των μικροσκοπίων και των τηλεσκοπίων, επιτρέποντας πιο ακριβείς παρατηρήσεις.</a:t>
            </a:r>
            <a:endParaRPr sz="1517"/>
          </a:p>
          <a:p>
            <a:pPr indent="-294322" lvl="0" marL="457200" rtl="0" algn="l">
              <a:spcBef>
                <a:spcPts val="0"/>
              </a:spcBef>
              <a:spcAft>
                <a:spcPts val="0"/>
              </a:spcAft>
              <a:buClr>
                <a:schemeClr val="dk1"/>
              </a:buClr>
              <a:buSzPct val="80232"/>
              <a:buChar char="●"/>
            </a:pPr>
            <a:r>
              <a:rPr lang="el" sz="1517"/>
              <a:t>Συνέβαλε στην ανάπτυξη της θεωρίας της βαρύτητας, αν και η δουλειά του επισκιάστηκε από αυτή του Ισαάκ Νεύτωνα.</a:t>
            </a:r>
            <a:endParaRPr sz="1517"/>
          </a:p>
          <a:p>
            <a:pPr indent="0" lvl="0" marL="0" rtl="0" algn="l">
              <a:spcBef>
                <a:spcPts val="1200"/>
              </a:spcBef>
              <a:spcAft>
                <a:spcPts val="1200"/>
              </a:spcAft>
              <a:buNone/>
            </a:pPr>
            <a:r>
              <a:t/>
            </a:r>
            <a:endParaRPr/>
          </a:p>
        </p:txBody>
      </p:sp>
      <p:pic>
        <p:nvPicPr>
          <p:cNvPr id="354" name="Google Shape;354;p24"/>
          <p:cNvPicPr preferRelativeResize="0"/>
          <p:nvPr/>
        </p:nvPicPr>
        <p:blipFill>
          <a:blip r:embed="rId3">
            <a:alphaModFix/>
          </a:blip>
          <a:stretch>
            <a:fillRect/>
          </a:stretch>
        </p:blipFill>
        <p:spPr>
          <a:xfrm>
            <a:off x="311700" y="1093800"/>
            <a:ext cx="3999900" cy="3533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281" name="Shape 281"/>
        <p:cNvGrpSpPr/>
        <p:nvPr/>
      </p:nvGrpSpPr>
      <p:grpSpPr>
        <a:xfrm>
          <a:off x="0" y="0"/>
          <a:ext cx="0" cy="0"/>
          <a:chOff x="0" y="0"/>
          <a:chExt cx="0" cy="0"/>
        </a:xfrm>
      </p:grpSpPr>
      <p:sp>
        <p:nvSpPr>
          <p:cNvPr id="282" name="Google Shape;282;p1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l" sz="3120" u="sng">
                <a:solidFill>
                  <a:srgbClr val="B45F06"/>
                </a:solidFill>
              </a:rPr>
              <a:t>Θεωρία</a:t>
            </a:r>
            <a:endParaRPr sz="3120" u="sng">
              <a:solidFill>
                <a:srgbClr val="B45F06"/>
              </a:solidFill>
            </a:endParaRPr>
          </a:p>
        </p:txBody>
      </p:sp>
      <p:sp>
        <p:nvSpPr>
          <p:cNvPr id="283" name="Google Shape;283;p14"/>
          <p:cNvSpPr txBox="1"/>
          <p:nvPr>
            <p:ph idx="1" type="body"/>
          </p:nvPr>
        </p:nvSpPr>
        <p:spPr>
          <a:xfrm>
            <a:off x="1303800" y="1214675"/>
            <a:ext cx="7030500" cy="3317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1700">
                <a:latin typeface="Comic Sans MS"/>
                <a:ea typeface="Comic Sans MS"/>
                <a:cs typeface="Comic Sans MS"/>
                <a:sym typeface="Comic Sans MS"/>
              </a:rPr>
              <a:t>Τα διάφορα υλικά μπορούμε να τα χωρίσουμε σε:</a:t>
            </a:r>
            <a:endParaRPr sz="1700">
              <a:latin typeface="Comic Sans MS"/>
              <a:ea typeface="Comic Sans MS"/>
              <a:cs typeface="Comic Sans MS"/>
              <a:sym typeface="Comic Sans MS"/>
            </a:endParaRPr>
          </a:p>
          <a:p>
            <a:pPr indent="-336550" lvl="0" marL="457200" rtl="0" algn="l">
              <a:spcBef>
                <a:spcPts val="1200"/>
              </a:spcBef>
              <a:spcAft>
                <a:spcPts val="0"/>
              </a:spcAft>
              <a:buSzPts val="1700"/>
              <a:buFont typeface="Comic Sans MS"/>
              <a:buChar char="●"/>
            </a:pPr>
            <a:r>
              <a:rPr lang="el" sz="1700">
                <a:latin typeface="Comic Sans MS"/>
                <a:ea typeface="Comic Sans MS"/>
                <a:cs typeface="Comic Sans MS"/>
                <a:sym typeface="Comic Sans MS"/>
              </a:rPr>
              <a:t>ελαστικά: </a:t>
            </a:r>
            <a:r>
              <a:rPr lang="el" sz="1700">
                <a:latin typeface="Comic Sans MS"/>
                <a:ea typeface="Comic Sans MS"/>
                <a:cs typeface="Comic Sans MS"/>
                <a:sym typeface="Comic Sans MS"/>
              </a:rPr>
              <a:t>είναι</a:t>
            </a:r>
            <a:r>
              <a:rPr lang="el" sz="1700">
                <a:latin typeface="Comic Sans MS"/>
                <a:ea typeface="Comic Sans MS"/>
                <a:cs typeface="Comic Sans MS"/>
                <a:sym typeface="Comic Sans MS"/>
              </a:rPr>
              <a:t> τα σώματα, που όταν ενεργείται ορισμένη δύναμη, αυτά παραμορφώνονται και ξαναπαίρνουν την αρχική τους μορφή μόλις πάψει να ασκείται η δύναμη</a:t>
            </a:r>
            <a:endParaRPr sz="1700">
              <a:latin typeface="Comic Sans MS"/>
              <a:ea typeface="Comic Sans MS"/>
              <a:cs typeface="Comic Sans MS"/>
              <a:sym typeface="Comic Sans MS"/>
            </a:endParaRPr>
          </a:p>
          <a:p>
            <a:pPr indent="0" lvl="0" marL="0" rtl="0" algn="l">
              <a:spcBef>
                <a:spcPts val="1200"/>
              </a:spcBef>
              <a:spcAft>
                <a:spcPts val="0"/>
              </a:spcAft>
              <a:buNone/>
            </a:pPr>
            <a:r>
              <a:rPr lang="el" sz="1700">
                <a:latin typeface="Comic Sans MS"/>
                <a:ea typeface="Comic Sans MS"/>
                <a:cs typeface="Comic Sans MS"/>
                <a:sym typeface="Comic Sans MS"/>
              </a:rPr>
              <a:t>     Παράδειγμα: ένα χαλύβδινο ελατήριο</a:t>
            </a:r>
            <a:endParaRPr sz="1700">
              <a:latin typeface="Comic Sans MS"/>
              <a:ea typeface="Comic Sans MS"/>
              <a:cs typeface="Comic Sans MS"/>
              <a:sym typeface="Comic Sans MS"/>
            </a:endParaRPr>
          </a:p>
          <a:p>
            <a:pPr indent="-336550" lvl="0" marL="457200" rtl="0" algn="l">
              <a:spcBef>
                <a:spcPts val="1200"/>
              </a:spcBef>
              <a:spcAft>
                <a:spcPts val="0"/>
              </a:spcAft>
              <a:buSzPts val="1700"/>
              <a:buFont typeface="Comic Sans MS"/>
              <a:buChar char="●"/>
            </a:pPr>
            <a:r>
              <a:rPr lang="el" sz="1700">
                <a:latin typeface="Comic Sans MS"/>
                <a:ea typeface="Comic Sans MS"/>
                <a:cs typeface="Comic Sans MS"/>
                <a:sym typeface="Comic Sans MS"/>
              </a:rPr>
              <a:t>πλαστικά: είναι τα σώματα που παραμορφώνονται μόνιμα ακόμα και με την επίδραση μικρής δύναμης</a:t>
            </a:r>
            <a:endParaRPr sz="1700">
              <a:latin typeface="Comic Sans MS"/>
              <a:ea typeface="Comic Sans MS"/>
              <a:cs typeface="Comic Sans MS"/>
              <a:sym typeface="Comic Sans MS"/>
            </a:endParaRPr>
          </a:p>
          <a:p>
            <a:pPr indent="0" lvl="0" marL="0" rtl="0" algn="l">
              <a:spcBef>
                <a:spcPts val="1200"/>
              </a:spcBef>
              <a:spcAft>
                <a:spcPts val="1200"/>
              </a:spcAft>
              <a:buNone/>
            </a:pPr>
            <a:r>
              <a:rPr lang="el" sz="1700">
                <a:latin typeface="Comic Sans MS"/>
                <a:ea typeface="Comic Sans MS"/>
                <a:cs typeface="Comic Sans MS"/>
                <a:sym typeface="Comic Sans MS"/>
              </a:rPr>
              <a:t>   Παράδειγμα: ένα χάλκινο ελατήριο, ένα </a:t>
            </a:r>
            <a:r>
              <a:rPr lang="el" sz="1700">
                <a:latin typeface="Comic Sans MS"/>
                <a:ea typeface="Comic Sans MS"/>
                <a:cs typeface="Comic Sans MS"/>
                <a:sym typeface="Comic Sans MS"/>
              </a:rPr>
              <a:t>κομμάτι</a:t>
            </a:r>
            <a:r>
              <a:rPr lang="el" sz="1700">
                <a:latin typeface="Comic Sans MS"/>
                <a:ea typeface="Comic Sans MS"/>
                <a:cs typeface="Comic Sans MS"/>
                <a:sym typeface="Comic Sans MS"/>
              </a:rPr>
              <a:t> πλαστελίνης</a:t>
            </a:r>
            <a:endParaRPr sz="1700">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287" name="Shape 287"/>
        <p:cNvGrpSpPr/>
        <p:nvPr/>
      </p:nvGrpSpPr>
      <p:grpSpPr>
        <a:xfrm>
          <a:off x="0" y="0"/>
          <a:ext cx="0" cy="0"/>
          <a:chOff x="0" y="0"/>
          <a:chExt cx="0" cy="0"/>
        </a:xfrm>
      </p:grpSpPr>
      <p:sp>
        <p:nvSpPr>
          <p:cNvPr id="288" name="Google Shape;288;p1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solidFill>
                  <a:srgbClr val="783F04"/>
                </a:solidFill>
              </a:rPr>
              <a:t>Προσοχή</a:t>
            </a:r>
            <a:endParaRPr>
              <a:solidFill>
                <a:srgbClr val="783F04"/>
              </a:solidFill>
            </a:endParaRPr>
          </a:p>
        </p:txBody>
      </p:sp>
      <p:sp>
        <p:nvSpPr>
          <p:cNvPr id="289" name="Google Shape;289;p15"/>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sz="2100">
                <a:latin typeface="Comic Sans MS"/>
                <a:ea typeface="Comic Sans MS"/>
                <a:cs typeface="Comic Sans MS"/>
                <a:sym typeface="Comic Sans MS"/>
              </a:rPr>
              <a:t>Ένα ελαστικό σώμα θα πάθει μόνιμη παραμόρφωση, όταν η δύναμη που το παραμορφώνει ξεπερνάει το όριο ελαστικότητας του σώματος.</a:t>
            </a:r>
            <a:endParaRPr sz="2100">
              <a:latin typeface="Comic Sans MS"/>
              <a:ea typeface="Comic Sans MS"/>
              <a:cs typeface="Comic Sans MS"/>
              <a:sym typeface="Comic Sans MS"/>
            </a:endParaRPr>
          </a:p>
          <a:p>
            <a:pPr indent="0" lvl="0" marL="0" rtl="0" algn="l">
              <a:spcBef>
                <a:spcPts val="1200"/>
              </a:spcBef>
              <a:spcAft>
                <a:spcPts val="1200"/>
              </a:spcAft>
              <a:buNone/>
            </a:pPr>
            <a:r>
              <a:rPr lang="el" sz="2100">
                <a:latin typeface="Comic Sans MS"/>
                <a:ea typeface="Comic Sans MS"/>
                <a:cs typeface="Comic Sans MS"/>
                <a:sym typeface="Comic Sans MS"/>
              </a:rPr>
              <a:t>Δηλαδή σπάζει όταν </a:t>
            </a:r>
            <a:r>
              <a:rPr lang="el" sz="2100">
                <a:latin typeface="Comic Sans MS"/>
                <a:ea typeface="Comic Sans MS"/>
                <a:cs typeface="Comic Sans MS"/>
                <a:sym typeface="Comic Sans MS"/>
              </a:rPr>
              <a:t>ξεπερνά</a:t>
            </a:r>
            <a:r>
              <a:rPr lang="el" sz="2100">
                <a:latin typeface="Comic Sans MS"/>
                <a:ea typeface="Comic Sans MS"/>
                <a:cs typeface="Comic Sans MS"/>
                <a:sym typeface="Comic Sans MS"/>
              </a:rPr>
              <a:t> το όριο θραύσης του</a:t>
            </a:r>
            <a:endParaRPr sz="2100">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293" name="Shape 293"/>
        <p:cNvGrpSpPr/>
        <p:nvPr/>
      </p:nvGrpSpPr>
      <p:grpSpPr>
        <a:xfrm>
          <a:off x="0" y="0"/>
          <a:ext cx="0" cy="0"/>
          <a:chOff x="0" y="0"/>
          <a:chExt cx="0" cy="0"/>
        </a:xfrm>
      </p:grpSpPr>
      <p:sp>
        <p:nvSpPr>
          <p:cNvPr id="294" name="Google Shape;294;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solidFill>
                  <a:srgbClr val="C45811"/>
                </a:solidFill>
              </a:rPr>
              <a:t>Ελαστική παραμόρφωση</a:t>
            </a:r>
            <a:endParaRPr>
              <a:solidFill>
                <a:srgbClr val="C45811"/>
              </a:solidFill>
            </a:endParaRPr>
          </a:p>
        </p:txBody>
      </p:sp>
      <p:sp>
        <p:nvSpPr>
          <p:cNvPr id="295" name="Google Shape;295;p16"/>
          <p:cNvSpPr txBox="1"/>
          <p:nvPr>
            <p:ph idx="1" type="body"/>
          </p:nvPr>
        </p:nvSpPr>
        <p:spPr>
          <a:xfrm>
            <a:off x="1303800" y="1336725"/>
            <a:ext cx="7030500" cy="3142500"/>
          </a:xfrm>
          <a:prstGeom prst="rect">
            <a:avLst/>
          </a:prstGeom>
        </p:spPr>
        <p:txBody>
          <a:bodyPr anchorCtr="0" anchor="t" bIns="91425" lIns="91425" spcFirstLastPara="1" rIns="91425" wrap="square" tIns="91425">
            <a:noAutofit/>
          </a:bodyPr>
          <a:lstStyle/>
          <a:p>
            <a:pPr indent="266700" lvl="0" marL="88900" marR="228600" rtl="0" algn="just">
              <a:lnSpc>
                <a:spcPct val="95000"/>
              </a:lnSpc>
              <a:spcBef>
                <a:spcPts val="200"/>
              </a:spcBef>
              <a:spcAft>
                <a:spcPts val="0"/>
              </a:spcAft>
              <a:buClr>
                <a:schemeClr val="dk1"/>
              </a:buClr>
              <a:buSzPts val="935"/>
              <a:buFont typeface="Arial"/>
              <a:buNone/>
            </a:pPr>
            <a:r>
              <a:rPr lang="el" sz="1660">
                <a:solidFill>
                  <a:schemeClr val="dk1"/>
                </a:solidFill>
                <a:latin typeface="Comic Sans MS"/>
                <a:ea typeface="Comic Sans MS"/>
                <a:cs typeface="Comic Sans MS"/>
                <a:sym typeface="Comic Sans MS"/>
              </a:rPr>
              <a:t>Σήμερα, θα ασχοληθούμε με εκείνη την περίπτωση παραμόρφωσης, για την οποια </a:t>
            </a:r>
            <a:r>
              <a:rPr i="1" lang="el" sz="1660" u="sng">
                <a:solidFill>
                  <a:schemeClr val="dk1"/>
                </a:solidFill>
                <a:latin typeface="Comic Sans MS"/>
                <a:ea typeface="Comic Sans MS"/>
                <a:cs typeface="Comic Sans MS"/>
                <a:sym typeface="Comic Sans MS"/>
              </a:rPr>
              <a:t>όταν πάψει να ενεργεί η δύναμη, το σώμα επανέρχεται στο αρχικό του</a:t>
            </a:r>
            <a:r>
              <a:rPr i="1" lang="el" sz="1660">
                <a:solidFill>
                  <a:schemeClr val="dk1"/>
                </a:solidFill>
                <a:latin typeface="Comic Sans MS"/>
                <a:ea typeface="Comic Sans MS"/>
                <a:cs typeface="Comic Sans MS"/>
                <a:sym typeface="Comic Sans MS"/>
              </a:rPr>
              <a:t> </a:t>
            </a:r>
            <a:r>
              <a:rPr i="1" lang="el" sz="1660" u="sng">
                <a:solidFill>
                  <a:schemeClr val="dk1"/>
                </a:solidFill>
                <a:latin typeface="Comic Sans MS"/>
                <a:ea typeface="Comic Sans MS"/>
                <a:cs typeface="Comic Sans MS"/>
                <a:sym typeface="Comic Sans MS"/>
              </a:rPr>
              <a:t>σχήμα</a:t>
            </a:r>
            <a:r>
              <a:rPr lang="el" sz="1660">
                <a:solidFill>
                  <a:schemeClr val="dk1"/>
                </a:solidFill>
                <a:latin typeface="Comic Sans MS"/>
                <a:ea typeface="Comic Sans MS"/>
                <a:cs typeface="Comic Sans MS"/>
                <a:sym typeface="Comic Sans MS"/>
              </a:rPr>
              <a:t>, δηλαδή την </a:t>
            </a:r>
            <a:r>
              <a:rPr b="1" lang="el" sz="1660">
                <a:solidFill>
                  <a:schemeClr val="dk1"/>
                </a:solidFill>
                <a:latin typeface="Comic Sans MS"/>
                <a:ea typeface="Comic Sans MS"/>
                <a:cs typeface="Comic Sans MS"/>
                <a:sym typeface="Comic Sans MS"/>
              </a:rPr>
              <a:t>ελαστική.</a:t>
            </a:r>
            <a:endParaRPr b="1" sz="1660">
              <a:solidFill>
                <a:schemeClr val="dk1"/>
              </a:solidFill>
              <a:latin typeface="Comic Sans MS"/>
              <a:ea typeface="Comic Sans MS"/>
              <a:cs typeface="Comic Sans MS"/>
              <a:sym typeface="Comic Sans MS"/>
            </a:endParaRPr>
          </a:p>
          <a:p>
            <a:pPr indent="266700" lvl="0" marL="88900" marR="228600" rtl="0" algn="just">
              <a:lnSpc>
                <a:spcPct val="95000"/>
              </a:lnSpc>
              <a:spcBef>
                <a:spcPts val="0"/>
              </a:spcBef>
              <a:spcAft>
                <a:spcPts val="0"/>
              </a:spcAft>
              <a:buClr>
                <a:schemeClr val="dk1"/>
              </a:buClr>
              <a:buSzPts val="935"/>
              <a:buFont typeface="Arial"/>
              <a:buNone/>
            </a:pPr>
            <a:r>
              <a:rPr lang="el" sz="1660">
                <a:solidFill>
                  <a:schemeClr val="dk1"/>
                </a:solidFill>
                <a:latin typeface="Comic Sans MS"/>
                <a:ea typeface="Comic Sans MS"/>
                <a:cs typeface="Comic Sans MS"/>
                <a:sym typeface="Comic Sans MS"/>
              </a:rPr>
              <a:t>Μπορούμε</a:t>
            </a:r>
            <a:r>
              <a:rPr lang="el" sz="1660">
                <a:solidFill>
                  <a:schemeClr val="dk1"/>
                </a:solidFill>
                <a:latin typeface="Comic Sans MS"/>
                <a:ea typeface="Comic Sans MS"/>
                <a:cs typeface="Comic Sans MS"/>
                <a:sym typeface="Comic Sans MS"/>
              </a:rPr>
              <a:t> εύκολα να παρατηρήσουμε την ελαστική παραμόρφωση πιέζοντας ένα σφουγγάρι με το χέρι μας. Όσο ενεργεί η δύναμη του χεριού μας, το σφουγγάρι είναι παραμορφωμένο. Μόλις το αφήσουμε, το σφουγγάρι επανέρχεται στην αρχική του κατάσταση. Επίσης αν τραβήξουμε ένα ελατήριο, αυτό επιμηκύνεται. Αν το αφήσουμε, το ελατήριο αποκτά πάλι το αρχικό του μήκος και σχήμα, άρα παραμορφώνεται ελαστικά. Ελαστική παραμόρφωση παθαίνει ένας χάρακας </a:t>
            </a:r>
            <a:r>
              <a:rPr lang="el" sz="1660">
                <a:solidFill>
                  <a:schemeClr val="dk1"/>
                </a:solidFill>
                <a:latin typeface="Comic Sans MS"/>
                <a:ea typeface="Comic Sans MS"/>
                <a:cs typeface="Comic Sans MS"/>
                <a:sym typeface="Comic Sans MS"/>
              </a:rPr>
              <a:t>στερεωμένος</a:t>
            </a:r>
            <a:r>
              <a:rPr lang="el" sz="1660">
                <a:solidFill>
                  <a:schemeClr val="dk1"/>
                </a:solidFill>
                <a:latin typeface="Comic Sans MS"/>
                <a:ea typeface="Comic Sans MS"/>
                <a:cs typeface="Comic Sans MS"/>
                <a:sym typeface="Comic Sans MS"/>
              </a:rPr>
              <a:t> στο ένα άκρο του αν τον λυγίσουμε από το άλλο άκρο.</a:t>
            </a:r>
            <a:endParaRPr sz="1660">
              <a:solidFill>
                <a:schemeClr val="dk1"/>
              </a:solidFill>
              <a:latin typeface="Comic Sans MS"/>
              <a:ea typeface="Comic Sans MS"/>
              <a:cs typeface="Comic Sans MS"/>
              <a:sym typeface="Comic Sans MS"/>
            </a:endParaRPr>
          </a:p>
          <a:p>
            <a:pPr indent="0" lvl="0" marL="0" rtl="0" algn="l">
              <a:lnSpc>
                <a:spcPct val="95000"/>
              </a:lnSpc>
              <a:spcBef>
                <a:spcPts val="0"/>
              </a:spcBef>
              <a:spcAft>
                <a:spcPts val="1200"/>
              </a:spcAft>
              <a:buSzPts val="935"/>
              <a:buNone/>
            </a:pPr>
            <a:r>
              <a:t/>
            </a:r>
            <a:endParaRPr sz="2055">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299" name="Shape 299"/>
        <p:cNvGrpSpPr/>
        <p:nvPr/>
      </p:nvGrpSpPr>
      <p:grpSpPr>
        <a:xfrm>
          <a:off x="0" y="0"/>
          <a:ext cx="0" cy="0"/>
          <a:chOff x="0" y="0"/>
          <a:chExt cx="0" cy="0"/>
        </a:xfrm>
      </p:grpSpPr>
      <p:sp>
        <p:nvSpPr>
          <p:cNvPr id="300" name="Google Shape;300;p17"/>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5106"/>
              <a:buFont typeface="Arial"/>
              <a:buNone/>
            </a:pPr>
            <a:r>
              <a:rPr lang="el" sz="2820">
                <a:solidFill>
                  <a:srgbClr val="C45811"/>
                </a:solidFill>
              </a:rPr>
              <a:t>Θεωρία - Νόμος του Hooke</a:t>
            </a:r>
            <a:endParaRPr sz="2820">
              <a:solidFill>
                <a:srgbClr val="C45811"/>
              </a:solidFill>
            </a:endParaRPr>
          </a:p>
          <a:p>
            <a:pPr indent="0" lvl="0" marL="0" rtl="0" algn="l">
              <a:spcBef>
                <a:spcPts val="0"/>
              </a:spcBef>
              <a:spcAft>
                <a:spcPts val="0"/>
              </a:spcAft>
              <a:buNone/>
            </a:pPr>
            <a:r>
              <a:t/>
            </a:r>
            <a:endParaRPr/>
          </a:p>
        </p:txBody>
      </p:sp>
      <p:sp>
        <p:nvSpPr>
          <p:cNvPr id="301" name="Google Shape;301;p17"/>
          <p:cNvSpPr txBox="1"/>
          <p:nvPr>
            <p:ph idx="1" type="body"/>
          </p:nvPr>
        </p:nvSpPr>
        <p:spPr>
          <a:xfrm>
            <a:off x="1303800" y="1152475"/>
            <a:ext cx="3430500" cy="3991200"/>
          </a:xfrm>
          <a:prstGeom prst="rect">
            <a:avLst/>
          </a:prstGeom>
        </p:spPr>
        <p:txBody>
          <a:bodyPr anchorCtr="0" anchor="t" bIns="91425" lIns="91425" spcFirstLastPara="1" rIns="91425" wrap="square" tIns="91425">
            <a:noAutofit/>
          </a:bodyPr>
          <a:lstStyle/>
          <a:p>
            <a:pPr indent="266700" lvl="0" marL="88900" marR="228600" rtl="0" algn="just">
              <a:lnSpc>
                <a:spcPct val="105000"/>
              </a:lnSpc>
              <a:spcBef>
                <a:spcPts val="700"/>
              </a:spcBef>
              <a:spcAft>
                <a:spcPts val="0"/>
              </a:spcAft>
              <a:buClr>
                <a:schemeClr val="dk1"/>
              </a:buClr>
              <a:buSzPts val="275"/>
              <a:buFont typeface="Arial"/>
              <a:buNone/>
            </a:pPr>
            <a:r>
              <a:rPr lang="el" sz="1487">
                <a:solidFill>
                  <a:schemeClr val="dk1"/>
                </a:solidFill>
                <a:latin typeface="Comic Sans MS"/>
                <a:ea typeface="Comic Sans MS"/>
                <a:cs typeface="Comic Sans MS"/>
                <a:sym typeface="Comic Sans MS"/>
              </a:rPr>
              <a:t>Ας δούμε τώρα, με περισσότερη προσοχή, την περίπτωση της </a:t>
            </a:r>
            <a:r>
              <a:rPr b="1" lang="el" sz="1487">
                <a:solidFill>
                  <a:schemeClr val="dk1"/>
                </a:solidFill>
                <a:latin typeface="Comic Sans MS"/>
                <a:ea typeface="Comic Sans MS"/>
                <a:cs typeface="Comic Sans MS"/>
                <a:sym typeface="Comic Sans MS"/>
              </a:rPr>
              <a:t>ελαστικής </a:t>
            </a:r>
            <a:r>
              <a:rPr lang="el" sz="1487">
                <a:solidFill>
                  <a:schemeClr val="dk1"/>
                </a:solidFill>
                <a:latin typeface="Comic Sans MS"/>
                <a:ea typeface="Comic Sans MS"/>
                <a:cs typeface="Comic Sans MS"/>
                <a:sym typeface="Comic Sans MS"/>
              </a:rPr>
              <a:t>παραμόρφωσης ενός ελατηρίου. Φαντάσου ότι στην άκρη ενός πολύ καλά (ακλόνητα) στερεωμένου ελατηρίου κρεμάμε ένα βαρίδι. Θα παρατηρήσουμε τότε ότι το μήκος του ελατηρίου αυξάνεται, δηλαδή </a:t>
            </a:r>
            <a:r>
              <a:rPr b="1" lang="el" sz="1487">
                <a:solidFill>
                  <a:schemeClr val="dk1"/>
                </a:solidFill>
                <a:latin typeface="Comic Sans MS"/>
                <a:ea typeface="Comic Sans MS"/>
                <a:cs typeface="Comic Sans MS"/>
                <a:sym typeface="Comic Sans MS"/>
              </a:rPr>
              <a:t>επιμηκύνεται</a:t>
            </a:r>
            <a:r>
              <a:rPr lang="el" sz="1487">
                <a:solidFill>
                  <a:schemeClr val="dk1"/>
                </a:solidFill>
                <a:latin typeface="Comic Sans MS"/>
                <a:ea typeface="Comic Sans MS"/>
                <a:cs typeface="Comic Sans MS"/>
                <a:sym typeface="Comic Sans MS"/>
              </a:rPr>
              <a:t>. Αφαιρούμε το βαρίδι και αμέσως βλέπουμε ότι το ελατήριο αποκτά το αρχικό του </a:t>
            </a:r>
            <a:r>
              <a:rPr b="1" lang="el" sz="1487">
                <a:solidFill>
                  <a:schemeClr val="dk1"/>
                </a:solidFill>
                <a:latin typeface="Comic Sans MS"/>
                <a:ea typeface="Comic Sans MS"/>
                <a:cs typeface="Comic Sans MS"/>
                <a:sym typeface="Comic Sans MS"/>
              </a:rPr>
              <a:t>μήκος </a:t>
            </a:r>
            <a:r>
              <a:rPr lang="el" sz="1487">
                <a:solidFill>
                  <a:schemeClr val="dk1"/>
                </a:solidFill>
                <a:latin typeface="Comic Sans MS"/>
                <a:ea typeface="Comic Sans MS"/>
                <a:cs typeface="Comic Sans MS"/>
                <a:sym typeface="Comic Sans MS"/>
              </a:rPr>
              <a:t>και </a:t>
            </a:r>
            <a:r>
              <a:rPr b="1" lang="el" sz="1487">
                <a:solidFill>
                  <a:schemeClr val="dk1"/>
                </a:solidFill>
                <a:latin typeface="Comic Sans MS"/>
                <a:ea typeface="Comic Sans MS"/>
                <a:cs typeface="Comic Sans MS"/>
                <a:sym typeface="Comic Sans MS"/>
              </a:rPr>
              <a:t>σχήμα.</a:t>
            </a:r>
            <a:endParaRPr b="1" sz="1487">
              <a:solidFill>
                <a:schemeClr val="dk1"/>
              </a:solidFill>
              <a:latin typeface="Comic Sans MS"/>
              <a:ea typeface="Comic Sans MS"/>
              <a:cs typeface="Comic Sans MS"/>
              <a:sym typeface="Comic Sans MS"/>
            </a:endParaRPr>
          </a:p>
          <a:p>
            <a:pPr indent="0" lvl="0" marL="0" rtl="0" algn="l">
              <a:lnSpc>
                <a:spcPct val="105000"/>
              </a:lnSpc>
              <a:spcBef>
                <a:spcPts val="0"/>
              </a:spcBef>
              <a:spcAft>
                <a:spcPts val="1200"/>
              </a:spcAft>
              <a:buSzPts val="275"/>
              <a:buNone/>
            </a:pPr>
            <a:r>
              <a:t/>
            </a:r>
            <a:endParaRPr sz="525">
              <a:latin typeface="Comic Sans MS"/>
              <a:ea typeface="Comic Sans MS"/>
              <a:cs typeface="Comic Sans MS"/>
              <a:sym typeface="Comic Sans MS"/>
            </a:endParaRPr>
          </a:p>
        </p:txBody>
      </p:sp>
      <p:sp>
        <p:nvSpPr>
          <p:cNvPr id="302" name="Google Shape;302;p17"/>
          <p:cNvSpPr txBox="1"/>
          <p:nvPr>
            <p:ph idx="2" type="body"/>
          </p:nvPr>
        </p:nvSpPr>
        <p:spPr>
          <a:xfrm>
            <a:off x="5079575" y="1152475"/>
            <a:ext cx="36255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303" name="Google Shape;303;p17"/>
          <p:cNvPicPr preferRelativeResize="0"/>
          <p:nvPr/>
        </p:nvPicPr>
        <p:blipFill>
          <a:blip r:embed="rId3">
            <a:alphaModFix/>
          </a:blip>
          <a:stretch>
            <a:fillRect/>
          </a:stretch>
        </p:blipFill>
        <p:spPr>
          <a:xfrm>
            <a:off x="4959775" y="1080038"/>
            <a:ext cx="3745150" cy="3561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307" name="Shape 307"/>
        <p:cNvGrpSpPr/>
        <p:nvPr/>
      </p:nvGrpSpPr>
      <p:grpSpPr>
        <a:xfrm>
          <a:off x="0" y="0"/>
          <a:ext cx="0" cy="0"/>
          <a:chOff x="0" y="0"/>
          <a:chExt cx="0" cy="0"/>
        </a:xfrm>
      </p:grpSpPr>
      <p:sp>
        <p:nvSpPr>
          <p:cNvPr id="308" name="Google Shape;308;p1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solidFill>
                  <a:srgbClr val="C45811"/>
                </a:solidFill>
              </a:rPr>
              <a:t>Βαρίδια και ελατήρια</a:t>
            </a:r>
            <a:endParaRPr>
              <a:solidFill>
                <a:srgbClr val="C45811"/>
              </a:solidFill>
            </a:endParaRPr>
          </a:p>
        </p:txBody>
      </p:sp>
      <p:sp>
        <p:nvSpPr>
          <p:cNvPr id="309" name="Google Shape;309;p18"/>
          <p:cNvSpPr txBox="1"/>
          <p:nvPr>
            <p:ph idx="1" type="body"/>
          </p:nvPr>
        </p:nvSpPr>
        <p:spPr>
          <a:xfrm>
            <a:off x="1234050" y="1511100"/>
            <a:ext cx="3430500" cy="3702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275"/>
              <a:buNone/>
            </a:pPr>
            <a:r>
              <a:rPr lang="el" sz="1687">
                <a:solidFill>
                  <a:schemeClr val="dk1"/>
                </a:solidFill>
                <a:latin typeface="Comic Sans MS"/>
                <a:ea typeface="Comic Sans MS"/>
                <a:cs typeface="Comic Sans MS"/>
                <a:sym typeface="Comic Sans MS"/>
              </a:rPr>
              <a:t>Πολύ εύκολα μπορούμε να διαπιστώσουμε ότι όσο μεγαλύτερη </a:t>
            </a:r>
            <a:r>
              <a:rPr lang="el" sz="1687">
                <a:solidFill>
                  <a:schemeClr val="dk1"/>
                </a:solidFill>
                <a:latin typeface="Comic Sans MS"/>
                <a:ea typeface="Comic Sans MS"/>
                <a:cs typeface="Comic Sans MS"/>
                <a:sym typeface="Comic Sans MS"/>
              </a:rPr>
              <a:t>είναι</a:t>
            </a:r>
            <a:r>
              <a:rPr lang="el" sz="1687">
                <a:solidFill>
                  <a:schemeClr val="dk1"/>
                </a:solidFill>
                <a:latin typeface="Comic Sans MS"/>
                <a:ea typeface="Comic Sans MS"/>
                <a:cs typeface="Comic Sans MS"/>
                <a:sym typeface="Comic Sans MS"/>
              </a:rPr>
              <a:t> η δύναμη που επιμηκύνει το ελατήριο, τόσο μεγαλύτερη είναι η επιμήκυνσή του. </a:t>
            </a:r>
            <a:endParaRPr sz="1687">
              <a:solidFill>
                <a:schemeClr val="dk1"/>
              </a:solidFill>
              <a:latin typeface="Comic Sans MS"/>
              <a:ea typeface="Comic Sans MS"/>
              <a:cs typeface="Comic Sans MS"/>
              <a:sym typeface="Comic Sans MS"/>
            </a:endParaRPr>
          </a:p>
          <a:p>
            <a:pPr indent="0" lvl="0" marL="0" rtl="0" algn="l">
              <a:lnSpc>
                <a:spcPct val="95000"/>
              </a:lnSpc>
              <a:spcBef>
                <a:spcPts val="0"/>
              </a:spcBef>
              <a:spcAft>
                <a:spcPts val="0"/>
              </a:spcAft>
              <a:buSzPts val="275"/>
              <a:buNone/>
            </a:pPr>
            <a:r>
              <a:rPr lang="el" sz="1687">
                <a:solidFill>
                  <a:schemeClr val="dk1"/>
                </a:solidFill>
                <a:latin typeface="Comic Sans MS"/>
                <a:ea typeface="Comic Sans MS"/>
                <a:cs typeface="Comic Sans MS"/>
                <a:sym typeface="Comic Sans MS"/>
              </a:rPr>
              <a:t>Μάλιστα, στις ελαστικές παραμορφώσεις</a:t>
            </a:r>
            <a:endParaRPr sz="1687">
              <a:solidFill>
                <a:schemeClr val="dk1"/>
              </a:solidFill>
              <a:latin typeface="Comic Sans MS"/>
              <a:ea typeface="Comic Sans MS"/>
              <a:cs typeface="Comic Sans MS"/>
              <a:sym typeface="Comic Sans MS"/>
            </a:endParaRPr>
          </a:p>
          <a:p>
            <a:pPr indent="0" lvl="0" marL="0" rtl="0" algn="l">
              <a:lnSpc>
                <a:spcPct val="95000"/>
              </a:lnSpc>
              <a:spcBef>
                <a:spcPts val="0"/>
              </a:spcBef>
              <a:spcAft>
                <a:spcPts val="0"/>
              </a:spcAft>
              <a:buSzPts val="275"/>
              <a:buNone/>
            </a:pPr>
            <a:r>
              <a:t/>
            </a:r>
            <a:endParaRPr sz="1687">
              <a:solidFill>
                <a:schemeClr val="dk1"/>
              </a:solidFill>
              <a:latin typeface="Comic Sans MS"/>
              <a:ea typeface="Comic Sans MS"/>
              <a:cs typeface="Comic Sans MS"/>
              <a:sym typeface="Comic Sans MS"/>
            </a:endParaRPr>
          </a:p>
          <a:p>
            <a:pPr indent="0" lvl="0" marL="0" rtl="0" algn="l">
              <a:lnSpc>
                <a:spcPct val="95000"/>
              </a:lnSpc>
              <a:spcBef>
                <a:spcPts val="0"/>
              </a:spcBef>
              <a:spcAft>
                <a:spcPts val="0"/>
              </a:spcAft>
              <a:buSzPts val="275"/>
              <a:buNone/>
            </a:pPr>
            <a:r>
              <a:rPr lang="el" sz="1687">
                <a:solidFill>
                  <a:schemeClr val="dk1"/>
                </a:solidFill>
                <a:latin typeface="Comic Sans MS"/>
                <a:ea typeface="Comic Sans MS"/>
                <a:cs typeface="Comic Sans MS"/>
                <a:sym typeface="Comic Sans MS"/>
              </a:rPr>
              <a:t> &lt;&lt;</a:t>
            </a:r>
            <a:r>
              <a:rPr b="1" lang="el" sz="1687">
                <a:solidFill>
                  <a:schemeClr val="dk1"/>
                </a:solidFill>
                <a:latin typeface="Comic Sans MS"/>
                <a:ea typeface="Comic Sans MS"/>
                <a:cs typeface="Comic Sans MS"/>
                <a:sym typeface="Comic Sans MS"/>
              </a:rPr>
              <a:t>η δύναμη είναι ανάλογη με την επιμήκυνση που προκαλεί&gt;&gt;</a:t>
            </a:r>
            <a:endParaRPr b="1" sz="1687">
              <a:solidFill>
                <a:schemeClr val="dk1"/>
              </a:solidFill>
              <a:latin typeface="Comic Sans MS"/>
              <a:ea typeface="Comic Sans MS"/>
              <a:cs typeface="Comic Sans MS"/>
              <a:sym typeface="Comic Sans MS"/>
            </a:endParaRPr>
          </a:p>
          <a:p>
            <a:pPr indent="0" lvl="0" marL="0" rtl="0" algn="l">
              <a:lnSpc>
                <a:spcPct val="95000"/>
              </a:lnSpc>
              <a:spcBef>
                <a:spcPts val="1200"/>
              </a:spcBef>
              <a:spcAft>
                <a:spcPts val="0"/>
              </a:spcAft>
              <a:buSzPts val="275"/>
              <a:buNone/>
            </a:pPr>
            <a:r>
              <a:rPr b="1" lang="el" sz="1687">
                <a:solidFill>
                  <a:schemeClr val="dk1"/>
                </a:solidFill>
                <a:latin typeface="Comic Sans MS"/>
                <a:ea typeface="Comic Sans MS"/>
                <a:cs typeface="Comic Sans MS"/>
                <a:sym typeface="Comic Sans MS"/>
              </a:rPr>
              <a:t>Η πρόταση αυτή είναι γνωστή ως νόμος του Hooke.</a:t>
            </a:r>
            <a:endParaRPr b="1" sz="1687">
              <a:solidFill>
                <a:schemeClr val="dk1"/>
              </a:solidFill>
              <a:latin typeface="Comic Sans MS"/>
              <a:ea typeface="Comic Sans MS"/>
              <a:cs typeface="Comic Sans MS"/>
              <a:sym typeface="Comic Sans MS"/>
            </a:endParaRPr>
          </a:p>
          <a:p>
            <a:pPr indent="0" lvl="0" marL="0" rtl="0" algn="l">
              <a:lnSpc>
                <a:spcPct val="95000"/>
              </a:lnSpc>
              <a:spcBef>
                <a:spcPts val="1200"/>
              </a:spcBef>
              <a:spcAft>
                <a:spcPts val="0"/>
              </a:spcAft>
              <a:buSzPts val="275"/>
              <a:buNone/>
            </a:pPr>
            <a:r>
              <a:t/>
            </a:r>
            <a:endParaRPr sz="1687">
              <a:solidFill>
                <a:schemeClr val="dk1"/>
              </a:solidFill>
              <a:latin typeface="Comic Sans MS"/>
              <a:ea typeface="Comic Sans MS"/>
              <a:cs typeface="Comic Sans MS"/>
              <a:sym typeface="Comic Sans MS"/>
            </a:endParaRPr>
          </a:p>
          <a:p>
            <a:pPr indent="0" lvl="0" marL="0" rtl="0" algn="l">
              <a:lnSpc>
                <a:spcPct val="95000"/>
              </a:lnSpc>
              <a:spcBef>
                <a:spcPts val="1200"/>
              </a:spcBef>
              <a:spcAft>
                <a:spcPts val="1200"/>
              </a:spcAft>
              <a:buSzPts val="275"/>
              <a:buNone/>
            </a:pPr>
            <a:r>
              <a:t/>
            </a:r>
            <a:endParaRPr sz="1387">
              <a:solidFill>
                <a:schemeClr val="dk1"/>
              </a:solidFill>
              <a:latin typeface="Comic Sans MS"/>
              <a:ea typeface="Comic Sans MS"/>
              <a:cs typeface="Comic Sans MS"/>
              <a:sym typeface="Comic Sans MS"/>
            </a:endParaRPr>
          </a:p>
        </p:txBody>
      </p:sp>
      <p:sp>
        <p:nvSpPr>
          <p:cNvPr id="310" name="Google Shape;310;p18">
            <a:hlinkClick r:id="rId3"/>
          </p:cNvPr>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u="sng">
                <a:solidFill>
                  <a:schemeClr val="hlink"/>
                </a:solidFill>
                <a:hlinkClick r:id="rId4"/>
              </a:rPr>
              <a:t>βαρίδια και ελατήρια: τα βασικά</a:t>
            </a:r>
            <a:endParaRPr/>
          </a:p>
          <a:p>
            <a:pPr indent="0" lvl="0" marL="0" rtl="0" algn="l">
              <a:spcBef>
                <a:spcPts val="1200"/>
              </a:spcBef>
              <a:spcAft>
                <a:spcPts val="1200"/>
              </a:spcAft>
              <a:buNone/>
            </a:pPr>
            <a:r>
              <a:rPr lang="el"/>
              <a:t>https://phet.colorado.edu/sims/html/masses-and-springs-basics/latest/masses-and-springs-basics_el.html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314" name="Shape 314"/>
        <p:cNvGrpSpPr/>
        <p:nvPr/>
      </p:nvGrpSpPr>
      <p:grpSpPr>
        <a:xfrm>
          <a:off x="0" y="0"/>
          <a:ext cx="0" cy="0"/>
          <a:chOff x="0" y="0"/>
          <a:chExt cx="0" cy="0"/>
        </a:xfrm>
      </p:grpSpPr>
      <p:sp>
        <p:nvSpPr>
          <p:cNvPr id="315" name="Google Shape;315;p19"/>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355600" rtl="0" algn="just">
              <a:lnSpc>
                <a:spcPct val="115000"/>
              </a:lnSpc>
              <a:spcBef>
                <a:spcPts val="600"/>
              </a:spcBef>
              <a:spcAft>
                <a:spcPts val="0"/>
              </a:spcAft>
              <a:buClr>
                <a:schemeClr val="dk1"/>
              </a:buClr>
              <a:buSzPts val="1100"/>
              <a:buFont typeface="Arial"/>
              <a:buNone/>
            </a:pPr>
            <a:r>
              <a:rPr lang="el" sz="2200">
                <a:solidFill>
                  <a:srgbClr val="C45811"/>
                </a:solidFill>
              </a:rPr>
              <a:t>Στη γλώσσα των μαθηματικών </a:t>
            </a:r>
            <a:endParaRPr sz="3900">
              <a:solidFill>
                <a:srgbClr val="C45811"/>
              </a:solidFill>
            </a:endParaRPr>
          </a:p>
        </p:txBody>
      </p:sp>
      <p:sp>
        <p:nvSpPr>
          <p:cNvPr id="316" name="Google Shape;316;p19"/>
          <p:cNvSpPr txBox="1"/>
          <p:nvPr>
            <p:ph idx="1" type="body"/>
          </p:nvPr>
        </p:nvSpPr>
        <p:spPr>
          <a:xfrm>
            <a:off x="1303800" y="1075200"/>
            <a:ext cx="7030500" cy="3975300"/>
          </a:xfrm>
          <a:prstGeom prst="rect">
            <a:avLst/>
          </a:prstGeom>
        </p:spPr>
        <p:txBody>
          <a:bodyPr anchorCtr="0" anchor="t" bIns="91425" lIns="91425" spcFirstLastPara="1" rIns="91425" wrap="square" tIns="91425">
            <a:noAutofit/>
          </a:bodyPr>
          <a:lstStyle/>
          <a:p>
            <a:pPr indent="0" lvl="0" marL="355600" rtl="0" algn="just">
              <a:spcBef>
                <a:spcPts val="600"/>
              </a:spcBef>
              <a:spcAft>
                <a:spcPts val="0"/>
              </a:spcAft>
              <a:buClr>
                <a:schemeClr val="dk1"/>
              </a:buClr>
              <a:buSzPts val="1100"/>
              <a:buFont typeface="Arial"/>
              <a:buNone/>
            </a:pPr>
            <a:r>
              <a:rPr lang="el" sz="1700">
                <a:solidFill>
                  <a:schemeClr val="dk1"/>
                </a:solidFill>
                <a:latin typeface="Comic Sans MS"/>
                <a:ea typeface="Comic Sans MS"/>
                <a:cs typeface="Comic Sans MS"/>
                <a:sym typeface="Comic Sans MS"/>
              </a:rPr>
              <a:t>ο νόμος του Hooke εκφράζεται από τη σχέση:</a:t>
            </a:r>
            <a:endParaRPr sz="1700">
              <a:solidFill>
                <a:schemeClr val="dk1"/>
              </a:solidFill>
              <a:latin typeface="Comic Sans MS"/>
              <a:ea typeface="Comic Sans MS"/>
              <a:cs typeface="Comic Sans MS"/>
              <a:sym typeface="Comic Sans MS"/>
            </a:endParaRPr>
          </a:p>
          <a:p>
            <a:pPr indent="0" lvl="0" marL="63500" rtl="0" algn="l">
              <a:spcBef>
                <a:spcPts val="1700"/>
              </a:spcBef>
              <a:spcAft>
                <a:spcPts val="0"/>
              </a:spcAft>
              <a:buClr>
                <a:schemeClr val="dk1"/>
              </a:buClr>
              <a:buSzPts val="1100"/>
              <a:buFont typeface="Arial"/>
              <a:buNone/>
            </a:pPr>
            <a:r>
              <a:rPr lang="el" sz="2600">
                <a:solidFill>
                  <a:srgbClr val="525252"/>
                </a:solidFill>
                <a:highlight>
                  <a:srgbClr val="E1EED9"/>
                </a:highlight>
                <a:latin typeface="Comic Sans MS"/>
                <a:ea typeface="Comic Sans MS"/>
                <a:cs typeface="Comic Sans MS"/>
                <a:sym typeface="Comic Sans MS"/>
              </a:rPr>
              <a:t>                         	𝑭 = 𝒌 ∙ </a:t>
            </a:r>
            <a:r>
              <a:rPr b="1" lang="el" sz="2600">
                <a:solidFill>
                  <a:srgbClr val="525252"/>
                </a:solidFill>
                <a:highlight>
                  <a:srgbClr val="E1EED9"/>
                </a:highlight>
                <a:latin typeface="Comic Sans MS"/>
                <a:ea typeface="Comic Sans MS"/>
                <a:cs typeface="Comic Sans MS"/>
                <a:sym typeface="Comic Sans MS"/>
              </a:rPr>
              <a:t>x     </a:t>
            </a:r>
            <a:r>
              <a:rPr lang="el" sz="2600">
                <a:solidFill>
                  <a:srgbClr val="525252"/>
                </a:solidFill>
                <a:highlight>
                  <a:srgbClr val="E1EED9"/>
                </a:highlight>
                <a:latin typeface="Comic Sans MS"/>
                <a:ea typeface="Comic Sans MS"/>
                <a:cs typeface="Comic Sans MS"/>
                <a:sym typeface="Comic Sans MS"/>
              </a:rPr>
              <a:t>                              	</a:t>
            </a:r>
            <a:endParaRPr sz="2600">
              <a:solidFill>
                <a:srgbClr val="525252"/>
              </a:solidFill>
              <a:highlight>
                <a:srgbClr val="E1EED9"/>
              </a:highlight>
              <a:latin typeface="Comic Sans MS"/>
              <a:ea typeface="Comic Sans MS"/>
              <a:cs typeface="Comic Sans MS"/>
              <a:sym typeface="Comic Sans MS"/>
            </a:endParaRPr>
          </a:p>
          <a:p>
            <a:pPr indent="0" lvl="0" marL="88900" marR="241300" rtl="0" algn="just">
              <a:lnSpc>
                <a:spcPct val="115000"/>
              </a:lnSpc>
              <a:spcBef>
                <a:spcPts val="1800"/>
              </a:spcBef>
              <a:spcAft>
                <a:spcPts val="0"/>
              </a:spcAft>
              <a:buClr>
                <a:schemeClr val="dk1"/>
              </a:buClr>
              <a:buSzPts val="1100"/>
              <a:buFont typeface="Arial"/>
              <a:buNone/>
            </a:pPr>
            <a:r>
              <a:rPr lang="el" sz="1700">
                <a:solidFill>
                  <a:schemeClr val="dk1"/>
                </a:solidFill>
                <a:latin typeface="Comic Sans MS"/>
                <a:ea typeface="Comic Sans MS"/>
                <a:cs typeface="Comic Sans MS"/>
                <a:sym typeface="Comic Sans MS"/>
              </a:rPr>
              <a:t>όπου: </a:t>
            </a:r>
            <a:r>
              <a:rPr b="1" lang="el" sz="1700">
                <a:solidFill>
                  <a:schemeClr val="dk1"/>
                </a:solidFill>
                <a:latin typeface="Comic Sans MS"/>
                <a:ea typeface="Comic Sans MS"/>
                <a:cs typeface="Comic Sans MS"/>
                <a:sym typeface="Comic Sans MS"/>
              </a:rPr>
              <a:t>F </a:t>
            </a:r>
            <a:r>
              <a:rPr lang="el" sz="1700">
                <a:solidFill>
                  <a:schemeClr val="dk1"/>
                </a:solidFill>
                <a:latin typeface="Comic Sans MS"/>
                <a:ea typeface="Comic Sans MS"/>
                <a:cs typeface="Comic Sans MS"/>
                <a:sym typeface="Comic Sans MS"/>
              </a:rPr>
              <a:t>η </a:t>
            </a:r>
            <a:r>
              <a:rPr lang="el" sz="1700" u="sng">
                <a:solidFill>
                  <a:schemeClr val="dk1"/>
                </a:solidFill>
                <a:latin typeface="Comic Sans MS"/>
                <a:ea typeface="Comic Sans MS"/>
                <a:cs typeface="Comic Sans MS"/>
                <a:sym typeface="Comic Sans MS"/>
              </a:rPr>
              <a:t>δύναμη</a:t>
            </a:r>
            <a:r>
              <a:rPr lang="el" sz="1700">
                <a:solidFill>
                  <a:schemeClr val="dk1"/>
                </a:solidFill>
                <a:latin typeface="Comic Sans MS"/>
                <a:ea typeface="Comic Sans MS"/>
                <a:cs typeface="Comic Sans MS"/>
                <a:sym typeface="Comic Sans MS"/>
              </a:rPr>
              <a:t> που ασκείται στο ελατήριο, </a:t>
            </a:r>
            <a:r>
              <a:rPr b="1" lang="el" sz="1700">
                <a:solidFill>
                  <a:schemeClr val="dk1"/>
                </a:solidFill>
                <a:latin typeface="Comic Sans MS"/>
                <a:ea typeface="Comic Sans MS"/>
                <a:cs typeface="Comic Sans MS"/>
                <a:sym typeface="Comic Sans MS"/>
              </a:rPr>
              <a:t>x </a:t>
            </a:r>
            <a:r>
              <a:rPr lang="el" sz="1700">
                <a:solidFill>
                  <a:schemeClr val="dk1"/>
                </a:solidFill>
                <a:latin typeface="Comic Sans MS"/>
                <a:ea typeface="Comic Sans MS"/>
                <a:cs typeface="Comic Sans MS"/>
                <a:sym typeface="Comic Sans MS"/>
              </a:rPr>
              <a:t>η </a:t>
            </a:r>
            <a:r>
              <a:rPr lang="el" sz="1700" u="sng">
                <a:solidFill>
                  <a:schemeClr val="dk1"/>
                </a:solidFill>
                <a:latin typeface="Comic Sans MS"/>
                <a:ea typeface="Comic Sans MS"/>
                <a:cs typeface="Comic Sans MS"/>
                <a:sym typeface="Comic Sans MS"/>
              </a:rPr>
              <a:t>επιμήκυνση</a:t>
            </a:r>
            <a:r>
              <a:rPr lang="el" sz="1700">
                <a:solidFill>
                  <a:schemeClr val="dk1"/>
                </a:solidFill>
                <a:latin typeface="Comic Sans MS"/>
                <a:ea typeface="Comic Sans MS"/>
                <a:cs typeface="Comic Sans MS"/>
                <a:sym typeface="Comic Sans MS"/>
              </a:rPr>
              <a:t> του ελατηρίου από το αρχικό του μήκος (πριν ασκηθεί η δύναμη F) και </a:t>
            </a:r>
            <a:r>
              <a:rPr b="1" lang="el" sz="1700">
                <a:solidFill>
                  <a:schemeClr val="dk1"/>
                </a:solidFill>
                <a:latin typeface="Comic Sans MS"/>
                <a:ea typeface="Comic Sans MS"/>
                <a:cs typeface="Comic Sans MS"/>
                <a:sym typeface="Comic Sans MS"/>
              </a:rPr>
              <a:t>k </a:t>
            </a:r>
            <a:r>
              <a:rPr lang="el" sz="1700">
                <a:solidFill>
                  <a:schemeClr val="dk1"/>
                </a:solidFill>
                <a:latin typeface="Comic Sans MS"/>
                <a:ea typeface="Comic Sans MS"/>
                <a:cs typeface="Comic Sans MS"/>
                <a:sym typeface="Comic Sans MS"/>
              </a:rPr>
              <a:t>μια </a:t>
            </a:r>
            <a:r>
              <a:rPr lang="el" sz="1700" u="sng">
                <a:solidFill>
                  <a:schemeClr val="dk1"/>
                </a:solidFill>
                <a:latin typeface="Comic Sans MS"/>
                <a:ea typeface="Comic Sans MS"/>
                <a:cs typeface="Comic Sans MS"/>
                <a:sym typeface="Comic Sans MS"/>
              </a:rPr>
              <a:t>σταθερά</a:t>
            </a:r>
            <a:r>
              <a:rPr lang="el" sz="1700">
                <a:solidFill>
                  <a:schemeClr val="dk1"/>
                </a:solidFill>
                <a:latin typeface="Comic Sans MS"/>
                <a:ea typeface="Comic Sans MS"/>
                <a:cs typeface="Comic Sans MS"/>
                <a:sym typeface="Comic Sans MS"/>
              </a:rPr>
              <a:t> που εξαρτάται από το ελατήριο (ονομάζεται </a:t>
            </a:r>
            <a:r>
              <a:rPr lang="el" sz="1700" u="sng">
                <a:solidFill>
                  <a:schemeClr val="dk1"/>
                </a:solidFill>
                <a:latin typeface="Comic Sans MS"/>
                <a:ea typeface="Comic Sans MS"/>
                <a:cs typeface="Comic Sans MS"/>
                <a:sym typeface="Comic Sans MS"/>
              </a:rPr>
              <a:t>σταθερά του ελατηρίου</a:t>
            </a:r>
            <a:r>
              <a:rPr lang="el" sz="1700">
                <a:solidFill>
                  <a:schemeClr val="dk1"/>
                </a:solidFill>
                <a:latin typeface="Comic Sans MS"/>
                <a:ea typeface="Comic Sans MS"/>
                <a:cs typeface="Comic Sans MS"/>
                <a:sym typeface="Comic Sans MS"/>
              </a:rPr>
              <a:t>).</a:t>
            </a:r>
            <a:endParaRPr sz="1700">
              <a:solidFill>
                <a:schemeClr val="dk1"/>
              </a:solidFill>
              <a:latin typeface="Comic Sans MS"/>
              <a:ea typeface="Comic Sans MS"/>
              <a:cs typeface="Comic Sans MS"/>
              <a:sym typeface="Comic Sans MS"/>
            </a:endParaRPr>
          </a:p>
          <a:p>
            <a:pPr indent="-177800" lvl="0" marL="266700" rtl="0" algn="l">
              <a:spcBef>
                <a:spcPts val="1000"/>
              </a:spcBef>
              <a:spcAft>
                <a:spcPts val="0"/>
              </a:spcAft>
              <a:buClr>
                <a:schemeClr val="dk1"/>
              </a:buClr>
              <a:buSzPts val="1100"/>
              <a:buFont typeface="Arial"/>
              <a:buNone/>
            </a:pPr>
            <a:r>
              <a:rPr lang="el" sz="1700">
                <a:solidFill>
                  <a:schemeClr val="dk1"/>
                </a:solidFill>
                <a:latin typeface="Comic Sans MS"/>
                <a:ea typeface="Comic Sans MS"/>
                <a:cs typeface="Comic Sans MS"/>
                <a:sym typeface="Comic Sans MS"/>
              </a:rPr>
              <a:t>·</a:t>
            </a:r>
            <a:r>
              <a:rPr lang="el">
                <a:solidFill>
                  <a:schemeClr val="dk1"/>
                </a:solidFill>
                <a:latin typeface="Comic Sans MS"/>
                <a:ea typeface="Comic Sans MS"/>
                <a:cs typeface="Comic Sans MS"/>
                <a:sym typeface="Comic Sans MS"/>
              </a:rPr>
              <a:t>     </a:t>
            </a:r>
            <a:r>
              <a:rPr lang="el" sz="1700">
                <a:solidFill>
                  <a:schemeClr val="dk1"/>
                </a:solidFill>
                <a:latin typeface="Comic Sans MS"/>
                <a:ea typeface="Comic Sans MS"/>
                <a:cs typeface="Comic Sans MS"/>
                <a:sym typeface="Comic Sans MS"/>
              </a:rPr>
              <a:t>Ας σημειώσουμε εδώ, ότι όσο πιο </a:t>
            </a:r>
            <a:r>
              <a:rPr b="1" lang="el" sz="1700">
                <a:solidFill>
                  <a:schemeClr val="dk1"/>
                </a:solidFill>
                <a:latin typeface="Comic Sans MS"/>
                <a:ea typeface="Comic Sans MS"/>
                <a:cs typeface="Comic Sans MS"/>
                <a:sym typeface="Comic Sans MS"/>
              </a:rPr>
              <a:t>μεγάλη </a:t>
            </a:r>
            <a:r>
              <a:rPr lang="el" sz="1700">
                <a:solidFill>
                  <a:schemeClr val="dk1"/>
                </a:solidFill>
                <a:latin typeface="Comic Sans MS"/>
                <a:ea typeface="Comic Sans MS"/>
                <a:cs typeface="Comic Sans MS"/>
                <a:sym typeface="Comic Sans MS"/>
              </a:rPr>
              <a:t>είναι η σταθερά του ελατηρίου, τόσο πιο </a:t>
            </a:r>
            <a:r>
              <a:rPr b="1" lang="el" sz="1700">
                <a:solidFill>
                  <a:schemeClr val="dk1"/>
                </a:solidFill>
                <a:latin typeface="Comic Sans MS"/>
                <a:ea typeface="Comic Sans MS"/>
                <a:cs typeface="Comic Sans MS"/>
                <a:sym typeface="Comic Sans MS"/>
              </a:rPr>
              <a:t>«σκληρό»</a:t>
            </a:r>
            <a:endParaRPr b="1" sz="1700">
              <a:solidFill>
                <a:schemeClr val="dk1"/>
              </a:solidFill>
              <a:latin typeface="Comic Sans MS"/>
              <a:ea typeface="Comic Sans MS"/>
              <a:cs typeface="Comic Sans MS"/>
              <a:sym typeface="Comic Sans MS"/>
            </a:endParaRPr>
          </a:p>
          <a:p>
            <a:pPr indent="0" lvl="0" marL="266700" rtl="0" algn="l">
              <a:spcBef>
                <a:spcPts val="200"/>
              </a:spcBef>
              <a:spcAft>
                <a:spcPts val="0"/>
              </a:spcAft>
              <a:buClr>
                <a:schemeClr val="dk1"/>
              </a:buClr>
              <a:buSzPts val="1100"/>
              <a:buFont typeface="Arial"/>
              <a:buNone/>
            </a:pPr>
            <a:r>
              <a:rPr lang="el" sz="1700">
                <a:solidFill>
                  <a:schemeClr val="dk1"/>
                </a:solidFill>
                <a:latin typeface="Comic Sans MS"/>
                <a:ea typeface="Comic Sans MS"/>
                <a:cs typeface="Comic Sans MS"/>
                <a:sym typeface="Comic Sans MS"/>
              </a:rPr>
              <a:t>είναι αυτ</a:t>
            </a:r>
            <a:r>
              <a:rPr lang="el" sz="1600">
                <a:solidFill>
                  <a:schemeClr val="dk1"/>
                </a:solidFill>
              </a:rPr>
              <a:t>ό.</a:t>
            </a:r>
            <a:endParaRPr sz="1600">
              <a:solidFill>
                <a:schemeClr val="dk1"/>
              </a:solidFill>
            </a:endParaRPr>
          </a:p>
          <a:p>
            <a:pPr indent="0" lvl="0" marL="0" rtl="0" algn="l">
              <a:spcBef>
                <a:spcPts val="0"/>
              </a:spcBef>
              <a:spcAft>
                <a:spcPts val="1200"/>
              </a:spcAft>
              <a:buNone/>
            </a:pPr>
            <a:r>
              <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320" name="Shape 320"/>
        <p:cNvGrpSpPr/>
        <p:nvPr/>
      </p:nvGrpSpPr>
      <p:grpSpPr>
        <a:xfrm>
          <a:off x="0" y="0"/>
          <a:ext cx="0" cy="0"/>
          <a:chOff x="0" y="0"/>
          <a:chExt cx="0" cy="0"/>
        </a:xfrm>
      </p:grpSpPr>
      <p:sp>
        <p:nvSpPr>
          <p:cNvPr id="321" name="Google Shape;321;p20"/>
          <p:cNvSpPr txBox="1"/>
          <p:nvPr>
            <p:ph type="title"/>
          </p:nvPr>
        </p:nvSpPr>
        <p:spPr>
          <a:xfrm>
            <a:off x="311700" y="4323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l">
                <a:solidFill>
                  <a:srgbClr val="C45811"/>
                </a:solidFill>
              </a:rPr>
              <a:t>Λίγα λόγια για τη σταθερά k</a:t>
            </a:r>
            <a:endParaRPr>
              <a:solidFill>
                <a:srgbClr val="C45811"/>
              </a:solidFill>
            </a:endParaRPr>
          </a:p>
        </p:txBody>
      </p:sp>
      <p:sp>
        <p:nvSpPr>
          <p:cNvPr id="322" name="Google Shape;322;p20"/>
          <p:cNvSpPr txBox="1"/>
          <p:nvPr>
            <p:ph idx="1" type="body"/>
          </p:nvPr>
        </p:nvSpPr>
        <p:spPr>
          <a:xfrm>
            <a:off x="1303800" y="1115250"/>
            <a:ext cx="3430500" cy="393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l" sz="1400">
                <a:latin typeface="Comic Sans MS"/>
                <a:ea typeface="Comic Sans MS"/>
                <a:cs typeface="Comic Sans MS"/>
                <a:sym typeface="Comic Sans MS"/>
              </a:rPr>
              <a:t>Η σταθερά Κ του ελατηρίου γνωστή και σαν σταθερά του Hooke εκφράζει την σκληρότητα του ελατηρίου και εξαρτάται από </a:t>
            </a:r>
            <a:endParaRPr sz="1400">
              <a:latin typeface="Comic Sans MS"/>
              <a:ea typeface="Comic Sans MS"/>
              <a:cs typeface="Comic Sans MS"/>
              <a:sym typeface="Comic Sans MS"/>
            </a:endParaRPr>
          </a:p>
          <a:p>
            <a:pPr indent="-317500" lvl="0" marL="457200" rtl="0" algn="l">
              <a:spcBef>
                <a:spcPts val="1200"/>
              </a:spcBef>
              <a:spcAft>
                <a:spcPts val="0"/>
              </a:spcAft>
              <a:buSzPts val="1400"/>
              <a:buFont typeface="Comic Sans MS"/>
              <a:buChar char="●"/>
            </a:pPr>
            <a:r>
              <a:rPr lang="el" sz="1400">
                <a:latin typeface="Comic Sans MS"/>
                <a:ea typeface="Comic Sans MS"/>
                <a:cs typeface="Comic Sans MS"/>
                <a:sym typeface="Comic Sans MS"/>
              </a:rPr>
              <a:t>το μήκος του ελατηρίου</a:t>
            </a:r>
            <a:endParaRPr sz="1400">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l" sz="1400">
                <a:latin typeface="Comic Sans MS"/>
                <a:ea typeface="Comic Sans MS"/>
                <a:cs typeface="Comic Sans MS"/>
                <a:sym typeface="Comic Sans MS"/>
              </a:rPr>
              <a:t>το πάχος του σύρματος</a:t>
            </a:r>
            <a:endParaRPr sz="1400">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l" sz="1400">
                <a:latin typeface="Comic Sans MS"/>
                <a:ea typeface="Comic Sans MS"/>
                <a:cs typeface="Comic Sans MS"/>
                <a:sym typeface="Comic Sans MS"/>
              </a:rPr>
              <a:t>το άνοιγμα (διάμετρος) των σπειρών</a:t>
            </a:r>
            <a:endParaRPr sz="1400">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l" sz="1400">
                <a:latin typeface="Comic Sans MS"/>
                <a:ea typeface="Comic Sans MS"/>
                <a:cs typeface="Comic Sans MS"/>
                <a:sym typeface="Comic Sans MS"/>
              </a:rPr>
              <a:t>το υλικό και τη θερμοκρασία του σύρματος</a:t>
            </a:r>
            <a:endParaRPr sz="1400">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l" sz="1400">
                <a:latin typeface="Comic Sans MS"/>
                <a:ea typeface="Comic Sans MS"/>
                <a:cs typeface="Comic Sans MS"/>
                <a:sym typeface="Comic Sans MS"/>
              </a:rPr>
              <a:t>την απόσταση των σπειρών (βήμα) του ελατηρίου</a:t>
            </a:r>
            <a:endParaRPr sz="1400">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l" sz="1400">
                <a:latin typeface="Comic Sans MS"/>
                <a:ea typeface="Comic Sans MS"/>
                <a:cs typeface="Comic Sans MS"/>
                <a:sym typeface="Comic Sans MS"/>
              </a:rPr>
              <a:t>Μονάδα μέτρησης της σταθεράς στο SI είναι το N/m</a:t>
            </a:r>
            <a:endParaRPr sz="1400">
              <a:latin typeface="Comic Sans MS"/>
              <a:ea typeface="Comic Sans MS"/>
              <a:cs typeface="Comic Sans MS"/>
              <a:sym typeface="Comic Sans MS"/>
            </a:endParaRPr>
          </a:p>
        </p:txBody>
      </p:sp>
      <p:sp>
        <p:nvSpPr>
          <p:cNvPr id="323" name="Google Shape;323;p20"/>
          <p:cNvSpPr txBox="1"/>
          <p:nvPr>
            <p:ph idx="2" type="body"/>
          </p:nvPr>
        </p:nvSpPr>
        <p:spPr>
          <a:xfrm>
            <a:off x="4826825"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324" name="Google Shape;324;p20"/>
          <p:cNvPicPr preferRelativeResize="0"/>
          <p:nvPr/>
        </p:nvPicPr>
        <p:blipFill>
          <a:blip r:embed="rId3">
            <a:alphaModFix/>
          </a:blip>
          <a:stretch>
            <a:fillRect/>
          </a:stretch>
        </p:blipFill>
        <p:spPr>
          <a:xfrm>
            <a:off x="4987925" y="1247775"/>
            <a:ext cx="3677700" cy="26977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1EED9"/>
        </a:solidFill>
      </p:bgPr>
    </p:bg>
    <p:spTree>
      <p:nvGrpSpPr>
        <p:cNvPr id="328" name="Shape 328"/>
        <p:cNvGrpSpPr/>
        <p:nvPr/>
      </p:nvGrpSpPr>
      <p:grpSpPr>
        <a:xfrm>
          <a:off x="0" y="0"/>
          <a:ext cx="0" cy="0"/>
          <a:chOff x="0" y="0"/>
          <a:chExt cx="0" cy="0"/>
        </a:xfrm>
      </p:grpSpPr>
      <p:sp>
        <p:nvSpPr>
          <p:cNvPr id="329" name="Google Shape;329;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t>Εφαρμογές</a:t>
            </a:r>
            <a:endParaRPr/>
          </a:p>
        </p:txBody>
      </p:sp>
      <p:sp>
        <p:nvSpPr>
          <p:cNvPr id="330" name="Google Shape;330;p21"/>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331" name="Google Shape;331;p21"/>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l" sz="2000">
                <a:solidFill>
                  <a:schemeClr val="dk1"/>
                </a:solidFill>
              </a:rPr>
              <a:t>Την ιδιότητα αυτή των ελατηρίων την χρησιμοποιούμε για την κατασκευή των δυναμόμετρων, που είναι όργανα με τα οποία μετράμε τις </a:t>
            </a:r>
            <a:r>
              <a:rPr lang="el" sz="2000">
                <a:solidFill>
                  <a:schemeClr val="dk1"/>
                </a:solidFill>
              </a:rPr>
              <a:t>δυνάμεις.</a:t>
            </a:r>
            <a:endParaRPr sz="2000">
              <a:solidFill>
                <a:schemeClr val="dk1"/>
              </a:solidFill>
            </a:endParaRPr>
          </a:p>
          <a:p>
            <a:pPr indent="0" lvl="0" marL="0" rtl="0" algn="l">
              <a:spcBef>
                <a:spcPts val="1200"/>
              </a:spcBef>
              <a:spcAft>
                <a:spcPts val="1200"/>
              </a:spcAft>
              <a:buNone/>
            </a:pPr>
            <a:r>
              <a:rPr lang="el" sz="2000" u="sng">
                <a:solidFill>
                  <a:schemeClr val="hlink"/>
                </a:solidFill>
                <a:hlinkClick r:id="rId3"/>
              </a:rPr>
              <a:t>Μέτρηση δυνάμεων</a:t>
            </a:r>
            <a:endParaRPr sz="2000">
              <a:solidFill>
                <a:schemeClr val="dk1"/>
              </a:solidFill>
            </a:endParaRPr>
          </a:p>
        </p:txBody>
      </p:sp>
      <p:pic>
        <p:nvPicPr>
          <p:cNvPr id="332" name="Google Shape;332;p21"/>
          <p:cNvPicPr preferRelativeResize="0"/>
          <p:nvPr/>
        </p:nvPicPr>
        <p:blipFill>
          <a:blip r:embed="rId4">
            <a:alphaModFix/>
          </a:blip>
          <a:stretch>
            <a:fillRect/>
          </a:stretch>
        </p:blipFill>
        <p:spPr>
          <a:xfrm>
            <a:off x="311700" y="1152475"/>
            <a:ext cx="4140200" cy="3416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