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ebp" ContentType="image/pn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crdownload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56.crdownload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6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0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4CECD"/>
    <a:srgbClr val="FFFA34"/>
    <a:srgbClr val="4DD2ED"/>
    <a:srgbClr val="5DCCE9"/>
    <a:srgbClr val="B49EE7"/>
    <a:srgbClr val="FAE8EF"/>
    <a:srgbClr val="FEFEFE"/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2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EF24176-FCE9-436F-B46B-C3BE99CF25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F1ACA0B-0BC3-41C9-9BB5-E4806AFA01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DEB43B3-AFD9-46FF-B23D-B6359C828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32133-0C37-4775-9F10-A5F47174FD57}" type="datetimeFigureOut">
              <a:rPr lang="el-GR" smtClean="0"/>
              <a:t>18/3/2025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265C04F-967A-4A16-A0CB-2EAB0FB67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2F26F76-1372-4457-BB11-A4CA71FCD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E8EBE-E8BF-452C-A517-D082D9E9508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19201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CB4C5BD-3B69-4B95-8BFA-5FD14AED7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D3B0A30C-4827-47D7-A9D5-F7BE413823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2774A54-2728-4D8C-A335-5173858F5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32133-0C37-4775-9F10-A5F47174FD57}" type="datetimeFigureOut">
              <a:rPr lang="el-GR" smtClean="0"/>
              <a:t>18/3/2025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D508C80-88C3-4F2B-83BC-0C703E0D8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D18EF70-EB07-4A31-A6FA-DA881D03D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E8EBE-E8BF-452C-A517-D082D9E9508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13527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5BD67C9B-EC5A-4CEC-A500-EC6548B1B9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40B529DB-DDA0-4803-A3C7-DBAD3070E3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1EDC13D-419C-4DF3-B866-09042D21B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32133-0C37-4775-9F10-A5F47174FD57}" type="datetimeFigureOut">
              <a:rPr lang="el-GR" smtClean="0"/>
              <a:t>18/3/2025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76C9009-8FAF-46E1-80D5-1BAD86AC8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1F48EB1-BD84-4CEF-A529-FCD5F08D3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E8EBE-E8BF-452C-A517-D082D9E9508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43761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A3E79C6-A1A5-4D43-B5E9-5A9D57960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A2733E6-9A62-4F28-A45A-7617C1B27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367C4DD-5806-4E1E-9B4A-264E8FAD1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32133-0C37-4775-9F10-A5F47174FD57}" type="datetimeFigureOut">
              <a:rPr lang="el-GR" smtClean="0"/>
              <a:t>18/3/2025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256C42C-3FA8-4A77-AF3B-B7397AA4B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D84776F-07AE-4F5E-9620-1D80AA66E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E8EBE-E8BF-452C-A517-D082D9E9508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28231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EAE4E69-466F-4EAC-A3BE-52565413D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CD010EE0-4C5B-435E-BC4E-6C73BC8D80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34F0F38-8DCA-4334-B9D5-7B857DDB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32133-0C37-4775-9F10-A5F47174FD57}" type="datetimeFigureOut">
              <a:rPr lang="el-GR" smtClean="0"/>
              <a:t>18/3/2025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1FD262C-CEB1-4F12-8F16-59FDAD0E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4A9A627-10C2-4298-B8BF-F2E4453FC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E8EBE-E8BF-452C-A517-D082D9E9508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77721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01A94D9-C0C0-4302-9334-3791FFBF8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381126C-A420-470D-ADE1-2E615CAAD5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BD121F26-4253-41AB-8E55-D5282E6B7C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B2054091-1B55-4A68-B7B1-DB2A88871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32133-0C37-4775-9F10-A5F47174FD57}" type="datetimeFigureOut">
              <a:rPr lang="el-GR" smtClean="0"/>
              <a:t>18/3/2025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ACBDF285-6F3D-4B2D-AEDA-A0914F948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720F7664-B498-4CC2-A331-3892A5492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E8EBE-E8BF-452C-A517-D082D9E9508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80085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A254D17-CDAF-4992-A4EA-86F1708DD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BBDCD2A4-2180-49E8-9A9A-129958977A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EA24E67E-9930-4D9A-A962-9B89A49A38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7411BE26-DF16-458F-A228-32E4BECC2E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147B6134-EF56-4D1B-95A6-EA19A50868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6128A6B3-C2F4-4181-B048-D73D1B77D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32133-0C37-4775-9F10-A5F47174FD57}" type="datetimeFigureOut">
              <a:rPr lang="el-GR" smtClean="0"/>
              <a:t>18/3/2025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5797F158-1BDC-40E8-8F93-4A23F14C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69E38554-60B2-4408-B6C2-5BCF83932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E8EBE-E8BF-452C-A517-D082D9E9508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2429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401B08D-89A0-471D-B4CE-C6F775ADB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C044BCC5-A086-4E21-9E4B-2E7CB9342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32133-0C37-4775-9F10-A5F47174FD57}" type="datetimeFigureOut">
              <a:rPr lang="el-GR" smtClean="0"/>
              <a:t>18/3/2025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96AB432A-86E0-4A7A-B4B5-4ED2BF2B2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34A357DB-8E45-4BE3-91D2-0A0AE9A3A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E8EBE-E8BF-452C-A517-D082D9E9508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75482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F29B4C19-11C1-4B6A-A143-40CC6214E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32133-0C37-4775-9F10-A5F47174FD57}" type="datetimeFigureOut">
              <a:rPr lang="el-GR" smtClean="0"/>
              <a:t>18/3/2025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6FBB39EB-8C15-4725-9C75-90283B88F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64D95977-23AE-484D-AAFD-A537DCC4F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E8EBE-E8BF-452C-A517-D082D9E9508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28736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4CFB766-510B-4E98-9C1C-ABD228ED9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FC8830A-8906-4057-B4D2-163109A50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FB5CFC05-12B3-44C4-8E41-B1237F1B64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ABD52092-9E08-424E-8E40-E9B4CDBC9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32133-0C37-4775-9F10-A5F47174FD57}" type="datetimeFigureOut">
              <a:rPr lang="el-GR" smtClean="0"/>
              <a:t>18/3/2025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C7B3981D-94E6-48FF-A0DE-A8FA5693A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06A54386-94E1-4D13-81F2-47CEF3931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E8EBE-E8BF-452C-A517-D082D9E9508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94664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6208678-7F21-4078-967E-25ED9F045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F7EFCF90-5618-4849-AD03-A30294A9F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D2969DDA-2F1D-4E0F-BC91-4A77EF3483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6A336399-B82B-445D-B9FA-F520BDC0E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32133-0C37-4775-9F10-A5F47174FD57}" type="datetimeFigureOut">
              <a:rPr lang="el-GR" smtClean="0"/>
              <a:t>18/3/2025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35F784AE-E928-4026-8339-90A8A2349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950F5612-952A-4AA8-B7B4-BCCFA79EF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E8EBE-E8BF-452C-A517-D082D9E9508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86452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EDEB4872-160A-4F1B-9D86-D504601FC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19345B83-9C49-42D9-9AE3-0C6FFE9C1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D4E5C2F-69FE-4D5C-B99C-021570BDB0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32133-0C37-4775-9F10-A5F47174FD57}" type="datetimeFigureOut">
              <a:rPr lang="el-GR" smtClean="0"/>
              <a:t>18/3/2025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BB6474E-8806-4B72-A594-978BA4FB6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B0A85AB-3DC0-45EB-8785-AAE7AFB6DE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E8EBE-E8BF-452C-A517-D082D9E9508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39922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g"/><Relationship Id="rId5" Type="http://schemas.openxmlformats.org/officeDocument/2006/relationships/image" Target="../media/image54.webp"/><Relationship Id="rId4" Type="http://schemas.openxmlformats.org/officeDocument/2006/relationships/image" Target="../media/image5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crdownload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jp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webp"/><Relationship Id="rId5" Type="http://schemas.openxmlformats.org/officeDocument/2006/relationships/image" Target="../media/image60.jpg"/><Relationship Id="rId4" Type="http://schemas.openxmlformats.org/officeDocument/2006/relationships/image" Target="../media/image5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3.xml"/><Relationship Id="rId18" Type="http://schemas.openxmlformats.org/officeDocument/2006/relationships/slide" Target="slide16.xml"/><Relationship Id="rId3" Type="http://schemas.openxmlformats.org/officeDocument/2006/relationships/slide" Target="slide15.xml"/><Relationship Id="rId21" Type="http://schemas.openxmlformats.org/officeDocument/2006/relationships/image" Target="../media/image8.png"/><Relationship Id="rId7" Type="http://schemas.openxmlformats.org/officeDocument/2006/relationships/slide" Target="slide7.xml"/><Relationship Id="rId12" Type="http://schemas.openxmlformats.org/officeDocument/2006/relationships/slide" Target="slide12.xml"/><Relationship Id="rId17" Type="http://schemas.microsoft.com/office/2007/relationships/hdphoto" Target="../media/hdphoto1.wdp"/><Relationship Id="rId2" Type="http://schemas.openxmlformats.org/officeDocument/2006/relationships/image" Target="../media/image5.jpeg"/><Relationship Id="rId16" Type="http://schemas.openxmlformats.org/officeDocument/2006/relationships/image" Target="../media/image6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slide" Target="slide11.xml"/><Relationship Id="rId5" Type="http://schemas.openxmlformats.org/officeDocument/2006/relationships/slide" Target="slide4.xml"/><Relationship Id="rId15" Type="http://schemas.openxmlformats.org/officeDocument/2006/relationships/hyperlink" Target="http://molwave.chem.auth.gr/fabchem/?q=node/217" TargetMode="External"/><Relationship Id="rId10" Type="http://schemas.openxmlformats.org/officeDocument/2006/relationships/slide" Target="slide10.xml"/><Relationship Id="rId19" Type="http://schemas.openxmlformats.org/officeDocument/2006/relationships/hyperlink" Target="http://molwave.chem.auth.gr/fabchem/?q=node/215" TargetMode="External"/><Relationship Id="rId4" Type="http://schemas.openxmlformats.org/officeDocument/2006/relationships/slide" Target="slide5.xml"/><Relationship Id="rId9" Type="http://schemas.openxmlformats.org/officeDocument/2006/relationships/slide" Target="slide9.xml"/><Relationship Id="rId14" Type="http://schemas.openxmlformats.org/officeDocument/2006/relationships/slide" Target="slide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crdownload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ebp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webp"/><Relationship Id="rId4" Type="http://schemas.openxmlformats.org/officeDocument/2006/relationships/image" Target="../media/image16.web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web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DB41B4D3-42B7-4558-BA32-31FD5DF98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24C0807E-B858-4891-B56D-3C4ED9BB5C78}"/>
              </a:ext>
            </a:extLst>
          </p:cNvPr>
          <p:cNvSpPr/>
          <p:nvPr/>
        </p:nvSpPr>
        <p:spPr>
          <a:xfrm>
            <a:off x="0" y="5742987"/>
            <a:ext cx="401990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Βασιλική Κόγια, </a:t>
            </a:r>
            <a:r>
              <a:rPr lang="el-GR" sz="2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Χημικό</a:t>
            </a:r>
            <a:r>
              <a:rPr lang="el-G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ς</a:t>
            </a:r>
          </a:p>
          <a:p>
            <a:pPr algn="ctr"/>
            <a:r>
              <a:rPr lang="el-GR" sz="2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</a:t>
            </a:r>
            <a:r>
              <a:rPr lang="el-GR" sz="2800" b="1" cap="none" spc="0" baseline="30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ο</a:t>
            </a:r>
            <a:r>
              <a:rPr lang="el-GR" sz="2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Γυμνάσιο Καρδίτσας</a:t>
            </a:r>
          </a:p>
        </p:txBody>
      </p:sp>
    </p:spTree>
    <p:extLst>
      <p:ext uri="{BB962C8B-B14F-4D97-AF65-F5344CB8AC3E}">
        <p14:creationId xmlns:p14="http://schemas.microsoft.com/office/powerpoint/2010/main" val="1430408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86771FB9-E541-44BB-895C-A535221DE183}"/>
              </a:ext>
            </a:extLst>
          </p:cNvPr>
          <p:cNvSpPr/>
          <p:nvPr/>
        </p:nvSpPr>
        <p:spPr>
          <a:xfrm>
            <a:off x="4729440" y="154001"/>
            <a:ext cx="27331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2000" b="1" dirty="0"/>
              <a:t>Κοκ - </a:t>
            </a:r>
            <a:r>
              <a:rPr lang="en-US" sz="2000" b="1" dirty="0"/>
              <a:t>Coke (fuel)</a:t>
            </a:r>
            <a:endParaRPr lang="el-GR" sz="2000" b="1" dirty="0"/>
          </a:p>
          <a:p>
            <a:pPr algn="ctr"/>
            <a:r>
              <a:rPr lang="el-GR" sz="2000" dirty="0" err="1"/>
              <a:t>οπτάνθρακας</a:t>
            </a:r>
            <a:r>
              <a:rPr lang="el-GR" sz="2000" dirty="0"/>
              <a:t>, κοκ ή </a:t>
            </a:r>
            <a:r>
              <a:rPr lang="el-GR" sz="2000" dirty="0" err="1"/>
              <a:t>κωκ</a:t>
            </a:r>
            <a:endParaRPr lang="el-GR" sz="20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682F2497-FAD5-4C31-8531-3AD2428164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1064542"/>
            <a:ext cx="2794000" cy="209550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69A2575C-78BC-4BD4-9C2D-C8ABA32FD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31" y="3362697"/>
            <a:ext cx="4398719" cy="2829842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60C37B0A-E887-4585-AAD8-D6ACE6A2A7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920" y="3429000"/>
            <a:ext cx="3682538" cy="2763539"/>
          </a:xfrm>
          <a:prstGeom prst="rect">
            <a:avLst/>
          </a:prstGeom>
        </p:spPr>
      </p:pic>
      <p:sp>
        <p:nvSpPr>
          <p:cNvPr id="3" name="Κουμπί ενέργειας: Επιστροφή 2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4D1EFCD8-E8FF-43E1-B8E8-8F8F93EC04CD}"/>
              </a:ext>
            </a:extLst>
          </p:cNvPr>
          <p:cNvSpPr/>
          <p:nvPr/>
        </p:nvSpPr>
        <p:spPr>
          <a:xfrm>
            <a:off x="11149584" y="5815584"/>
            <a:ext cx="1042416" cy="1042416"/>
          </a:xfrm>
          <a:prstGeom prst="actionButtonReturn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19151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8CE438FA-8D40-44EA-8B2B-6770785CBEF3}"/>
              </a:ext>
            </a:extLst>
          </p:cNvPr>
          <p:cNvSpPr/>
          <p:nvPr/>
        </p:nvSpPr>
        <p:spPr>
          <a:xfrm>
            <a:off x="4429807" y="213268"/>
            <a:ext cx="33323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2000" b="1" dirty="0"/>
              <a:t>Ξυλάνθρακας - </a:t>
            </a:r>
            <a:r>
              <a:rPr lang="en-US" sz="2000" b="1" dirty="0"/>
              <a:t>Charcoal</a:t>
            </a:r>
            <a:endParaRPr lang="el-GR" sz="2000" b="1" dirty="0"/>
          </a:p>
          <a:p>
            <a:pPr algn="ctr"/>
            <a:r>
              <a:rPr lang="el-GR" sz="2000" dirty="0"/>
              <a:t>ξυλάνθρακας ή ξυλοκάρβουνο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558D8CFB-AF76-4190-9735-9A4ADC91D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680" y="1210762"/>
            <a:ext cx="2628101" cy="1744103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719948C3-2E18-4BE8-8572-E3CEFA2B5E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536" y="4168372"/>
            <a:ext cx="3127435" cy="2345576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91A687DB-DAF5-4C74-8E64-298BDF7A45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504" y="4163359"/>
            <a:ext cx="3539156" cy="2350589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D4A172BE-6C85-46D3-8945-264FCE6BE6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221" y="1147658"/>
            <a:ext cx="1716753" cy="2281342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066DFFF5-8B39-46E5-A73B-0E3CB71858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21" y="1149177"/>
            <a:ext cx="3200914" cy="2342927"/>
          </a:xfrm>
          <a:prstGeom prst="rect">
            <a:avLst/>
          </a:prstGeom>
        </p:spPr>
      </p:pic>
      <p:sp>
        <p:nvSpPr>
          <p:cNvPr id="3" name="Κουμπί ενέργειας: Επιστροφή 2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BD4A7702-03B6-4FEB-9323-9625FFF38E95}"/>
              </a:ext>
            </a:extLst>
          </p:cNvPr>
          <p:cNvSpPr/>
          <p:nvPr/>
        </p:nvSpPr>
        <p:spPr>
          <a:xfrm>
            <a:off x="11152974" y="5815584"/>
            <a:ext cx="1042416" cy="1042416"/>
          </a:xfrm>
          <a:prstGeom prst="actionButtonReturn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12584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1401F5B9-9917-4DCC-8653-95C366C8C936}"/>
              </a:ext>
            </a:extLst>
          </p:cNvPr>
          <p:cNvSpPr/>
          <p:nvPr/>
        </p:nvSpPr>
        <p:spPr>
          <a:xfrm>
            <a:off x="4011391" y="306401"/>
            <a:ext cx="41692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2000" b="1" dirty="0"/>
              <a:t>Ενεργός άνθρακας - </a:t>
            </a:r>
            <a:r>
              <a:rPr lang="en-US" sz="2000" b="1" dirty="0"/>
              <a:t>Activated carbon</a:t>
            </a:r>
            <a:endParaRPr lang="el-GR" sz="2000" b="1" dirty="0"/>
          </a:p>
          <a:p>
            <a:pPr algn="ctr"/>
            <a:r>
              <a:rPr lang="el-GR" sz="2000" dirty="0"/>
              <a:t> ή </a:t>
            </a:r>
            <a:r>
              <a:rPr lang="en-US" sz="2000" dirty="0"/>
              <a:t>activated charcoal</a:t>
            </a:r>
            <a:endParaRPr lang="el-GR" sz="20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C4FB2724-3B48-4A7B-9795-D9FED904B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28" y="854585"/>
            <a:ext cx="2972883" cy="2138411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06435075-1E61-4F23-AA0E-4A539D634B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78" y="3429000"/>
            <a:ext cx="4732114" cy="2917451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FC6000D8-7028-4433-A547-D503955D90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518" y="3685179"/>
            <a:ext cx="2661272" cy="2661272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2C457081-9D55-475E-8E8E-E8B2ED61CE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518" y="1297718"/>
            <a:ext cx="2466975" cy="1847850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5D5B9BFD-4403-4B15-BE09-D7B0BA6F5B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378" y="1483743"/>
            <a:ext cx="2499001" cy="3938128"/>
          </a:xfrm>
          <a:prstGeom prst="rect">
            <a:avLst/>
          </a:prstGeom>
        </p:spPr>
      </p:pic>
      <p:sp>
        <p:nvSpPr>
          <p:cNvPr id="3" name="Κουμπί ενέργειας: Επιστροφή 2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FD529ED2-901B-488D-AA8E-D55C1A0386FF}"/>
              </a:ext>
            </a:extLst>
          </p:cNvPr>
          <p:cNvSpPr/>
          <p:nvPr/>
        </p:nvSpPr>
        <p:spPr>
          <a:xfrm>
            <a:off x="11136639" y="5815584"/>
            <a:ext cx="1042416" cy="1042416"/>
          </a:xfrm>
          <a:prstGeom prst="actionButtonReturn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16038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548A5C51-7925-4E48-AD9A-4E3F6581AE84}"/>
              </a:ext>
            </a:extLst>
          </p:cNvPr>
          <p:cNvSpPr/>
          <p:nvPr/>
        </p:nvSpPr>
        <p:spPr>
          <a:xfrm>
            <a:off x="4437374" y="196334"/>
            <a:ext cx="33172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2000" b="1" dirty="0"/>
              <a:t>Ζωικός άνθρακας - </a:t>
            </a:r>
            <a:r>
              <a:rPr lang="en-US" sz="2000" b="1" dirty="0"/>
              <a:t>Bone char</a:t>
            </a:r>
            <a:endParaRPr lang="el-GR" sz="2000" b="1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74145A3D-97ED-45C3-A5AE-62E0BB5AFA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437" y="1987549"/>
            <a:ext cx="2143125" cy="2143125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3840F496-BE5C-4E9E-900E-59DB783B1F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87820" y="2434080"/>
            <a:ext cx="5311739" cy="3536101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80F7D742-9317-4B62-B319-863B2AEF7E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830" y="1987549"/>
            <a:ext cx="2861182" cy="2143125"/>
          </a:xfrm>
          <a:prstGeom prst="rect">
            <a:avLst/>
          </a:prstGeom>
        </p:spPr>
      </p:pic>
      <p:sp>
        <p:nvSpPr>
          <p:cNvPr id="3" name="Κουμπί ενέργειας: Επιστροφή 2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A3455FAC-5A13-4FCC-904B-4D26B8105847}"/>
              </a:ext>
            </a:extLst>
          </p:cNvPr>
          <p:cNvSpPr/>
          <p:nvPr/>
        </p:nvSpPr>
        <p:spPr>
          <a:xfrm>
            <a:off x="11149584" y="5815584"/>
            <a:ext cx="1042416" cy="1042416"/>
          </a:xfrm>
          <a:prstGeom prst="actionButtonReturn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22737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7A3A7C5D-49B6-46B1-8BF7-DAE09F7AD6C4}"/>
              </a:ext>
            </a:extLst>
          </p:cNvPr>
          <p:cNvSpPr/>
          <p:nvPr/>
        </p:nvSpPr>
        <p:spPr>
          <a:xfrm>
            <a:off x="5662740" y="200569"/>
            <a:ext cx="9689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b="1" dirty="0"/>
              <a:t>Αιθάλη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BD4A3ECC-4D30-45FD-86F5-EE33E3478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767" y="4465659"/>
            <a:ext cx="3326459" cy="1871133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6BEC7075-4753-49F1-A57F-5156C46B6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438" y="4669705"/>
            <a:ext cx="1164336" cy="146304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C7DD76D0-1118-4A1E-A7A3-D0105E637E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15" y="4114840"/>
            <a:ext cx="3545784" cy="2606089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5529A23A-BC5C-4B30-A727-D9E1A814DD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994" y="1292487"/>
            <a:ext cx="2906003" cy="2450585"/>
          </a:xfrm>
          <a:prstGeom prst="rect">
            <a:avLst/>
          </a:prstGeom>
        </p:spPr>
      </p:pic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66B6C161-83E4-4A34-BB75-86A99B432F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900" y="720315"/>
            <a:ext cx="1153892" cy="3259667"/>
          </a:xfrm>
          <a:prstGeom prst="rect">
            <a:avLst/>
          </a:prstGeom>
        </p:spPr>
      </p:pic>
      <p:sp>
        <p:nvSpPr>
          <p:cNvPr id="3" name="Κουμπί ενέργειας: Επιστροφή 2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F751CFC0-1747-4D58-99FC-674E05FE37B4}"/>
              </a:ext>
            </a:extLst>
          </p:cNvPr>
          <p:cNvSpPr/>
          <p:nvPr/>
        </p:nvSpPr>
        <p:spPr>
          <a:xfrm>
            <a:off x="11149584" y="5815584"/>
            <a:ext cx="1042416" cy="1042416"/>
          </a:xfrm>
          <a:prstGeom prst="actionButtonReturn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17194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0966FD73-7C93-40A7-98F4-0DF6388B90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Κουμπί ενέργειας: Επιστροφή 1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46E7169A-6F7C-4C69-A1AF-85DAC87AD50D}"/>
              </a:ext>
            </a:extLst>
          </p:cNvPr>
          <p:cNvSpPr/>
          <p:nvPr/>
        </p:nvSpPr>
        <p:spPr>
          <a:xfrm>
            <a:off x="11149584" y="5815584"/>
            <a:ext cx="1042416" cy="1042416"/>
          </a:xfrm>
          <a:prstGeom prst="actionButtonReturn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4779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5C4E1BAA-3801-4BDE-B20A-C638286E3E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716" y="4303689"/>
            <a:ext cx="2554312" cy="2554312"/>
          </a:xfrm>
          <a:prstGeom prst="rect">
            <a:avLst/>
          </a:prstGeom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2EC951D2-B891-4575-8A30-C985D41E51FA}"/>
              </a:ext>
            </a:extLst>
          </p:cNvPr>
          <p:cNvSpPr/>
          <p:nvPr/>
        </p:nvSpPr>
        <p:spPr>
          <a:xfrm>
            <a:off x="150314" y="4231452"/>
            <a:ext cx="413596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Οκτώ αλλότροπα άνθρακα: (</a:t>
            </a:r>
            <a:r>
              <a:rPr lang="en-US" dirty="0"/>
              <a:t>a</a:t>
            </a:r>
            <a:r>
              <a:rPr lang="el-GR" dirty="0"/>
              <a:t>) διαμάντι, (</a:t>
            </a:r>
            <a:r>
              <a:rPr lang="en-US" dirty="0"/>
              <a:t>b</a:t>
            </a:r>
            <a:r>
              <a:rPr lang="el-GR" dirty="0"/>
              <a:t>) γραφίτης, (</a:t>
            </a:r>
            <a:r>
              <a:rPr lang="en-US" dirty="0"/>
              <a:t>c</a:t>
            </a:r>
            <a:r>
              <a:rPr lang="el-GR" dirty="0"/>
              <a:t>) </a:t>
            </a:r>
            <a:r>
              <a:rPr lang="en-US" dirty="0" err="1"/>
              <a:t>lonsdaleite</a:t>
            </a:r>
            <a:r>
              <a:rPr lang="en-US" dirty="0"/>
              <a:t>, </a:t>
            </a:r>
            <a:endParaRPr lang="el-GR" dirty="0"/>
          </a:p>
          <a:p>
            <a:r>
              <a:rPr lang="en-US" dirty="0"/>
              <a:t>(d</a:t>
            </a:r>
            <a:r>
              <a:rPr lang="el-GR" dirty="0"/>
              <a:t>) </a:t>
            </a:r>
            <a:r>
              <a:rPr lang="en-US" dirty="0"/>
              <a:t>C60 Buckminster </a:t>
            </a:r>
            <a:r>
              <a:rPr lang="el-GR" dirty="0" err="1"/>
              <a:t>φουλερένιο</a:t>
            </a:r>
            <a:r>
              <a:rPr lang="en-US" dirty="0"/>
              <a:t>, </a:t>
            </a:r>
            <a:endParaRPr lang="el-GR" dirty="0"/>
          </a:p>
          <a:p>
            <a:r>
              <a:rPr lang="en-US" dirty="0"/>
              <a:t>(e</a:t>
            </a:r>
            <a:r>
              <a:rPr lang="el-GR" dirty="0"/>
              <a:t>) </a:t>
            </a:r>
            <a:r>
              <a:rPr lang="en-US" dirty="0"/>
              <a:t>C540 </a:t>
            </a:r>
            <a:r>
              <a:rPr lang="el-GR" dirty="0" err="1"/>
              <a:t>φουλερένιο</a:t>
            </a:r>
            <a:r>
              <a:rPr lang="el-GR" dirty="0"/>
              <a:t> (</a:t>
            </a:r>
            <a:r>
              <a:rPr lang="en-US" dirty="0"/>
              <a:t>f</a:t>
            </a:r>
            <a:r>
              <a:rPr lang="el-GR" dirty="0"/>
              <a:t>) </a:t>
            </a:r>
            <a:r>
              <a:rPr lang="en-US" dirty="0"/>
              <a:t>C70 </a:t>
            </a:r>
            <a:r>
              <a:rPr lang="el-GR" dirty="0" err="1"/>
              <a:t>φουλερένιο</a:t>
            </a:r>
            <a:r>
              <a:rPr lang="el-GR" dirty="0"/>
              <a:t>, (</a:t>
            </a:r>
            <a:r>
              <a:rPr lang="en-US" dirty="0"/>
              <a:t>g</a:t>
            </a:r>
            <a:r>
              <a:rPr lang="el-GR" dirty="0"/>
              <a:t>) άμορφος άνθρακας,</a:t>
            </a:r>
          </a:p>
          <a:p>
            <a:r>
              <a:rPr lang="el-GR" dirty="0"/>
              <a:t>(</a:t>
            </a:r>
            <a:r>
              <a:rPr lang="en-US" dirty="0"/>
              <a:t>h</a:t>
            </a:r>
            <a:r>
              <a:rPr lang="el-GR" dirty="0"/>
              <a:t>) ζιγκ-ζαγκ </a:t>
            </a:r>
            <a:r>
              <a:rPr lang="el-GR" dirty="0" err="1"/>
              <a:t>νανοσωλήνας</a:t>
            </a:r>
            <a:r>
              <a:rPr lang="el-GR" dirty="0"/>
              <a:t> άνθρακα μονού τοιχώματος.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0008AE-355B-4351-88E4-809E90B47976}"/>
              </a:ext>
            </a:extLst>
          </p:cNvPr>
          <p:cNvSpPr txBox="1"/>
          <p:nvPr/>
        </p:nvSpPr>
        <p:spPr>
          <a:xfrm>
            <a:off x="6002867" y="12615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l-GR" dirty="0"/>
          </a:p>
        </p:txBody>
      </p:sp>
      <p:pic>
        <p:nvPicPr>
          <p:cNvPr id="5" name="Γραφικό 4">
            <a:extLst>
              <a:ext uri="{FF2B5EF4-FFF2-40B4-BE49-F238E27FC236}">
                <a16:creationId xmlns:a16="http://schemas.microsoft.com/office/drawing/2014/main" id="{A24BCF2D-FA8D-410A-B77E-84C2319043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62968" y="-117796"/>
            <a:ext cx="4349248" cy="4349248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46E022D3-E7CE-43CD-9F67-6E1D4151A8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80" y="0"/>
            <a:ext cx="7905720" cy="2730456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67B2A732-0938-469A-91EF-661E0B20B2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887" y="3180462"/>
            <a:ext cx="2554313" cy="2554313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4DC63889-3AB0-48B3-A8D2-973AA0F122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667" y="3180462"/>
            <a:ext cx="4410019" cy="25585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94FFA25-1EE2-434E-A43F-A90874707024}"/>
              </a:ext>
            </a:extLst>
          </p:cNvPr>
          <p:cNvSpPr txBox="1"/>
          <p:nvPr/>
        </p:nvSpPr>
        <p:spPr>
          <a:xfrm>
            <a:off x="4760887" y="5734775"/>
            <a:ext cx="2554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err="1"/>
              <a:t>Ανθρακονήματα</a:t>
            </a:r>
            <a:endParaRPr lang="el-GR" dirty="0"/>
          </a:p>
          <a:p>
            <a:pPr algn="ctr"/>
            <a:r>
              <a:rPr lang="en-US" dirty="0"/>
              <a:t>diamond carbon fiber</a:t>
            </a:r>
            <a:endParaRPr lang="el-GR" dirty="0"/>
          </a:p>
        </p:txBody>
      </p:sp>
      <p:sp>
        <p:nvSpPr>
          <p:cNvPr id="14" name="Ορθογώνιο 13">
            <a:extLst>
              <a:ext uri="{FF2B5EF4-FFF2-40B4-BE49-F238E27FC236}">
                <a16:creationId xmlns:a16="http://schemas.microsoft.com/office/drawing/2014/main" id="{15B6F940-16EE-4A37-8067-DA52D621293F}"/>
              </a:ext>
            </a:extLst>
          </p:cNvPr>
          <p:cNvSpPr/>
          <p:nvPr/>
        </p:nvSpPr>
        <p:spPr>
          <a:xfrm>
            <a:off x="7625751" y="5734775"/>
            <a:ext cx="4415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dirty="0"/>
              <a:t>Υπολογιστικά μοντέλα πολλών </a:t>
            </a:r>
          </a:p>
          <a:p>
            <a:pPr algn="ctr"/>
            <a:r>
              <a:rPr lang="el-GR" dirty="0"/>
              <a:t>σταθερών δομών </a:t>
            </a:r>
            <a:r>
              <a:rPr lang="el-GR" dirty="0" err="1"/>
              <a:t>νανοβλαστών</a:t>
            </a:r>
            <a:endParaRPr lang="el-GR" dirty="0"/>
          </a:p>
        </p:txBody>
      </p:sp>
      <p:sp>
        <p:nvSpPr>
          <p:cNvPr id="17" name="Κουμπί ενέργειας: Επιστροφή 16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8256A836-2892-4424-95BE-B2B57976CE52}"/>
              </a:ext>
            </a:extLst>
          </p:cNvPr>
          <p:cNvSpPr/>
          <p:nvPr/>
        </p:nvSpPr>
        <p:spPr>
          <a:xfrm>
            <a:off x="11149584" y="5815584"/>
            <a:ext cx="1042416" cy="1042416"/>
          </a:xfrm>
          <a:prstGeom prst="actionButtonReturn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19987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59931FB7-2B03-4EDC-8816-1694A2860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783" y="0"/>
            <a:ext cx="6838434" cy="685800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D501533C-7DC2-45E0-BA31-9E635AEE02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09" y="0"/>
            <a:ext cx="2370283" cy="1940669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BCF51925-0289-4C7F-B41B-E0B664D10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217" y="0"/>
            <a:ext cx="2144950" cy="21449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1200F0-F433-46BE-82CB-BD4CD552FDF8}"/>
              </a:ext>
            </a:extLst>
          </p:cNvPr>
          <p:cNvSpPr txBox="1"/>
          <p:nvPr/>
        </p:nvSpPr>
        <p:spPr>
          <a:xfrm>
            <a:off x="0" y="5797684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800" dirty="0">
                <a:latin typeface="Vineta BT" panose="04020906050602070202" pitchFamily="82" charset="0"/>
              </a:rPr>
              <a:t> </a:t>
            </a:r>
            <a:r>
              <a:rPr lang="el-GR" sz="4800" dirty="0">
                <a:solidFill>
                  <a:srgbClr val="002060"/>
                </a:solidFill>
                <a:latin typeface="Vineta BT" panose="04020906050602070202" pitchFamily="82" charset="0"/>
              </a:rPr>
              <a:t>Φυσικοί                         Τεχνητοί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969A96-1C54-4655-B9AB-03869E21DFD0}"/>
              </a:ext>
            </a:extLst>
          </p:cNvPr>
          <p:cNvSpPr txBox="1"/>
          <p:nvPr/>
        </p:nvSpPr>
        <p:spPr>
          <a:xfrm>
            <a:off x="4756826" y="5382185"/>
            <a:ext cx="2918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800" dirty="0">
                <a:solidFill>
                  <a:srgbClr val="002060"/>
                </a:solidFill>
                <a:latin typeface="Vineta BT" panose="04020906050602070202" pitchFamily="82" charset="0"/>
              </a:rPr>
              <a:t>Άνθρακες</a:t>
            </a:r>
          </a:p>
        </p:txBody>
      </p:sp>
    </p:spTree>
    <p:extLst>
      <p:ext uri="{BB962C8B-B14F-4D97-AF65-F5344CB8AC3E}">
        <p14:creationId xmlns:p14="http://schemas.microsoft.com/office/powerpoint/2010/main" val="3076688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Πάπυρος: Κατακόρυφος 5">
            <a:extLst>
              <a:ext uri="{FF2B5EF4-FFF2-40B4-BE49-F238E27FC236}">
                <a16:creationId xmlns:a16="http://schemas.microsoft.com/office/drawing/2014/main" id="{5E8161A1-5479-4FB7-BB1F-E031DDFD9006}"/>
              </a:ext>
            </a:extLst>
          </p:cNvPr>
          <p:cNvSpPr/>
          <p:nvPr/>
        </p:nvSpPr>
        <p:spPr>
          <a:xfrm>
            <a:off x="11047492" y="2200975"/>
            <a:ext cx="1033272" cy="4473471"/>
          </a:xfrm>
          <a:prstGeom prst="verticalScroll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020E93AC-D59F-4A26-945C-10C907B7646A}"/>
              </a:ext>
            </a:extLst>
          </p:cNvPr>
          <p:cNvSpPr/>
          <p:nvPr/>
        </p:nvSpPr>
        <p:spPr>
          <a:xfrm>
            <a:off x="4373591" y="451160"/>
            <a:ext cx="3140015" cy="703053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Άνθρακας</a:t>
            </a:r>
          </a:p>
          <a:p>
            <a:pPr algn="ctr"/>
            <a:r>
              <a:rPr lang="en-US" dirty="0"/>
              <a:t>C</a:t>
            </a:r>
            <a:endParaRPr lang="el-GR" dirty="0"/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325B5F15-07D8-4175-B178-3411B33E0EA0}"/>
              </a:ext>
            </a:extLst>
          </p:cNvPr>
          <p:cNvSpPr/>
          <p:nvPr/>
        </p:nvSpPr>
        <p:spPr>
          <a:xfrm>
            <a:off x="1751161" y="1497922"/>
            <a:ext cx="2622430" cy="70305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Φυσικοί άνθρακες</a:t>
            </a:r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ACE4D3CF-63E7-46A5-9B05-51F8D0D33BCD}"/>
              </a:ext>
            </a:extLst>
          </p:cNvPr>
          <p:cNvSpPr/>
          <p:nvPr/>
        </p:nvSpPr>
        <p:spPr>
          <a:xfrm>
            <a:off x="7513606" y="1501317"/>
            <a:ext cx="2622430" cy="70305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Τεχνητοί άνθρακες</a:t>
            </a:r>
          </a:p>
        </p:txBody>
      </p:sp>
      <p:cxnSp>
        <p:nvCxnSpPr>
          <p:cNvPr id="9" name="Ευθύγραμμο βέλος σύνδεσης 8">
            <a:extLst>
              <a:ext uri="{FF2B5EF4-FFF2-40B4-BE49-F238E27FC236}">
                <a16:creationId xmlns:a16="http://schemas.microsoft.com/office/drawing/2014/main" id="{6480E837-E791-4486-9EFC-11911B0C6DF0}"/>
              </a:ext>
            </a:extLst>
          </p:cNvPr>
          <p:cNvCxnSpPr>
            <a:cxnSpLocks/>
            <a:stCxn id="4" idx="2"/>
            <a:endCxn id="5" idx="0"/>
          </p:cNvCxnSpPr>
          <p:nvPr/>
        </p:nvCxnSpPr>
        <p:spPr>
          <a:xfrm flipH="1">
            <a:off x="3062376" y="1154213"/>
            <a:ext cx="2881223" cy="3437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Ευθύγραμμο βέλος σύνδεσης 11">
            <a:extLst>
              <a:ext uri="{FF2B5EF4-FFF2-40B4-BE49-F238E27FC236}">
                <a16:creationId xmlns:a16="http://schemas.microsoft.com/office/drawing/2014/main" id="{913C0975-AA8B-42BC-8B48-05FA1894F7D4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5917718" y="1167900"/>
            <a:ext cx="2907103" cy="3334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Ορθογώνιο: Στρογγύλεμα γωνιών 12">
            <a:extLst>
              <a:ext uri="{FF2B5EF4-FFF2-40B4-BE49-F238E27FC236}">
                <a16:creationId xmlns:a16="http://schemas.microsoft.com/office/drawing/2014/main" id="{29A18136-2F72-466A-8688-4FDE65D3442B}"/>
              </a:ext>
            </a:extLst>
          </p:cNvPr>
          <p:cNvSpPr/>
          <p:nvPr/>
        </p:nvSpPr>
        <p:spPr>
          <a:xfrm>
            <a:off x="3364300" y="2565577"/>
            <a:ext cx="2018581" cy="70305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hlinkClick r:id="rId3" action="ppaction://hlinksldjump"/>
              </a:rPr>
              <a:t>Άμορφοι</a:t>
            </a:r>
            <a:r>
              <a:rPr lang="el-GR" dirty="0"/>
              <a:t>  </a:t>
            </a:r>
          </a:p>
        </p:txBody>
      </p:sp>
      <p:sp>
        <p:nvSpPr>
          <p:cNvPr id="14" name="Ορθογώνιο: Στρογγύλεμα γωνιών 13">
            <a:extLst>
              <a:ext uri="{FF2B5EF4-FFF2-40B4-BE49-F238E27FC236}">
                <a16:creationId xmlns:a16="http://schemas.microsoft.com/office/drawing/2014/main" id="{48251F19-3052-4C0D-9437-8EBA8E872819}"/>
              </a:ext>
            </a:extLst>
          </p:cNvPr>
          <p:cNvSpPr/>
          <p:nvPr/>
        </p:nvSpPr>
        <p:spPr>
          <a:xfrm>
            <a:off x="715992" y="2565577"/>
            <a:ext cx="2018581" cy="70305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Κρυσταλλικοί</a:t>
            </a:r>
          </a:p>
        </p:txBody>
      </p:sp>
      <p:sp>
        <p:nvSpPr>
          <p:cNvPr id="19" name="Ορθογώνιο: Στρογγύλεμα γωνιών 18">
            <a:extLst>
              <a:ext uri="{FF2B5EF4-FFF2-40B4-BE49-F238E27FC236}">
                <a16:creationId xmlns:a16="http://schemas.microsoft.com/office/drawing/2014/main" id="{81A48FE2-7CBC-4D09-AE0A-42B90DE5018E}"/>
              </a:ext>
            </a:extLst>
          </p:cNvPr>
          <p:cNvSpPr/>
          <p:nvPr/>
        </p:nvSpPr>
        <p:spPr>
          <a:xfrm>
            <a:off x="993474" y="4286023"/>
            <a:ext cx="1515374" cy="70305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hlinkClick r:id="rId4" action="ppaction://hlinksldjump"/>
              </a:rPr>
              <a:t>Γραφίτης</a:t>
            </a:r>
            <a:r>
              <a:rPr lang="el-GR" dirty="0"/>
              <a:t> </a:t>
            </a:r>
          </a:p>
        </p:txBody>
      </p:sp>
      <p:sp>
        <p:nvSpPr>
          <p:cNvPr id="20" name="Ορθογώνιο: Στρογγύλεμα γωνιών 19">
            <a:extLst>
              <a:ext uri="{FF2B5EF4-FFF2-40B4-BE49-F238E27FC236}">
                <a16:creationId xmlns:a16="http://schemas.microsoft.com/office/drawing/2014/main" id="{A32F1E98-82A2-4CAA-A636-1C2B76DFDAD4}"/>
              </a:ext>
            </a:extLst>
          </p:cNvPr>
          <p:cNvSpPr/>
          <p:nvPr/>
        </p:nvSpPr>
        <p:spPr>
          <a:xfrm>
            <a:off x="993474" y="3418024"/>
            <a:ext cx="1515374" cy="70305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hlinkClick r:id="rId5" action="ppaction://hlinksldjump"/>
              </a:rPr>
              <a:t>Διαμάντι</a:t>
            </a:r>
            <a:r>
              <a:rPr lang="el-GR" dirty="0"/>
              <a:t>  </a:t>
            </a:r>
          </a:p>
        </p:txBody>
      </p:sp>
      <p:cxnSp>
        <p:nvCxnSpPr>
          <p:cNvPr id="22" name="Ευθύγραμμο βέλος σύνδεσης 21">
            <a:extLst>
              <a:ext uri="{FF2B5EF4-FFF2-40B4-BE49-F238E27FC236}">
                <a16:creationId xmlns:a16="http://schemas.microsoft.com/office/drawing/2014/main" id="{13B1E5DC-0A2E-41AE-A8F2-EA876A30EFED}"/>
              </a:ext>
            </a:extLst>
          </p:cNvPr>
          <p:cNvCxnSpPr>
            <a:stCxn id="5" idx="2"/>
            <a:endCxn id="14" idx="0"/>
          </p:cNvCxnSpPr>
          <p:nvPr/>
        </p:nvCxnSpPr>
        <p:spPr>
          <a:xfrm flipH="1">
            <a:off x="1725283" y="2200975"/>
            <a:ext cx="1337093" cy="3646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Ευθύγραμμο βέλος σύνδεσης 23">
            <a:extLst>
              <a:ext uri="{FF2B5EF4-FFF2-40B4-BE49-F238E27FC236}">
                <a16:creationId xmlns:a16="http://schemas.microsoft.com/office/drawing/2014/main" id="{8D519C09-86AB-4616-A51B-5C6E26D05B2B}"/>
              </a:ext>
            </a:extLst>
          </p:cNvPr>
          <p:cNvCxnSpPr>
            <a:stCxn id="5" idx="2"/>
            <a:endCxn id="13" idx="0"/>
          </p:cNvCxnSpPr>
          <p:nvPr/>
        </p:nvCxnSpPr>
        <p:spPr>
          <a:xfrm>
            <a:off x="3062376" y="2200975"/>
            <a:ext cx="1311215" cy="3646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Ορθογώνιο: Στρογγύλεμα γωνιών 37">
            <a:extLst>
              <a:ext uri="{FF2B5EF4-FFF2-40B4-BE49-F238E27FC236}">
                <a16:creationId xmlns:a16="http://schemas.microsoft.com/office/drawing/2014/main" id="{8053C9E8-D4B2-4745-9951-8DEB73FB2B52}"/>
              </a:ext>
            </a:extLst>
          </p:cNvPr>
          <p:cNvSpPr/>
          <p:nvPr/>
        </p:nvSpPr>
        <p:spPr>
          <a:xfrm>
            <a:off x="3615903" y="3418025"/>
            <a:ext cx="1515374" cy="70305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hlinkClick r:id="rId6" action="ppaction://hlinksldjump"/>
              </a:rPr>
              <a:t>Ανθρακίτης</a:t>
            </a:r>
            <a:endParaRPr lang="el-GR" dirty="0"/>
          </a:p>
        </p:txBody>
      </p:sp>
      <p:sp>
        <p:nvSpPr>
          <p:cNvPr id="39" name="Ορθογώνιο: Στρογγύλεμα γωνιών 38">
            <a:extLst>
              <a:ext uri="{FF2B5EF4-FFF2-40B4-BE49-F238E27FC236}">
                <a16:creationId xmlns:a16="http://schemas.microsoft.com/office/drawing/2014/main" id="{96E13143-14D7-42E1-879E-27408610F321}"/>
              </a:ext>
            </a:extLst>
          </p:cNvPr>
          <p:cNvSpPr/>
          <p:nvPr/>
        </p:nvSpPr>
        <p:spPr>
          <a:xfrm>
            <a:off x="3615903" y="4286024"/>
            <a:ext cx="1515374" cy="70305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hlinkClick r:id="rId7" action="ppaction://hlinksldjump"/>
              </a:rPr>
              <a:t>Λιθάνθρακας</a:t>
            </a:r>
            <a:endParaRPr lang="el-GR" dirty="0"/>
          </a:p>
        </p:txBody>
      </p:sp>
      <p:sp>
        <p:nvSpPr>
          <p:cNvPr id="40" name="Ορθογώνιο: Στρογγύλεμα γωνιών 39">
            <a:extLst>
              <a:ext uri="{FF2B5EF4-FFF2-40B4-BE49-F238E27FC236}">
                <a16:creationId xmlns:a16="http://schemas.microsoft.com/office/drawing/2014/main" id="{A9CD8312-03E4-4C1A-B3D6-394ED921B182}"/>
              </a:ext>
            </a:extLst>
          </p:cNvPr>
          <p:cNvSpPr/>
          <p:nvPr/>
        </p:nvSpPr>
        <p:spPr>
          <a:xfrm>
            <a:off x="3615903" y="5108479"/>
            <a:ext cx="1515374" cy="70305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hlinkClick r:id="rId8" action="ppaction://hlinksldjump"/>
              </a:rPr>
              <a:t>Λιγνίτης</a:t>
            </a:r>
            <a:endParaRPr lang="el-GR" dirty="0"/>
          </a:p>
        </p:txBody>
      </p:sp>
      <p:sp>
        <p:nvSpPr>
          <p:cNvPr id="41" name="Ορθογώνιο: Στρογγύλεμα γωνιών 40">
            <a:extLst>
              <a:ext uri="{FF2B5EF4-FFF2-40B4-BE49-F238E27FC236}">
                <a16:creationId xmlns:a16="http://schemas.microsoft.com/office/drawing/2014/main" id="{AC7D5292-5A5F-4EE9-8DA9-5E80F62A3586}"/>
              </a:ext>
            </a:extLst>
          </p:cNvPr>
          <p:cNvSpPr/>
          <p:nvPr/>
        </p:nvSpPr>
        <p:spPr>
          <a:xfrm>
            <a:off x="3615904" y="5930934"/>
            <a:ext cx="1515373" cy="70305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hlinkClick r:id="rId9" action="ppaction://hlinksldjump"/>
              </a:rPr>
              <a:t>Τύρφη</a:t>
            </a:r>
            <a:endParaRPr lang="el-GR" dirty="0"/>
          </a:p>
        </p:txBody>
      </p:sp>
      <p:sp>
        <p:nvSpPr>
          <p:cNvPr id="72" name="Ορθογώνιο: Στρογγύλεμα γωνιών 71">
            <a:extLst>
              <a:ext uri="{FF2B5EF4-FFF2-40B4-BE49-F238E27FC236}">
                <a16:creationId xmlns:a16="http://schemas.microsoft.com/office/drawing/2014/main" id="{2E709D35-A94F-457A-B5BE-BC40E2B9AFD5}"/>
              </a:ext>
            </a:extLst>
          </p:cNvPr>
          <p:cNvSpPr/>
          <p:nvPr/>
        </p:nvSpPr>
        <p:spPr>
          <a:xfrm>
            <a:off x="8067134" y="2624328"/>
            <a:ext cx="1515374" cy="64430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hlinkClick r:id="rId10" action="ppaction://hlinksldjump"/>
              </a:rPr>
              <a:t>Κοκ</a:t>
            </a:r>
            <a:endParaRPr lang="el-GR" dirty="0"/>
          </a:p>
        </p:txBody>
      </p:sp>
      <p:sp>
        <p:nvSpPr>
          <p:cNvPr id="73" name="Ορθογώνιο: Στρογγύλεμα γωνιών 72">
            <a:extLst>
              <a:ext uri="{FF2B5EF4-FFF2-40B4-BE49-F238E27FC236}">
                <a16:creationId xmlns:a16="http://schemas.microsoft.com/office/drawing/2014/main" id="{E9080A0C-212C-4E63-8BF5-A9A0E8974894}"/>
              </a:ext>
            </a:extLst>
          </p:cNvPr>
          <p:cNvSpPr/>
          <p:nvPr/>
        </p:nvSpPr>
        <p:spPr>
          <a:xfrm>
            <a:off x="8067134" y="3465884"/>
            <a:ext cx="1515374" cy="64430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hlinkClick r:id="rId11" action="ppaction://hlinksldjump"/>
              </a:rPr>
              <a:t>Ξυλάνθρακας</a:t>
            </a:r>
            <a:endParaRPr lang="el-GR" dirty="0"/>
          </a:p>
        </p:txBody>
      </p:sp>
      <p:sp>
        <p:nvSpPr>
          <p:cNvPr id="74" name="Ορθογώνιο: Στρογγύλεμα γωνιών 73">
            <a:extLst>
              <a:ext uri="{FF2B5EF4-FFF2-40B4-BE49-F238E27FC236}">
                <a16:creationId xmlns:a16="http://schemas.microsoft.com/office/drawing/2014/main" id="{DFFB2FA5-400C-4123-BB46-4ADC3F97DD3A}"/>
              </a:ext>
            </a:extLst>
          </p:cNvPr>
          <p:cNvSpPr/>
          <p:nvPr/>
        </p:nvSpPr>
        <p:spPr>
          <a:xfrm>
            <a:off x="8067134" y="4273934"/>
            <a:ext cx="1515374" cy="64430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hlinkClick r:id="rId12" action="ppaction://hlinksldjump"/>
              </a:rPr>
              <a:t>Ενεργός άνθρακας</a:t>
            </a:r>
            <a:endParaRPr lang="el-GR" dirty="0"/>
          </a:p>
        </p:txBody>
      </p:sp>
      <p:sp>
        <p:nvSpPr>
          <p:cNvPr id="75" name="Ορθογώνιο: Στρογγύλεμα γωνιών 74">
            <a:extLst>
              <a:ext uri="{FF2B5EF4-FFF2-40B4-BE49-F238E27FC236}">
                <a16:creationId xmlns:a16="http://schemas.microsoft.com/office/drawing/2014/main" id="{88F3001C-0AE9-4D3C-A158-DEA5A75CF05A}"/>
              </a:ext>
            </a:extLst>
          </p:cNvPr>
          <p:cNvSpPr/>
          <p:nvPr/>
        </p:nvSpPr>
        <p:spPr>
          <a:xfrm>
            <a:off x="8067134" y="5108479"/>
            <a:ext cx="1515374" cy="64430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hlinkClick r:id="rId13" action="ppaction://hlinksldjump"/>
              </a:rPr>
              <a:t>Ζωικός άνθρακας</a:t>
            </a:r>
            <a:endParaRPr lang="el-GR" dirty="0"/>
          </a:p>
        </p:txBody>
      </p:sp>
      <p:sp>
        <p:nvSpPr>
          <p:cNvPr id="76" name="Ορθογώνιο: Στρογγύλεμα γωνιών 75">
            <a:extLst>
              <a:ext uri="{FF2B5EF4-FFF2-40B4-BE49-F238E27FC236}">
                <a16:creationId xmlns:a16="http://schemas.microsoft.com/office/drawing/2014/main" id="{73386218-C90C-4EBC-9E67-D05784C165AF}"/>
              </a:ext>
            </a:extLst>
          </p:cNvPr>
          <p:cNvSpPr/>
          <p:nvPr/>
        </p:nvSpPr>
        <p:spPr>
          <a:xfrm>
            <a:off x="8067134" y="5989685"/>
            <a:ext cx="1515374" cy="64430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hlinkClick r:id="rId14" action="ppaction://hlinksldjump"/>
              </a:rPr>
              <a:t>Αιθάλη</a:t>
            </a:r>
            <a:endParaRPr lang="el-GR" dirty="0"/>
          </a:p>
        </p:txBody>
      </p:sp>
      <p:pic>
        <p:nvPicPr>
          <p:cNvPr id="23" name="Εικόνα 22">
            <a:hlinkClick r:id="rId15"/>
            <a:extLst>
              <a:ext uri="{FF2B5EF4-FFF2-40B4-BE49-F238E27FC236}">
                <a16:creationId xmlns:a16="http://schemas.microsoft.com/office/drawing/2014/main" id="{950A27E0-1807-42DC-BF8D-CF343E78B2BC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787" y="2813341"/>
            <a:ext cx="379491" cy="2662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4B6FBF-0A0B-4F55-B8C5-B43C85B18425}"/>
              </a:ext>
            </a:extLst>
          </p:cNvPr>
          <p:cNvSpPr txBox="1"/>
          <p:nvPr/>
        </p:nvSpPr>
        <p:spPr>
          <a:xfrm rot="16200000">
            <a:off x="9442594" y="4145322"/>
            <a:ext cx="4205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>
                <a:latin typeface="MS UI Gothic" panose="020B0600070205080204" pitchFamily="34" charset="-128"/>
                <a:ea typeface="MS UI Gothic" panose="020B0600070205080204" pitchFamily="34" charset="-128"/>
                <a:hlinkClick r:id="rId18" action="ppaction://hlinksldjump"/>
              </a:rPr>
              <a:t>φουλερένια</a:t>
            </a:r>
            <a:endParaRPr lang="el-GR" sz="3200" b="1" dirty="0">
              <a:latin typeface="MS UI Gothic" panose="020B0600070205080204" pitchFamily="34" charset="-128"/>
              <a:ea typeface="MS UI Gothic" panose="020B0600070205080204" pitchFamily="34" charset="-128"/>
            </a:endParaRPr>
          </a:p>
        </p:txBody>
      </p:sp>
      <p:pic>
        <p:nvPicPr>
          <p:cNvPr id="8" name="Εικόνα 7">
            <a:hlinkClick r:id="rId19"/>
            <a:extLst>
              <a:ext uri="{FF2B5EF4-FFF2-40B4-BE49-F238E27FC236}">
                <a16:creationId xmlns:a16="http://schemas.microsoft.com/office/drawing/2014/main" id="{7F0C40ED-AC9C-4030-A187-A7B736DEF43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231507" y="3728295"/>
            <a:ext cx="225097" cy="156116"/>
          </a:xfrm>
          <a:prstGeom prst="rect">
            <a:avLst/>
          </a:prstGeom>
        </p:spPr>
      </p:pic>
      <p:pic>
        <p:nvPicPr>
          <p:cNvPr id="10" name="Εικόνα 9">
            <a:hlinkClick r:id="rId19"/>
            <a:extLst>
              <a:ext uri="{FF2B5EF4-FFF2-40B4-BE49-F238E27FC236}">
                <a16:creationId xmlns:a16="http://schemas.microsoft.com/office/drawing/2014/main" id="{7AC136A0-FBA0-45D4-9671-8158FC6DA45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231507" y="4596085"/>
            <a:ext cx="225572" cy="15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27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770FC3C6-C078-440C-91D4-F92487B4B852}"/>
              </a:ext>
            </a:extLst>
          </p:cNvPr>
          <p:cNvSpPr/>
          <p:nvPr/>
        </p:nvSpPr>
        <p:spPr>
          <a:xfrm>
            <a:off x="4138960" y="328768"/>
            <a:ext cx="31669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2000" b="1" dirty="0"/>
              <a:t>Διαμάντι - </a:t>
            </a:r>
            <a:r>
              <a:rPr lang="en-US" sz="2000" b="1" dirty="0"/>
              <a:t>Diamond</a:t>
            </a:r>
            <a:endParaRPr lang="el-GR" sz="2000" b="1" dirty="0"/>
          </a:p>
          <a:p>
            <a:pPr algn="ctr"/>
            <a:r>
              <a:rPr lang="el-GR" sz="2000" dirty="0"/>
              <a:t>Καθαρή κρυσταλλική μορφή</a:t>
            </a: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DC0ACCEA-38D1-4082-B57E-8B9ADC1812C4}"/>
              </a:ext>
            </a:extLst>
          </p:cNvPr>
          <p:cNvSpPr/>
          <p:nvPr/>
        </p:nvSpPr>
        <p:spPr>
          <a:xfrm>
            <a:off x="600872" y="1096291"/>
            <a:ext cx="237913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i="1" dirty="0"/>
              <a:t>Χρώμα:</a:t>
            </a:r>
          </a:p>
          <a:p>
            <a:r>
              <a:rPr lang="el-GR" dirty="0"/>
              <a:t>Άχρωμο</a:t>
            </a:r>
          </a:p>
          <a:p>
            <a:r>
              <a:rPr lang="el-GR" dirty="0"/>
              <a:t>Κίτρινο</a:t>
            </a:r>
          </a:p>
          <a:p>
            <a:r>
              <a:rPr lang="el-GR" dirty="0"/>
              <a:t>Γαλαζωπό</a:t>
            </a:r>
          </a:p>
          <a:p>
            <a:r>
              <a:rPr lang="el-GR" dirty="0"/>
              <a:t>Πορφυρό έως ερυθρό</a:t>
            </a:r>
          </a:p>
          <a:p>
            <a:r>
              <a:rPr lang="el-GR" dirty="0"/>
              <a:t>Ιώδες</a:t>
            </a:r>
          </a:p>
          <a:p>
            <a:r>
              <a:rPr lang="el-GR" dirty="0"/>
              <a:t>Μπλε</a:t>
            </a:r>
          </a:p>
          <a:p>
            <a:r>
              <a:rPr lang="el-GR" dirty="0"/>
              <a:t>Πράσινο</a:t>
            </a:r>
          </a:p>
          <a:p>
            <a:r>
              <a:rPr lang="el-GR" dirty="0"/>
              <a:t>Άσπρο</a:t>
            </a:r>
          </a:p>
          <a:p>
            <a:r>
              <a:rPr lang="el-GR" dirty="0"/>
              <a:t>Μαύρο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E5821577-C6B8-4450-AF9D-09E751E26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466" y="1096291"/>
            <a:ext cx="3862650" cy="2907717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F037FF48-3E1E-4EBF-B492-C5F7D14E76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72" y="4530795"/>
            <a:ext cx="2010639" cy="2092893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D96D06DB-EEA3-4709-910A-2504DBA19D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466" y="4530795"/>
            <a:ext cx="3424734" cy="2092893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11F3C078-542E-40FD-B79A-F0C60E0DCF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475" y="4530795"/>
            <a:ext cx="3294811" cy="2092893"/>
          </a:xfrm>
          <a:prstGeom prst="rect">
            <a:avLst/>
          </a:prstGeom>
        </p:spPr>
      </p:pic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1A46DB20-BFC2-4544-8457-F304E0254CE8}"/>
              </a:ext>
            </a:extLst>
          </p:cNvPr>
          <p:cNvSpPr/>
          <p:nvPr/>
        </p:nvSpPr>
        <p:spPr>
          <a:xfrm>
            <a:off x="8092282" y="1096291"/>
            <a:ext cx="38626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i="1" dirty="0"/>
              <a:t>Σύστημα κρυστάλλωσης: </a:t>
            </a:r>
            <a:r>
              <a:rPr lang="el-GR" dirty="0"/>
              <a:t>Κυβικό</a:t>
            </a:r>
          </a:p>
          <a:p>
            <a:r>
              <a:rPr lang="el-GR" i="1" dirty="0"/>
              <a:t>Κρύσταλλοι: </a:t>
            </a:r>
            <a:r>
              <a:rPr lang="el-GR" dirty="0"/>
              <a:t>Συχνά </a:t>
            </a:r>
            <a:r>
              <a:rPr lang="el-GR" dirty="0" err="1"/>
              <a:t>οκταεδρικοί</a:t>
            </a:r>
            <a:endParaRPr lang="el-GR" dirty="0"/>
          </a:p>
        </p:txBody>
      </p:sp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C5F45116-707B-48CB-9ACB-2D5F31CAC7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404" y="1807935"/>
            <a:ext cx="2282760" cy="2196073"/>
          </a:xfrm>
          <a:prstGeom prst="rect">
            <a:avLst/>
          </a:prstGeom>
        </p:spPr>
      </p:pic>
      <p:sp>
        <p:nvSpPr>
          <p:cNvPr id="4" name="Κουμπί ενέργειας: Επιστροφή 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9C2DAF90-A8B7-4AB2-B4E1-1CA3A3E661F5}"/>
              </a:ext>
            </a:extLst>
          </p:cNvPr>
          <p:cNvSpPr/>
          <p:nvPr/>
        </p:nvSpPr>
        <p:spPr>
          <a:xfrm>
            <a:off x="11455879" y="5934974"/>
            <a:ext cx="736121" cy="917423"/>
          </a:xfrm>
          <a:prstGeom prst="actionButtonReturn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84181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96CBD7B6-ED12-43E7-B470-8B70F96164B8}"/>
              </a:ext>
            </a:extLst>
          </p:cNvPr>
          <p:cNvSpPr/>
          <p:nvPr/>
        </p:nvSpPr>
        <p:spPr>
          <a:xfrm>
            <a:off x="188874" y="1078452"/>
            <a:ext cx="33482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i="1" dirty="0"/>
              <a:t>Χρώμα</a:t>
            </a:r>
            <a:r>
              <a:rPr lang="el-GR" dirty="0"/>
              <a:t> </a:t>
            </a:r>
          </a:p>
          <a:p>
            <a:r>
              <a:rPr lang="el-GR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Σιδηρομέλαν</a:t>
            </a:r>
            <a:r>
              <a:rPr lang="el-G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έως </a:t>
            </a:r>
            <a:r>
              <a:rPr lang="el-GR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χαλυβδόφαιο</a:t>
            </a:r>
            <a:endParaRPr lang="el-GR" dirty="0"/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E44F10FD-C38D-48BB-ABA9-4E246C84E052}"/>
              </a:ext>
            </a:extLst>
          </p:cNvPr>
          <p:cNvSpPr/>
          <p:nvPr/>
        </p:nvSpPr>
        <p:spPr>
          <a:xfrm>
            <a:off x="4154296" y="212004"/>
            <a:ext cx="31669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2000" b="1" dirty="0"/>
              <a:t>Γραφίτης - </a:t>
            </a:r>
            <a:r>
              <a:rPr lang="en-US" sz="2000" b="1" dirty="0"/>
              <a:t>Graphite</a:t>
            </a:r>
            <a:endParaRPr lang="el-GR" sz="2000" b="1" dirty="0"/>
          </a:p>
          <a:p>
            <a:pPr algn="ctr"/>
            <a:r>
              <a:rPr lang="el-GR" sz="2000" dirty="0"/>
              <a:t>Καθαρή κρυσταλλική μορφή</a:t>
            </a: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5C35F617-9C42-4A2B-8263-0ACC0C26E492}"/>
              </a:ext>
            </a:extLst>
          </p:cNvPr>
          <p:cNvSpPr/>
          <p:nvPr/>
        </p:nvSpPr>
        <p:spPr>
          <a:xfrm>
            <a:off x="7868480" y="1078452"/>
            <a:ext cx="41427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i="1" dirty="0"/>
              <a:t>Σύστημα κρυστάλλωσης: </a:t>
            </a:r>
            <a:r>
              <a:rPr lang="el-GR" dirty="0"/>
              <a:t>Εξαγωνικό</a:t>
            </a:r>
          </a:p>
          <a:p>
            <a:r>
              <a:rPr lang="el-GR" i="1" dirty="0"/>
              <a:t>Κρύσταλλοι: </a:t>
            </a:r>
            <a:r>
              <a:rPr lang="el-GR" dirty="0"/>
              <a:t>Εξαγωνικοί </a:t>
            </a:r>
            <a:r>
              <a:rPr lang="el-GR" dirty="0" err="1"/>
              <a:t>λεπτοπλακώδεις</a:t>
            </a:r>
            <a:r>
              <a:rPr lang="el-GR" dirty="0"/>
              <a:t>, συχνά </a:t>
            </a:r>
            <a:r>
              <a:rPr lang="el-GR" dirty="0" err="1"/>
              <a:t>κεκαμμένοι</a:t>
            </a:r>
            <a:endParaRPr lang="el-GR" dirty="0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6CFC82E5-24DA-494B-9285-62B43B616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664" y="1078452"/>
            <a:ext cx="3899915" cy="2924937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C69FA5BA-C59B-418B-9AB9-2EC41AEB1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664" y="3972222"/>
            <a:ext cx="3899914" cy="2624317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ECFA18E4-CD89-4F8C-8BFE-5BEB94B07D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43" y="2714604"/>
            <a:ext cx="2819399" cy="2819399"/>
          </a:xfrm>
          <a:prstGeom prst="rect">
            <a:avLst/>
          </a:prstGeom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C5E2193C-CF7F-4FAF-9BD2-AB4F4F8DD7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17356" y="3615265"/>
            <a:ext cx="2445021" cy="3191933"/>
          </a:xfrm>
          <a:prstGeom prst="rect">
            <a:avLst/>
          </a:prstGeom>
        </p:spPr>
      </p:pic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3326A486-BC1B-4908-9DE2-3E3D280E97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710" y="2129511"/>
            <a:ext cx="2217055" cy="1684962"/>
          </a:xfrm>
          <a:prstGeom prst="rect">
            <a:avLst/>
          </a:prstGeom>
        </p:spPr>
      </p:pic>
      <p:sp>
        <p:nvSpPr>
          <p:cNvPr id="2" name="Κουμπί ενέργειας: Επιστροφή 1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FC3F10DA-0393-4862-8A38-128A7B1E14BC}"/>
              </a:ext>
            </a:extLst>
          </p:cNvPr>
          <p:cNvSpPr/>
          <p:nvPr/>
        </p:nvSpPr>
        <p:spPr>
          <a:xfrm>
            <a:off x="11149584" y="5815584"/>
            <a:ext cx="1042416" cy="1042416"/>
          </a:xfrm>
          <a:prstGeom prst="actionButtonReturn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47354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B3047F86-5DC2-4688-AD54-94268C57147F}"/>
              </a:ext>
            </a:extLst>
          </p:cNvPr>
          <p:cNvSpPr/>
          <p:nvPr/>
        </p:nvSpPr>
        <p:spPr>
          <a:xfrm>
            <a:off x="3747894" y="221734"/>
            <a:ext cx="46962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2000" b="1" dirty="0"/>
              <a:t>Ανθρακίτης - </a:t>
            </a:r>
            <a:r>
              <a:rPr lang="en-US" sz="2000" b="1" dirty="0"/>
              <a:t>Anthracite</a:t>
            </a:r>
            <a:endParaRPr lang="el-GR" sz="2000" b="1" dirty="0"/>
          </a:p>
          <a:p>
            <a:pPr algn="ctr"/>
            <a:r>
              <a:rPr lang="el-GR" sz="2000" dirty="0"/>
              <a:t>Περιεκτικότητα πάνω από 90% σε άνθρακα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A14BC8A6-C147-4766-BF58-ACD66F52C5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416" y="1398692"/>
            <a:ext cx="4060616" cy="4060616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1A0883ED-6FE2-4F1C-A7EB-8E7919B38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04" y="3776949"/>
            <a:ext cx="3098590" cy="2859317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01EAF0AD-5AA1-4B69-9170-60AF57E9E7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108" y="4215372"/>
            <a:ext cx="3304117" cy="1982470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FBFF53E1-8C3E-4FD4-BC6E-5E30D11991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910" y="530898"/>
            <a:ext cx="2053167" cy="3079751"/>
          </a:xfrm>
          <a:prstGeom prst="rect">
            <a:avLst/>
          </a:prstGeom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21D8BF6D-263E-4F91-AE38-B823EC2F74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45" y="591066"/>
            <a:ext cx="3285067" cy="2463800"/>
          </a:xfrm>
          <a:prstGeom prst="rect">
            <a:avLst/>
          </a:prstGeom>
        </p:spPr>
      </p:pic>
      <p:sp>
        <p:nvSpPr>
          <p:cNvPr id="3" name="Κουμπί ενέργειας: Επιστροφή 2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093759BD-904A-4E86-B756-4299E6406856}"/>
              </a:ext>
            </a:extLst>
          </p:cNvPr>
          <p:cNvSpPr/>
          <p:nvPr/>
        </p:nvSpPr>
        <p:spPr>
          <a:xfrm>
            <a:off x="11149584" y="5815584"/>
            <a:ext cx="1042416" cy="1042416"/>
          </a:xfrm>
          <a:prstGeom prst="actionButtonReturn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68886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DE1EBF14-3B04-472B-B8DF-DDE99A23084B}"/>
              </a:ext>
            </a:extLst>
          </p:cNvPr>
          <p:cNvSpPr/>
          <p:nvPr/>
        </p:nvSpPr>
        <p:spPr>
          <a:xfrm>
            <a:off x="3294811" y="213268"/>
            <a:ext cx="44001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2000" b="1" dirty="0"/>
              <a:t>Λιθάνθρακας - </a:t>
            </a:r>
            <a:r>
              <a:rPr lang="en-US" sz="2000" b="1" dirty="0"/>
              <a:t>Coal</a:t>
            </a:r>
            <a:endParaRPr lang="el-GR" sz="2000" b="1" dirty="0"/>
          </a:p>
          <a:p>
            <a:pPr algn="ctr"/>
            <a:r>
              <a:rPr lang="el-GR" sz="2000" dirty="0"/>
              <a:t>Περιεκτικότητα από 75-90% σε άνθρακα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325ECAA2-90C6-4586-AA93-0389BE6B9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313" y="3626961"/>
            <a:ext cx="3639763" cy="2049739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A840BF8D-7DD5-4D44-8E14-662F91AAFB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25" y="3571644"/>
            <a:ext cx="2810358" cy="2105056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D1A29184-26DD-4718-A5E9-E02DFA5E55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811" y="1108616"/>
            <a:ext cx="4597445" cy="3451536"/>
          </a:xfrm>
          <a:prstGeom prst="rect">
            <a:avLst/>
          </a:prstGeom>
        </p:spPr>
      </p:pic>
      <p:sp>
        <p:nvSpPr>
          <p:cNvPr id="3" name="Κουμπί ενέργειας: Επιστροφή 2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55B71E37-286C-479A-8F1F-EB2116A5EB95}"/>
              </a:ext>
            </a:extLst>
          </p:cNvPr>
          <p:cNvSpPr/>
          <p:nvPr/>
        </p:nvSpPr>
        <p:spPr>
          <a:xfrm>
            <a:off x="11149584" y="5815584"/>
            <a:ext cx="1042416" cy="1042416"/>
          </a:xfrm>
          <a:prstGeom prst="actionButtonReturn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22014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C7C060D7-92B6-4C8C-A25C-5BA5687CB991}"/>
              </a:ext>
            </a:extLst>
          </p:cNvPr>
          <p:cNvSpPr/>
          <p:nvPr/>
        </p:nvSpPr>
        <p:spPr>
          <a:xfrm>
            <a:off x="3895943" y="187867"/>
            <a:ext cx="44001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2000" b="1" dirty="0"/>
              <a:t>Λιγνίτης - </a:t>
            </a:r>
            <a:r>
              <a:rPr lang="en-US" sz="2000" b="1" dirty="0"/>
              <a:t>Lignite</a:t>
            </a:r>
            <a:endParaRPr lang="el-GR" sz="2000" b="1" dirty="0"/>
          </a:p>
          <a:p>
            <a:pPr algn="ctr"/>
            <a:r>
              <a:rPr lang="el-GR" sz="2000" dirty="0"/>
              <a:t>Περιεκτικότητα από 65-75% σε άνθρακα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04BFAEE4-4779-4ABD-BF7B-71DB70A5B2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979" y="1229210"/>
            <a:ext cx="2689021" cy="2016765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BB213506-A164-4ACB-A5A1-F6F47C6548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050" y="1251557"/>
            <a:ext cx="5257800" cy="2730959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B9574160-6D8B-4578-8C01-5F22A53569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37" y="1017814"/>
            <a:ext cx="2377440" cy="2039112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2E047749-4434-4602-8C41-B5FDD739DD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37" y="3612026"/>
            <a:ext cx="5066714" cy="2730959"/>
          </a:xfrm>
          <a:prstGeom prst="rect">
            <a:avLst/>
          </a:prstGeom>
        </p:spPr>
      </p:pic>
      <p:sp>
        <p:nvSpPr>
          <p:cNvPr id="5" name="Κουμπί ενέργειας: Επιστροφή 4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C2FAC135-7140-41C1-A6FA-177ECBFADC44}"/>
              </a:ext>
            </a:extLst>
          </p:cNvPr>
          <p:cNvSpPr/>
          <p:nvPr/>
        </p:nvSpPr>
        <p:spPr>
          <a:xfrm>
            <a:off x="11149584" y="5821777"/>
            <a:ext cx="1042416" cy="1042416"/>
          </a:xfrm>
          <a:prstGeom prst="actionButtonReturn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26376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1B809A5A-FDB5-4C13-9CCC-EB5C8EE0D019}"/>
              </a:ext>
            </a:extLst>
          </p:cNvPr>
          <p:cNvSpPr/>
          <p:nvPr/>
        </p:nvSpPr>
        <p:spPr>
          <a:xfrm>
            <a:off x="4075479" y="297934"/>
            <a:ext cx="40410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2000" b="1" dirty="0"/>
              <a:t>Τύρφη - </a:t>
            </a:r>
            <a:r>
              <a:rPr lang="en-US" sz="2000" b="1" dirty="0"/>
              <a:t>Peat</a:t>
            </a:r>
            <a:endParaRPr lang="el-GR" sz="2000" b="1" dirty="0"/>
          </a:p>
          <a:p>
            <a:pPr algn="ctr"/>
            <a:r>
              <a:rPr lang="el-GR" sz="2000" dirty="0"/>
              <a:t>Περιεκτικότητα έως 65% σε άνθρακα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36EE7898-0B19-47E2-A34E-C5B1CB9E1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135" y="1206571"/>
            <a:ext cx="3302002" cy="2476501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9B70EA79-724F-4DEA-B6CA-10D01F85EF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730" y="1206572"/>
            <a:ext cx="3289583" cy="2467187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9F842C1D-019D-410B-AFD6-00C473FCD0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135" y="4019316"/>
            <a:ext cx="3302001" cy="2476501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3402748A-39DD-43E0-AB4C-74C81AFBAA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578" y="4019316"/>
            <a:ext cx="3714752" cy="2476501"/>
          </a:xfrm>
          <a:prstGeom prst="rect">
            <a:avLst/>
          </a:prstGeom>
        </p:spPr>
      </p:pic>
      <p:sp>
        <p:nvSpPr>
          <p:cNvPr id="5" name="Κουμπί ενέργειας: Επιστροφή 4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DA296556-F124-4046-9FAC-F44C38A0B4C5}"/>
              </a:ext>
            </a:extLst>
          </p:cNvPr>
          <p:cNvSpPr/>
          <p:nvPr/>
        </p:nvSpPr>
        <p:spPr>
          <a:xfrm>
            <a:off x="11149584" y="5815584"/>
            <a:ext cx="1042416" cy="1042416"/>
          </a:xfrm>
          <a:prstGeom prst="actionButtonReturn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07608969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212</Words>
  <Application>Microsoft Office PowerPoint</Application>
  <PresentationFormat>Ευρεία οθόνη</PresentationFormat>
  <Paragraphs>66</Paragraphs>
  <Slides>16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16</vt:i4>
      </vt:variant>
    </vt:vector>
  </HeadingPairs>
  <TitlesOfParts>
    <vt:vector size="22" baseType="lpstr">
      <vt:lpstr>MS UI Gothic</vt:lpstr>
      <vt:lpstr>Arial</vt:lpstr>
      <vt:lpstr>Calibri</vt:lpstr>
      <vt:lpstr>Calibri Light</vt:lpstr>
      <vt:lpstr>Vineta BT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User</dc:creator>
  <cp:lastModifiedBy>User</cp:lastModifiedBy>
  <cp:revision>48</cp:revision>
  <dcterms:created xsi:type="dcterms:W3CDTF">2025-02-23T07:39:28Z</dcterms:created>
  <dcterms:modified xsi:type="dcterms:W3CDTF">2025-03-18T11:20:45Z</dcterms:modified>
</cp:coreProperties>
</file>