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6" r:id="rId3"/>
    <p:sldId id="257" r:id="rId4"/>
    <p:sldId id="285" r:id="rId5"/>
    <p:sldId id="265" r:id="rId6"/>
    <p:sldId id="291" r:id="rId7"/>
    <p:sldId id="286" r:id="rId8"/>
    <p:sldId id="258" r:id="rId9"/>
    <p:sldId id="259" r:id="rId10"/>
    <p:sldId id="287" r:id="rId11"/>
    <p:sldId id="288" r:id="rId12"/>
    <p:sldId id="264" r:id="rId13"/>
    <p:sldId id="289" r:id="rId14"/>
    <p:sldId id="266" r:id="rId15"/>
    <p:sldId id="260" r:id="rId16"/>
    <p:sldId id="261" r:id="rId17"/>
    <p:sldId id="270" r:id="rId18"/>
    <p:sldId id="292" r:id="rId19"/>
    <p:sldId id="294" r:id="rId20"/>
    <p:sldId id="302" r:id="rId21"/>
    <p:sldId id="304" r:id="rId22"/>
    <p:sldId id="306" r:id="rId23"/>
    <p:sldId id="262" r:id="rId24"/>
    <p:sldId id="263" r:id="rId25"/>
    <p:sldId id="308" r:id="rId26"/>
    <p:sldId id="268" r:id="rId27"/>
    <p:sldId id="269" r:id="rId28"/>
    <p:sldId id="293" r:id="rId29"/>
    <p:sldId id="295" r:id="rId30"/>
    <p:sldId id="299" r:id="rId31"/>
    <p:sldId id="300" r:id="rId32"/>
    <p:sldId id="301" r:id="rId33"/>
    <p:sldId id="345" r:id="rId34"/>
    <p:sldId id="347" r:id="rId35"/>
    <p:sldId id="358" r:id="rId36"/>
    <p:sldId id="272" r:id="rId37"/>
    <p:sldId id="276" r:id="rId38"/>
    <p:sldId id="277" r:id="rId39"/>
    <p:sldId id="315" r:id="rId40"/>
    <p:sldId id="324" r:id="rId41"/>
    <p:sldId id="316" r:id="rId42"/>
    <p:sldId id="317" r:id="rId43"/>
    <p:sldId id="323" r:id="rId44"/>
    <p:sldId id="319" r:id="rId45"/>
    <p:sldId id="318" r:id="rId46"/>
    <p:sldId id="349" r:id="rId47"/>
    <p:sldId id="320" r:id="rId48"/>
    <p:sldId id="321" r:id="rId49"/>
    <p:sldId id="322" r:id="rId50"/>
    <p:sldId id="325" r:id="rId51"/>
    <p:sldId id="326" r:id="rId52"/>
    <p:sldId id="327" r:id="rId53"/>
    <p:sldId id="328" r:id="rId54"/>
    <p:sldId id="355" r:id="rId55"/>
    <p:sldId id="348" r:id="rId56"/>
    <p:sldId id="350" r:id="rId57"/>
    <p:sldId id="351" r:id="rId58"/>
    <p:sldId id="352" r:id="rId59"/>
    <p:sldId id="356" r:id="rId60"/>
    <p:sldId id="353" r:id="rId61"/>
    <p:sldId id="354" r:id="rId62"/>
    <p:sldId id="278" r:id="rId63"/>
    <p:sldId id="279" r:id="rId64"/>
    <p:sldId id="331" r:id="rId65"/>
    <p:sldId id="333" r:id="rId66"/>
    <p:sldId id="335" r:id="rId67"/>
    <p:sldId id="337" r:id="rId68"/>
    <p:sldId id="339" r:id="rId69"/>
    <p:sldId id="341" r:id="rId70"/>
    <p:sldId id="343" r:id="rId71"/>
    <p:sldId id="359" r:id="rId72"/>
    <p:sldId id="281" r:id="rId73"/>
    <p:sldId id="366" r:id="rId74"/>
    <p:sldId id="360" r:id="rId75"/>
    <p:sldId id="361" r:id="rId76"/>
    <p:sldId id="362" r:id="rId77"/>
    <p:sldId id="363" r:id="rId78"/>
    <p:sldId id="364" r:id="rId79"/>
    <p:sldId id="367" r:id="rId80"/>
    <p:sldId id="368" r:id="rId81"/>
    <p:sldId id="369" r:id="rId82"/>
    <p:sldId id="370" r:id="rId83"/>
    <p:sldId id="371" r:id="rId84"/>
    <p:sldId id="372" r:id="rId85"/>
    <p:sldId id="373" r:id="rId86"/>
    <p:sldId id="374" r:id="rId87"/>
    <p:sldId id="375" r:id="rId88"/>
    <p:sldId id="376" r:id="rId89"/>
    <p:sldId id="378" r:id="rId90"/>
    <p:sldId id="377"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5" r:id="rId105"/>
    <p:sldId id="283" r:id="rId106"/>
    <p:sldId id="393" r:id="rId107"/>
    <p:sldId id="282" r:id="rId108"/>
    <p:sldId id="398" r:id="rId109"/>
    <p:sldId id="396" r:id="rId110"/>
    <p:sldId id="397" r:id="rId111"/>
    <p:sldId id="400" r:id="rId112"/>
    <p:sldId id="401" r:id="rId113"/>
    <p:sldId id="402" r:id="rId114"/>
    <p:sldId id="403" r:id="rId115"/>
    <p:sldId id="399" r:id="rId116"/>
    <p:sldId id="404" r:id="rId117"/>
    <p:sldId id="405" r:id="rId118"/>
    <p:sldId id="406" r:id="rId119"/>
    <p:sldId id="407" r:id="rId120"/>
    <p:sldId id="408" r:id="rId121"/>
    <p:sldId id="409" r:id="rId122"/>
    <p:sldId id="410" r:id="rId123"/>
    <p:sldId id="411" r:id="rId124"/>
    <p:sldId id="412" r:id="rId125"/>
    <p:sldId id="413" r:id="rId126"/>
    <p:sldId id="414" r:id="rId127"/>
    <p:sldId id="415" r:id="rId128"/>
    <p:sldId id="417" r:id="rId129"/>
    <p:sldId id="416" r:id="rId130"/>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3"/>
  <p:clrMru>
    <a:srgbClr val="FF3399"/>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2787"/>
    <p:restoredTop sz="90929"/>
  </p:normalViewPr>
  <p:slideViewPr>
    <p:cSldViewPr>
      <p:cViewPr varScale="1">
        <p:scale>
          <a:sx n="66" d="100"/>
          <a:sy n="66" d="100"/>
        </p:scale>
        <p:origin x="-2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64A5ED0-1C76-4492-A817-3DDB2DB605AE}"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4689F6D-7DD5-48AA-A062-8DF69A24C307}"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500CB5F-7615-47B1-9979-744677E82720}"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907E878-3897-48FD-B998-5597CD326B33}"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B107C82-716C-422D-8649-94EF24FE3C54}"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0F4BEFB-642C-4492-AAC0-28C7315F595F}"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8665FF23-22DD-4FCD-B844-FDC8C9751DB8}"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216DF829-55A6-41EC-9083-B279362E5E3B}"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4D333361-9819-47CB-9B06-34F488304D07}"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69CD8A2-7B3A-426E-97D6-27FD3EF67DA0}"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14EB0C6-9951-4F05-8E53-F82EAE845AE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2AEE2DB-E4C7-4CE0-AE05-E0BA2960CFCF}"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upload.wikimedia.org/wikipedia/commons/6/6e/Byzant_mosaic_buc.jp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upload.wikimedia.org/wikipedia/commons/1/1f/Michelangelo's_Pieta_5450_cropncleaned_edit.jpg"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6/60/Christ_Hagia_Sofia.jpg/220px-Christ_Hagia_Sofia.jpg"/>
          <p:cNvPicPr>
            <a:picLocks noChangeAspect="1" noChangeArrowheads="1"/>
          </p:cNvPicPr>
          <p:nvPr/>
        </p:nvPicPr>
        <p:blipFill>
          <a:blip r:embed="rId2"/>
          <a:srcRect/>
          <a:stretch>
            <a:fillRect/>
          </a:stretch>
        </p:blipFill>
        <p:spPr bwMode="auto">
          <a:xfrm>
            <a:off x="642938" y="500063"/>
            <a:ext cx="4576762" cy="5637212"/>
          </a:xfrm>
          <a:prstGeom prst="rect">
            <a:avLst/>
          </a:prstGeom>
          <a:noFill/>
          <a:ln w="9525">
            <a:noFill/>
            <a:miter lim="800000"/>
            <a:headEnd/>
            <a:tailEnd/>
          </a:ln>
        </p:spPr>
      </p:pic>
      <p:sp>
        <p:nvSpPr>
          <p:cNvPr id="2051" name="2 - TextBox"/>
          <p:cNvSpPr txBox="1">
            <a:spLocks noChangeArrowheads="1"/>
          </p:cNvSpPr>
          <p:nvPr/>
        </p:nvSpPr>
        <p:spPr bwMode="auto">
          <a:xfrm>
            <a:off x="5572125" y="1928813"/>
            <a:ext cx="3000375" cy="1938337"/>
          </a:xfrm>
          <a:prstGeom prst="rect">
            <a:avLst/>
          </a:prstGeom>
          <a:noFill/>
          <a:ln w="9525">
            <a:noFill/>
            <a:miter lim="800000"/>
            <a:headEnd/>
            <a:tailEnd/>
          </a:ln>
        </p:spPr>
        <p:txBody>
          <a:bodyPr>
            <a:spAutoFit/>
          </a:bodyPr>
          <a:lstStyle/>
          <a:p>
            <a:r>
              <a:rPr lang="en-US">
                <a:latin typeface="Bookman Old Style" pitchFamily="18" charset="0"/>
              </a:rPr>
              <a:t> </a:t>
            </a:r>
            <a:r>
              <a:rPr lang="el-GR" sz="4000">
                <a:latin typeface="Bookman Old Style" pitchFamily="18" charset="0"/>
              </a:rPr>
              <a:t>Εικαστικές τέχνες στο Βυζάντιο</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0" y="0"/>
            <a:ext cx="9144000" cy="857250"/>
          </a:xfrm>
        </p:spPr>
        <p:txBody>
          <a:bodyPr/>
          <a:lstStyle/>
          <a:p>
            <a:r>
              <a:rPr lang="el-GR" sz="2800" smtClean="0"/>
              <a:t>Ο ναός της Αγίας Σοφίας στην Κωνσταντινούπολη (βασιλική με τρούλο)</a:t>
            </a:r>
          </a:p>
        </p:txBody>
      </p:sp>
      <p:pic>
        <p:nvPicPr>
          <p:cNvPr id="11267" name="Picture 2" descr="C:\Users\gwgw\Desktop\ΣΧΟΛΕΙΟ\ΙΣΤΟΡΙΑ Β΄ ΓΥΜΝ\21. ΒΥΖΑΝΤΙΝΗ ΤΕΧΝΗ\Βυζαντινή τέχνη\Η βυζαντινή τέχνη-εικόνες\1.βυζαντινοί ρυθμοί\agia-sofia.jpg"/>
          <p:cNvPicPr>
            <a:picLocks noGrp="1" noChangeAspect="1" noChangeArrowheads="1"/>
          </p:cNvPicPr>
          <p:nvPr>
            <p:ph idx="1"/>
          </p:nvPr>
        </p:nvPicPr>
        <p:blipFill>
          <a:blip r:embed="rId2"/>
          <a:srcRect/>
          <a:stretch>
            <a:fillRect/>
          </a:stretch>
        </p:blipFill>
        <p:spPr>
          <a:xfrm>
            <a:off x="428625" y="857250"/>
            <a:ext cx="8296275" cy="5813425"/>
          </a:xfr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lstStyle/>
          <a:p>
            <a:r>
              <a:rPr lang="el-GR" sz="2800" dirty="0" smtClean="0"/>
              <a:t>Ξυλόγλυπτος θρόνος</a:t>
            </a:r>
            <a:endParaRPr lang="el-GR" sz="2800" dirty="0"/>
          </a:p>
        </p:txBody>
      </p:sp>
      <p:pic>
        <p:nvPicPr>
          <p:cNvPr id="117762" name="Picture 2" descr="C:\Users\gwgw\Desktop\ΣΧΟΛΕΙΟ\ΙΣΤΟΡΙΑ Β΄ ΓΥΜΝ\21. ΒΥΖΑΝΤΙΝΗ ΤΕΧΝΗ\Βυζαντινή τέχνη\Η βυζαντινή τέχνη-εικόνες\6.μικροτεχνία-μικρογλυπτική-ξυλογλυπτική\t13p1.jpg"/>
          <p:cNvPicPr>
            <a:picLocks noGrp="1" noChangeAspect="1" noChangeArrowheads="1"/>
          </p:cNvPicPr>
          <p:nvPr>
            <p:ph idx="1"/>
          </p:nvPr>
        </p:nvPicPr>
        <p:blipFill>
          <a:blip r:embed="rId2"/>
          <a:srcRect/>
          <a:stretch>
            <a:fillRect/>
          </a:stretch>
        </p:blipFill>
        <p:spPr bwMode="auto">
          <a:xfrm>
            <a:off x="2428860" y="714356"/>
            <a:ext cx="4000528" cy="5951525"/>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18"/>
          </a:xfrm>
        </p:spPr>
        <p:txBody>
          <a:bodyPr/>
          <a:lstStyle/>
          <a:p>
            <a:r>
              <a:rPr lang="el-GR" sz="2800" dirty="0" smtClean="0"/>
              <a:t>Ξυλόγλυπτο τρίπτυχο</a:t>
            </a:r>
            <a:endParaRPr lang="el-GR" sz="2800" dirty="0"/>
          </a:p>
        </p:txBody>
      </p:sp>
      <p:pic>
        <p:nvPicPr>
          <p:cNvPr id="118786" name="Picture 2" descr="C:\Users\gwgw\Desktop\ΣΧΟΛΕΙΟ\ΙΣΤΟΡΙΑ Β΄ ΓΥΜΝ\21. ΒΥΖΑΝΤΙΝΗ ΤΕΧΝΗ\Βυζαντινή τέχνη\Η βυζαντινή τέχνη-εικόνες\6.μικροτεχνία-μικρογλυπτική-ξυλογλυπτική\Harbaville.jpg"/>
          <p:cNvPicPr>
            <a:picLocks noGrp="1" noChangeAspect="1" noChangeArrowheads="1"/>
          </p:cNvPicPr>
          <p:nvPr>
            <p:ph idx="1"/>
          </p:nvPr>
        </p:nvPicPr>
        <p:blipFill>
          <a:blip r:embed="rId2"/>
          <a:srcRect/>
          <a:stretch>
            <a:fillRect/>
          </a:stretch>
        </p:blipFill>
        <p:spPr bwMode="auto">
          <a:xfrm>
            <a:off x="857224" y="714356"/>
            <a:ext cx="7025272" cy="592933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Ξυλόγλυπτη εικόνα τριπτύχου</a:t>
            </a:r>
            <a:endParaRPr lang="el-GR" sz="2800" dirty="0"/>
          </a:p>
        </p:txBody>
      </p:sp>
      <p:pic>
        <p:nvPicPr>
          <p:cNvPr id="119810" name="Picture 2" descr="C:\Users\gwgw\Desktop\ΣΧΟΛΕΙΟ\ΙΣΤΟΡΙΑ Β΄ ΓΥΜΝ\21. ΒΥΖΑΝΤΙΝΗ ΤΕΧΝΗ\Βυζαντινή τέχνη\Η βυζαντινή τέχνη-εικόνες\6.μικροτεχνία-μικρογλυπτική-ξυλογλυπτική\ContentSegment_8859409$W1000_H0_R0_P0_S0_V0$Jpg.jpg"/>
          <p:cNvPicPr>
            <a:picLocks noGrp="1" noChangeAspect="1" noChangeArrowheads="1"/>
          </p:cNvPicPr>
          <p:nvPr>
            <p:ph idx="1"/>
          </p:nvPr>
        </p:nvPicPr>
        <p:blipFill>
          <a:blip r:embed="rId2"/>
          <a:srcRect/>
          <a:stretch>
            <a:fillRect/>
          </a:stretch>
        </p:blipFill>
        <p:spPr bwMode="auto">
          <a:xfrm>
            <a:off x="1643042" y="857232"/>
            <a:ext cx="5643602" cy="5792904"/>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lstStyle/>
          <a:p>
            <a:r>
              <a:rPr lang="el-GR" sz="2800" dirty="0" smtClean="0"/>
              <a:t>Ξυλόγλυπτο </a:t>
            </a:r>
            <a:r>
              <a:rPr lang="el-GR" sz="2800" dirty="0" err="1" smtClean="0"/>
              <a:t>κύπελο</a:t>
            </a:r>
            <a:endParaRPr lang="el-GR" sz="2800" dirty="0"/>
          </a:p>
        </p:txBody>
      </p:sp>
      <p:pic>
        <p:nvPicPr>
          <p:cNvPr id="120834" name="Picture 2" descr="C:\Users\gwgw\Desktop\ΣΧΟΛΕΙΟ\ΙΣΤΟΡΙΑ Β΄ ΓΥΜΝ\21. ΒΥΖΑΝΤΙΝΗ ΤΕΧΝΗ\Βυζαντινή τέχνη\Η βυζαντινή τέχνη-εικόνες\6.μικροτεχνία-μικρογλυπτική-ξυλογλυπτική\06-29.jpg"/>
          <p:cNvPicPr>
            <a:picLocks noGrp="1" noChangeAspect="1" noChangeArrowheads="1"/>
          </p:cNvPicPr>
          <p:nvPr>
            <p:ph idx="1"/>
          </p:nvPr>
        </p:nvPicPr>
        <p:blipFill>
          <a:blip r:embed="rId2"/>
          <a:srcRect/>
          <a:stretch>
            <a:fillRect/>
          </a:stretch>
        </p:blipFill>
        <p:spPr bwMode="auto">
          <a:xfrm>
            <a:off x="142844" y="1214422"/>
            <a:ext cx="8872599" cy="4929222"/>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gwgw\Desktop\ΣΧΟΛΕΙΟ\ΙΣΤΟΡΙΑ Β΄ ΓΥΜΝ\21. ΒΥΖΑΝΤΙΝΗ ΤΕΧΝΗ\Βυζαντινή τέχνη\Η βυζαντινή τέχνη-εικόνες\7.νομίσματα\Υποδιαιρέσεις+του+Βυζαντινού+νομίσματος_.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361950" y="1325563"/>
            <a:ext cx="9144000" cy="0"/>
          </a:xfrm>
          <a:prstGeom prst="rect">
            <a:avLst/>
          </a:prstGeom>
          <a:noFill/>
          <a:ln w="9525">
            <a:noFill/>
            <a:miter lim="800000"/>
            <a:headEnd/>
            <a:tailEnd/>
          </a:ln>
        </p:spPr>
        <p:txBody>
          <a:bodyPr>
            <a:spAutoFit/>
          </a:bodyPr>
          <a:lstStyle/>
          <a:p>
            <a:endParaRPr lang="el-GR"/>
          </a:p>
        </p:txBody>
      </p:sp>
      <p:pic>
        <p:nvPicPr>
          <p:cNvPr id="89091" name="Picture 4" descr="http://www.fhw.gr/chronos/10/images/o_pics/oc1apic3.gif"/>
          <p:cNvPicPr>
            <a:picLocks noChangeAspect="1" noChangeArrowheads="1"/>
          </p:cNvPicPr>
          <p:nvPr/>
        </p:nvPicPr>
        <p:blipFill>
          <a:blip r:embed="rId2"/>
          <a:srcRect/>
          <a:stretch>
            <a:fillRect/>
          </a:stretch>
        </p:blipFill>
        <p:spPr bwMode="auto">
          <a:xfrm>
            <a:off x="304800" y="152400"/>
            <a:ext cx="2079625" cy="4114800"/>
          </a:xfrm>
          <a:prstGeom prst="rect">
            <a:avLst/>
          </a:prstGeom>
          <a:noFill/>
          <a:ln w="9525">
            <a:noFill/>
            <a:miter lim="800000"/>
            <a:headEnd/>
            <a:tailEnd/>
          </a:ln>
        </p:spPr>
      </p:pic>
      <p:sp>
        <p:nvSpPr>
          <p:cNvPr id="89092" name="Text Box 5"/>
          <p:cNvSpPr txBox="1">
            <a:spLocks noChangeArrowheads="1"/>
          </p:cNvSpPr>
          <p:nvPr/>
        </p:nvSpPr>
        <p:spPr bwMode="auto">
          <a:xfrm>
            <a:off x="304800" y="4648200"/>
            <a:ext cx="2667000" cy="2152650"/>
          </a:xfrm>
          <a:prstGeom prst="rect">
            <a:avLst/>
          </a:prstGeom>
          <a:noFill/>
          <a:ln w="9525">
            <a:noFill/>
            <a:miter lim="800000"/>
            <a:headEnd/>
            <a:tailEnd/>
          </a:ln>
        </p:spPr>
        <p:txBody>
          <a:bodyPr>
            <a:spAutoFit/>
          </a:bodyPr>
          <a:lstStyle/>
          <a:p>
            <a:pPr>
              <a:spcBef>
                <a:spcPct val="50000"/>
              </a:spcBef>
            </a:pPr>
            <a:r>
              <a:rPr lang="el-GR" sz="1800" b="1">
                <a:solidFill>
                  <a:srgbClr val="01092A"/>
                </a:solidFill>
              </a:rPr>
              <a:t>Το τελευταίο βυζαντινό νόμισμα</a:t>
            </a:r>
          </a:p>
          <a:p>
            <a:pPr>
              <a:spcBef>
                <a:spcPct val="50000"/>
              </a:spcBef>
            </a:pPr>
            <a:r>
              <a:rPr lang="el-GR" sz="1800">
                <a:solidFill>
                  <a:srgbClr val="01092A"/>
                </a:solidFill>
              </a:rPr>
              <a:t>Αργυρό σταυράτο του Κωνσταντίνου ΙΑ' Παλαιολόγου (1449-1453). </a:t>
            </a:r>
            <a:br>
              <a:rPr lang="el-GR" sz="1800">
                <a:solidFill>
                  <a:srgbClr val="01092A"/>
                </a:solidFill>
              </a:rPr>
            </a:br>
            <a:r>
              <a:rPr lang="el-GR" sz="1800">
                <a:solidFill>
                  <a:srgbClr val="01092A"/>
                </a:solidFill>
              </a:rPr>
              <a:t>Αθήνα, ιδιωτική συλλογή. </a:t>
            </a:r>
          </a:p>
        </p:txBody>
      </p:sp>
      <p:sp>
        <p:nvSpPr>
          <p:cNvPr id="89093" name="Text Box 6"/>
          <p:cNvSpPr txBox="1">
            <a:spLocks noChangeArrowheads="1"/>
          </p:cNvSpPr>
          <p:nvPr/>
        </p:nvSpPr>
        <p:spPr bwMode="auto">
          <a:xfrm>
            <a:off x="3657600" y="609600"/>
            <a:ext cx="4495800" cy="5638800"/>
          </a:xfrm>
          <a:prstGeom prst="rect">
            <a:avLst/>
          </a:prstGeom>
          <a:noFill/>
          <a:ln w="9525">
            <a:noFill/>
            <a:miter lim="800000"/>
            <a:headEnd/>
            <a:tailEnd/>
          </a:ln>
        </p:spPr>
        <p:txBody>
          <a:bodyPr>
            <a:spAutoFit/>
          </a:bodyPr>
          <a:lstStyle/>
          <a:p>
            <a:pPr>
              <a:spcBef>
                <a:spcPct val="50000"/>
              </a:spcBef>
            </a:pPr>
            <a:r>
              <a:rPr lang="el-GR">
                <a:solidFill>
                  <a:schemeClr val="accent1"/>
                </a:solidFill>
              </a:rPr>
              <a:t>Τα νομίσματα</a:t>
            </a:r>
          </a:p>
          <a:p>
            <a:pPr>
              <a:spcBef>
                <a:spcPct val="50000"/>
              </a:spcBef>
            </a:pPr>
            <a:r>
              <a:rPr lang="el-GR" sz="2000"/>
              <a:t>Α. </a:t>
            </a:r>
            <a:r>
              <a:rPr lang="el-GR" sz="2000">
                <a:solidFill>
                  <a:srgbClr val="FF0000"/>
                </a:solidFill>
              </a:rPr>
              <a:t>αισθητική αξία</a:t>
            </a:r>
            <a:r>
              <a:rPr lang="el-GR" sz="2000"/>
              <a:t> ως έργα της μικροτεχνίας</a:t>
            </a:r>
          </a:p>
          <a:p>
            <a:pPr>
              <a:spcBef>
                <a:spcPct val="50000"/>
              </a:spcBef>
            </a:pPr>
            <a:r>
              <a:rPr lang="el-GR" sz="2000"/>
              <a:t>Β. </a:t>
            </a:r>
            <a:r>
              <a:rPr lang="el-GR" sz="2000">
                <a:solidFill>
                  <a:srgbClr val="FF0000"/>
                </a:solidFill>
              </a:rPr>
              <a:t>ιστορικές πηγές</a:t>
            </a:r>
            <a:r>
              <a:rPr lang="el-GR" sz="2000"/>
              <a:t> γιατί παρέχουν ποικίλες πληροφορίες για την πολιτική (απεικόνιση αυτοκράτορα), την οικονομία (αξία μετάλλου, πού βρέθηκε, σε ποιες ποσότητες), τη θρησκεία</a:t>
            </a:r>
          </a:p>
          <a:p>
            <a:pPr>
              <a:spcBef>
                <a:spcPct val="50000"/>
              </a:spcBef>
            </a:pPr>
            <a:r>
              <a:rPr lang="el-GR" sz="2000">
                <a:solidFill>
                  <a:schemeClr val="accent2"/>
                </a:solidFill>
              </a:rPr>
              <a:t>Π.χ.: η μπροστινή όψη των νομισμάτων απεικόνιζε την Παναγία ή το Xριστό. H πίσω όψη τους συνήθως παρίστανε με επίσημη ενδυμασία τον αυτοκράτορα ή τους αυτοκράτορες που κυβερνούσαν, καθιστώντας έτσι το νόμισμα ένα σημαντικό μέσο πολιτικής προπαγάνδας</a:t>
            </a:r>
          </a:p>
          <a:p>
            <a:pPr>
              <a:spcBef>
                <a:spcPct val="50000"/>
              </a:spcBef>
            </a:pPr>
            <a:endParaRPr lang="el-GR" sz="2000">
              <a:solidFill>
                <a:schemeClr val="accent2"/>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gwgw\Desktop\ΣΧΟΛΕΙΟ\ΙΣΤΟΡΙΑ Β΄ ΓΥΜΝ\21. ΒΥΖΑΝΤΙΝΗ ΤΕΧΝΗ\Βυζαντινή τέχνη\Η βυζαντινή τέχνη-εικόνες\7.νομίσματα\ΒΥΖΑΝΤΙΝΑ+ΝΟΜΙΣΜΑΤΑ+ΚΑΙ+ΘΡΗΣΚΕΙΑ.jpg"/>
          <p:cNvPicPr>
            <a:picLocks noChangeAspect="1" noChangeArrowheads="1"/>
          </p:cNvPicPr>
          <p:nvPr/>
        </p:nvPicPr>
        <p:blipFill>
          <a:blip r:embed="rId2"/>
          <a:srcRect/>
          <a:stretch>
            <a:fillRect/>
          </a:stretch>
        </p:blipFill>
        <p:spPr bwMode="auto">
          <a:xfrm>
            <a:off x="0" y="207"/>
            <a:ext cx="9144000" cy="6858776"/>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429000" y="2314575"/>
            <a:ext cx="0" cy="0"/>
          </a:xfrm>
          <a:prstGeom prst="rect">
            <a:avLst/>
          </a:prstGeom>
          <a:noFill/>
          <a:ln w="9525">
            <a:noFill/>
            <a:miter lim="800000"/>
            <a:headEnd/>
            <a:tailEnd/>
          </a:ln>
        </p:spPr>
        <p:txBody>
          <a:bodyPr>
            <a:spAutoFit/>
          </a:bodyPr>
          <a:lstStyle/>
          <a:p>
            <a:endParaRPr lang="el-GR"/>
          </a:p>
        </p:txBody>
      </p:sp>
      <p:pic>
        <p:nvPicPr>
          <p:cNvPr id="90115" name="Picture 3" descr="http://archive.enet.gr/online/dspphoto?id=115837"/>
          <p:cNvPicPr>
            <a:picLocks noChangeAspect="1" noChangeArrowheads="1"/>
          </p:cNvPicPr>
          <p:nvPr/>
        </p:nvPicPr>
        <p:blipFill>
          <a:blip r:embed="rId2"/>
          <a:srcRect/>
          <a:stretch>
            <a:fillRect/>
          </a:stretch>
        </p:blipFill>
        <p:spPr bwMode="auto">
          <a:xfrm>
            <a:off x="228600" y="228600"/>
            <a:ext cx="4343400" cy="4233863"/>
          </a:xfrm>
          <a:prstGeom prst="rect">
            <a:avLst/>
          </a:prstGeom>
          <a:noFill/>
          <a:ln w="9525">
            <a:noFill/>
            <a:miter lim="800000"/>
            <a:headEnd/>
            <a:tailEnd/>
          </a:ln>
        </p:spPr>
      </p:pic>
      <p:sp>
        <p:nvSpPr>
          <p:cNvPr id="90116" name="Rectangle 4"/>
          <p:cNvSpPr>
            <a:spLocks noChangeArrowheads="1"/>
          </p:cNvSpPr>
          <p:nvPr/>
        </p:nvSpPr>
        <p:spPr bwMode="auto">
          <a:xfrm>
            <a:off x="3429000" y="2314575"/>
            <a:ext cx="1785938" cy="0"/>
          </a:xfrm>
          <a:prstGeom prst="rect">
            <a:avLst/>
          </a:prstGeom>
          <a:noFill/>
          <a:ln w="9525">
            <a:noFill/>
            <a:miter lim="800000"/>
            <a:headEnd/>
            <a:tailEnd/>
          </a:ln>
        </p:spPr>
        <p:txBody>
          <a:bodyPr>
            <a:spAutoFit/>
          </a:bodyPr>
          <a:lstStyle/>
          <a:p>
            <a:endParaRPr lang="el-GR"/>
          </a:p>
        </p:txBody>
      </p:sp>
      <p:sp>
        <p:nvSpPr>
          <p:cNvPr id="90117" name="Text Box 5"/>
          <p:cNvSpPr txBox="1">
            <a:spLocks noChangeArrowheads="1"/>
          </p:cNvSpPr>
          <p:nvPr/>
        </p:nvSpPr>
        <p:spPr bwMode="auto">
          <a:xfrm>
            <a:off x="381000" y="4800600"/>
            <a:ext cx="2743200" cy="641350"/>
          </a:xfrm>
          <a:prstGeom prst="rect">
            <a:avLst/>
          </a:prstGeom>
          <a:noFill/>
          <a:ln w="9525">
            <a:noFill/>
            <a:miter lim="800000"/>
            <a:headEnd/>
            <a:tailEnd/>
          </a:ln>
        </p:spPr>
        <p:txBody>
          <a:bodyPr>
            <a:spAutoFit/>
          </a:bodyPr>
          <a:lstStyle/>
          <a:p>
            <a:pPr>
              <a:spcBef>
                <a:spcPct val="50000"/>
              </a:spcBef>
            </a:pPr>
            <a:r>
              <a:rPr lang="el-GR" sz="1800" dirty="0"/>
              <a:t>Ιουστινιανός ο </a:t>
            </a:r>
            <a:r>
              <a:rPr lang="el-GR" sz="1800" dirty="0" smtClean="0"/>
              <a:t>Α</a:t>
            </a:r>
            <a:r>
              <a:rPr lang="el-GR" sz="1800" dirty="0" smtClean="0"/>
              <a:t>΄</a:t>
            </a:r>
            <a:r>
              <a:rPr lang="el-GR" sz="1800" dirty="0" smtClean="0"/>
              <a:t> </a:t>
            </a:r>
            <a:r>
              <a:rPr lang="el-GR" sz="1800" dirty="0"/>
              <a:t>σε χρυσό βυζαντινό νόμισμα</a:t>
            </a:r>
          </a:p>
        </p:txBody>
      </p:sp>
      <p:sp>
        <p:nvSpPr>
          <p:cNvPr id="90118" name="Rectangle 6"/>
          <p:cNvSpPr>
            <a:spLocks noChangeArrowheads="1"/>
          </p:cNvSpPr>
          <p:nvPr/>
        </p:nvSpPr>
        <p:spPr bwMode="auto">
          <a:xfrm>
            <a:off x="360363" y="1389063"/>
            <a:ext cx="9144000" cy="0"/>
          </a:xfrm>
          <a:prstGeom prst="rect">
            <a:avLst/>
          </a:prstGeom>
          <a:noFill/>
          <a:ln w="9525">
            <a:noFill/>
            <a:miter lim="800000"/>
            <a:headEnd/>
            <a:tailEnd/>
          </a:ln>
        </p:spPr>
        <p:txBody>
          <a:bodyPr>
            <a:spAutoFit/>
          </a:bodyPr>
          <a:lstStyle/>
          <a:p>
            <a:endParaRPr lang="el-GR"/>
          </a:p>
        </p:txBody>
      </p:sp>
      <p:pic>
        <p:nvPicPr>
          <p:cNvPr id="90119" name="Picture 8" descr="http://www.fhw.gr/chronos/10/images/o_pics/oc1apic1.gif"/>
          <p:cNvPicPr>
            <a:picLocks noChangeAspect="1" noChangeArrowheads="1"/>
          </p:cNvPicPr>
          <p:nvPr/>
        </p:nvPicPr>
        <p:blipFill>
          <a:blip r:embed="rId3"/>
          <a:srcRect/>
          <a:stretch>
            <a:fillRect/>
          </a:stretch>
        </p:blipFill>
        <p:spPr bwMode="auto">
          <a:xfrm>
            <a:off x="4267200" y="228600"/>
            <a:ext cx="4114800" cy="3989388"/>
          </a:xfrm>
          <a:prstGeom prst="rect">
            <a:avLst/>
          </a:prstGeom>
          <a:noFill/>
          <a:ln w="9525">
            <a:noFill/>
            <a:miter lim="800000"/>
            <a:headEnd/>
            <a:tailEnd/>
          </a:ln>
        </p:spPr>
      </p:pic>
      <p:sp>
        <p:nvSpPr>
          <p:cNvPr id="90120" name="Text Box 9"/>
          <p:cNvSpPr txBox="1">
            <a:spLocks noChangeArrowheads="1"/>
          </p:cNvSpPr>
          <p:nvPr/>
        </p:nvSpPr>
        <p:spPr bwMode="auto">
          <a:xfrm>
            <a:off x="4724400" y="3886200"/>
            <a:ext cx="3657600" cy="1435100"/>
          </a:xfrm>
          <a:prstGeom prst="rect">
            <a:avLst/>
          </a:prstGeom>
          <a:noFill/>
          <a:ln w="9525">
            <a:noFill/>
            <a:miter lim="800000"/>
            <a:headEnd/>
            <a:tailEnd/>
          </a:ln>
        </p:spPr>
        <p:txBody>
          <a:bodyPr>
            <a:spAutoFit/>
          </a:bodyPr>
          <a:lstStyle/>
          <a:p>
            <a:pPr>
              <a:spcBef>
                <a:spcPct val="50000"/>
              </a:spcBef>
            </a:pPr>
            <a:r>
              <a:rPr lang="el-GR" sz="1600" dirty="0">
                <a:solidFill>
                  <a:srgbClr val="01092A"/>
                </a:solidFill>
              </a:rPr>
              <a:t>Αργυρό βασιλικό των αυτοκρατόρων Ανδρόνικου Β' Παλαιολόγου και Μιχαήλ Θ' Παλαιολόγου (συμβασιλεία 1294/5-1320</a:t>
            </a:r>
            <a:r>
              <a:rPr lang="el-GR" sz="1600" dirty="0" smtClean="0">
                <a:solidFill>
                  <a:srgbClr val="01092A"/>
                </a:solidFill>
              </a:rPr>
              <a:t>)</a:t>
            </a:r>
            <a:r>
              <a:rPr lang="el-GR" sz="1600" dirty="0">
                <a:solidFill>
                  <a:srgbClr val="01092A"/>
                </a:solidFill>
              </a:rPr>
              <a:t/>
            </a:r>
            <a:br>
              <a:rPr lang="el-GR" sz="1600" dirty="0">
                <a:solidFill>
                  <a:srgbClr val="01092A"/>
                </a:solidFill>
              </a:rPr>
            </a:br>
            <a:r>
              <a:rPr lang="el-GR" sz="1600" dirty="0">
                <a:solidFill>
                  <a:srgbClr val="01092A"/>
                </a:solidFill>
              </a:rPr>
              <a:t>Αθήνα, ιδιωτική συλλογή</a:t>
            </a:r>
            <a:r>
              <a:rPr lang="el-GR" dirty="0">
                <a:solidFill>
                  <a:srgbClr val="01092A"/>
                </a:solidFill>
              </a:rPr>
              <a:t>.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lstStyle/>
          <a:p>
            <a:r>
              <a:rPr lang="el-GR" sz="2800" dirty="0" smtClean="0"/>
              <a:t>Νόμισμα του αυτοκράτορα Αναστάσιου (491-518) με λατινική επιγραφή</a:t>
            </a:r>
            <a:endParaRPr lang="el-GR" sz="2800" dirty="0"/>
          </a:p>
        </p:txBody>
      </p:sp>
      <p:pic>
        <p:nvPicPr>
          <p:cNvPr id="124930" name="Picture 2" descr="C:\Users\gwgw\Desktop\ΣΧΟΛΕΙΟ\ΙΣΤΟΡΙΑ Β΄ ΓΥΜΝ\21. ΒΥΖΑΝΤΙΝΗ ΤΕΧΝΗ\Βυζαντινή τέχνη\Η βυζαντινή τέχνη-εικόνες\7.νομίσματα\anastasius_i_sol_492_507.jpg"/>
          <p:cNvPicPr>
            <a:picLocks noGrp="1" noChangeAspect="1" noChangeArrowheads="1"/>
          </p:cNvPicPr>
          <p:nvPr>
            <p:ph idx="1"/>
          </p:nvPr>
        </p:nvPicPr>
        <p:blipFill>
          <a:blip r:embed="rId2"/>
          <a:srcRect/>
          <a:stretch>
            <a:fillRect/>
          </a:stretch>
        </p:blipFill>
        <p:spPr bwMode="auto">
          <a:xfrm>
            <a:off x="214282" y="1285860"/>
            <a:ext cx="8725904" cy="4319135"/>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lstStyle/>
          <a:p>
            <a:r>
              <a:rPr lang="el-GR" sz="2800" dirty="0" smtClean="0"/>
              <a:t>Νόμισμα του Μανουήλ Α΄ Κομνηνού (η επιγραφή είναι πλέον στα ελληνικά)</a:t>
            </a:r>
            <a:endParaRPr lang="el-GR" sz="2800" dirty="0"/>
          </a:p>
        </p:txBody>
      </p:sp>
      <p:pic>
        <p:nvPicPr>
          <p:cNvPr id="123906" name="Picture 2" descr="C:\Users\gwgw\Desktop\ΣΧΟΛΕΙΟ\ΙΣΤΟΡΙΑ Β΄ ΓΥΜΝ\21. ΒΥΖΑΝΤΙΝΗ ΤΕΧΝΗ\Βυζαντινή τέχνη\Η βυζαντινή τέχνη-εικόνες\7.νομίσματα\320900_304901249631221_1747206469_n.jpg"/>
          <p:cNvPicPr>
            <a:picLocks noGrp="1" noChangeAspect="1" noChangeArrowheads="1"/>
          </p:cNvPicPr>
          <p:nvPr>
            <p:ph idx="1"/>
          </p:nvPr>
        </p:nvPicPr>
        <p:blipFill>
          <a:blip r:embed="rId2"/>
          <a:srcRect/>
          <a:stretch>
            <a:fillRect/>
          </a:stretch>
        </p:blipFill>
        <p:spPr bwMode="auto">
          <a:xfrm>
            <a:off x="0" y="1357298"/>
            <a:ext cx="9144000" cy="450915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0" y="0"/>
            <a:ext cx="9144000" cy="857250"/>
          </a:xfrm>
        </p:spPr>
        <p:txBody>
          <a:bodyPr/>
          <a:lstStyle/>
          <a:p>
            <a:r>
              <a:rPr lang="el-GR" sz="2800" smtClean="0"/>
              <a:t>Η Αγία Σοφία στα βυζαντινά χρόνια (αναπαράσταση)</a:t>
            </a:r>
          </a:p>
        </p:txBody>
      </p:sp>
      <p:pic>
        <p:nvPicPr>
          <p:cNvPr id="12291" name="Picture 2" descr="C:\Users\gwgw\Desktop\ΣΧΟΛΕΙΟ\ΙΣΤΟΡΙΑ Β΄ ΓΥΜΝ\21. ΒΥΖΑΝΤΙΝΗ ΤΕΧΝΗ\Βυζαντινή τέχνη\Η βυζαντινή τέχνη-εικόνες\1.βυζαντινοί ρυθμοί\αγια-σοφια1.jpg"/>
          <p:cNvPicPr>
            <a:picLocks noGrp="1" noChangeAspect="1" noChangeArrowheads="1"/>
          </p:cNvPicPr>
          <p:nvPr>
            <p:ph idx="1"/>
          </p:nvPr>
        </p:nvPicPr>
        <p:blipFill>
          <a:blip r:embed="rId2"/>
          <a:srcRect/>
          <a:stretch>
            <a:fillRect/>
          </a:stretch>
        </p:blipFill>
        <p:spPr>
          <a:xfrm>
            <a:off x="214313" y="1071563"/>
            <a:ext cx="8643937" cy="5118100"/>
          </a:xfr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Νόμισμα του Θεόδωρου Κομνηνού Δούκα, ηγεμόνα της Ηπείρου, επί Λατινοκρατίας</a:t>
            </a:r>
            <a:endParaRPr lang="el-GR" sz="2800" dirty="0"/>
          </a:p>
        </p:txBody>
      </p:sp>
      <p:pic>
        <p:nvPicPr>
          <p:cNvPr id="125954" name="Picture 2" descr="C:\Users\gwgw\Desktop\ΣΧΟΛΕΙΟ\ΙΣΤΟΡΙΑ Β΄ ΓΥΜΝ\21. ΒΥΖΑΝΤΙΝΗ ΤΕΧΝΗ\Βυζαντινή τέχνη\Η βυζαντινή τέχνη-εικόνες\7.νομίσματα\sb2159-rtheodore-comn-ducas-thess.jpg"/>
          <p:cNvPicPr>
            <a:picLocks noGrp="1" noChangeAspect="1" noChangeArrowheads="1"/>
          </p:cNvPicPr>
          <p:nvPr>
            <p:ph idx="1"/>
          </p:nvPr>
        </p:nvPicPr>
        <p:blipFill>
          <a:blip r:embed="rId2"/>
          <a:srcRect/>
          <a:stretch>
            <a:fillRect/>
          </a:stretch>
        </p:blipFill>
        <p:spPr bwMode="auto">
          <a:xfrm>
            <a:off x="1928794" y="928670"/>
            <a:ext cx="5748382" cy="5748382"/>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ers\gwgw\Desktop\ΣΧΟΛΕΙΟ\ΙΣΤΟΡΙΑ Β΄ ΓΥΜΝ\21. ΒΥΖΑΝΤΙΝΗ ΤΕΧΝΗ\Βυζαντινή τέχνη\Η βυζαντινή τέχνη-εικόνες\8.βυζαντινά μουσικά όργανα\Βυζαντινή+μουσική.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gwgw\Desktop\ΣΧΟΛΕΙΟ\ΙΣΤΟΡΙΑ Β΄ ΓΥΜΝ\21. ΒΥΖΑΝΤΙΝΗ ΤΕΧΝΗ\Βυζαντινή τέχνη\Η βυζαντινή τέχνη-εικόνες\8.βυζαντινά μουσικά όργανα\ΝΙ-ΠΑ-ΒΟΥ-ΓΑ-ΔΗ-1068x801.jpg"/>
          <p:cNvPicPr>
            <a:picLocks noChangeAspect="1" noChangeArrowheads="1"/>
          </p:cNvPicPr>
          <p:nvPr/>
        </p:nvPicPr>
        <p:blipFill>
          <a:blip r:embed="rId2"/>
          <a:srcRect/>
          <a:stretch>
            <a:fillRect/>
          </a:stretch>
        </p:blipFill>
        <p:spPr bwMode="auto">
          <a:xfrm>
            <a:off x="-514350" y="-385763"/>
            <a:ext cx="10172700" cy="7629526"/>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Βυζαντινό μουσικό κείμενο</a:t>
            </a:r>
            <a:endParaRPr lang="el-GR" sz="2800" dirty="0"/>
          </a:p>
        </p:txBody>
      </p:sp>
      <p:pic>
        <p:nvPicPr>
          <p:cNvPr id="130050" name="Picture 2" descr="C:\Users\gwgw\Desktop\ΣΧΟΛΕΙΟ\ΙΣΤΟΡΙΑ Β΄ ΓΥΜΝ\21. ΒΥΖΑΝΤΙΝΗ ΤΕΧΝΗ\Βυζαντινή τέχνη\Η βυζαντινή τέχνη-εικόνες\8.βυζαντινά μουσικά όργανα\Μελώδημα.jpg"/>
          <p:cNvPicPr>
            <a:picLocks noGrp="1" noChangeAspect="1" noChangeArrowheads="1"/>
          </p:cNvPicPr>
          <p:nvPr>
            <p:ph idx="1"/>
          </p:nvPr>
        </p:nvPicPr>
        <p:blipFill>
          <a:blip r:embed="rId2"/>
          <a:srcRect/>
          <a:stretch>
            <a:fillRect/>
          </a:stretch>
        </p:blipFill>
        <p:spPr bwMode="auto">
          <a:xfrm>
            <a:off x="256894" y="740088"/>
            <a:ext cx="8672824" cy="5857238"/>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64"/>
          </a:xfrm>
        </p:spPr>
        <p:txBody>
          <a:bodyPr/>
          <a:lstStyle/>
          <a:p>
            <a:pPr algn="just"/>
            <a:r>
              <a:rPr lang="el-GR" sz="2400" dirty="0" smtClean="0"/>
              <a:t>Η βυζαντινή </a:t>
            </a:r>
            <a:r>
              <a:rPr lang="el-GR" sz="2400" b="1" dirty="0" smtClean="0"/>
              <a:t>κοσμική μουσική </a:t>
            </a:r>
            <a:r>
              <a:rPr lang="el-GR" sz="2400" dirty="0" smtClean="0"/>
              <a:t>περιλαμβάνει  επιτραπέζια, ερωτικά, γαμήλια, επετειακά (π.χ. κάλαντα, αποκριάτικα κλπ) τραγούδια, που συνοδεύονται συχνά και από μουσικά όργανα, κρουστά, πνευστά και έγχορδα. Συνόδευε συνήθως τις κοσμικές και λαϊκές τελετές και άλλες εκδηλώσεις της καθημερινής ζωής των Βυζαντινών.</a:t>
            </a:r>
            <a:endParaRPr lang="el-GR" sz="2400" dirty="0"/>
          </a:p>
        </p:txBody>
      </p:sp>
      <p:pic>
        <p:nvPicPr>
          <p:cNvPr id="131074" name="Picture 2" descr="C:\Users\gwgw\Desktop\ΣΧΟΛΕΙΟ\ΙΣΤΟΡΙΑ Β΄ ΓΥΜΝ\21. ΒΥΖΑΝΤΙΝΗ ΤΕΧΝΗ\Βυζαντινή τέχνη\Η βυζαντινή τέχνη-εικόνες\8.βυζαντινά μουσικά όργανα\makam2.jpg"/>
          <p:cNvPicPr>
            <a:picLocks noGrp="1" noChangeAspect="1" noChangeArrowheads="1"/>
          </p:cNvPicPr>
          <p:nvPr>
            <p:ph idx="1"/>
          </p:nvPr>
        </p:nvPicPr>
        <p:blipFill>
          <a:blip r:embed="rId2"/>
          <a:srcRect/>
          <a:stretch>
            <a:fillRect/>
          </a:stretch>
        </p:blipFill>
        <p:spPr bwMode="auto">
          <a:xfrm>
            <a:off x="500034" y="2143116"/>
            <a:ext cx="8182856" cy="4714884"/>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Users\gwgw\Desktop\ΣΧΟΛΕΙΟ\ΙΣΤΟΡΙΑ Β΄ ΓΥΜΝ\21. ΒΥΖΑΝΤΙΝΗ ΤΕΧΝΗ\Βυζαντινή τέχνη\Η βυζαντινή τέχνη-εικόνες\8.βυζαντινά μουσικά όργανα\slide_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lstStyle/>
          <a:p>
            <a:r>
              <a:rPr lang="el-GR" sz="2800" dirty="0" smtClean="0"/>
              <a:t>Άρπα</a:t>
            </a:r>
            <a:endParaRPr lang="el-GR" sz="2800" dirty="0"/>
          </a:p>
        </p:txBody>
      </p:sp>
      <p:pic>
        <p:nvPicPr>
          <p:cNvPr id="132098" name="Picture 2" descr="C:\Users\gwgw\Desktop\ΣΧΟΛΕΙΟ\ΙΣΤΟΡΙΑ Β΄ ΓΥΜΝ\21. ΒΥΖΑΝΤΙΝΗ ΤΕΧΝΗ\Βυζαντινή τέχνη\Η βυζαντινή τέχνη-εικόνες\8.βυζαντινά μουσικά όργανα\1c022e25f10b090cc881fb96ba161840.jpg"/>
          <p:cNvPicPr>
            <a:picLocks noGrp="1" noChangeAspect="1" noChangeArrowheads="1"/>
          </p:cNvPicPr>
          <p:nvPr>
            <p:ph idx="1"/>
          </p:nvPr>
        </p:nvPicPr>
        <p:blipFill>
          <a:blip r:embed="rId2"/>
          <a:srcRect/>
          <a:stretch>
            <a:fillRect/>
          </a:stretch>
        </p:blipFill>
        <p:spPr bwMode="auto">
          <a:xfrm>
            <a:off x="214282" y="785794"/>
            <a:ext cx="8681323" cy="571504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Έγχορδα (λαγούτο, βιολί)</a:t>
            </a:r>
            <a:endParaRPr lang="el-GR" sz="2800" dirty="0"/>
          </a:p>
        </p:txBody>
      </p:sp>
      <p:pic>
        <p:nvPicPr>
          <p:cNvPr id="133122" name="Picture 2" descr="C:\Users\gwgw\Desktop\ΣΧΟΛΕΙΟ\ΙΣΤΟΡΙΑ Β΄ ΓΥΜΝ\21. ΒΥΖΑΝΤΙΝΗ ΤΕΧΝΗ\Βυζαντινή τέχνη\Η βυζαντινή τέχνη-εικόνες\8.βυζαντινά μουσικά όργανα\image013.jpg"/>
          <p:cNvPicPr>
            <a:picLocks noGrp="1" noChangeAspect="1" noChangeArrowheads="1"/>
          </p:cNvPicPr>
          <p:nvPr>
            <p:ph idx="1"/>
          </p:nvPr>
        </p:nvPicPr>
        <p:blipFill>
          <a:blip r:embed="rId2"/>
          <a:srcRect/>
          <a:stretch>
            <a:fillRect/>
          </a:stretch>
        </p:blipFill>
        <p:spPr bwMode="auto">
          <a:xfrm>
            <a:off x="1855391" y="785794"/>
            <a:ext cx="5513331" cy="5857916"/>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18"/>
          </a:xfrm>
        </p:spPr>
        <p:txBody>
          <a:bodyPr/>
          <a:lstStyle/>
          <a:p>
            <a:r>
              <a:rPr lang="el-GR" sz="2800" dirty="0" smtClean="0"/>
              <a:t>Λαγούτο</a:t>
            </a:r>
            <a:endParaRPr lang="el-GR" sz="2800" dirty="0"/>
          </a:p>
        </p:txBody>
      </p:sp>
      <p:pic>
        <p:nvPicPr>
          <p:cNvPr id="134146" name="Picture 2" descr="C:\Users\gwgw\Desktop\ΣΧΟΛΕΙΟ\ΙΣΤΟΡΙΑ Β΄ ΓΥΜΝ\21. ΒΥΖΑΝΤΙΝΗ ΤΕΧΝΗ\Βυζαντινή τέχνη\Η βυζαντινή τέχνη-εικόνες\8.βυζαντινά μουσικά όργανα\bizantina3.jpg"/>
          <p:cNvPicPr>
            <a:picLocks noGrp="1" noChangeAspect="1" noChangeArrowheads="1"/>
          </p:cNvPicPr>
          <p:nvPr>
            <p:ph idx="1"/>
          </p:nvPr>
        </p:nvPicPr>
        <p:blipFill>
          <a:blip r:embed="rId2"/>
          <a:srcRect/>
          <a:stretch>
            <a:fillRect/>
          </a:stretch>
        </p:blipFill>
        <p:spPr bwMode="auto">
          <a:xfrm>
            <a:off x="2070307" y="785794"/>
            <a:ext cx="4823017" cy="5857915"/>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lstStyle/>
          <a:p>
            <a:r>
              <a:rPr lang="el-GR" sz="2800" dirty="0" smtClean="0"/>
              <a:t>Έγχορδα και πνευστά (Κέρας, </a:t>
            </a:r>
            <a:r>
              <a:rPr lang="el-GR" sz="2800" dirty="0" err="1" smtClean="0"/>
              <a:t>νταουλάκι</a:t>
            </a:r>
            <a:r>
              <a:rPr lang="el-GR" sz="2800" dirty="0" smtClean="0"/>
              <a:t>, έγχορδο, σάλπιγγα, λαγούτο)</a:t>
            </a:r>
            <a:endParaRPr lang="el-GR" sz="2800" dirty="0"/>
          </a:p>
        </p:txBody>
      </p:sp>
      <p:pic>
        <p:nvPicPr>
          <p:cNvPr id="135170" name="Picture 2"/>
          <p:cNvPicPr>
            <a:picLocks noGrp="1" noChangeAspect="1" noChangeArrowheads="1"/>
          </p:cNvPicPr>
          <p:nvPr>
            <p:ph idx="1"/>
          </p:nvPr>
        </p:nvPicPr>
        <p:blipFill>
          <a:blip r:embed="rId2"/>
          <a:srcRect/>
          <a:stretch>
            <a:fillRect/>
          </a:stretch>
        </p:blipFill>
        <p:spPr bwMode="auto">
          <a:xfrm>
            <a:off x="833412" y="928670"/>
            <a:ext cx="7524802" cy="56436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Κάτοψη της Αγίας Σοφίας"/>
          <p:cNvPicPr>
            <a:picLocks noChangeAspect="1" noChangeArrowheads="1"/>
          </p:cNvPicPr>
          <p:nvPr/>
        </p:nvPicPr>
        <p:blipFill>
          <a:blip r:embed="rId2"/>
          <a:srcRect/>
          <a:stretch>
            <a:fillRect/>
          </a:stretch>
        </p:blipFill>
        <p:spPr bwMode="auto">
          <a:xfrm>
            <a:off x="762000" y="152400"/>
            <a:ext cx="4672013" cy="6705600"/>
          </a:xfrm>
          <a:prstGeom prst="rect">
            <a:avLst/>
          </a:prstGeom>
          <a:noFill/>
          <a:ln w="9525">
            <a:noFill/>
            <a:miter lim="800000"/>
            <a:headEnd/>
            <a:tailEnd/>
          </a:ln>
        </p:spPr>
      </p:pic>
      <p:sp>
        <p:nvSpPr>
          <p:cNvPr id="13315" name="Text Box 4"/>
          <p:cNvSpPr txBox="1">
            <a:spLocks noChangeArrowheads="1"/>
          </p:cNvSpPr>
          <p:nvPr/>
        </p:nvSpPr>
        <p:spPr bwMode="auto">
          <a:xfrm>
            <a:off x="5580063" y="1052513"/>
            <a:ext cx="3241675" cy="822325"/>
          </a:xfrm>
          <a:prstGeom prst="rect">
            <a:avLst/>
          </a:prstGeom>
          <a:noFill/>
          <a:ln w="9525">
            <a:noFill/>
            <a:miter lim="800000"/>
            <a:headEnd/>
            <a:tailEnd/>
          </a:ln>
        </p:spPr>
        <p:txBody>
          <a:bodyPr>
            <a:spAutoFit/>
          </a:bodyPr>
          <a:lstStyle/>
          <a:p>
            <a:pPr>
              <a:spcBef>
                <a:spcPct val="50000"/>
              </a:spcBef>
            </a:pPr>
            <a:r>
              <a:rPr lang="el-GR">
                <a:latin typeface="Arial" charset="0"/>
              </a:rPr>
              <a:t>Κάτοψη Αγίας Σοφίας Κωνσταντινουπόλεως</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lstStyle/>
          <a:p>
            <a:r>
              <a:rPr lang="el-GR" sz="2800" dirty="0" smtClean="0"/>
              <a:t>Πνευστό (η σημερινή γκάιντα)</a:t>
            </a:r>
            <a:endParaRPr lang="el-GR" sz="2800" dirty="0"/>
          </a:p>
        </p:txBody>
      </p:sp>
      <p:pic>
        <p:nvPicPr>
          <p:cNvPr id="136194" name="Picture 2" descr="C:\Users\gwgw\Desktop\ΣΧΟΛΕΙΟ\ΙΣΤΟΡΙΑ Β΄ ΓΥΜΝ\21. ΒΥΖΑΝΤΙΝΗ ΤΕΧΝΗ\Βυζαντινή τέχνη\Η βυζαντινή τέχνη-εικόνες\8.βυζαντινά μουσικά όργανα\kakopetria___18-02-2013210413___13406.jpg"/>
          <p:cNvPicPr>
            <a:picLocks noGrp="1" noChangeAspect="1" noChangeArrowheads="1"/>
          </p:cNvPicPr>
          <p:nvPr>
            <p:ph idx="1"/>
          </p:nvPr>
        </p:nvPicPr>
        <p:blipFill>
          <a:blip r:embed="rId2"/>
          <a:srcRect/>
          <a:stretch>
            <a:fillRect/>
          </a:stretch>
        </p:blipFill>
        <p:spPr bwMode="auto">
          <a:xfrm>
            <a:off x="1500165" y="785794"/>
            <a:ext cx="5829341" cy="571504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Διάφορα μουσικά όργανα (πνευστά, κρουστά, έγχορδα)</a:t>
            </a:r>
            <a:endParaRPr lang="el-GR" sz="2800" dirty="0"/>
          </a:p>
        </p:txBody>
      </p:sp>
      <p:pic>
        <p:nvPicPr>
          <p:cNvPr id="137218" name="Picture 2" descr="C:\Users\gwgw\Desktop\ΣΧΟΛΕΙΟ\ΙΣΤΟΡΙΑ Β΄ ΓΥΜΝ\21. ΒΥΖΑΝΤΙΝΗ ΤΕΧΝΗ\Βυζαντινή τέχνη\Η βυζαντινή τέχνη-εικόνες\8.βυζαντινά μουσικά όργανα\20.limghandler.jpg"/>
          <p:cNvPicPr>
            <a:picLocks noGrp="1" noChangeAspect="1" noChangeArrowheads="1"/>
          </p:cNvPicPr>
          <p:nvPr>
            <p:ph idx="1"/>
          </p:nvPr>
        </p:nvPicPr>
        <p:blipFill>
          <a:blip r:embed="rId2"/>
          <a:srcRect/>
          <a:stretch>
            <a:fillRect/>
          </a:stretch>
        </p:blipFill>
        <p:spPr bwMode="auto">
          <a:xfrm>
            <a:off x="214282" y="1214422"/>
            <a:ext cx="8652358" cy="4929222"/>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gwgw\Desktop\ΣΧΟΛΕΙΟ\ΙΣΤΟΡΙΑ Β΄ ΓΥΜΝ\21. ΒΥΖΑΝΤΙΝΗ ΤΕΧΝΗ\Βυζαντινή τέχνη\Η βυζαντινή τέχνη-εικόνες\8.βυζαντινά μουσικά όργανα\9667809_orig.jpg"/>
          <p:cNvPicPr>
            <a:picLocks noChangeAspect="1" noChangeArrowheads="1"/>
          </p:cNvPicPr>
          <p:nvPr/>
        </p:nvPicPr>
        <p:blipFill>
          <a:blip r:embed="rId2"/>
          <a:srcRect/>
          <a:stretch>
            <a:fillRect/>
          </a:stretch>
        </p:blipFill>
        <p:spPr bwMode="auto">
          <a:xfrm>
            <a:off x="428595" y="321447"/>
            <a:ext cx="8334433" cy="6250825"/>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gwgw\Desktop\ΣΧΟΛΕΙΟ\ΙΣΤΟΡΙΑ Β΄ ΓΥΜΝ\21. ΒΥΖΑΝΤΙΝΗ ΤΕΧΝΗ\Βυζαντινή τέχνη\Η βυζαντινή τέχνη-εικόνες\8.βυζαντινά μουσικά όργανα\ΚΟΣΜΙΚΗ ΜΟΥΣΙΚΗ ΑΡΧΗ ΑΡΧΗ.jpg"/>
          <p:cNvPicPr>
            <a:picLocks noChangeAspect="1" noChangeArrowheads="1"/>
          </p:cNvPicPr>
          <p:nvPr/>
        </p:nvPicPr>
        <p:blipFill>
          <a:blip r:embed="rId2"/>
          <a:srcRect/>
          <a:stretch>
            <a:fillRect/>
          </a:stretch>
        </p:blipFill>
        <p:spPr bwMode="auto">
          <a:xfrm>
            <a:off x="692108" y="124758"/>
            <a:ext cx="7808982" cy="6518952"/>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Users\gwgw\Desktop\ΣΧΟΛΕΙΟ\ΙΣΤΟΡΙΑ Β΄ ΓΥΜΝ\21. ΒΥΖΑΝΤΙΝΗ ΤΕΧΝΗ\Βυζαντινή τέχνη\Η βυζαντινή τέχνη-εικόνες\8.βυζαντινά μουσικά όργανα\41-35.jpg"/>
          <p:cNvPicPr>
            <a:picLocks noChangeAspect="1" noChangeArrowheads="1"/>
          </p:cNvPicPr>
          <p:nvPr/>
        </p:nvPicPr>
        <p:blipFill>
          <a:blip r:embed="rId2"/>
          <a:srcRect/>
          <a:stretch>
            <a:fillRect/>
          </a:stretch>
        </p:blipFill>
        <p:spPr bwMode="auto">
          <a:xfrm>
            <a:off x="1040642" y="0"/>
            <a:ext cx="6842029" cy="664371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0"/>
            <a:ext cx="9144000" cy="714356"/>
          </a:xfrm>
        </p:spPr>
        <p:txBody>
          <a:bodyPr/>
          <a:lstStyle/>
          <a:p>
            <a:r>
              <a:rPr lang="el-GR" sz="2800" dirty="0" smtClean="0"/>
              <a:t>Τραγούδι και χορός</a:t>
            </a:r>
            <a:endParaRPr lang="el-GR" sz="2800" dirty="0"/>
          </a:p>
        </p:txBody>
      </p:sp>
      <p:pic>
        <p:nvPicPr>
          <p:cNvPr id="142339" name="Picture 3" descr="C:\Users\gwgw\Desktop\ΣΧΟΛΕΙΟ\ΙΣΤΟΡΙΑ Β΄ ΓΥΜΝ\21. ΒΥΖΑΝΤΙΝΗ ΤΕΧΝΗ\Βυζαντινή τέχνη\Η βυζαντινή τέχνη-εικόνες\8.βυζαντινά μουσικά όργανα\03.jpg"/>
          <p:cNvPicPr>
            <a:picLocks noGrp="1" noChangeAspect="1" noChangeArrowheads="1"/>
          </p:cNvPicPr>
          <p:nvPr>
            <p:ph idx="1"/>
          </p:nvPr>
        </p:nvPicPr>
        <p:blipFill>
          <a:blip r:embed="rId2"/>
          <a:srcRect/>
          <a:stretch>
            <a:fillRect/>
          </a:stretch>
        </p:blipFill>
        <p:spPr bwMode="auto">
          <a:xfrm>
            <a:off x="214282" y="1000107"/>
            <a:ext cx="8632166" cy="5421001"/>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Η </a:t>
            </a:r>
            <a:r>
              <a:rPr lang="el-GR" sz="2800" dirty="0" err="1" smtClean="0"/>
              <a:t>ύδραυλος</a:t>
            </a:r>
            <a:r>
              <a:rPr lang="el-GR" sz="2800" dirty="0" smtClean="0"/>
              <a:t>, το αρχαιοελληνικό </a:t>
            </a:r>
            <a:r>
              <a:rPr lang="el-GR" sz="2800" dirty="0" err="1" smtClean="0"/>
              <a:t>αερόφωνο</a:t>
            </a:r>
            <a:r>
              <a:rPr lang="el-GR" sz="2800" dirty="0" smtClean="0"/>
              <a:t> όργανο από το οποίο προήλθε το αντίστοιχο βυζαντινό </a:t>
            </a:r>
            <a:r>
              <a:rPr lang="el-GR" sz="2800" dirty="0" err="1" smtClean="0"/>
              <a:t>αερόφωνο</a:t>
            </a:r>
            <a:endParaRPr lang="el-GR" sz="2800" dirty="0"/>
          </a:p>
        </p:txBody>
      </p:sp>
      <p:pic>
        <p:nvPicPr>
          <p:cNvPr id="143362" name="Picture 2" descr="C:\Users\gwgw\Desktop\ΣΧΟΛΕΙΟ\ΙΣΤΟΡΙΑ Β΄ ΓΥΜΝ\21. ΒΥΖΑΝΤΙΝΗ ΤΕΧΝΗ\Βυζαντινή τέχνη\Η βυζαντινή τέχνη-εικόνες\8.βυζαντινά μουσικά όργανα\Η-Ύδραυλις-ήταν-αρχαιοελληνικό-αερόφωνο-όργανο_Dikastirio_com.jpg"/>
          <p:cNvPicPr>
            <a:picLocks noGrp="1" noChangeAspect="1" noChangeArrowheads="1"/>
          </p:cNvPicPr>
          <p:nvPr>
            <p:ph idx="1"/>
          </p:nvPr>
        </p:nvPicPr>
        <p:blipFill>
          <a:blip r:embed="rId2"/>
          <a:srcRect/>
          <a:stretch>
            <a:fillRect/>
          </a:stretch>
        </p:blipFill>
        <p:spPr bwMode="auto">
          <a:xfrm>
            <a:off x="1857356" y="1000108"/>
            <a:ext cx="5610260" cy="561026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lstStyle/>
          <a:p>
            <a:r>
              <a:rPr lang="el-GR" sz="2800" dirty="0" err="1" smtClean="0"/>
              <a:t>Αερόφωνο</a:t>
            </a:r>
            <a:r>
              <a:rPr lang="el-GR" sz="2800" dirty="0" smtClean="0"/>
              <a:t> όργανο</a:t>
            </a:r>
            <a:endParaRPr lang="el-GR" sz="2800" dirty="0"/>
          </a:p>
        </p:txBody>
      </p:sp>
      <p:pic>
        <p:nvPicPr>
          <p:cNvPr id="144387" name="Picture 3"/>
          <p:cNvPicPr>
            <a:picLocks noGrp="1" noChangeAspect="1" noChangeArrowheads="1"/>
          </p:cNvPicPr>
          <p:nvPr>
            <p:ph idx="1"/>
          </p:nvPr>
        </p:nvPicPr>
        <p:blipFill>
          <a:blip r:embed="rId2"/>
          <a:srcRect/>
          <a:stretch>
            <a:fillRect/>
          </a:stretch>
        </p:blipFill>
        <p:spPr bwMode="auto">
          <a:xfrm>
            <a:off x="2969435" y="928670"/>
            <a:ext cx="2908182" cy="56436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lstStyle/>
          <a:p>
            <a:r>
              <a:rPr lang="el-GR" sz="2800" dirty="0" smtClean="0"/>
              <a:t>Η μετεξέλιξη του </a:t>
            </a:r>
            <a:r>
              <a:rPr lang="el-GR" sz="2800" dirty="0" err="1" smtClean="0"/>
              <a:t>αερόφωνου</a:t>
            </a:r>
            <a:r>
              <a:rPr lang="el-GR" sz="2800" dirty="0" smtClean="0"/>
              <a:t> σε εκκλησιαστικό όργανο</a:t>
            </a:r>
            <a:endParaRPr lang="el-GR" sz="2800" dirty="0"/>
          </a:p>
        </p:txBody>
      </p:sp>
      <p:pic>
        <p:nvPicPr>
          <p:cNvPr id="146434" name="Picture 2" descr="C:\Users\gwgw\Desktop\ΣΧΟΛΕΙΟ\ΙΣΤΟΡΙΑ Β΄ ΓΥΜΝ\21. ΒΥΖΑΝΤΙΝΗ ΤΕΧΝΗ\Βυζαντινή τέχνη\Η βυζαντινή τέχνη-εικόνες\8.βυζαντινά μουσικά όργανα\260px-Frankfurt_Katharinenkirche_Orgelprospekt_1990.jpg"/>
          <p:cNvPicPr>
            <a:picLocks noGrp="1" noChangeAspect="1" noChangeArrowheads="1"/>
          </p:cNvPicPr>
          <p:nvPr>
            <p:ph idx="1"/>
          </p:nvPr>
        </p:nvPicPr>
        <p:blipFill>
          <a:blip r:embed="rId2"/>
          <a:srcRect/>
          <a:stretch>
            <a:fillRect/>
          </a:stretch>
        </p:blipFill>
        <p:spPr bwMode="auto">
          <a:xfrm>
            <a:off x="1867713" y="928670"/>
            <a:ext cx="4907480" cy="5643602"/>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857232"/>
          </a:xfrm>
        </p:spPr>
        <p:txBody>
          <a:bodyPr/>
          <a:lstStyle/>
          <a:p>
            <a:r>
              <a:rPr lang="el-GR" sz="2800" dirty="0" smtClean="0"/>
              <a:t>Το εκκλησιαστικό όργανο, που αποτελεί μετεξέλιξη του βυζαντινού </a:t>
            </a:r>
            <a:r>
              <a:rPr lang="el-GR" sz="2800" dirty="0" err="1" smtClean="0"/>
              <a:t>αερόφωνου</a:t>
            </a:r>
            <a:r>
              <a:rPr lang="el-GR" sz="2800" dirty="0" smtClean="0"/>
              <a:t> οργάνου</a:t>
            </a:r>
            <a:endParaRPr lang="el-GR" sz="2800" dirty="0"/>
          </a:p>
        </p:txBody>
      </p:sp>
      <p:pic>
        <p:nvPicPr>
          <p:cNvPr id="145410" name="Picture 2" descr="C:\Users\gwgw\Desktop\ΣΧΟΛΕΙΟ\ΙΣΤΟΡΙΑ Β΄ ΓΥΜΝ\21. ΒΥΖΑΝΤΙΝΗ ΤΕΧΝΗ\Βυζαντινή τέχνη\Η βυζαντινή τέχνη-εικόνες\8.βυζαντινά μουσικά όργανα\Organ_Back.jpg"/>
          <p:cNvPicPr>
            <a:picLocks noGrp="1" noChangeAspect="1" noChangeArrowheads="1"/>
          </p:cNvPicPr>
          <p:nvPr>
            <p:ph sz="half" idx="1"/>
          </p:nvPr>
        </p:nvPicPr>
        <p:blipFill>
          <a:blip r:embed="rId2"/>
          <a:srcRect/>
          <a:stretch>
            <a:fillRect/>
          </a:stretch>
        </p:blipFill>
        <p:spPr bwMode="auto">
          <a:xfrm>
            <a:off x="142844" y="952955"/>
            <a:ext cx="4071966" cy="2953791"/>
          </a:xfrm>
          <a:prstGeom prst="rect">
            <a:avLst/>
          </a:prstGeom>
          <a:noFill/>
        </p:spPr>
      </p:pic>
      <p:pic>
        <p:nvPicPr>
          <p:cNvPr id="145411" name="Picture 3" descr="C:\Users\gwgw\Desktop\ΣΧΟΛΕΙΟ\ΙΣΤΟΡΙΑ Β΄ ΓΥΜΝ\21. ΒΥΖΑΝΤΙΝΗ ΤΕΧΝΗ\Βυζαντινή τέχνη\Η βυζαντινή τέχνη-εικόνες\8.βυζαντινά μουσικά όργανα\church-organ-650845_960_720.jpg"/>
          <p:cNvPicPr>
            <a:picLocks noGrp="1" noChangeAspect="1" noChangeArrowheads="1"/>
          </p:cNvPicPr>
          <p:nvPr>
            <p:ph sz="half" idx="2"/>
          </p:nvPr>
        </p:nvPicPr>
        <p:blipFill>
          <a:blip r:embed="rId3"/>
          <a:srcRect/>
          <a:stretch>
            <a:fillRect/>
          </a:stretch>
        </p:blipFill>
        <p:spPr bwMode="auto">
          <a:xfrm>
            <a:off x="4286248" y="3571876"/>
            <a:ext cx="4744460" cy="303447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0" y="0"/>
            <a:ext cx="9144000" cy="857250"/>
          </a:xfrm>
        </p:spPr>
        <p:txBody>
          <a:bodyPr/>
          <a:lstStyle/>
          <a:p>
            <a:r>
              <a:rPr lang="el-GR" sz="2800" smtClean="0"/>
              <a:t>Το εσωτερικό της Αγίας Σοφίας στην Κωνσταντινούπολη</a:t>
            </a:r>
          </a:p>
        </p:txBody>
      </p:sp>
      <p:pic>
        <p:nvPicPr>
          <p:cNvPr id="14339" name="Picture 2" descr="C:\Users\gwgw\Desktop\ΣΧΟΛΕΙΟ\ΙΣΤΟΡΙΑ Β΄ ΓΥΜΝ\21. ΒΥΖΑΝΤΙΝΗ ΤΕΧΝΗ\Βυζαντινή τέχνη\Η βυζαντινή τέχνη-εικόνες\1.βυζαντινοί ρυθμοί\maxresdefault.jpg"/>
          <p:cNvPicPr>
            <a:picLocks noGrp="1" noChangeAspect="1" noChangeArrowheads="1"/>
          </p:cNvPicPr>
          <p:nvPr>
            <p:ph idx="1"/>
          </p:nvPr>
        </p:nvPicPr>
        <p:blipFill>
          <a:blip r:embed="rId2"/>
          <a:srcRect/>
          <a:stretch>
            <a:fillRect/>
          </a:stretch>
        </p:blipFill>
        <p:spPr>
          <a:xfrm>
            <a:off x="58738" y="1071563"/>
            <a:ext cx="8932862" cy="5024437"/>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http://www.igogreece.com/apFiles/Photos/moPhoto2775-Aghia_Sofia.jpg"/>
          <p:cNvPicPr>
            <a:picLocks noChangeAspect="1" noChangeArrowheads="1"/>
          </p:cNvPicPr>
          <p:nvPr/>
        </p:nvPicPr>
        <p:blipFill>
          <a:blip r:embed="rId2"/>
          <a:srcRect/>
          <a:stretch>
            <a:fillRect/>
          </a:stretch>
        </p:blipFill>
        <p:spPr bwMode="auto">
          <a:xfrm>
            <a:off x="911225" y="0"/>
            <a:ext cx="7546975" cy="5600700"/>
          </a:xfrm>
          <a:prstGeom prst="rect">
            <a:avLst/>
          </a:prstGeom>
          <a:noFill/>
          <a:ln w="9525">
            <a:noFill/>
            <a:miter lim="800000"/>
            <a:headEnd/>
            <a:tailEnd/>
          </a:ln>
        </p:spPr>
      </p:pic>
      <p:sp>
        <p:nvSpPr>
          <p:cNvPr id="15363" name="Text Box 4"/>
          <p:cNvSpPr txBox="1">
            <a:spLocks noChangeArrowheads="1"/>
          </p:cNvSpPr>
          <p:nvPr/>
        </p:nvSpPr>
        <p:spPr bwMode="auto">
          <a:xfrm>
            <a:off x="785813" y="5429250"/>
            <a:ext cx="7519987" cy="1384300"/>
          </a:xfrm>
          <a:prstGeom prst="rect">
            <a:avLst/>
          </a:prstGeom>
          <a:noFill/>
          <a:ln w="9525">
            <a:noFill/>
            <a:miter lim="800000"/>
            <a:headEnd/>
            <a:tailEnd/>
          </a:ln>
        </p:spPr>
        <p:txBody>
          <a:bodyPr>
            <a:spAutoFit/>
          </a:bodyPr>
          <a:lstStyle/>
          <a:p>
            <a:pPr>
              <a:spcBef>
                <a:spcPct val="50000"/>
              </a:spcBef>
            </a:pPr>
            <a:r>
              <a:rPr lang="el-GR" sz="1400" b="1">
                <a:latin typeface="Arial" charset="0"/>
                <a:cs typeface="Arial" charset="0"/>
              </a:rPr>
              <a:t/>
            </a:r>
            <a:br>
              <a:rPr lang="el-GR" sz="1400" b="1">
                <a:latin typeface="Arial" charset="0"/>
                <a:cs typeface="Arial" charset="0"/>
              </a:rPr>
            </a:br>
            <a:r>
              <a:rPr lang="el-GR" sz="1400" b="1">
                <a:latin typeface="Arial" charset="0"/>
                <a:cs typeface="Arial" charset="0"/>
              </a:rPr>
              <a:t>Ένα κτίριο του Η' αιώνα, ένας χριστιανικός ναός σταυροειδής με τρούλο. Πρόκειται για την Αγία Σοφία στη Θεσσαλονίκη Τα έξοχα μωσαϊκά της χρονολογούνται από τον Η' και τον ΙΒ' αιώνα ενώ οι τοιχογραφίες από τον ΙΑ' αιώνα. Βρίσκεται στην πλατεία Αγίας Σοφίας. Παρατηρήστε ότι απουσιάζει η εξωτερική διακόσμηση σε αντίθεση με τους αρχαίους ναούς. Γιατί;</a:t>
            </a:r>
            <a:endParaRPr lang="el-GR"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774700" y="531813"/>
            <a:ext cx="7594600" cy="579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774700" y="571500"/>
            <a:ext cx="75946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Athen_kirche+-+Αντίγραφο.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435" name="Text Box 4"/>
          <p:cNvSpPr txBox="1">
            <a:spLocks noChangeArrowheads="1"/>
          </p:cNvSpPr>
          <p:nvPr/>
        </p:nvSpPr>
        <p:spPr bwMode="auto">
          <a:xfrm>
            <a:off x="2362200" y="0"/>
            <a:ext cx="4648200" cy="641350"/>
          </a:xfrm>
          <a:prstGeom prst="rect">
            <a:avLst/>
          </a:prstGeom>
          <a:noFill/>
          <a:ln w="9525">
            <a:noFill/>
            <a:miter lim="800000"/>
            <a:headEnd/>
            <a:tailEnd/>
          </a:ln>
        </p:spPr>
        <p:txBody>
          <a:bodyPr>
            <a:spAutoFit/>
          </a:bodyPr>
          <a:lstStyle/>
          <a:p>
            <a:pPr>
              <a:spcBef>
                <a:spcPct val="50000"/>
              </a:spcBef>
            </a:pPr>
            <a:r>
              <a:rPr lang="el-GR" sz="1800" b="1">
                <a:latin typeface="Trebuchet MS" pitchFamily="34" charset="0"/>
              </a:rPr>
              <a:t>Η εκκλησία Καπνικαρέα στην Αθήνα αποτελεί παράδειγμα βυζαντινού ρυθμού</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gwgw\Desktop\ΣΧΟΛΕΙΟ\ΙΣΤΟΡΙΑ Β΄ ΓΥΜΝ\21. ΒΥΖΑΝΤΙΝΗ ΤΕΧΝΗ\Βυζαντινή τέχνη\Η βυζαντινή τέχνη-εικόνες\1.βυζαντινοί ρυθμοί\2248024_orig.jpg"/>
          <p:cNvPicPr>
            <a:picLocks noChangeAspect="1" noChangeArrowheads="1"/>
          </p:cNvPicPr>
          <p:nvPr/>
        </p:nvPicPr>
        <p:blipFill>
          <a:blip r:embed="rId2"/>
          <a:srcRect/>
          <a:stretch>
            <a:fillRect/>
          </a:stretch>
        </p:blipFill>
        <p:spPr bwMode="auto">
          <a:xfrm>
            <a:off x="390525" y="714375"/>
            <a:ext cx="8256588" cy="550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a:xfrm>
            <a:off x="0" y="0"/>
            <a:ext cx="9144000" cy="928688"/>
          </a:xfrm>
        </p:spPr>
        <p:txBody>
          <a:bodyPr/>
          <a:lstStyle/>
          <a:p>
            <a:r>
              <a:rPr lang="el-GR" sz="2800" smtClean="0"/>
              <a:t>Σταυροειδής με τρούλο</a:t>
            </a:r>
          </a:p>
        </p:txBody>
      </p:sp>
      <p:pic>
        <p:nvPicPr>
          <p:cNvPr id="20483" name="Picture 2" descr="C:\Users\gwgw\Desktop\ΣΧΟΛΕΙΟ\ΙΣΤΟΡΙΑ Β΄ ΓΥΜΝ\21. ΒΥΖΑΝΤΙΝΗ ΤΕΧΝΗ\Βυζαντινή τέχνη\Η βυζαντινή τέχνη-εικόνες\1.βυζαντινοί ρυθμοί\1252289.jpg"/>
          <p:cNvPicPr>
            <a:picLocks noGrp="1" noChangeAspect="1" noChangeArrowheads="1"/>
          </p:cNvPicPr>
          <p:nvPr>
            <p:ph idx="1"/>
          </p:nvPr>
        </p:nvPicPr>
        <p:blipFill>
          <a:blip r:embed="rId2"/>
          <a:srcRect/>
          <a:stretch>
            <a:fillRect/>
          </a:stretch>
        </p:blipFill>
        <p:spPr>
          <a:xfrm>
            <a:off x="571500" y="928688"/>
            <a:ext cx="7991475" cy="5226050"/>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74700" y="1041400"/>
            <a:ext cx="75946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0" y="0"/>
            <a:ext cx="9144000" cy="1000125"/>
          </a:xfrm>
        </p:spPr>
        <p:txBody>
          <a:bodyPr/>
          <a:lstStyle/>
          <a:p>
            <a:r>
              <a:rPr lang="el-GR" sz="2800" smtClean="0"/>
              <a:t>Η Παναγία η Σικελιά στη Χίο (σταυροειδής με τρούλο)</a:t>
            </a:r>
          </a:p>
        </p:txBody>
      </p:sp>
      <p:pic>
        <p:nvPicPr>
          <p:cNvPr id="21507" name="Picture 2" descr="C:\Users\gwgw\Desktop\ΣΧΟΛΕΙΟ\ΙΣΤΟΡΙΑ Β΄ ΓΥΜΝ\21. ΒΥΖΑΝΤΙΝΗ ΤΕΧΝΗ\Βυζαντινή τέχνη\Η βυζαντινή τέχνη-εικόνες\1.βυζαντινοί ρυθμοί\PANAGIASIKELIA.jpg"/>
          <p:cNvPicPr>
            <a:picLocks noGrp="1" noChangeAspect="1" noChangeArrowheads="1"/>
          </p:cNvPicPr>
          <p:nvPr>
            <p:ph idx="1"/>
          </p:nvPr>
        </p:nvPicPr>
        <p:blipFill>
          <a:blip r:embed="rId2"/>
          <a:srcRect/>
          <a:stretch>
            <a:fillRect/>
          </a:stretch>
        </p:blipFill>
        <p:spPr>
          <a:xfrm>
            <a:off x="301625" y="1071563"/>
            <a:ext cx="8154988" cy="5429250"/>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gwgw\Desktop\ΣΧΟΛΕΙΟ\ΙΣΤΟΡΙΑ Β΄ ΓΥΜΝ\21. ΒΥΖΑΝΤΙΝΗ ΤΕΧΝΗ\Βυζαντινή τέχνη\Η βυζαντινή τέχνη-εικόνες\1.βυζαντινοί ρυθμοί\4-15-638.jpg"/>
          <p:cNvPicPr>
            <a:picLocks noChangeAspect="1" noChangeArrowheads="1"/>
          </p:cNvPicPr>
          <p:nvPr/>
        </p:nvPicPr>
        <p:blipFill>
          <a:blip r:embed="rId2"/>
          <a:srcRect/>
          <a:stretch>
            <a:fillRect/>
          </a:stretch>
        </p:blipFill>
        <p:spPr bwMode="auto">
          <a:xfrm>
            <a:off x="0" y="-3175"/>
            <a:ext cx="9144000"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a:xfrm>
            <a:off x="0" y="0"/>
            <a:ext cx="9144000" cy="928688"/>
          </a:xfrm>
        </p:spPr>
        <p:txBody>
          <a:bodyPr/>
          <a:lstStyle/>
          <a:p>
            <a:r>
              <a:rPr lang="el-GR" sz="2800" smtClean="0"/>
              <a:t>Κάτοψη αγιορείτικου τύπου</a:t>
            </a:r>
          </a:p>
        </p:txBody>
      </p:sp>
      <p:pic>
        <p:nvPicPr>
          <p:cNvPr id="23555" name="Picture 3" descr="C:\Users\gwgw\Desktop\ΣΧΟΛΕΙΟ\ΙΣΤΟΡΙΑ Β΄ ΓΥΜΝ\21. ΒΥΖΑΝΤΙΝΗ ΤΕΧΝΗ\Βυζαντινή τέχνη\Η βυζαντινή τέχνη-εικόνες\1.βυζαντινοί ρυθμοί\Σάρωση 3 - Version 2.jpg"/>
          <p:cNvPicPr>
            <a:picLocks noGrp="1" noChangeAspect="1" noChangeArrowheads="1"/>
          </p:cNvPicPr>
          <p:nvPr>
            <p:ph idx="1"/>
          </p:nvPr>
        </p:nvPicPr>
        <p:blipFill>
          <a:blip r:embed="rId2"/>
          <a:srcRect/>
          <a:stretch>
            <a:fillRect/>
          </a:stretch>
        </p:blipFill>
        <p:spPr>
          <a:xfrm>
            <a:off x="2071688" y="896938"/>
            <a:ext cx="4745037" cy="5961062"/>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774700" y="671513"/>
            <a:ext cx="7594600" cy="5513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752475" y="560388"/>
            <a:ext cx="7639050" cy="573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lstStyle/>
          <a:p>
            <a:endParaRPr lang="el-GR" smtClean="0"/>
          </a:p>
        </p:txBody>
      </p:sp>
      <p:sp>
        <p:nvSpPr>
          <p:cNvPr id="26627" name="2 - Θέση περιεχομένου"/>
          <p:cNvSpPr>
            <a:spLocks noGrp="1"/>
          </p:cNvSpPr>
          <p:nvPr>
            <p:ph idx="1"/>
          </p:nvPr>
        </p:nvSpPr>
        <p:spPr/>
        <p:txBody>
          <a:bodyPr/>
          <a:lstStyle/>
          <a:p>
            <a:endParaRPr lang="el-GR" smtClean="0"/>
          </a:p>
        </p:txBody>
      </p:sp>
      <p:pic>
        <p:nvPicPr>
          <p:cNvPr id="26628" name="Picture 2" descr="C:\Users\gwgw\Desktop\ΣΧΟΛΕΙΟ\ΙΣΤΟΡΙΑ Β΄ ΓΥΜΝ\21. ΒΥΖΑΝΤΙΝΗ ΤΕΧΝΗ\Βυζαντινή τέχνη\Η βυζαντινή τέχνη-εικόνες\1.βυζαντινοί ρυθμοί\-11-638.jpg"/>
          <p:cNvPicPr>
            <a:picLocks noChangeAspect="1" noChangeArrowheads="1"/>
          </p:cNvPicPr>
          <p:nvPr/>
        </p:nvPicPr>
        <p:blipFill>
          <a:blip r:embed="rId2"/>
          <a:srcRect/>
          <a:stretch>
            <a:fillRect/>
          </a:stretch>
        </p:blipFill>
        <p:spPr bwMode="auto">
          <a:xfrm>
            <a:off x="0" y="-3175"/>
            <a:ext cx="9139238" cy="686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http://arahova.gr/os_l_3.gif"/>
          <p:cNvPicPr>
            <a:picLocks noChangeAspect="1" noChangeArrowheads="1"/>
          </p:cNvPicPr>
          <p:nvPr/>
        </p:nvPicPr>
        <p:blipFill>
          <a:blip r:embed="rId2"/>
          <a:srcRect/>
          <a:stretch>
            <a:fillRect/>
          </a:stretch>
        </p:blipFill>
        <p:spPr bwMode="auto">
          <a:xfrm>
            <a:off x="685800" y="457200"/>
            <a:ext cx="5407025" cy="5486400"/>
          </a:xfrm>
          <a:prstGeom prst="rect">
            <a:avLst/>
          </a:prstGeom>
          <a:noFill/>
          <a:ln w="9525">
            <a:noFill/>
            <a:miter lim="800000"/>
            <a:headEnd/>
            <a:tailEnd/>
          </a:ln>
        </p:spPr>
      </p:pic>
      <p:sp>
        <p:nvSpPr>
          <p:cNvPr id="27651" name="Text Box 4"/>
          <p:cNvSpPr txBox="1">
            <a:spLocks noChangeArrowheads="1"/>
          </p:cNvSpPr>
          <p:nvPr/>
        </p:nvSpPr>
        <p:spPr bwMode="auto">
          <a:xfrm>
            <a:off x="6477000" y="609600"/>
            <a:ext cx="2133600" cy="5311775"/>
          </a:xfrm>
          <a:prstGeom prst="rect">
            <a:avLst/>
          </a:prstGeom>
          <a:noFill/>
          <a:ln w="9525">
            <a:noFill/>
            <a:miter lim="800000"/>
            <a:headEnd/>
            <a:tailEnd/>
          </a:ln>
        </p:spPr>
        <p:txBody>
          <a:bodyPr>
            <a:spAutoFit/>
          </a:bodyPr>
          <a:lstStyle/>
          <a:p>
            <a:pPr>
              <a:spcBef>
                <a:spcPct val="50000"/>
              </a:spcBef>
            </a:pPr>
            <a:r>
              <a:rPr lang="en-US" sz="1800" b="1">
                <a:solidFill>
                  <a:srgbClr val="000080"/>
                </a:solidFill>
                <a:cs typeface="Times New Roman" pitchFamily="18" charset="0"/>
              </a:rPr>
              <a:t>O </a:t>
            </a:r>
            <a:r>
              <a:rPr lang="el-GR" sz="1800" b="1">
                <a:solidFill>
                  <a:srgbClr val="000080"/>
                </a:solidFill>
              </a:rPr>
              <a:t>Όσιος Λουκάς</a:t>
            </a:r>
            <a:r>
              <a:rPr lang="el-GR" sz="1800">
                <a:solidFill>
                  <a:srgbClr val="000080"/>
                </a:solidFill>
                <a:cs typeface="Times New Roman" pitchFamily="18" charset="0"/>
              </a:rPr>
              <a:t> </a:t>
            </a:r>
            <a:r>
              <a:rPr lang="el-GR" sz="1800" b="1">
                <a:solidFill>
                  <a:srgbClr val="000080"/>
                </a:solidFill>
                <a:cs typeface="Times New Roman" pitchFamily="18" charset="0"/>
              </a:rPr>
              <a:t> είναι ένα από τα πιο σπουδαία δείγματα Βυζαντινής τέχνης και αρχιτεκτονικής στην Ελλάδα.</a:t>
            </a:r>
            <a:endParaRPr lang="el-GR" sz="1800" b="1">
              <a:cs typeface="Times New Roman" pitchFamily="18" charset="0"/>
            </a:endParaRPr>
          </a:p>
          <a:p>
            <a:pPr>
              <a:spcBef>
                <a:spcPct val="50000"/>
              </a:spcBef>
            </a:pPr>
            <a:r>
              <a:rPr lang="el-GR" sz="1800" b="1">
                <a:solidFill>
                  <a:srgbClr val="000080"/>
                </a:solidFill>
                <a:cs typeface="Times New Roman" pitchFamily="18" charset="0"/>
              </a:rPr>
              <a:t>Το κυρίως κτίριο είναι μια οκτάγωνη εκκλησία με τρούλο. Στη Βόρεια πλευρά του βρίσκεται μια μικρότερη εκκλησία η κοίμηση της Θεοτόκου.</a:t>
            </a:r>
            <a:endParaRPr lang="el-GR" sz="1800" b="1">
              <a:cs typeface="Times New Roman" pitchFamily="18" charset="0"/>
            </a:endParaRPr>
          </a:p>
          <a:p>
            <a:pPr>
              <a:spcBef>
                <a:spcPct val="50000"/>
              </a:spcBef>
            </a:pPr>
            <a:endParaRPr lang="el-GR" sz="18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http://www.distomo.gr/images/oslsketsch2.gif"/>
          <p:cNvPicPr>
            <a:picLocks noChangeAspect="1" noChangeArrowheads="1"/>
          </p:cNvPicPr>
          <p:nvPr/>
        </p:nvPicPr>
        <p:blipFill>
          <a:blip r:embed="rId2"/>
          <a:srcRect/>
          <a:stretch>
            <a:fillRect/>
          </a:stretch>
        </p:blipFill>
        <p:spPr bwMode="auto">
          <a:xfrm>
            <a:off x="2187575" y="228600"/>
            <a:ext cx="4610100" cy="6629400"/>
          </a:xfrm>
          <a:prstGeom prst="rect">
            <a:avLst/>
          </a:prstGeom>
          <a:noFill/>
          <a:ln w="9525">
            <a:noFill/>
            <a:miter lim="800000"/>
            <a:headEnd/>
            <a:tailEnd/>
          </a:ln>
        </p:spPr>
      </p:pic>
      <p:sp>
        <p:nvSpPr>
          <p:cNvPr id="28675" name="Rectangle 4"/>
          <p:cNvSpPr>
            <a:spLocks noChangeArrowheads="1"/>
          </p:cNvSpPr>
          <p:nvPr/>
        </p:nvSpPr>
        <p:spPr bwMode="auto">
          <a:xfrm>
            <a:off x="3124200" y="3505200"/>
            <a:ext cx="1219200" cy="1676400"/>
          </a:xfrm>
          <a:prstGeom prst="rect">
            <a:avLst/>
          </a:prstGeom>
          <a:noFill/>
          <a:ln w="28575">
            <a:solidFill>
              <a:srgbClr val="FF0000"/>
            </a:solidFill>
            <a:miter lim="800000"/>
            <a:headEnd/>
            <a:tailEnd/>
          </a:ln>
        </p:spPr>
        <p:txBody>
          <a:bodyPr wrap="none" anchor="ctr"/>
          <a:lstStyle/>
          <a:p>
            <a:endParaRPr lang="el-G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a:xfrm>
            <a:off x="0" y="0"/>
            <a:ext cx="9144000" cy="857250"/>
          </a:xfrm>
        </p:spPr>
        <p:txBody>
          <a:bodyPr/>
          <a:lstStyle/>
          <a:p>
            <a:r>
              <a:rPr lang="el-GR" sz="2800" smtClean="0"/>
              <a:t>Το καθολικό της μονής Δαφνίου (οκταγωνικός ρυθμός)</a:t>
            </a:r>
          </a:p>
        </p:txBody>
      </p:sp>
      <p:pic>
        <p:nvPicPr>
          <p:cNvPr id="29699" name="Picture 2" descr="C:\Users\gwgw\Desktop\ΣΧΟΛΕΙΟ\ΙΣΤΟΡΙΑ Β΄ ΓΥΜΝ\21. ΒΥΖΑΝΤΙΝΗ ΤΕΧΝΗ\Βυζαντινή τέχνη\Η βυζαντινή τέχνη-εικόνες\1.βυζαντινοί ρυθμοί\1024px-Το_καθολικό_της_Μονής_Δαφνίου.jpg"/>
          <p:cNvPicPr>
            <a:picLocks noGrp="1" noChangeAspect="1" noChangeArrowheads="1"/>
          </p:cNvPicPr>
          <p:nvPr>
            <p:ph idx="1"/>
          </p:nvPr>
        </p:nvPicPr>
        <p:blipFill>
          <a:blip r:embed="rId2"/>
          <a:srcRect/>
          <a:stretch>
            <a:fillRect/>
          </a:stretch>
        </p:blipFill>
        <p:spPr>
          <a:xfrm>
            <a:off x="571500" y="857250"/>
            <a:ext cx="8072438" cy="5715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gwgw\Desktop\ΣΧΟΛΕΙΟ\ΙΣΤΟΡΙΑ Β΄ ΓΥΜΝ\21. ΒΥΖΑΝΤΙΝΗ ΤΕΧΝΗ\Βυζαντινή τέχνη\Η βυζαντινή τέχνη-εικόνες\1.βυζαντινοί ρυθμοί\αρχείο λήψης (1).jpg"/>
          <p:cNvPicPr>
            <a:picLocks noChangeAspect="1" noChangeArrowheads="1"/>
          </p:cNvPicPr>
          <p:nvPr/>
        </p:nvPicPr>
        <p:blipFill>
          <a:blip r:embed="rId2"/>
          <a:srcRect/>
          <a:stretch>
            <a:fillRect/>
          </a:stretch>
        </p:blipFill>
        <p:spPr bwMode="auto">
          <a:xfrm>
            <a:off x="-6350" y="0"/>
            <a:ext cx="9150350"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74700" y="576263"/>
            <a:ext cx="7594600" cy="5703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gwgw\Desktop\ΣΧΟΛΕΙΟ\ΙΣΤΟΡΙΑ Β΄ ΓΥΜΝ\21. ΒΥΖΑΝΤΙΝΗ ΤΕΧΝΗ\Βυζαντινή τέχνη\Η βυζαντινή τέχνη-εικόνες\1.βυζαντινοί ρυθμοί\images (4).jpg"/>
          <p:cNvPicPr>
            <a:picLocks noGrp="1" noChangeAspect="1" noChangeArrowheads="1"/>
          </p:cNvPicPr>
          <p:nvPr>
            <p:ph idx="1"/>
          </p:nvPr>
        </p:nvPicPr>
        <p:blipFill>
          <a:blip r:embed="rId2"/>
          <a:srcRect/>
          <a:stretch>
            <a:fillRect/>
          </a:stretch>
        </p:blipFill>
        <p:spPr>
          <a:xfrm>
            <a:off x="0" y="0"/>
            <a:ext cx="9144000" cy="6848475"/>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0" y="0"/>
            <a:ext cx="9144000" cy="928688"/>
          </a:xfrm>
        </p:spPr>
        <p:txBody>
          <a:bodyPr/>
          <a:lstStyle/>
          <a:p>
            <a:r>
              <a:rPr lang="el-GR" sz="2800" smtClean="0"/>
              <a:t>Κάτοψη πεντάτρουλου ναού</a:t>
            </a:r>
          </a:p>
        </p:txBody>
      </p:sp>
      <p:pic>
        <p:nvPicPr>
          <p:cNvPr id="32771" name="Picture 2" descr="C:\Users\gwgw\Desktop\ΣΧΟΛΕΙΟ\ΙΣΤΟΡΙΑ Β΄ ΓΥΜΝ\21. ΒΥΖΑΝΤΙΝΗ ΤΕΧΝΗ\Βυζαντινή τέχνη\Η βυζαντινή τέχνη-εικόνες\1.βυζαντινοί ρυθμοί\1398966485.png"/>
          <p:cNvPicPr>
            <a:picLocks noGrp="1" noChangeAspect="1" noChangeArrowheads="1"/>
          </p:cNvPicPr>
          <p:nvPr>
            <p:ph idx="1"/>
          </p:nvPr>
        </p:nvPicPr>
        <p:blipFill>
          <a:blip r:embed="rId2"/>
          <a:srcRect/>
          <a:stretch>
            <a:fillRect/>
          </a:stretch>
        </p:blipFill>
        <p:spPr>
          <a:xfrm>
            <a:off x="0" y="795338"/>
            <a:ext cx="8591550" cy="6062662"/>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0" y="0"/>
            <a:ext cx="9144000" cy="1000125"/>
          </a:xfrm>
        </p:spPr>
        <p:txBody>
          <a:bodyPr/>
          <a:lstStyle/>
          <a:p>
            <a:r>
              <a:rPr lang="el-GR" sz="2800" smtClean="0"/>
              <a:t>Πεντάτρουλος ναός</a:t>
            </a:r>
          </a:p>
        </p:txBody>
      </p:sp>
      <p:pic>
        <p:nvPicPr>
          <p:cNvPr id="33795" name="Picture 2" descr="C:\Users\gwgw\Desktop\ΣΧΟΛΕΙΟ\ΙΣΤΟΡΙΑ Β΄ ΓΥΜΝ\21. ΒΥΖΑΝΤΙΝΗ ΤΕΧΝΗ\Βυζαντινή τέχνη\Η βυζαντινή τέχνη-εικόνες\1.βυζαντινοί ρυθμοί\9875848.jpg"/>
          <p:cNvPicPr>
            <a:picLocks noGrp="1" noChangeAspect="1" noChangeArrowheads="1"/>
          </p:cNvPicPr>
          <p:nvPr>
            <p:ph idx="1"/>
          </p:nvPr>
        </p:nvPicPr>
        <p:blipFill>
          <a:blip r:embed="rId2"/>
          <a:srcRect/>
          <a:stretch>
            <a:fillRect/>
          </a:stretch>
        </p:blipFill>
        <p:spPr>
          <a:xfrm>
            <a:off x="571500" y="785813"/>
            <a:ext cx="8096250" cy="6072187"/>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gwgw\Desktop\ΣΧΟΛΕΙΟ\ΙΣΤΟΡΙΑ Β΄ ΓΥΜΝ\21. ΒΥΖΑΝΤΙΝΗ ΤΕΧΝΗ\Βυζαντινή τέχνη\Η βυζαντινή τέχνη-εικόνες\2.ψηφιδωτά\Μυστικός+Δείπνος+Ι.Μ.+Βατοπαεδίου,+Καθολικό+(131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p:txBody>
          <a:bodyPr/>
          <a:lstStyle/>
          <a:p>
            <a:endParaRPr lang="el-GR" smtClean="0"/>
          </a:p>
        </p:txBody>
      </p:sp>
      <p:sp>
        <p:nvSpPr>
          <p:cNvPr id="35843" name="2 - Θέση περιεχομένου"/>
          <p:cNvSpPr>
            <a:spLocks noGrp="1"/>
          </p:cNvSpPr>
          <p:nvPr>
            <p:ph idx="1"/>
          </p:nvPr>
        </p:nvSpPr>
        <p:spPr/>
        <p:txBody>
          <a:bodyPr/>
          <a:lstStyle/>
          <a:p>
            <a:endParaRPr lang="el-GR" smtClean="0"/>
          </a:p>
        </p:txBody>
      </p:sp>
      <p:pic>
        <p:nvPicPr>
          <p:cNvPr id="35844" name="Picture 2" descr="C:\Users\gwgw\Desktop\ΣΧΟΛΕΙΟ\ΙΣΤΟΡΙΑ Β΄ ΓΥΜΝ\21. ΒΥΖΑΝΤΙΝΗ ΤΕΧΝΗ\Βυζαντινή τέχνη\Η βυζαντινή τέχνη-εικόνες\2.ψηφιδωτά\Βυζαντινή+ζωγραφική.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0" y="0"/>
            <a:ext cx="8610600" cy="4360863"/>
          </a:xfrm>
          <a:prstGeom prst="rect">
            <a:avLst/>
          </a:prstGeom>
          <a:noFill/>
          <a:ln w="9525">
            <a:noFill/>
            <a:miter lim="800000"/>
            <a:headEnd/>
            <a:tailEnd/>
          </a:ln>
        </p:spPr>
      </p:pic>
      <p:sp>
        <p:nvSpPr>
          <p:cNvPr id="36867" name="Text Box 3"/>
          <p:cNvSpPr txBox="1">
            <a:spLocks noChangeArrowheads="1"/>
          </p:cNvSpPr>
          <p:nvPr/>
        </p:nvSpPr>
        <p:spPr bwMode="auto">
          <a:xfrm>
            <a:off x="457200" y="4392613"/>
            <a:ext cx="8077200" cy="2465387"/>
          </a:xfrm>
          <a:prstGeom prst="rect">
            <a:avLst/>
          </a:prstGeom>
          <a:noFill/>
          <a:ln w="9525">
            <a:noFill/>
            <a:miter lim="800000"/>
            <a:headEnd/>
            <a:tailEnd/>
          </a:ln>
          <a:effectLst/>
        </p:spPr>
        <p:txBody>
          <a:bodyPr>
            <a:spAutoFit/>
          </a:bodyPr>
          <a:lstStyle/>
          <a:p>
            <a:pPr>
              <a:spcBef>
                <a:spcPct val="50000"/>
              </a:spcBef>
              <a:defRPr/>
            </a:pPr>
            <a:r>
              <a:rPr lang="el-GR" u="sng">
                <a:effectLst>
                  <a:outerShdw blurRad="38100" dist="38100" dir="2700000" algn="tl">
                    <a:srgbClr val="C0C0C0"/>
                  </a:outerShdw>
                </a:effectLst>
              </a:rPr>
              <a:t>Χαρακτηριστικά της βυζαντινής αγιογραφίας</a:t>
            </a:r>
            <a:r>
              <a:rPr lang="el-GR"/>
              <a:t>:</a:t>
            </a:r>
          </a:p>
          <a:p>
            <a:pPr>
              <a:spcBef>
                <a:spcPct val="50000"/>
              </a:spcBef>
              <a:defRPr/>
            </a:pPr>
            <a:r>
              <a:rPr lang="el-GR"/>
              <a:t>Δεν ενδιαφέρεται για κίνηση, αναλογίες, προοπτική</a:t>
            </a:r>
          </a:p>
          <a:p>
            <a:pPr>
              <a:spcBef>
                <a:spcPct val="50000"/>
              </a:spcBef>
              <a:defRPr/>
            </a:pPr>
            <a:r>
              <a:rPr lang="el-GR"/>
              <a:t>Μορφές λιπόσαρκες σε όρθια και μετωπική στάση</a:t>
            </a:r>
          </a:p>
          <a:p>
            <a:pPr>
              <a:spcBef>
                <a:spcPct val="50000"/>
              </a:spcBef>
              <a:defRPr/>
            </a:pPr>
            <a:r>
              <a:rPr lang="el-GR"/>
              <a:t>Στόχος η μετάδοση πνευματικότητας, αυστηρότητας, επισημότητας και η προβολή της μετά θάνατον ζωής</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Text Box 4"/>
          <p:cNvSpPr>
            <a:spLocks noGrp="1" noChangeArrowheads="1"/>
          </p:cNvSpPr>
          <p:nvPr>
            <p:ph type="body" idx="1"/>
          </p:nvPr>
        </p:nvSpPr>
        <p:spPr>
          <a:xfrm>
            <a:off x="304800" y="533400"/>
            <a:ext cx="8534400" cy="4114800"/>
          </a:xfrm>
        </p:spPr>
        <p:txBody>
          <a:bodyPr/>
          <a:lstStyle/>
          <a:p>
            <a:pPr eaLnBrk="1" hangingPunct="1">
              <a:lnSpc>
                <a:spcPct val="90000"/>
              </a:lnSpc>
              <a:spcBef>
                <a:spcPct val="50000"/>
              </a:spcBef>
              <a:buFontTx/>
              <a:buNone/>
            </a:pPr>
            <a:r>
              <a:rPr lang="el-GR" sz="1600" b="1" i="1" smtClean="0">
                <a:solidFill>
                  <a:srgbClr val="800000"/>
                </a:solidFill>
              </a:rPr>
              <a:t>O Xαρακτήρας των εικόνων και η θέση τους στη βυζαντινή κοινωνία </a:t>
            </a:r>
          </a:p>
          <a:p>
            <a:pPr eaLnBrk="1" hangingPunct="1">
              <a:lnSpc>
                <a:spcPct val="90000"/>
              </a:lnSpc>
              <a:spcBef>
                <a:spcPct val="50000"/>
              </a:spcBef>
              <a:buFontTx/>
              <a:buNone/>
            </a:pPr>
            <a:r>
              <a:rPr lang="el-GR" sz="1600" smtClean="0"/>
              <a:t>H εικόνα έχει χαρακτήρα:</a:t>
            </a:r>
          </a:p>
          <a:p>
            <a:pPr eaLnBrk="1" hangingPunct="1">
              <a:lnSpc>
                <a:spcPct val="90000"/>
              </a:lnSpc>
              <a:spcBef>
                <a:spcPct val="50000"/>
              </a:spcBef>
              <a:buFontTx/>
              <a:buNone/>
            </a:pPr>
            <a:r>
              <a:rPr lang="el-GR" sz="1600" b="1" i="1" smtClean="0">
                <a:solidFill>
                  <a:srgbClr val="2F4F4F"/>
                </a:solidFill>
                <a:cs typeface="Times New Roman" pitchFamily="18" charset="0"/>
              </a:rPr>
              <a:t> </a:t>
            </a:r>
            <a:r>
              <a:rPr lang="el-GR" sz="1600" b="1" i="1" smtClean="0">
                <a:solidFill>
                  <a:srgbClr val="2F4F4F"/>
                </a:solidFill>
              </a:rPr>
              <a:t>Λ</a:t>
            </a:r>
            <a:r>
              <a:rPr lang="el-GR" sz="1600" b="1" i="1" smtClean="0">
                <a:solidFill>
                  <a:srgbClr val="2F4F4F"/>
                </a:solidFill>
                <a:cs typeface="Times New Roman" pitchFamily="18" charset="0"/>
              </a:rPr>
              <a:t>ατρευτικό</a:t>
            </a:r>
          </a:p>
          <a:p>
            <a:pPr eaLnBrk="1" hangingPunct="1">
              <a:lnSpc>
                <a:spcPct val="90000"/>
              </a:lnSpc>
              <a:spcBef>
                <a:spcPct val="50000"/>
              </a:spcBef>
              <a:buFontTx/>
              <a:buNone/>
            </a:pPr>
            <a:r>
              <a:rPr lang="el-GR" sz="1600" smtClean="0"/>
              <a:t>Mε την απεικόνιση του Xριστού, της Παναγίας και των αγίων ο άνθρωπος έρχεται πιο κοντά στις θείες μορφές και ζητά τη μεσολάβησή τους για την εκπλήρωση κάποιας επιθυμίας του (εικ.46). Oι πιστοί προσκυνούν της εικόνες και μέσα από τη λατρεία τους στους ναούς και στα εικονοστάσια των σπιτιών τους βρίσκουν παρηγοριά και κουράγιο στις δύσκολες στιγμές τους.</a:t>
            </a:r>
          </a:p>
          <a:p>
            <a:pPr eaLnBrk="1" hangingPunct="1">
              <a:lnSpc>
                <a:spcPct val="90000"/>
              </a:lnSpc>
              <a:spcBef>
                <a:spcPct val="50000"/>
              </a:spcBef>
              <a:buFontTx/>
              <a:buNone/>
            </a:pPr>
            <a:r>
              <a:rPr lang="el-GR" sz="1600" b="1" i="1" smtClean="0">
                <a:solidFill>
                  <a:srgbClr val="2F4F4F"/>
                </a:solidFill>
                <a:cs typeface="Times New Roman" pitchFamily="18" charset="0"/>
              </a:rPr>
              <a:t> </a:t>
            </a:r>
            <a:r>
              <a:rPr lang="el-GR" sz="1600" b="1" i="1" smtClean="0">
                <a:solidFill>
                  <a:srgbClr val="2F4F4F"/>
                </a:solidFill>
              </a:rPr>
              <a:t>Λ</a:t>
            </a:r>
            <a:r>
              <a:rPr lang="el-GR" sz="1600" b="1" i="1" smtClean="0">
                <a:solidFill>
                  <a:srgbClr val="2F4F4F"/>
                </a:solidFill>
                <a:cs typeface="Times New Roman" pitchFamily="18" charset="0"/>
              </a:rPr>
              <a:t>ειτουργικό</a:t>
            </a:r>
          </a:p>
          <a:p>
            <a:pPr eaLnBrk="1" hangingPunct="1">
              <a:lnSpc>
                <a:spcPct val="90000"/>
              </a:lnSpc>
              <a:spcBef>
                <a:spcPct val="50000"/>
              </a:spcBef>
              <a:buFontTx/>
              <a:buNone/>
            </a:pPr>
            <a:r>
              <a:rPr lang="el-GR" sz="1600" smtClean="0"/>
              <a:t>H εικόνα βρίσκεται παντού, χρησιμοποιείται στην θεία λειτουργία, στις λιτανείες, στα μυστήρια, στους τάφους των νεκρών, στα νοσοκομεία, συνοδεύει τους πιστούς στα ταξίδια, τους προστατεύει από το κακό και τους εμψυχώνει στις μάχες σε περίοδο πολέμου. </a:t>
            </a:r>
          </a:p>
          <a:p>
            <a:pPr eaLnBrk="1" hangingPunct="1">
              <a:lnSpc>
                <a:spcPct val="90000"/>
              </a:lnSpc>
              <a:spcBef>
                <a:spcPct val="50000"/>
              </a:spcBef>
              <a:buFontTx/>
              <a:buNone/>
            </a:pPr>
            <a:r>
              <a:rPr lang="el-GR" sz="1600" b="1" i="1" smtClean="0">
                <a:solidFill>
                  <a:srgbClr val="2F4F4F"/>
                </a:solidFill>
              </a:rPr>
              <a:t>Δ</a:t>
            </a:r>
            <a:r>
              <a:rPr lang="el-GR" sz="1600" b="1" i="1" smtClean="0">
                <a:solidFill>
                  <a:srgbClr val="2F4F4F"/>
                </a:solidFill>
                <a:cs typeface="Times New Roman" pitchFamily="18" charset="0"/>
              </a:rPr>
              <a:t>ιδακτικό</a:t>
            </a:r>
          </a:p>
          <a:p>
            <a:pPr eaLnBrk="1" hangingPunct="1">
              <a:lnSpc>
                <a:spcPct val="90000"/>
              </a:lnSpc>
              <a:spcBef>
                <a:spcPct val="50000"/>
              </a:spcBef>
              <a:buFontTx/>
              <a:buNone/>
            </a:pPr>
            <a:r>
              <a:rPr lang="el-GR" sz="1600" smtClean="0"/>
              <a:t>Mέσα από τις απεικονίσεις των θείων μορφών και των ποικίλων παραστάσεων, ο πιστός μαθαίνει τα μεγάλα γεγονότα της Bίβλου και του Eυαγγελίου, ή τις ηρωϊκές πράξεις των μαρτύρων. </a:t>
            </a:r>
          </a:p>
          <a:p>
            <a:pPr eaLnBrk="1" hangingPunct="1">
              <a:lnSpc>
                <a:spcPct val="90000"/>
              </a:lnSpc>
              <a:spcBef>
                <a:spcPct val="50000"/>
              </a:spcBef>
              <a:buFontTx/>
              <a:buNone/>
            </a:pPr>
            <a:r>
              <a:rPr lang="el-GR" sz="1600" b="1" i="1" smtClean="0">
                <a:solidFill>
                  <a:srgbClr val="2F4F4F"/>
                </a:solidFill>
                <a:cs typeface="Times New Roman" pitchFamily="18" charset="0"/>
              </a:rPr>
              <a:t> </a:t>
            </a:r>
            <a:r>
              <a:rPr lang="el-GR" sz="1600" b="1" i="1" smtClean="0">
                <a:solidFill>
                  <a:srgbClr val="2F4F4F"/>
                </a:solidFill>
              </a:rPr>
              <a:t>Η</a:t>
            </a:r>
            <a:r>
              <a:rPr lang="el-GR" sz="1600" b="1" i="1" smtClean="0">
                <a:solidFill>
                  <a:srgbClr val="2F4F4F"/>
                </a:solidFill>
                <a:cs typeface="Times New Roman" pitchFamily="18" charset="0"/>
              </a:rPr>
              <a:t> εικόνα είναι έργο τέχνης</a:t>
            </a:r>
          </a:p>
          <a:p>
            <a:pPr eaLnBrk="1" hangingPunct="1">
              <a:lnSpc>
                <a:spcPct val="90000"/>
              </a:lnSpc>
              <a:spcBef>
                <a:spcPct val="50000"/>
              </a:spcBef>
              <a:buFontTx/>
              <a:buNone/>
            </a:pPr>
            <a:r>
              <a:rPr lang="el-GR" sz="1600" smtClean="0"/>
              <a:t>Aπό τις πολυάριθμες εικόνες που έχουν διασωθεί και φυλάσσονται στα Mουσεία ο επισκέπτης μπορεί να ενημερωθεί για την καλλιτεχνική πορεία των βυζαντινών ζωγράφων</a:t>
            </a:r>
          </a:p>
          <a:p>
            <a:pPr eaLnBrk="1" hangingPunct="1">
              <a:lnSpc>
                <a:spcPct val="90000"/>
              </a:lnSpc>
              <a:spcBef>
                <a:spcPct val="50000"/>
              </a:spcBef>
              <a:buFontTx/>
              <a:buNone/>
            </a:pPr>
            <a:endParaRPr lang="el-GR" sz="16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additive="base">
                                        <p:cTn id="7" dur="500" fill="hold"/>
                                        <p:tgtEl>
                                          <p:spTgt spid="297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7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00">
                                            <p:txEl>
                                              <p:pRg st="1" end="1"/>
                                            </p:txEl>
                                          </p:spTgt>
                                        </p:tgtEl>
                                        <p:attrNameLst>
                                          <p:attrName>style.visibility</p:attrName>
                                        </p:attrNameLst>
                                      </p:cBhvr>
                                      <p:to>
                                        <p:strVal val="visible"/>
                                      </p:to>
                                    </p:set>
                                    <p:anim calcmode="lin" valueType="num">
                                      <p:cBhvr additive="base">
                                        <p:cTn id="13" dur="500" fill="hold"/>
                                        <p:tgtEl>
                                          <p:spTgt spid="2970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7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00">
                                            <p:txEl>
                                              <p:pRg st="2" end="2"/>
                                            </p:txEl>
                                          </p:spTgt>
                                        </p:tgtEl>
                                        <p:attrNameLst>
                                          <p:attrName>style.visibility</p:attrName>
                                        </p:attrNameLst>
                                      </p:cBhvr>
                                      <p:to>
                                        <p:strVal val="visible"/>
                                      </p:to>
                                    </p:set>
                                    <p:anim calcmode="lin" valueType="num">
                                      <p:cBhvr additive="base">
                                        <p:cTn id="19" dur="500" fill="hold"/>
                                        <p:tgtEl>
                                          <p:spTgt spid="2970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7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00">
                                            <p:txEl>
                                              <p:pRg st="3" end="3"/>
                                            </p:txEl>
                                          </p:spTgt>
                                        </p:tgtEl>
                                        <p:attrNameLst>
                                          <p:attrName>style.visibility</p:attrName>
                                        </p:attrNameLst>
                                      </p:cBhvr>
                                      <p:to>
                                        <p:strVal val="visible"/>
                                      </p:to>
                                    </p:set>
                                    <p:anim calcmode="lin" valueType="num">
                                      <p:cBhvr additive="base">
                                        <p:cTn id="25" dur="500" fill="hold"/>
                                        <p:tgtEl>
                                          <p:spTgt spid="2970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7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00">
                                            <p:txEl>
                                              <p:pRg st="4" end="4"/>
                                            </p:txEl>
                                          </p:spTgt>
                                        </p:tgtEl>
                                        <p:attrNameLst>
                                          <p:attrName>style.visibility</p:attrName>
                                        </p:attrNameLst>
                                      </p:cBhvr>
                                      <p:to>
                                        <p:strVal val="visible"/>
                                      </p:to>
                                    </p:set>
                                    <p:anim calcmode="lin" valueType="num">
                                      <p:cBhvr additive="base">
                                        <p:cTn id="31" dur="500" fill="hold"/>
                                        <p:tgtEl>
                                          <p:spTgt spid="2970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7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00">
                                            <p:txEl>
                                              <p:pRg st="5" end="5"/>
                                            </p:txEl>
                                          </p:spTgt>
                                        </p:tgtEl>
                                        <p:attrNameLst>
                                          <p:attrName>style.visibility</p:attrName>
                                        </p:attrNameLst>
                                      </p:cBhvr>
                                      <p:to>
                                        <p:strVal val="visible"/>
                                      </p:to>
                                    </p:set>
                                    <p:anim calcmode="lin" valueType="num">
                                      <p:cBhvr additive="base">
                                        <p:cTn id="37" dur="500" fill="hold"/>
                                        <p:tgtEl>
                                          <p:spTgt spid="2970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97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00">
                                            <p:txEl>
                                              <p:pRg st="6" end="6"/>
                                            </p:txEl>
                                          </p:spTgt>
                                        </p:tgtEl>
                                        <p:attrNameLst>
                                          <p:attrName>style.visibility</p:attrName>
                                        </p:attrNameLst>
                                      </p:cBhvr>
                                      <p:to>
                                        <p:strVal val="visible"/>
                                      </p:to>
                                    </p:set>
                                    <p:anim calcmode="lin" valueType="num">
                                      <p:cBhvr additive="base">
                                        <p:cTn id="43" dur="500" fill="hold"/>
                                        <p:tgtEl>
                                          <p:spTgt spid="2970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970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00">
                                            <p:txEl>
                                              <p:pRg st="7" end="7"/>
                                            </p:txEl>
                                          </p:spTgt>
                                        </p:tgtEl>
                                        <p:attrNameLst>
                                          <p:attrName>style.visibility</p:attrName>
                                        </p:attrNameLst>
                                      </p:cBhvr>
                                      <p:to>
                                        <p:strVal val="visible"/>
                                      </p:to>
                                    </p:set>
                                    <p:anim calcmode="lin" valueType="num">
                                      <p:cBhvr additive="base">
                                        <p:cTn id="49" dur="500" fill="hold"/>
                                        <p:tgtEl>
                                          <p:spTgt spid="2970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970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00">
                                            <p:txEl>
                                              <p:pRg st="8" end="8"/>
                                            </p:txEl>
                                          </p:spTgt>
                                        </p:tgtEl>
                                        <p:attrNameLst>
                                          <p:attrName>style.visibility</p:attrName>
                                        </p:attrNameLst>
                                      </p:cBhvr>
                                      <p:to>
                                        <p:strVal val="visible"/>
                                      </p:to>
                                    </p:set>
                                    <p:anim calcmode="lin" valueType="num">
                                      <p:cBhvr additive="base">
                                        <p:cTn id="55" dur="500" fill="hold"/>
                                        <p:tgtEl>
                                          <p:spTgt spid="29700">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970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00">
                                            <p:txEl>
                                              <p:pRg st="9" end="9"/>
                                            </p:txEl>
                                          </p:spTgt>
                                        </p:tgtEl>
                                        <p:attrNameLst>
                                          <p:attrName>style.visibility</p:attrName>
                                        </p:attrNameLst>
                                      </p:cBhvr>
                                      <p:to>
                                        <p:strVal val="visible"/>
                                      </p:to>
                                    </p:set>
                                    <p:anim calcmode="lin" valueType="num">
                                      <p:cBhvr additive="base">
                                        <p:cTn id="61" dur="500" fill="hold"/>
                                        <p:tgtEl>
                                          <p:spTgt spid="29700">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9700">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4929188" y="0"/>
            <a:ext cx="4214812" cy="7062788"/>
          </a:xfrm>
          <a:prstGeom prst="rect">
            <a:avLst/>
          </a:prstGeom>
          <a:noFill/>
          <a:ln w="9525">
            <a:noFill/>
            <a:miter lim="800000"/>
            <a:headEnd/>
            <a:tailEnd/>
          </a:ln>
        </p:spPr>
        <p:txBody>
          <a:bodyPr>
            <a:spAutoFit/>
          </a:bodyPr>
          <a:lstStyle/>
          <a:p>
            <a:pPr>
              <a:spcBef>
                <a:spcPct val="50000"/>
              </a:spcBef>
            </a:pPr>
            <a:r>
              <a:rPr lang="el-GR" sz="1600" b="1"/>
              <a:t>Τα βυζαντινά επιτοίχια ψηφιδωτά </a:t>
            </a:r>
            <a:r>
              <a:rPr lang="el-GR" sz="1600"/>
              <a:t>φιλοτεχνούνταν με άμεση τοποθέτηση των ψηφίδων πάνω σε ειδικά προετοιμασμένη επιφάνεια ασβεστοκονιάματος που αποτελείται από διάφορα στρώματα:</a:t>
            </a:r>
          </a:p>
          <a:p>
            <a:pPr lvl="1">
              <a:spcBef>
                <a:spcPct val="50000"/>
              </a:spcBef>
            </a:pPr>
            <a:r>
              <a:rPr lang="el-GR" sz="1600"/>
              <a:t>1. Το κατώτερο στρώμα, πάχους 2,5 εκ., αποτελείται από ακοσκίνιστα υλικά: μαρμαρόσκονη, ασβέστη, τουβλόσκονη και κομμένο άχυρο, που δίνει όγκο στο κονίαμα, δένει τα υλικά μεταξύ τους και διευκολύνει την απορρόφηση της υγρασίας. Πριν στεγνώσει αυτό το κονίαμα, με την άκρη του μυστριού δημιουργούσαν πάνω του κυματιστές αυλακώσεις ώστε να κολλήσει το επόμενο στρώμα κονιάματος.</a:t>
            </a:r>
          </a:p>
          <a:p>
            <a:pPr lvl="1">
              <a:spcBef>
                <a:spcPct val="50000"/>
              </a:spcBef>
            </a:pPr>
            <a:r>
              <a:rPr lang="el-GR" sz="1600"/>
              <a:t>2. Το επόμενο στρώμα, πάχους 1,5 – 2 εκ., περιλαμβάνει τα ίδια υλικά κοσκινισμένα και με λεπτότερη σύνθεση.</a:t>
            </a:r>
          </a:p>
          <a:p>
            <a:pPr lvl="1">
              <a:spcBef>
                <a:spcPct val="50000"/>
              </a:spcBef>
            </a:pPr>
            <a:r>
              <a:rPr lang="el-GR" sz="1600"/>
              <a:t>3. Το τρίτο στρώμα, πάχους 1 – 1,5 εκ., έχει κοσκινιστεί δύο ή τρεις φορές και δεν περιέχει άχυρο.</a:t>
            </a:r>
          </a:p>
          <a:p>
            <a:pPr lvl="1">
              <a:spcBef>
                <a:spcPct val="50000"/>
              </a:spcBef>
            </a:pPr>
            <a:r>
              <a:rPr lang="el-GR" sz="1600" b="1"/>
              <a:t>Τα ψηφιδωτά  ήταν πιο δαπανηρά από τις τοιχογραφίες και δείχνουν οικονομική άνθηση.</a:t>
            </a:r>
            <a:br>
              <a:rPr lang="el-GR" sz="1600" b="1"/>
            </a:br>
            <a:endParaRPr lang="el-GR" sz="1600" b="1"/>
          </a:p>
          <a:p>
            <a:pPr>
              <a:spcBef>
                <a:spcPct val="50000"/>
              </a:spcBef>
            </a:pPr>
            <a:endParaRPr lang="el-GR" sz="1400"/>
          </a:p>
        </p:txBody>
      </p:sp>
      <p:pic>
        <p:nvPicPr>
          <p:cNvPr id="38915" name="Picture 6" descr="Αρχείο:Byzant mosaic buc.jpg">
            <a:hlinkClick r:id="rId2"/>
          </p:cNvPr>
          <p:cNvPicPr>
            <a:picLocks noChangeAspect="1" noChangeArrowheads="1"/>
          </p:cNvPicPr>
          <p:nvPr/>
        </p:nvPicPr>
        <p:blipFill>
          <a:blip r:embed="rId3"/>
          <a:srcRect/>
          <a:stretch>
            <a:fillRect/>
          </a:stretch>
        </p:blipFill>
        <p:spPr bwMode="auto">
          <a:xfrm>
            <a:off x="457200" y="609600"/>
            <a:ext cx="4349750" cy="570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533400" y="304800"/>
            <a:ext cx="8043863" cy="4938713"/>
          </a:xfrm>
          <a:prstGeom prst="rect">
            <a:avLst/>
          </a:prstGeom>
          <a:noFill/>
          <a:ln w="9525">
            <a:noFill/>
            <a:miter lim="800000"/>
            <a:headEnd/>
            <a:tailEnd/>
          </a:ln>
        </p:spPr>
      </p:pic>
      <p:sp>
        <p:nvSpPr>
          <p:cNvPr id="39939" name="Text Box 3"/>
          <p:cNvSpPr txBox="1">
            <a:spLocks noChangeArrowheads="1"/>
          </p:cNvSpPr>
          <p:nvPr/>
        </p:nvSpPr>
        <p:spPr bwMode="auto">
          <a:xfrm>
            <a:off x="381000" y="5305425"/>
            <a:ext cx="8153400" cy="1552575"/>
          </a:xfrm>
          <a:prstGeom prst="rect">
            <a:avLst/>
          </a:prstGeom>
          <a:noFill/>
          <a:ln w="9525">
            <a:noFill/>
            <a:miter lim="800000"/>
            <a:headEnd/>
            <a:tailEnd/>
          </a:ln>
        </p:spPr>
        <p:txBody>
          <a:bodyPr>
            <a:spAutoFit/>
          </a:bodyPr>
          <a:lstStyle/>
          <a:p>
            <a:pPr>
              <a:spcBef>
                <a:spcPct val="50000"/>
              </a:spcBef>
            </a:pPr>
            <a:r>
              <a:rPr lang="el-GR"/>
              <a:t> Η σκηνή του Νιπτήρος, 11ος αι. Όσιος Λουκάς Βοιωτίας. Παρατηρήστε: κυριαρχία ανθρώπινων μορφών, μεγάλα μάτια, έντονες πτυχές. Πού βρίσκεται ο διδακτικός χαρακτήρας του ψηφιδωτού;</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gwgw\Desktop\ΣΧΟΛΕΙΟ\ΙΣΤΟΡΙΑ Β΄ ΓΥΜΝ\21. ΒΥΖΑΝΤΙΝΗ ΤΕΧΝΗ\Βυζαντινή τέχνη\Η βυζαντινή τέχνη-εικόνες\2.ψηφιδωτά\133.jpg"/>
          <p:cNvPicPr>
            <a:picLocks noChangeAspect="1" noChangeArrowheads="1"/>
          </p:cNvPicPr>
          <p:nvPr/>
        </p:nvPicPr>
        <p:blipFill>
          <a:blip r:embed="rId2"/>
          <a:srcRect/>
          <a:stretch>
            <a:fillRect/>
          </a:stretch>
        </p:blipFill>
        <p:spPr bwMode="auto">
          <a:xfrm>
            <a:off x="1071563" y="142875"/>
            <a:ext cx="6948487"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2 - Τίτλος"/>
          <p:cNvSpPr>
            <a:spLocks noGrp="1"/>
          </p:cNvSpPr>
          <p:nvPr>
            <p:ph type="title"/>
          </p:nvPr>
        </p:nvSpPr>
        <p:spPr>
          <a:xfrm>
            <a:off x="0" y="0"/>
            <a:ext cx="9144000" cy="714375"/>
          </a:xfrm>
        </p:spPr>
        <p:txBody>
          <a:bodyPr/>
          <a:lstStyle/>
          <a:p>
            <a:r>
              <a:rPr lang="el-GR" sz="2800" smtClean="0"/>
              <a:t>Ο ναός του Αγίου Δημητρίου στη Θεσσαλονίκη (ρυθμός βασιλικής)</a:t>
            </a:r>
          </a:p>
        </p:txBody>
      </p:sp>
      <p:pic>
        <p:nvPicPr>
          <p:cNvPr id="5123" name="Picture 2" descr="C:\Users\gwgw\Desktop\ΣΧΟΛΕΙΟ\ΙΣΤΟΡΙΑ Β΄ ΓΥΜΝ\21. ΒΥΖΑΝΤΙΝΗ ΤΕΧΝΗ\Βυζαντινή τέχνη\Η βυζαντινή τέχνη-εικόνες\1.βυζαντινοί ρυθμοί\img6_6.jpg"/>
          <p:cNvPicPr>
            <a:picLocks noGrp="1" noChangeAspect="1" noChangeArrowheads="1"/>
          </p:cNvPicPr>
          <p:nvPr>
            <p:ph idx="1"/>
          </p:nvPr>
        </p:nvPicPr>
        <p:blipFill>
          <a:blip r:embed="rId2"/>
          <a:srcRect/>
          <a:stretch>
            <a:fillRect/>
          </a:stretch>
        </p:blipFill>
        <p:spPr>
          <a:xfrm>
            <a:off x="285750" y="1244600"/>
            <a:ext cx="8605838" cy="4554538"/>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a:xfrm>
            <a:off x="0" y="0"/>
            <a:ext cx="9144000" cy="857250"/>
          </a:xfrm>
        </p:spPr>
        <p:txBody>
          <a:bodyPr/>
          <a:lstStyle/>
          <a:p>
            <a:r>
              <a:rPr lang="el-GR" sz="2800" smtClean="0"/>
              <a:t>Διακοσμητικό σχέδιο με ψηφιδωτό</a:t>
            </a:r>
          </a:p>
        </p:txBody>
      </p:sp>
      <p:pic>
        <p:nvPicPr>
          <p:cNvPr id="41987" name="Picture 2" descr="C:\Users\gwgw\Desktop\ΣΧΟΛΕΙΟ\ΙΣΤΟΡΙΑ Β΄ ΓΥΜΝ\21. ΒΥΖΑΝΤΙΝΗ ΤΕΧΝΗ\Βυζαντινή τέχνη\Η βυζαντινή τέχνη-εικόνες\2.ψηφιδωτά\SQ1.JPG"/>
          <p:cNvPicPr>
            <a:picLocks noGrp="1" noChangeAspect="1" noChangeArrowheads="1"/>
          </p:cNvPicPr>
          <p:nvPr>
            <p:ph idx="1"/>
          </p:nvPr>
        </p:nvPicPr>
        <p:blipFill>
          <a:blip r:embed="rId2"/>
          <a:srcRect/>
          <a:stretch>
            <a:fillRect/>
          </a:stretch>
        </p:blipFill>
        <p:spPr>
          <a:xfrm>
            <a:off x="1214438" y="785813"/>
            <a:ext cx="7000875" cy="5794375"/>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0" y="0"/>
            <a:ext cx="9144000" cy="1000125"/>
          </a:xfrm>
        </p:spPr>
        <p:txBody>
          <a:bodyPr/>
          <a:lstStyle/>
          <a:p>
            <a:r>
              <a:rPr lang="el-GR" sz="2800" smtClean="0"/>
              <a:t>Ο Ιουστινιανός με την ακολουθία του (Άγιος Βιτάλιος Ραβένας)</a:t>
            </a:r>
          </a:p>
        </p:txBody>
      </p:sp>
      <p:pic>
        <p:nvPicPr>
          <p:cNvPr id="43011" name="Picture 2" descr="C:\Users\gwgw\Desktop\ΣΧΟΛΕΙΟ\ΙΣΤΟΡΙΑ Β΄ ΓΥΜΝ\21. ΒΥΖΑΝΤΙΝΗ ΤΕΧΝΗ\Βυζαντινή τέχνη\Η βυζαντινή τέχνη-εικόνες\2.ψηφιδωτά\image009 (1).jpg"/>
          <p:cNvPicPr>
            <a:picLocks noGrp="1" noChangeAspect="1" noChangeArrowheads="1"/>
          </p:cNvPicPr>
          <p:nvPr>
            <p:ph idx="1"/>
          </p:nvPr>
        </p:nvPicPr>
        <p:blipFill>
          <a:blip r:embed="rId2"/>
          <a:srcRect/>
          <a:stretch>
            <a:fillRect/>
          </a:stretch>
        </p:blipFill>
        <p:spPr>
          <a:xfrm>
            <a:off x="196850" y="1000125"/>
            <a:ext cx="8821738" cy="5643563"/>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0" y="0"/>
            <a:ext cx="9144000" cy="1000125"/>
          </a:xfrm>
        </p:spPr>
        <p:txBody>
          <a:bodyPr/>
          <a:lstStyle/>
          <a:p>
            <a:r>
              <a:rPr lang="el-GR" sz="2800" dirty="0" smtClean="0"/>
              <a:t>Η αυτοκράτειρα Θεοδώρα με την ακολουθία της (Άγιος Βιτάλιος </a:t>
            </a:r>
            <a:r>
              <a:rPr lang="el-GR" sz="2800" dirty="0" err="1" smtClean="0"/>
              <a:t>Ραβένας</a:t>
            </a:r>
            <a:r>
              <a:rPr lang="el-GR" sz="2800" dirty="0" smtClean="0"/>
              <a:t>)</a:t>
            </a:r>
          </a:p>
        </p:txBody>
      </p:sp>
      <p:pic>
        <p:nvPicPr>
          <p:cNvPr id="44035" name="Picture 2" descr="C:\Users\gwgw\Desktop\ΣΧΟΛΕΙΟ\ΙΣΤΟΡΙΑ Β΄ ΓΥΜΝ\21. ΒΥΖΑΝΤΙΝΗ ΤΕΧΝΗ\Βυζαντινή τέχνη\Η βυζαντινή τέχνη-εικόνες\2.ψηφιδωτά\theod-akol.jpg"/>
          <p:cNvPicPr>
            <a:picLocks noGrp="1" noChangeAspect="1" noChangeArrowheads="1"/>
          </p:cNvPicPr>
          <p:nvPr>
            <p:ph idx="1"/>
          </p:nvPr>
        </p:nvPicPr>
        <p:blipFill>
          <a:blip r:embed="rId2"/>
          <a:srcRect/>
          <a:stretch>
            <a:fillRect/>
          </a:stretch>
        </p:blipFill>
        <p:spPr>
          <a:xfrm>
            <a:off x="357188" y="1049338"/>
            <a:ext cx="8501062" cy="5573712"/>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47625" y="0"/>
            <a:ext cx="9191625" cy="689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4 - Τίτλος"/>
          <p:cNvSpPr>
            <a:spLocks noGrp="1"/>
          </p:cNvSpPr>
          <p:nvPr>
            <p:ph type="title"/>
          </p:nvPr>
        </p:nvSpPr>
        <p:spPr>
          <a:xfrm>
            <a:off x="0" y="0"/>
            <a:ext cx="9144000" cy="928688"/>
          </a:xfrm>
        </p:spPr>
        <p:txBody>
          <a:bodyPr/>
          <a:lstStyle/>
          <a:p>
            <a:r>
              <a:rPr lang="el-GR" sz="2800" smtClean="0"/>
              <a:t>Ψηφιδωτά στον Άγιο Δημήτριο Θεσσαλονίκης</a:t>
            </a:r>
          </a:p>
        </p:txBody>
      </p:sp>
      <p:pic>
        <p:nvPicPr>
          <p:cNvPr id="46083" name="Picture 3" descr="C:\Users\gwgw\Desktop\ΣΧΟΛΕΙΟ\ΙΣΤΟΡΙΑ Β΄ ΓΥΜΝ\21. ΒΥΖΑΝΤΙΝΗ ΤΕΧΝΗ\Βυζαντινή τέχνη\Η βυζαντινή τέχνη-εικόνες\2.ψηφιδωτά\Naoi.Dhmhtrios13.jpg"/>
          <p:cNvPicPr>
            <a:picLocks noGrp="1" noChangeAspect="1" noChangeArrowheads="1"/>
          </p:cNvPicPr>
          <p:nvPr>
            <p:ph sz="half" idx="1"/>
          </p:nvPr>
        </p:nvPicPr>
        <p:blipFill>
          <a:blip r:embed="rId2"/>
          <a:srcRect/>
          <a:stretch>
            <a:fillRect/>
          </a:stretch>
        </p:blipFill>
        <p:spPr>
          <a:xfrm>
            <a:off x="500063" y="785813"/>
            <a:ext cx="2571750" cy="5795962"/>
          </a:xfrm>
          <a:noFill/>
        </p:spPr>
      </p:pic>
      <p:pic>
        <p:nvPicPr>
          <p:cNvPr id="46084" name="Picture 4" descr="C:\Users\gwgw\Desktop\ΣΧΟΛΕΙΟ\ΙΣΤΟΡΙΑ Β΄ ΓΥΜΝ\21. ΒΥΖΑΝΤΙΝΗ ΤΕΧΝΗ\Βυζαντινή τέχνη\Η βυζαντινή τέχνη-εικόνες\2.ψηφιδωτά\unnamed (2).jpg"/>
          <p:cNvPicPr>
            <a:picLocks noGrp="1" noChangeAspect="1" noChangeArrowheads="1"/>
          </p:cNvPicPr>
          <p:nvPr>
            <p:ph sz="half" idx="2"/>
          </p:nvPr>
        </p:nvPicPr>
        <p:blipFill>
          <a:blip r:embed="rId3"/>
          <a:srcRect/>
          <a:stretch>
            <a:fillRect/>
          </a:stretch>
        </p:blipFill>
        <p:spPr>
          <a:xfrm>
            <a:off x="3500438" y="887413"/>
            <a:ext cx="5286375" cy="5456237"/>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0" y="0"/>
            <a:ext cx="9144000" cy="928688"/>
          </a:xfrm>
        </p:spPr>
        <p:txBody>
          <a:bodyPr/>
          <a:lstStyle/>
          <a:p>
            <a:r>
              <a:rPr lang="el-GR" sz="2800" smtClean="0"/>
              <a:t>Ο τρούλος της Αγίας Σοφίας Θεσσαλονίκης (Ανάληψη του Χριστού)</a:t>
            </a:r>
          </a:p>
        </p:txBody>
      </p:sp>
      <p:pic>
        <p:nvPicPr>
          <p:cNvPr id="47107" name="Picture 4" descr="C:\Users\gwgw\Desktop\ΣΧΟΛΕΙΟ\ΙΣΤΟΡΙΑ Β΄ ΓΥΜΝ\21. ΒΥΖΑΝΤΙΝΗ ΤΕΧΝΗ\Βυζαντινή τέχνη\Η βυζαντινή τέχνη-εικόνες\2.ψηφιδωτά\unnamed.jpg"/>
          <p:cNvPicPr>
            <a:picLocks noGrp="1" noChangeAspect="1" noChangeArrowheads="1"/>
          </p:cNvPicPr>
          <p:nvPr>
            <p:ph idx="1"/>
          </p:nvPr>
        </p:nvPicPr>
        <p:blipFill>
          <a:blip r:embed="rId2"/>
          <a:srcRect/>
          <a:stretch>
            <a:fillRect/>
          </a:stretch>
        </p:blipFill>
        <p:spPr>
          <a:xfrm>
            <a:off x="571500" y="928688"/>
            <a:ext cx="7897813" cy="583565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a:xfrm>
            <a:off x="0" y="0"/>
            <a:ext cx="9144000" cy="1000125"/>
          </a:xfrm>
        </p:spPr>
        <p:txBody>
          <a:bodyPr/>
          <a:lstStyle/>
          <a:p>
            <a:r>
              <a:rPr lang="el-GR" sz="2800" smtClean="0"/>
              <a:t>Η Γέννηση του Χριστού (Όσιος Λουκάς Βοιωτίας)</a:t>
            </a:r>
          </a:p>
        </p:txBody>
      </p:sp>
      <p:pic>
        <p:nvPicPr>
          <p:cNvPr id="48131" name="Picture 2" descr="C:\Users\gwgw\Desktop\ΣΧΟΛΕΙΟ\ΙΣΤΟΡΙΑ Β΄ ΓΥΜΝ\21. ΒΥΖΑΝΤΙΝΗ ΤΕΧΝΗ\Βυζαντινή τέχνη\Η βυζαντινή τέχνη-εικόνες\2.ψηφιδωτά\ceb3ceadcebdcebdceb7cf83ceb7-cebccebfcebdceaecf82-ceb4ceb1cf86cebdceafcebfcf85.jpg"/>
          <p:cNvPicPr>
            <a:picLocks noGrp="1" noChangeAspect="1" noChangeArrowheads="1"/>
          </p:cNvPicPr>
          <p:nvPr>
            <p:ph idx="1"/>
          </p:nvPr>
        </p:nvPicPr>
        <p:blipFill>
          <a:blip r:embed="rId2"/>
          <a:srcRect/>
          <a:stretch>
            <a:fillRect/>
          </a:stretch>
        </p:blipFill>
        <p:spPr>
          <a:xfrm>
            <a:off x="571500" y="857250"/>
            <a:ext cx="7854950" cy="5786438"/>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p:cNvSpPr>
            <a:spLocks noGrp="1"/>
          </p:cNvSpPr>
          <p:nvPr>
            <p:ph type="title"/>
          </p:nvPr>
        </p:nvSpPr>
        <p:spPr>
          <a:xfrm>
            <a:off x="0" y="0"/>
            <a:ext cx="9144000" cy="1000125"/>
          </a:xfrm>
        </p:spPr>
        <p:txBody>
          <a:bodyPr/>
          <a:lstStyle/>
          <a:p>
            <a:r>
              <a:rPr lang="el-GR" sz="2800" dirty="0" smtClean="0"/>
              <a:t>Η Πλατυτέρα στην κόγχη του ιερού της Αγίας Σοφίας στην Κωνσταντινούπολη</a:t>
            </a:r>
          </a:p>
        </p:txBody>
      </p:sp>
      <p:pic>
        <p:nvPicPr>
          <p:cNvPr id="49155" name="Picture 2" descr="C:\Users\gwgw\Desktop\ΣΧΟΛΕΙΟ\ΙΣΤΟΡΙΑ Β΄ ΓΥΜΝ\21. ΒΥΖΑΝΤΙΝΗ ΤΕΧΝΗ\Βυζαντινή τέχνη\Η βυζαντινή τέχνη-εικόνες\2.ψηφιδωτά\1_1.jpg"/>
          <p:cNvPicPr>
            <a:picLocks noGrp="1" noChangeAspect="1" noChangeArrowheads="1"/>
          </p:cNvPicPr>
          <p:nvPr>
            <p:ph idx="1"/>
          </p:nvPr>
        </p:nvPicPr>
        <p:blipFill>
          <a:blip r:embed="rId2"/>
          <a:srcRect/>
          <a:stretch>
            <a:fillRect/>
          </a:stretch>
        </p:blipFill>
        <p:spPr>
          <a:xfrm>
            <a:off x="2128838" y="928688"/>
            <a:ext cx="4491037" cy="5715000"/>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p:nvPr>
        </p:nvSpPr>
        <p:spPr>
          <a:xfrm>
            <a:off x="0" y="0"/>
            <a:ext cx="9144000" cy="928688"/>
          </a:xfrm>
        </p:spPr>
        <p:txBody>
          <a:bodyPr/>
          <a:lstStyle/>
          <a:p>
            <a:r>
              <a:rPr lang="el-GR" sz="2400" smtClean="0"/>
              <a:t>Ο Κωνσταντίνος προσφέρει την Κωνσταντινούπολη και ο Ιουστινιανός την Αγία Σοφία στη Θεοτόκο (Αγία Σοφία Κων/πολης)</a:t>
            </a:r>
          </a:p>
        </p:txBody>
      </p:sp>
      <p:pic>
        <p:nvPicPr>
          <p:cNvPr id="50179" name="Picture 2" descr="C:\Users\gwgw\Desktop\ΣΧΟΛΕΙΟ\ΙΣΤΟΡΙΑ Β΄ ΓΥΜΝ\21. ΒΥΖΑΝΤΙΝΗ ΤΕΧΝΗ\Βυζαντινή τέχνη\Η βυζαντινή τέχνη-εικόνες\2.ψηφιδωτά\451site.jpg"/>
          <p:cNvPicPr>
            <a:picLocks noGrp="1" noChangeAspect="1" noChangeArrowheads="1"/>
          </p:cNvPicPr>
          <p:nvPr>
            <p:ph idx="1"/>
          </p:nvPr>
        </p:nvPicPr>
        <p:blipFill>
          <a:blip r:embed="rId2"/>
          <a:srcRect/>
          <a:stretch>
            <a:fillRect/>
          </a:stretch>
        </p:blipFill>
        <p:spPr>
          <a:xfrm>
            <a:off x="785813" y="928688"/>
            <a:ext cx="7394575" cy="5695950"/>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Τίτλος"/>
          <p:cNvSpPr>
            <a:spLocks noGrp="1"/>
          </p:cNvSpPr>
          <p:nvPr>
            <p:ph type="title"/>
          </p:nvPr>
        </p:nvSpPr>
        <p:spPr>
          <a:xfrm>
            <a:off x="0" y="0"/>
            <a:ext cx="9144000" cy="1000125"/>
          </a:xfrm>
        </p:spPr>
        <p:txBody>
          <a:bodyPr/>
          <a:lstStyle/>
          <a:p>
            <a:r>
              <a:rPr lang="el-GR" sz="2800" smtClean="0"/>
              <a:t>Ο Κωνσταντίνος Θ΄ Μονομάχος και η αυτοκράτειρα Ζωή σε ψηφιδωτό της Αγίας Σοφίας Κωνσταντινούπολης</a:t>
            </a:r>
          </a:p>
        </p:txBody>
      </p:sp>
      <p:pic>
        <p:nvPicPr>
          <p:cNvPr id="51203" name="Picture 2" descr="C:\Users\gwgw\Desktop\ΣΧΟΛΕΙΟ\ΙΣΤΟΡΙΑ Β΄ ΓΥΜΝ\21. ΒΥΖΑΝΤΙΝΗ ΤΕΧΝΗ\Βυζαντινή τέχνη\Η βυζαντινή τέχνη-εικόνες\2.ψηφιδωτά\HagiaSophia_mosaic.jpg"/>
          <p:cNvPicPr>
            <a:picLocks noGrp="1" noChangeAspect="1" noChangeArrowheads="1"/>
          </p:cNvPicPr>
          <p:nvPr>
            <p:ph idx="1"/>
          </p:nvPr>
        </p:nvPicPr>
        <p:blipFill>
          <a:blip r:embed="rId2"/>
          <a:srcRect/>
          <a:stretch>
            <a:fillRect/>
          </a:stretch>
        </p:blipFill>
        <p:spPr>
          <a:xfrm>
            <a:off x="857250" y="968375"/>
            <a:ext cx="7643813" cy="5818188"/>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http://3.bp.blogspot.com/_WMu_KBcWlyE/SuRYkYGTFuI/AAAAAAAAWLk/8tejtwuDTpU/s400/Î±Î³Î¹Î¿Ï+Î´Î·Î¼Î·ÏÏÎ¹Î¿Ï+4.JPG"/>
          <p:cNvPicPr>
            <a:picLocks noChangeAspect="1" noChangeArrowheads="1"/>
          </p:cNvPicPr>
          <p:nvPr/>
        </p:nvPicPr>
        <p:blipFill>
          <a:blip r:embed="rId2"/>
          <a:srcRect/>
          <a:stretch>
            <a:fillRect/>
          </a:stretch>
        </p:blipFill>
        <p:spPr bwMode="auto">
          <a:xfrm>
            <a:off x="381000" y="228600"/>
            <a:ext cx="8077200" cy="5413375"/>
          </a:xfrm>
          <a:prstGeom prst="rect">
            <a:avLst/>
          </a:prstGeom>
          <a:noFill/>
          <a:ln w="9525">
            <a:noFill/>
            <a:miter lim="800000"/>
            <a:headEnd/>
            <a:tailEnd/>
          </a:ln>
        </p:spPr>
      </p:pic>
      <p:sp>
        <p:nvSpPr>
          <p:cNvPr id="6147" name="Text Box 4"/>
          <p:cNvSpPr txBox="1">
            <a:spLocks noChangeArrowheads="1"/>
          </p:cNvSpPr>
          <p:nvPr/>
        </p:nvSpPr>
        <p:spPr bwMode="auto">
          <a:xfrm>
            <a:off x="1066800" y="5853113"/>
            <a:ext cx="7086600" cy="1004887"/>
          </a:xfrm>
          <a:prstGeom prst="rect">
            <a:avLst/>
          </a:prstGeom>
          <a:noFill/>
          <a:ln w="9525">
            <a:noFill/>
            <a:miter lim="800000"/>
            <a:headEnd/>
            <a:tailEnd/>
          </a:ln>
        </p:spPr>
        <p:txBody>
          <a:bodyPr>
            <a:spAutoFit/>
          </a:bodyPr>
          <a:lstStyle/>
          <a:p>
            <a:pPr>
              <a:spcBef>
                <a:spcPct val="50000"/>
              </a:spcBef>
            </a:pPr>
            <a:r>
              <a:rPr lang="el-GR"/>
              <a:t>Εσωτερικό ναού Αγίου Δημητρίου Θεσσαλονίκης</a:t>
            </a:r>
          </a:p>
          <a:p>
            <a:pPr>
              <a:spcBef>
                <a:spcPct val="50000"/>
              </a:spcBef>
            </a:pPr>
            <a:endParaRPr lang="el-G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Τίτλος"/>
          <p:cNvSpPr>
            <a:spLocks noGrp="1"/>
          </p:cNvSpPr>
          <p:nvPr>
            <p:ph type="title"/>
          </p:nvPr>
        </p:nvSpPr>
        <p:spPr>
          <a:xfrm>
            <a:off x="0" y="0"/>
            <a:ext cx="9144000" cy="928688"/>
          </a:xfrm>
        </p:spPr>
        <p:txBody>
          <a:bodyPr/>
          <a:lstStyle/>
          <a:p>
            <a:r>
              <a:rPr lang="el-GR" sz="2800" smtClean="0"/>
              <a:t>Λεπτομέρεια του προηγούμενου ψηφιδωτού</a:t>
            </a:r>
          </a:p>
        </p:txBody>
      </p:sp>
      <p:pic>
        <p:nvPicPr>
          <p:cNvPr id="52227" name="Picture 3" descr="C:\Users\gwgw\Desktop\ΣΧΟΛΕΙΟ\ΙΣΤΟΡΙΑ Β΄ ΓΥΜΝ\21. ΒΥΖΑΝΤΙΝΗ ΤΕΧΝΗ\Βυζαντινή τέχνη\Η βυζαντινή τέχνη-εικόνες\2.ψηφιδωτά\200px-Emperor_Constantine_IX.jpg"/>
          <p:cNvPicPr>
            <a:picLocks noGrp="1" noChangeAspect="1" noChangeArrowheads="1"/>
          </p:cNvPicPr>
          <p:nvPr>
            <p:ph idx="1"/>
          </p:nvPr>
        </p:nvPicPr>
        <p:blipFill>
          <a:blip r:embed="rId2"/>
          <a:srcRect/>
          <a:stretch>
            <a:fillRect/>
          </a:stretch>
        </p:blipFill>
        <p:spPr>
          <a:xfrm>
            <a:off x="2357438" y="727075"/>
            <a:ext cx="3957637" cy="5916613"/>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Τίτλος"/>
          <p:cNvSpPr>
            <a:spLocks noGrp="1"/>
          </p:cNvSpPr>
          <p:nvPr>
            <p:ph type="title"/>
          </p:nvPr>
        </p:nvSpPr>
        <p:spPr>
          <a:xfrm>
            <a:off x="0" y="0"/>
            <a:ext cx="9144000" cy="928688"/>
          </a:xfrm>
        </p:spPr>
        <p:txBody>
          <a:bodyPr/>
          <a:lstStyle/>
          <a:p>
            <a:r>
              <a:rPr lang="el-GR" sz="2800" smtClean="0"/>
              <a:t>Ο αυτοκράτορας Ιωάννης Β΄ Κομνηνός με την Αυτοκράτειρα Ειρήνη σε ψηφιδωτό της Αγίας Σοφίας Κωνσταντινούπολης</a:t>
            </a:r>
          </a:p>
        </p:txBody>
      </p:sp>
      <p:pic>
        <p:nvPicPr>
          <p:cNvPr id="53251" name="Picture 3" descr="C:\Users\gwgw\Desktop\ΣΧΟΛΕΙΟ\ΙΣΤΟΡΙΑ Β΄ ΓΥΜΝ\21. ΒΥΖΑΝΤΙΝΗ ΤΕΧΝΗ\Βυζαντινή τέχνη\Η βυζαντινή τέχνη-εικόνες\2.ψηφιδωτά\800px-Byzantinischer_Mosaizist_um_1118_001.jpg"/>
          <p:cNvPicPr>
            <a:picLocks noGrp="1" noChangeAspect="1" noChangeArrowheads="1"/>
          </p:cNvPicPr>
          <p:nvPr>
            <p:ph idx="1"/>
          </p:nvPr>
        </p:nvPicPr>
        <p:blipFill>
          <a:blip r:embed="rId2"/>
          <a:srcRect/>
          <a:stretch>
            <a:fillRect/>
          </a:stretch>
        </p:blipFill>
        <p:spPr>
          <a:xfrm>
            <a:off x="857250" y="928688"/>
            <a:ext cx="7470775" cy="5715000"/>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p:cNvSpPr>
            <a:spLocks noGrp="1"/>
          </p:cNvSpPr>
          <p:nvPr>
            <p:ph type="title"/>
          </p:nvPr>
        </p:nvSpPr>
        <p:spPr>
          <a:xfrm>
            <a:off x="0" y="0"/>
            <a:ext cx="9144000" cy="857250"/>
          </a:xfrm>
        </p:spPr>
        <p:txBody>
          <a:bodyPr/>
          <a:lstStyle/>
          <a:p>
            <a:r>
              <a:rPr lang="el-GR" sz="2400" smtClean="0"/>
              <a:t>Ο Ιησούς Χριστός σε ψηφιδωτό της Αγίας Σοφίας Κωνσταντινούπολης</a:t>
            </a:r>
          </a:p>
        </p:txBody>
      </p:sp>
      <p:pic>
        <p:nvPicPr>
          <p:cNvPr id="54275" name="Picture 2" descr="C:\Users\gwgw\Desktop\ΣΧΟΛΕΙΟ\ΙΣΤΟΡΙΑ Β΄ ΓΥΜΝ\21. ΒΥΖΑΝΤΙΝΗ ΤΕΧΝΗ\Βυζαντινή τέχνη\Η βυζαντινή τέχνη-εικόνες\2.ψηφιδωτά\xristospantokrator-agia-sofia.jpg"/>
          <p:cNvPicPr>
            <a:picLocks noGrp="1" noChangeAspect="1" noChangeArrowheads="1"/>
          </p:cNvPicPr>
          <p:nvPr>
            <p:ph idx="1"/>
          </p:nvPr>
        </p:nvPicPr>
        <p:blipFill>
          <a:blip r:embed="rId2"/>
          <a:srcRect/>
          <a:stretch>
            <a:fillRect/>
          </a:stretch>
        </p:blipFill>
        <p:spPr>
          <a:xfrm>
            <a:off x="1941513" y="642938"/>
            <a:ext cx="4987925" cy="6072187"/>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a:xfrm>
            <a:off x="0" y="0"/>
            <a:ext cx="9144000" cy="857250"/>
          </a:xfrm>
        </p:spPr>
        <p:txBody>
          <a:bodyPr/>
          <a:lstStyle/>
          <a:p>
            <a:r>
              <a:rPr lang="el-GR" sz="2800" smtClean="0"/>
              <a:t>Ψηφιδωτό της Μονής της Χώρας στην Κωνσταντινούπολη (ο κτήτωρ προσφέρει την εκκλησία στον Χριστό)</a:t>
            </a:r>
          </a:p>
        </p:txBody>
      </p:sp>
      <p:pic>
        <p:nvPicPr>
          <p:cNvPr id="55299" name="Picture 2" descr="C:\Users\gwgw\Desktop\ΣΧΟΛΕΙΟ\ΙΣΤΟΡΙΑ Β΄ ΓΥΜΝ\21. ΒΥΖΑΝΤΙΝΗ ΤΕΧΝΗ\Βυζαντινή τέχνη\Η βυζαντινή τέχνη-εικόνες\2.ψηφιδωτά\pnf2pic1.gif"/>
          <p:cNvPicPr>
            <a:picLocks noGrp="1" noChangeAspect="1" noChangeArrowheads="1"/>
          </p:cNvPicPr>
          <p:nvPr>
            <p:ph idx="1"/>
          </p:nvPr>
        </p:nvPicPr>
        <p:blipFill>
          <a:blip r:embed="rId2"/>
          <a:srcRect/>
          <a:stretch>
            <a:fillRect/>
          </a:stretch>
        </p:blipFill>
        <p:spPr>
          <a:xfrm>
            <a:off x="1428750" y="928688"/>
            <a:ext cx="6332538" cy="5857875"/>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a:xfrm>
            <a:off x="0" y="0"/>
            <a:ext cx="9144000" cy="785813"/>
          </a:xfrm>
        </p:spPr>
        <p:txBody>
          <a:bodyPr/>
          <a:lstStyle/>
          <a:p>
            <a:r>
              <a:rPr lang="el-GR" sz="2800" smtClean="0"/>
              <a:t>Ψηφιδωτό της Μονής της Χώρας</a:t>
            </a:r>
          </a:p>
        </p:txBody>
      </p:sp>
      <p:pic>
        <p:nvPicPr>
          <p:cNvPr id="56323" name="Picture 2" descr="C:\Users\gwgw\Desktop\ΣΧΟΛΕΙΟ\ΙΣΤΟΡΙΑ Β΄ ΓΥΜΝ\21. ΒΥΖΑΝΤΙΝΗ ΤΕΧΝΗ\Βυζαντινή τέχνη\Η βυζαντινή τέχνη-εικόνες\2.ψηφιδωτά\12_Moni_Choras.jpg"/>
          <p:cNvPicPr>
            <a:picLocks noGrp="1" noChangeAspect="1" noChangeArrowheads="1"/>
          </p:cNvPicPr>
          <p:nvPr>
            <p:ph idx="1"/>
          </p:nvPr>
        </p:nvPicPr>
        <p:blipFill>
          <a:blip r:embed="rId2"/>
          <a:srcRect/>
          <a:stretch>
            <a:fillRect/>
          </a:stretch>
        </p:blipFill>
        <p:spPr>
          <a:xfrm>
            <a:off x="357188" y="714375"/>
            <a:ext cx="8351837" cy="5559425"/>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2 - Θέση περιεχομένου"/>
          <p:cNvSpPr>
            <a:spLocks noGrp="1"/>
          </p:cNvSpPr>
          <p:nvPr>
            <p:ph idx="1"/>
          </p:nvPr>
        </p:nvSpPr>
        <p:spPr/>
        <p:txBody>
          <a:bodyPr/>
          <a:lstStyle/>
          <a:p>
            <a:endParaRPr lang="el-GR" smtClean="0"/>
          </a:p>
        </p:txBody>
      </p:sp>
      <p:pic>
        <p:nvPicPr>
          <p:cNvPr id="57347" name="Picture 2" descr="C:\Users\gwgw\Desktop\ΣΧΟΛΕΙΟ\ΙΣΤΟΡΙΑ Β΄ ΓΥΜΝ\21. ΒΥΖΑΝΤΙΝΗ ΤΕΧΝΗ\Βυζαντινή τέχνη\Η βυζαντινή τέχνη-εικόνες\3.τοιχογραφίες\page_11.jpg"/>
          <p:cNvPicPr>
            <a:picLocks noChangeAspect="1" noChangeArrowheads="1"/>
          </p:cNvPicPr>
          <p:nvPr/>
        </p:nvPicPr>
        <p:blipFill>
          <a:blip r:embed="rId2"/>
          <a:srcRect/>
          <a:stretch>
            <a:fillRect/>
          </a:stretch>
        </p:blipFill>
        <p:spPr bwMode="auto">
          <a:xfrm>
            <a:off x="-47625" y="0"/>
            <a:ext cx="91916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a:xfrm>
            <a:off x="0" y="0"/>
            <a:ext cx="9144000" cy="928688"/>
          </a:xfrm>
        </p:spPr>
        <p:txBody>
          <a:bodyPr/>
          <a:lstStyle/>
          <a:p>
            <a:r>
              <a:rPr lang="el-GR" sz="2800" smtClean="0"/>
              <a:t>Η Ανάσταση του Χριστού (Μονή της Χώρας)</a:t>
            </a:r>
          </a:p>
        </p:txBody>
      </p:sp>
      <p:pic>
        <p:nvPicPr>
          <p:cNvPr id="58371" name="Picture 2" descr="C:\Users\gwgw\Desktop\ΣΧΟΛΕΙΟ\ΙΣΤΟΡΙΑ Β΄ ΓΥΜΝ\21. ΒΥΖΑΝΤΙΝΗ ΤΕΧΝΗ\Βυζαντινή τέχνη\Η βυζαντινή τέχνη-εικόνες\3.τοιχογραφίες\1.jpg"/>
          <p:cNvPicPr>
            <a:picLocks noGrp="1" noChangeAspect="1" noChangeArrowheads="1"/>
          </p:cNvPicPr>
          <p:nvPr>
            <p:ph idx="1"/>
          </p:nvPr>
        </p:nvPicPr>
        <p:blipFill>
          <a:blip r:embed="rId2"/>
          <a:srcRect/>
          <a:stretch>
            <a:fillRect/>
          </a:stretch>
        </p:blipFill>
        <p:spPr>
          <a:xfrm>
            <a:off x="285750" y="1285875"/>
            <a:ext cx="8613775" cy="5072063"/>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p:nvPr>
        </p:nvSpPr>
        <p:spPr>
          <a:xfrm>
            <a:off x="0" y="0"/>
            <a:ext cx="9144000" cy="928688"/>
          </a:xfrm>
        </p:spPr>
        <p:txBody>
          <a:bodyPr/>
          <a:lstStyle/>
          <a:p>
            <a:r>
              <a:rPr lang="el-GR" sz="2800" smtClean="0"/>
              <a:t>Η Παναγία Γλυκοφιλούσα</a:t>
            </a:r>
          </a:p>
        </p:txBody>
      </p:sp>
      <p:pic>
        <p:nvPicPr>
          <p:cNvPr id="59395" name="Picture 2" descr="C:\Users\gwgw\Desktop\ΣΧΟΛΕΙΟ\ΙΣΤΟΡΙΑ Β΄ ΓΥΜΝ\21. ΒΥΖΑΝΤΙΝΗ ΤΕΧΝΗ\Βυζαντινή τέχνη\Η βυζαντινή τέχνη-εικόνες\3.τοιχογραφίες\234-193.jpg"/>
          <p:cNvPicPr>
            <a:picLocks noGrp="1" noChangeAspect="1" noChangeArrowheads="1"/>
          </p:cNvPicPr>
          <p:nvPr>
            <p:ph idx="1"/>
          </p:nvPr>
        </p:nvPicPr>
        <p:blipFill>
          <a:blip r:embed="rId2"/>
          <a:srcRect/>
          <a:stretch>
            <a:fillRect/>
          </a:stretch>
        </p:blipFill>
        <p:spPr>
          <a:xfrm>
            <a:off x="363538" y="857250"/>
            <a:ext cx="8529637" cy="5715000"/>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p:nvPr>
        </p:nvSpPr>
        <p:spPr>
          <a:xfrm>
            <a:off x="0" y="1"/>
            <a:ext cx="9144000" cy="642918"/>
          </a:xfrm>
        </p:spPr>
        <p:txBody>
          <a:bodyPr/>
          <a:lstStyle/>
          <a:p>
            <a:r>
              <a:rPr lang="el-GR" sz="2800" dirty="0" smtClean="0"/>
              <a:t>Η  Γέννηση του Χριστού</a:t>
            </a:r>
          </a:p>
        </p:txBody>
      </p:sp>
      <p:pic>
        <p:nvPicPr>
          <p:cNvPr id="60419" name="Picture 2" descr="C:\Users\gwgw\Desktop\ΣΧΟΛΕΙΟ\ΙΣΤΟΡΙΑ Β΄ ΓΥΜΝ\21. ΒΥΖΑΝΤΙΝΗ ΤΕΧΝΗ\Βυζαντινή τέχνη\Η βυζαντινή τέχνη-εικόνες\3.τοιχογραφίες\Gennesis protatou.jpg"/>
          <p:cNvPicPr>
            <a:picLocks noGrp="1" noChangeAspect="1" noChangeArrowheads="1"/>
          </p:cNvPicPr>
          <p:nvPr>
            <p:ph idx="1"/>
          </p:nvPr>
        </p:nvPicPr>
        <p:blipFill>
          <a:blip r:embed="rId2"/>
          <a:srcRect/>
          <a:stretch>
            <a:fillRect/>
          </a:stretch>
        </p:blipFill>
        <p:spPr>
          <a:xfrm>
            <a:off x="2428875" y="714375"/>
            <a:ext cx="4230688" cy="5929313"/>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Τίτλος"/>
          <p:cNvSpPr>
            <a:spLocks noGrp="1"/>
          </p:cNvSpPr>
          <p:nvPr>
            <p:ph type="title"/>
          </p:nvPr>
        </p:nvSpPr>
        <p:spPr>
          <a:xfrm>
            <a:off x="0" y="1"/>
            <a:ext cx="9144000" cy="785794"/>
          </a:xfrm>
        </p:spPr>
        <p:txBody>
          <a:bodyPr/>
          <a:lstStyle/>
          <a:p>
            <a:r>
              <a:rPr lang="el-GR" sz="2800" dirty="0" smtClean="0"/>
              <a:t>Η Ανάληψη (λεπτομέρεια) στην Παντάνασσα του Μυστρά</a:t>
            </a:r>
          </a:p>
        </p:txBody>
      </p:sp>
      <p:pic>
        <p:nvPicPr>
          <p:cNvPr id="61443" name="Picture 2" descr="C:\Users\gwgw\Desktop\ΣΧΟΛΕΙΟ\ΙΣΤΟΡΙΑ Β΄ ΓΥΜΝ\21. ΒΥΖΑΝΤΙΝΗ ΤΕΧΝΗ\Βυζαντινή τέχνη\Η βυζαντινή τέχνη-εικόνες\3.τοιχογραφίες\e109ba21b3c27c12edf614ac088363d3.jpg"/>
          <p:cNvPicPr>
            <a:picLocks noGrp="1" noChangeAspect="1" noChangeArrowheads="1"/>
          </p:cNvPicPr>
          <p:nvPr>
            <p:ph idx="1"/>
          </p:nvPr>
        </p:nvPicPr>
        <p:blipFill>
          <a:blip r:embed="rId2"/>
          <a:srcRect/>
          <a:stretch>
            <a:fillRect/>
          </a:stretch>
        </p:blipFill>
        <p:spPr>
          <a:xfrm>
            <a:off x="285750" y="857250"/>
            <a:ext cx="8550275" cy="5572125"/>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http://www2.e-yliko.gr/htmls/Fyyl/Istoria/ByzNaodomia/naodom3perikendri/perikdricons/ConstanzaRome.jpg"/>
          <p:cNvPicPr>
            <a:picLocks noChangeAspect="1" noChangeArrowheads="1"/>
          </p:cNvPicPr>
          <p:nvPr/>
        </p:nvPicPr>
        <p:blipFill>
          <a:blip r:embed="rId2"/>
          <a:srcRect/>
          <a:stretch>
            <a:fillRect/>
          </a:stretch>
        </p:blipFill>
        <p:spPr bwMode="auto">
          <a:xfrm>
            <a:off x="76200" y="-182563"/>
            <a:ext cx="4257675" cy="4476751"/>
          </a:xfrm>
          <a:prstGeom prst="rect">
            <a:avLst/>
          </a:prstGeom>
          <a:noFill/>
          <a:ln w="9525">
            <a:noFill/>
            <a:miter lim="800000"/>
            <a:headEnd/>
            <a:tailEnd/>
          </a:ln>
        </p:spPr>
      </p:pic>
      <p:pic>
        <p:nvPicPr>
          <p:cNvPr id="7171" name="Picture 5" descr="http://www2.e-yliko.gr/htmls/Fyyl/Istoria/ByzNaodomia/naodom3perikendri/perikdricons/rotondalrg.jpg"/>
          <p:cNvPicPr>
            <a:picLocks noChangeAspect="1" noChangeArrowheads="1"/>
          </p:cNvPicPr>
          <p:nvPr/>
        </p:nvPicPr>
        <p:blipFill>
          <a:blip r:embed="rId3"/>
          <a:srcRect/>
          <a:stretch>
            <a:fillRect/>
          </a:stretch>
        </p:blipFill>
        <p:spPr bwMode="auto">
          <a:xfrm>
            <a:off x="4286250" y="500063"/>
            <a:ext cx="4662488" cy="3643312"/>
          </a:xfrm>
          <a:prstGeom prst="rect">
            <a:avLst/>
          </a:prstGeom>
          <a:noFill/>
          <a:ln w="9525">
            <a:noFill/>
            <a:miter lim="800000"/>
            <a:headEnd/>
            <a:tailEnd/>
          </a:ln>
        </p:spPr>
      </p:pic>
      <p:sp>
        <p:nvSpPr>
          <p:cNvPr id="7172" name="5 - TextBox"/>
          <p:cNvSpPr txBox="1">
            <a:spLocks noChangeArrowheads="1"/>
          </p:cNvSpPr>
          <p:nvPr/>
        </p:nvSpPr>
        <p:spPr bwMode="auto">
          <a:xfrm>
            <a:off x="428625" y="4572000"/>
            <a:ext cx="3143250" cy="830263"/>
          </a:xfrm>
          <a:prstGeom prst="rect">
            <a:avLst/>
          </a:prstGeom>
          <a:noFill/>
          <a:ln w="9525">
            <a:noFill/>
            <a:miter lim="800000"/>
            <a:headEnd/>
            <a:tailEnd/>
          </a:ln>
        </p:spPr>
        <p:txBody>
          <a:bodyPr>
            <a:spAutoFit/>
          </a:bodyPr>
          <a:lstStyle/>
          <a:p>
            <a:r>
              <a:rPr lang="en-US"/>
              <a:t>Santa Constanza, </a:t>
            </a:r>
            <a:r>
              <a:rPr lang="el-GR"/>
              <a:t>Ρώμη, 4</a:t>
            </a:r>
            <a:r>
              <a:rPr lang="el-GR" baseline="30000"/>
              <a:t>ος</a:t>
            </a:r>
            <a:r>
              <a:rPr lang="el-GR"/>
              <a:t> αιώνας μ.Χ.</a:t>
            </a:r>
          </a:p>
        </p:txBody>
      </p:sp>
      <p:sp>
        <p:nvSpPr>
          <p:cNvPr id="7173" name="6 - TextBox"/>
          <p:cNvSpPr txBox="1">
            <a:spLocks noChangeArrowheads="1"/>
          </p:cNvSpPr>
          <p:nvPr/>
        </p:nvSpPr>
        <p:spPr bwMode="auto">
          <a:xfrm>
            <a:off x="4857750" y="4500563"/>
            <a:ext cx="2643188" cy="1938337"/>
          </a:xfrm>
          <a:prstGeom prst="rect">
            <a:avLst/>
          </a:prstGeom>
          <a:noFill/>
          <a:ln w="9525">
            <a:noFill/>
            <a:miter lim="800000"/>
            <a:headEnd/>
            <a:tailEnd/>
          </a:ln>
        </p:spPr>
        <p:txBody>
          <a:bodyPr>
            <a:spAutoFit/>
          </a:bodyPr>
          <a:lstStyle/>
          <a:p>
            <a:r>
              <a:rPr lang="el-GR"/>
              <a:t>Άγιος Γεώργιος (Ροτόντα. Αρχικά υπήρξε μαυσωλείο του Γαλερίου) Θεσσαλονίκη</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Τίτλος"/>
          <p:cNvSpPr>
            <a:spLocks noGrp="1"/>
          </p:cNvSpPr>
          <p:nvPr>
            <p:ph type="title"/>
          </p:nvPr>
        </p:nvSpPr>
        <p:spPr>
          <a:xfrm>
            <a:off x="0" y="0"/>
            <a:ext cx="9144000" cy="642938"/>
          </a:xfrm>
        </p:spPr>
        <p:txBody>
          <a:bodyPr/>
          <a:lstStyle/>
          <a:p>
            <a:r>
              <a:rPr lang="el-GR" sz="2800" smtClean="0"/>
              <a:t>Η προδοσία του Ιούδα (λεπτομέρεια)</a:t>
            </a:r>
          </a:p>
        </p:txBody>
      </p:sp>
      <p:pic>
        <p:nvPicPr>
          <p:cNvPr id="62467" name="Picture 2" descr="C:\Users\gwgw\Desktop\ΣΧΟΛΕΙΟ\ΙΣΤΟΡΙΑ Β΄ ΓΥΜΝ\21. ΒΥΖΑΝΤΙΝΗ ΤΕΧΝΗ\Βυζαντινή τέχνη\Η βυζαντινή τέχνη-εικόνες\3.τοιχογραφίες\261-221.jpg"/>
          <p:cNvPicPr>
            <a:picLocks noGrp="1" noChangeAspect="1" noChangeArrowheads="1"/>
          </p:cNvPicPr>
          <p:nvPr>
            <p:ph idx="1"/>
          </p:nvPr>
        </p:nvPicPr>
        <p:blipFill>
          <a:blip r:embed="rId2"/>
          <a:srcRect/>
          <a:stretch>
            <a:fillRect/>
          </a:stretch>
        </p:blipFill>
        <p:spPr>
          <a:xfrm>
            <a:off x="2000250" y="714375"/>
            <a:ext cx="4619625" cy="5953125"/>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Τίτλος"/>
          <p:cNvSpPr>
            <a:spLocks noGrp="1"/>
          </p:cNvSpPr>
          <p:nvPr>
            <p:ph type="title"/>
          </p:nvPr>
        </p:nvSpPr>
        <p:spPr>
          <a:xfrm>
            <a:off x="0" y="0"/>
            <a:ext cx="9144000" cy="714375"/>
          </a:xfrm>
        </p:spPr>
        <p:txBody>
          <a:bodyPr/>
          <a:lstStyle/>
          <a:p>
            <a:r>
              <a:rPr lang="el-GR" sz="2800" smtClean="0"/>
              <a:t>Άγγελος (της Ανάστασης)</a:t>
            </a:r>
          </a:p>
        </p:txBody>
      </p:sp>
      <p:pic>
        <p:nvPicPr>
          <p:cNvPr id="63491" name="Picture 2" descr="C:\Users\gwgw\Desktop\ΣΧΟΛΕΙΟ\ΙΣΤΟΡΙΑ Β΄ ΓΥΜΝ\21. ΒΥΖΑΝΤΙΝΗ ΤΕΧΝΗ\Βυζαντινή τέχνη\Η βυζαντινή τέχνη-εικόνες\3.τοιχογραφίες\p8090214.jpg"/>
          <p:cNvPicPr>
            <a:picLocks noGrp="1" noChangeAspect="1" noChangeArrowheads="1"/>
          </p:cNvPicPr>
          <p:nvPr>
            <p:ph idx="1"/>
          </p:nvPr>
        </p:nvPicPr>
        <p:blipFill>
          <a:blip r:embed="rId2" cstate="print"/>
          <a:srcRect/>
          <a:stretch>
            <a:fillRect/>
          </a:stretch>
        </p:blipFill>
        <p:spPr>
          <a:xfrm>
            <a:off x="2239963" y="714375"/>
            <a:ext cx="4446587" cy="5929313"/>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609600" y="381000"/>
            <a:ext cx="3859213" cy="6119813"/>
          </a:xfrm>
          <a:prstGeom prst="rect">
            <a:avLst/>
          </a:prstGeom>
          <a:noFill/>
          <a:ln w="9525">
            <a:noFill/>
            <a:miter lim="800000"/>
            <a:headEnd/>
            <a:tailEnd/>
          </a:ln>
        </p:spPr>
      </p:pic>
      <p:sp>
        <p:nvSpPr>
          <p:cNvPr id="64515" name="Text Box 3"/>
          <p:cNvSpPr txBox="1">
            <a:spLocks noChangeArrowheads="1"/>
          </p:cNvSpPr>
          <p:nvPr/>
        </p:nvSpPr>
        <p:spPr bwMode="auto">
          <a:xfrm>
            <a:off x="5638800" y="685800"/>
            <a:ext cx="2590800" cy="2308324"/>
          </a:xfrm>
          <a:prstGeom prst="rect">
            <a:avLst/>
          </a:prstGeom>
          <a:noFill/>
          <a:ln w="9525">
            <a:noFill/>
            <a:miter lim="800000"/>
            <a:headEnd/>
            <a:tailEnd/>
          </a:ln>
        </p:spPr>
        <p:txBody>
          <a:bodyPr>
            <a:spAutoFit/>
          </a:bodyPr>
          <a:lstStyle/>
          <a:p>
            <a:pPr>
              <a:spcBef>
                <a:spcPct val="50000"/>
              </a:spcBef>
            </a:pPr>
            <a:r>
              <a:rPr lang="el-GR" dirty="0"/>
              <a:t>Προσέξτε την προσπάθεια του αγιογράφου να αποδώσει την κίνηση του </a:t>
            </a:r>
            <a:r>
              <a:rPr lang="el-GR" dirty="0" smtClean="0"/>
              <a:t>Αγγέλου.</a:t>
            </a:r>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1357290" y="214290"/>
            <a:ext cx="6400800" cy="5640388"/>
          </a:xfrm>
          <a:prstGeom prst="rect">
            <a:avLst/>
          </a:prstGeom>
          <a:noFill/>
          <a:ln w="9525">
            <a:noFill/>
            <a:miter lim="800000"/>
            <a:headEnd/>
            <a:tailEnd/>
          </a:ln>
        </p:spPr>
      </p:pic>
      <p:sp>
        <p:nvSpPr>
          <p:cNvPr id="65539" name="Text Box 3"/>
          <p:cNvSpPr txBox="1">
            <a:spLocks noChangeArrowheads="1"/>
          </p:cNvSpPr>
          <p:nvPr/>
        </p:nvSpPr>
        <p:spPr bwMode="auto">
          <a:xfrm>
            <a:off x="381000" y="6019800"/>
            <a:ext cx="8229600" cy="822325"/>
          </a:xfrm>
          <a:prstGeom prst="rect">
            <a:avLst/>
          </a:prstGeom>
          <a:noFill/>
          <a:ln w="9525">
            <a:noFill/>
            <a:miter lim="800000"/>
            <a:headEnd/>
            <a:tailEnd/>
          </a:ln>
        </p:spPr>
        <p:txBody>
          <a:bodyPr>
            <a:spAutoFit/>
          </a:bodyPr>
          <a:lstStyle/>
          <a:p>
            <a:pPr>
              <a:spcBef>
                <a:spcPct val="50000"/>
              </a:spcBef>
            </a:pPr>
            <a:r>
              <a:rPr lang="el-GR" dirty="0"/>
              <a:t>Μικρογραφία: όχι ιδιαίτερα επεξεργασμένη </a:t>
            </a:r>
            <a:r>
              <a:rPr lang="el-GR" dirty="0" err="1"/>
              <a:t>μορφή—όχι</a:t>
            </a:r>
            <a:r>
              <a:rPr lang="el-GR" dirty="0"/>
              <a:t> καλή τεχνική προοπτικής . Ποιος είναι ο στόχος του καλλιτέχνη;</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gwgw\Desktop\ΣΧΟΛΕΙΟ\ΙΣΤΟΡΙΑ Β΄ ΓΥΜΝ\21. ΒΥΖΑΝΤΙΝΗ ΤΕΧΝΗ\Βυζαντινή τέχνη\Η βυζαντινή τέχνη-εικόνες\4.εικονογραφία ναών\-9-638 (1).jpg"/>
          <p:cNvPicPr>
            <a:picLocks noChangeAspect="1" noChangeArrowheads="1"/>
          </p:cNvPicPr>
          <p:nvPr/>
        </p:nvPicPr>
        <p:blipFill>
          <a:blip r:embed="rId2"/>
          <a:srcRect/>
          <a:stretch>
            <a:fillRect/>
          </a:stretch>
        </p:blipFill>
        <p:spPr bwMode="auto">
          <a:xfrm>
            <a:off x="0" y="-3175"/>
            <a:ext cx="9144000"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gwgw\Desktop\ΣΧΟΛΕΙΟ\ΙΣΤΟΡΙΑ Β΄ ΓΥΜΝ\21. ΒΥΖΑΝΤΙΝΗ ΤΕΧΝΗ\Βυζαντινή τέχνη\Η βυζαντινή τέχνη-εικόνες\4.εικονογραφία ναών\-35-638.jpg"/>
          <p:cNvPicPr>
            <a:picLocks noChangeAspect="1" noChangeArrowheads="1"/>
          </p:cNvPicPr>
          <p:nvPr/>
        </p:nvPicPr>
        <p:blipFill>
          <a:blip r:embed="rId2"/>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3 - Θέση περιεχομένου"/>
          <p:cNvSpPr>
            <a:spLocks noGrp="1"/>
          </p:cNvSpPr>
          <p:nvPr>
            <p:ph sz="half" idx="2"/>
          </p:nvPr>
        </p:nvSpPr>
        <p:spPr>
          <a:xfrm>
            <a:off x="5286375" y="1785938"/>
            <a:ext cx="3571875" cy="4286250"/>
          </a:xfrm>
        </p:spPr>
        <p:txBody>
          <a:bodyPr/>
          <a:lstStyle/>
          <a:p>
            <a:pPr>
              <a:buFontTx/>
              <a:buNone/>
            </a:pPr>
            <a:r>
              <a:rPr lang="el-GR" smtClean="0"/>
              <a:t>    Μονή Φιλανθρωπηνών. Κύριος ναός. Κέντρο Καμάρας. Παντοκράτωρ, ουράνιες δυνάμεις και προφήτες. </a:t>
            </a:r>
          </a:p>
          <a:p>
            <a:endParaRPr lang="el-GR" smtClean="0"/>
          </a:p>
        </p:txBody>
      </p:sp>
      <p:pic>
        <p:nvPicPr>
          <p:cNvPr id="68611" name="Picture 2" descr="http://www.art.solidarity.gr/data/images/pictures_web/035585c.jpg"/>
          <p:cNvPicPr>
            <a:picLocks noGrp="1" noChangeAspect="1" noChangeArrowheads="1"/>
          </p:cNvPicPr>
          <p:nvPr>
            <p:ph sz="half" idx="1"/>
          </p:nvPr>
        </p:nvPicPr>
        <p:blipFill>
          <a:blip r:embed="rId2"/>
          <a:srcRect/>
          <a:stretch>
            <a:fillRect/>
          </a:stretch>
        </p:blipFill>
        <p:spPr>
          <a:xfrm>
            <a:off x="242888" y="214313"/>
            <a:ext cx="5132387" cy="6429375"/>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4 - Τίτλος"/>
          <p:cNvSpPr>
            <a:spLocks noGrp="1"/>
          </p:cNvSpPr>
          <p:nvPr>
            <p:ph type="title"/>
          </p:nvPr>
        </p:nvSpPr>
        <p:spPr>
          <a:xfrm>
            <a:off x="0" y="0"/>
            <a:ext cx="9144000" cy="928688"/>
          </a:xfrm>
        </p:spPr>
        <p:txBody>
          <a:bodyPr/>
          <a:lstStyle/>
          <a:p>
            <a:r>
              <a:rPr lang="el-GR" sz="2800" smtClean="0"/>
              <a:t>Ο Χριστός Παντοκράτωρ στον τρούλο</a:t>
            </a:r>
          </a:p>
        </p:txBody>
      </p:sp>
      <p:pic>
        <p:nvPicPr>
          <p:cNvPr id="69635" name="Picture 2" descr="C:\Users\gwgw\Desktop\ΣΧΟΛΕΙΟ\ΙΣΤΟΡΙΑ Β΄ ΓΥΜΝ\21. ΒΥΖΑΝΤΙΝΗ ΤΕΧΝΗ\Βυζαντινή τέχνη\Η βυζαντινή τέχνη-εικόνες\4.εικονογραφία ναών\βαρετ δουτσιος.png"/>
          <p:cNvPicPr>
            <a:picLocks noGrp="1" noChangeAspect="1" noChangeArrowheads="1"/>
          </p:cNvPicPr>
          <p:nvPr>
            <p:ph idx="1"/>
          </p:nvPr>
        </p:nvPicPr>
        <p:blipFill>
          <a:blip r:embed="rId2"/>
          <a:srcRect/>
          <a:stretch>
            <a:fillRect/>
          </a:stretch>
        </p:blipFill>
        <p:spPr>
          <a:xfrm>
            <a:off x="285750" y="928688"/>
            <a:ext cx="8369300" cy="5715000"/>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gwgw\Desktop\ΣΧΟΛΕΙΟ\ΙΣΤΟΡΙΑ Β΄ ΓΥΜΝ\21. ΒΥΖΑΝΤΙΝΗ ΤΕΧΝΗ\Βυζαντινή τέχνη\Η βυζαντινή τέχνη-εικόνες\4.εικονογραφία ναών\4-26-638.jpg"/>
          <p:cNvPicPr>
            <a:picLocks noGrp="1" noChangeAspect="1" noChangeArrowheads="1"/>
          </p:cNvPicPr>
          <p:nvPr>
            <p:ph idx="1"/>
          </p:nvPr>
        </p:nvPicPr>
        <p:blipFill>
          <a:blip r:embed="rId2"/>
          <a:srcRect/>
          <a:stretch>
            <a:fillRect/>
          </a:stretch>
        </p:blipFill>
        <p:spPr>
          <a:xfrm>
            <a:off x="9525" y="0"/>
            <a:ext cx="9134475" cy="6858000"/>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Τίτλος"/>
          <p:cNvSpPr>
            <a:spLocks noGrp="1"/>
          </p:cNvSpPr>
          <p:nvPr>
            <p:ph type="title"/>
          </p:nvPr>
        </p:nvSpPr>
        <p:spPr>
          <a:xfrm>
            <a:off x="0" y="0"/>
            <a:ext cx="9144000" cy="857250"/>
          </a:xfrm>
        </p:spPr>
        <p:txBody>
          <a:bodyPr/>
          <a:lstStyle/>
          <a:p>
            <a:r>
              <a:rPr lang="el-GR" sz="2800" smtClean="0"/>
              <a:t>Η Παναγία (Πλατυτέρα) με τους Αρχαγγέλους Μιχαήλ και Γαβριήλ στην κόχη του ιερού</a:t>
            </a:r>
          </a:p>
        </p:txBody>
      </p:sp>
      <p:pic>
        <p:nvPicPr>
          <p:cNvPr id="71683" name="Picture 3" descr="http://users.hol.gr/~pbklukas/EikonesNaou/DIAFORA/2NPlatitera.jpg"/>
          <p:cNvPicPr>
            <a:picLocks noGrp="1" noChangeAspect="1" noChangeArrowheads="1"/>
          </p:cNvPicPr>
          <p:nvPr>
            <p:ph idx="1"/>
          </p:nvPr>
        </p:nvPicPr>
        <p:blipFill>
          <a:blip r:embed="rId2"/>
          <a:srcRect/>
          <a:stretch>
            <a:fillRect/>
          </a:stretch>
        </p:blipFill>
        <p:spPr>
          <a:xfrm>
            <a:off x="500063" y="928688"/>
            <a:ext cx="8091487" cy="5629275"/>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0" y="0"/>
            <a:ext cx="9144000" cy="857250"/>
          </a:xfrm>
        </p:spPr>
        <p:txBody>
          <a:bodyPr/>
          <a:lstStyle/>
          <a:p>
            <a:r>
              <a:rPr lang="el-GR" sz="2800" smtClean="0"/>
              <a:t>Ο ναός του Αγίου Γεωργίου-Ροτόντα στη Θεσσαλονίκη (κυκλικό σχήμα-ροτόντα)</a:t>
            </a:r>
          </a:p>
        </p:txBody>
      </p:sp>
      <p:pic>
        <p:nvPicPr>
          <p:cNvPr id="8195" name="Picture 2" descr="C:\Users\gwgw\Desktop\ΣΧΟΛΕΙΟ\ΙΣΤΟΡΙΑ Β΄ ΓΥΜΝ\21. ΒΥΖΑΝΤΙΝΗ ΤΕΧΝΗ\Βυζαντινή τέχνη\Η βυζαντινή τέχνη-εικόνες\1.βυζαντινοί ρυθμοί\newego_LARGE_t_1101_54612574.JPG"/>
          <p:cNvPicPr>
            <a:picLocks noGrp="1" noChangeAspect="1" noChangeArrowheads="1"/>
          </p:cNvPicPr>
          <p:nvPr>
            <p:ph idx="1"/>
          </p:nvPr>
        </p:nvPicPr>
        <p:blipFill>
          <a:blip r:embed="rId2"/>
          <a:srcRect/>
          <a:stretch>
            <a:fillRect/>
          </a:stretch>
        </p:blipFill>
        <p:spPr>
          <a:xfrm>
            <a:off x="214313" y="1143000"/>
            <a:ext cx="8667750" cy="5392738"/>
          </a:xfr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ile:Michelangelo's Pieta 5450 cropncleaned edit.jpg">
            <a:hlinkClick r:id="rId2"/>
          </p:cNvPr>
          <p:cNvPicPr>
            <a:picLocks noChangeAspect="1" noChangeArrowheads="1"/>
          </p:cNvPicPr>
          <p:nvPr/>
        </p:nvPicPr>
        <p:blipFill>
          <a:blip r:embed="rId3"/>
          <a:srcRect/>
          <a:stretch>
            <a:fillRect/>
          </a:stretch>
        </p:blipFill>
        <p:spPr bwMode="auto">
          <a:xfrm>
            <a:off x="381000" y="0"/>
            <a:ext cx="6537325" cy="6846888"/>
          </a:xfrm>
          <a:prstGeom prst="rect">
            <a:avLst/>
          </a:prstGeom>
          <a:noFill/>
          <a:ln w="9525">
            <a:noFill/>
            <a:miter lim="800000"/>
            <a:headEnd/>
            <a:tailEnd/>
          </a:ln>
        </p:spPr>
      </p:pic>
      <p:sp>
        <p:nvSpPr>
          <p:cNvPr id="72707" name="Text Box 3"/>
          <p:cNvSpPr txBox="1">
            <a:spLocks noChangeArrowheads="1"/>
          </p:cNvSpPr>
          <p:nvPr/>
        </p:nvSpPr>
        <p:spPr bwMode="auto">
          <a:xfrm>
            <a:off x="7086600" y="609600"/>
            <a:ext cx="1752600" cy="3529013"/>
          </a:xfrm>
          <a:prstGeom prst="rect">
            <a:avLst/>
          </a:prstGeom>
          <a:noFill/>
          <a:ln w="9525">
            <a:noFill/>
            <a:miter lim="800000"/>
            <a:headEnd/>
            <a:tailEnd/>
          </a:ln>
        </p:spPr>
        <p:txBody>
          <a:bodyPr>
            <a:spAutoFit/>
          </a:bodyPr>
          <a:lstStyle/>
          <a:p>
            <a:pPr>
              <a:spcBef>
                <a:spcPct val="50000"/>
              </a:spcBef>
            </a:pPr>
            <a:r>
              <a:rPr lang="en-US" sz="1800" b="1" i="1"/>
              <a:t>Pieta</a:t>
            </a:r>
          </a:p>
          <a:p>
            <a:pPr>
              <a:spcBef>
                <a:spcPct val="50000"/>
              </a:spcBef>
            </a:pPr>
            <a:r>
              <a:rPr lang="en-US" sz="1800" i="1"/>
              <a:t>1499</a:t>
            </a:r>
          </a:p>
          <a:p>
            <a:pPr>
              <a:spcBef>
                <a:spcPct val="50000"/>
              </a:spcBef>
            </a:pPr>
            <a:r>
              <a:rPr lang="el-GR" sz="1800" i="1"/>
              <a:t>Βασιλική του Αγίου Πέτρου</a:t>
            </a:r>
          </a:p>
          <a:p>
            <a:pPr>
              <a:spcBef>
                <a:spcPct val="50000"/>
              </a:spcBef>
            </a:pPr>
            <a:r>
              <a:rPr lang="el-GR" sz="1800" i="1"/>
              <a:t>Μιχαηλάγγελος</a:t>
            </a:r>
          </a:p>
          <a:p>
            <a:pPr>
              <a:spcBef>
                <a:spcPct val="50000"/>
              </a:spcBef>
            </a:pPr>
            <a:endParaRPr lang="el-GR" sz="1800"/>
          </a:p>
          <a:p>
            <a:pPr>
              <a:spcBef>
                <a:spcPct val="50000"/>
              </a:spcBef>
            </a:pPr>
            <a:r>
              <a:rPr lang="el-GR" sz="1800"/>
              <a:t>Έχετε δει κάτι αντίστοιχο σε ορθόδοξο χριστιανικό ναό;</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gwgw\Desktop\ΣΧΟΛΕΙΟ\ΙΣΤΟΡΙΑ Β΄ ΓΥΜΝ\21. ΒΥΖΑΝΤΙΝΗ ΤΕΧΝΗ\Βυζαντινή τέχνη\Η βυζαντινή τέχνη-εικόνες\5.μικρογραφίες\Μικρογραφίες+Η+μικρογραφία+είναι+η+εικόνα+που+διακοσμεί+και+σχολιάζει+ένα+κείμενο..jpg"/>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304800" y="304800"/>
            <a:ext cx="4154488" cy="5278438"/>
          </a:xfrm>
          <a:prstGeom prst="rect">
            <a:avLst/>
          </a:prstGeom>
          <a:noFill/>
          <a:ln w="9525">
            <a:noFill/>
            <a:miter lim="800000"/>
            <a:headEnd/>
            <a:tailEnd/>
          </a:ln>
        </p:spPr>
      </p:pic>
      <p:sp>
        <p:nvSpPr>
          <p:cNvPr id="74755" name="Text Box 3"/>
          <p:cNvSpPr txBox="1">
            <a:spLocks noChangeArrowheads="1"/>
          </p:cNvSpPr>
          <p:nvPr/>
        </p:nvSpPr>
        <p:spPr bwMode="auto">
          <a:xfrm>
            <a:off x="4648200" y="533400"/>
            <a:ext cx="3886200" cy="3743325"/>
          </a:xfrm>
          <a:prstGeom prst="rect">
            <a:avLst/>
          </a:prstGeom>
          <a:noFill/>
          <a:ln w="9525">
            <a:noFill/>
            <a:miter lim="800000"/>
            <a:headEnd/>
            <a:tailEnd/>
          </a:ln>
        </p:spPr>
        <p:txBody>
          <a:bodyPr>
            <a:spAutoFit/>
          </a:bodyPr>
          <a:lstStyle/>
          <a:p>
            <a:pPr>
              <a:spcBef>
                <a:spcPct val="50000"/>
              </a:spcBef>
            </a:pPr>
            <a:r>
              <a:rPr lang="el-GR" b="1" u="sng"/>
              <a:t>Οι μικρογραφίες των χειρογράφων</a:t>
            </a:r>
          </a:p>
          <a:p>
            <a:pPr>
              <a:spcBef>
                <a:spcPct val="50000"/>
              </a:spcBef>
            </a:pPr>
            <a:r>
              <a:rPr lang="el-GR"/>
              <a:t>Επεισόδια που περιγράφονται στο κείμενο</a:t>
            </a:r>
          </a:p>
          <a:p>
            <a:pPr>
              <a:spcBef>
                <a:spcPct val="50000"/>
              </a:spcBef>
            </a:pPr>
            <a:r>
              <a:rPr lang="el-GR"/>
              <a:t>Παρέχουν πληροφορίες για τις καλλιτεχνικές τάσεις της εποχής του χειρογράφου, όταν λείπουν έργα μνημειακής ζωγραφικής</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 Τίτλος"/>
          <p:cNvSpPr>
            <a:spLocks noGrp="1"/>
          </p:cNvSpPr>
          <p:nvPr>
            <p:ph type="title"/>
          </p:nvPr>
        </p:nvSpPr>
        <p:spPr>
          <a:xfrm>
            <a:off x="0" y="0"/>
            <a:ext cx="9144000" cy="928688"/>
          </a:xfrm>
        </p:spPr>
        <p:txBody>
          <a:bodyPr/>
          <a:lstStyle/>
          <a:p>
            <a:r>
              <a:rPr lang="el-GR" sz="2800" smtClean="0"/>
              <a:t>Αναπαράσταση βυζαντινού βιβλίου </a:t>
            </a:r>
          </a:p>
        </p:txBody>
      </p:sp>
      <p:sp>
        <p:nvSpPr>
          <p:cNvPr id="75779" name="2 - Θέση περιεχομένου"/>
          <p:cNvSpPr>
            <a:spLocks noGrp="1"/>
          </p:cNvSpPr>
          <p:nvPr>
            <p:ph idx="1"/>
          </p:nvPr>
        </p:nvSpPr>
        <p:spPr/>
        <p:txBody>
          <a:bodyPr/>
          <a:lstStyle/>
          <a:p>
            <a:endParaRPr lang="el-GR" smtClean="0"/>
          </a:p>
        </p:txBody>
      </p:sp>
      <p:pic>
        <p:nvPicPr>
          <p:cNvPr id="75780" name="Picture 2" descr="C:\Users\gwgw\Desktop\ΣΧΟΛΕΙΟ\ΙΣΤΟΡΙΑ Β΄ ΓΥΜΝ\21. ΒΥΖΑΝΤΙΝΗ ΤΕΧΝΗ\Βυζαντινή τέχνη\Η βυζαντινή τέχνη-εικόνες\5.μικρογραφίες\image001(1692).jpg"/>
          <p:cNvPicPr>
            <a:picLocks noChangeAspect="1" noChangeArrowheads="1"/>
          </p:cNvPicPr>
          <p:nvPr/>
        </p:nvPicPr>
        <p:blipFill>
          <a:blip r:embed="rId2"/>
          <a:srcRect/>
          <a:stretch>
            <a:fillRect/>
          </a:stretch>
        </p:blipFill>
        <p:spPr bwMode="auto">
          <a:xfrm>
            <a:off x="428625" y="928688"/>
            <a:ext cx="8410575"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C:\Users\gwgw\Desktop\ΣΧΟΛΕΙΟ\ΙΣΤΟΡΙΑ Β΄ ΓΥΜΝ\21. ΒΥΖΑΝΤΙΝΗ ΤΕΧΝΗ\Βυζαντινή τέχνη\Η βυζαντινή τέχνη-εικόνες\5.μικρογραφίες\8R.jpg"/>
          <p:cNvPicPr>
            <a:picLocks noChangeAspect="1" noChangeArrowheads="1"/>
          </p:cNvPicPr>
          <p:nvPr/>
        </p:nvPicPr>
        <p:blipFill>
          <a:blip r:embed="rId2"/>
          <a:srcRect/>
          <a:stretch>
            <a:fillRect/>
          </a:stretch>
        </p:blipFill>
        <p:spPr bwMode="auto">
          <a:xfrm>
            <a:off x="1039813" y="0"/>
            <a:ext cx="70659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gwgw\Desktop\ΣΧΟΛΕΙΟ\ΙΣΤΟΡΙΑ Β΄ ΓΥΜΝ\21. ΒΥΖΑΝΤΙΝΗ ΤΕΧΝΗ\Βυζαντινή τέχνη\Η βυζαντινή τέχνη-εικόνες\5.μικρογραφίες\image001(1573).jpg"/>
          <p:cNvPicPr>
            <a:picLocks noChangeAspect="1" noChangeArrowheads="1"/>
          </p:cNvPicPr>
          <p:nvPr/>
        </p:nvPicPr>
        <p:blipFill>
          <a:blip r:embed="rId2"/>
          <a:srcRect/>
          <a:stretch>
            <a:fillRect/>
          </a:stretch>
        </p:blipFill>
        <p:spPr bwMode="auto">
          <a:xfrm>
            <a:off x="2016125" y="0"/>
            <a:ext cx="5111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2 - Τίτλος"/>
          <p:cNvSpPr>
            <a:spLocks noGrp="1"/>
          </p:cNvSpPr>
          <p:nvPr>
            <p:ph type="title"/>
          </p:nvPr>
        </p:nvSpPr>
        <p:spPr>
          <a:xfrm>
            <a:off x="0" y="0"/>
            <a:ext cx="9144000" cy="928688"/>
          </a:xfrm>
        </p:spPr>
        <p:txBody>
          <a:bodyPr/>
          <a:lstStyle/>
          <a:p>
            <a:r>
              <a:rPr lang="el-GR" sz="2800" smtClean="0"/>
              <a:t>Μικρογραφία για το «ὑγρὸν πύρ»</a:t>
            </a:r>
          </a:p>
        </p:txBody>
      </p:sp>
      <p:pic>
        <p:nvPicPr>
          <p:cNvPr id="78851" name="Picture 3" descr="C:\Users\gwgw\Desktop\ΣΧΟΛΕΙΟ\ΙΣΤΟΡΙΑ Β΄ ΓΥΜΝ\21. ΒΥΖΑΝΤΙΝΗ ΤΕΧΝΗ\Βυζαντινή τέχνη\Η βυζαντινή τέχνη-εικόνες\5.μικρογραφίες\12___18-02-2013212703___4833.jpg"/>
          <p:cNvPicPr>
            <a:picLocks noGrp="1" noChangeAspect="1" noChangeArrowheads="1"/>
          </p:cNvPicPr>
          <p:nvPr>
            <p:ph idx="1"/>
          </p:nvPr>
        </p:nvPicPr>
        <p:blipFill>
          <a:blip r:embed="rId2"/>
          <a:srcRect/>
          <a:stretch>
            <a:fillRect/>
          </a:stretch>
        </p:blipFill>
        <p:spPr>
          <a:xfrm>
            <a:off x="-71438" y="1147763"/>
            <a:ext cx="9213851" cy="4638675"/>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gwgw\Desktop\ΣΧΟΛΕΙΟ\ΙΣΤΟΡΙΑ Β΄ ΓΥΜΝ\21. ΒΥΖΑΝΤΙΝΗ ΤΕΧΝΗ\Βυζαντινή τέχνη\Η βυζαντινή τέχνη-εικόνες\5.μικρογραφίες\athina_gennisi.jpg"/>
          <p:cNvPicPr>
            <a:picLocks noGrp="1" noChangeAspect="1" noChangeArrowheads="1"/>
          </p:cNvPicPr>
          <p:nvPr>
            <p:ph idx="1"/>
          </p:nvPr>
        </p:nvPicPr>
        <p:blipFill>
          <a:blip r:embed="rId2"/>
          <a:srcRect/>
          <a:stretch>
            <a:fillRect/>
          </a:stretch>
        </p:blipFill>
        <p:spPr>
          <a:xfrm>
            <a:off x="285750" y="571500"/>
            <a:ext cx="8597900" cy="5786438"/>
          </a:xfr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gwgw\Desktop\ΣΧΟΛΕΙΟ\ΙΣΤΟΡΙΑ Β΄ ΓΥΜΝ\21. ΒΥΖΑΝΤΙΝΗ ΤΕΧΝΗ\Βυζαντινή τέχνη\Η βυζαντινή τέχνη-εικόνες\5.μικρογραφίες\img2_14.jpg"/>
          <p:cNvPicPr>
            <a:picLocks noGrp="1" noChangeAspect="1" noChangeArrowheads="1"/>
          </p:cNvPicPr>
          <p:nvPr>
            <p:ph idx="1"/>
          </p:nvPr>
        </p:nvPicPr>
        <p:blipFill>
          <a:blip r:embed="rId2"/>
          <a:srcRect/>
          <a:stretch>
            <a:fillRect/>
          </a:stretch>
        </p:blipFill>
        <p:spPr>
          <a:xfrm>
            <a:off x="285750" y="928688"/>
            <a:ext cx="8651875" cy="5072062"/>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Τίτλος"/>
          <p:cNvSpPr>
            <a:spLocks noGrp="1"/>
          </p:cNvSpPr>
          <p:nvPr>
            <p:ph type="title"/>
          </p:nvPr>
        </p:nvSpPr>
        <p:spPr>
          <a:xfrm>
            <a:off x="0" y="0"/>
            <a:ext cx="9144000" cy="928688"/>
          </a:xfrm>
        </p:spPr>
        <p:txBody>
          <a:bodyPr/>
          <a:lstStyle/>
          <a:p>
            <a:r>
              <a:rPr lang="el-GR" sz="2800" smtClean="0"/>
              <a:t>Μικρογραφίες με πλούσια χρώματα</a:t>
            </a:r>
          </a:p>
        </p:txBody>
      </p:sp>
      <p:pic>
        <p:nvPicPr>
          <p:cNvPr id="81923" name="Picture 2" descr="C:\Users\gwgw\Desktop\ΣΧΟΛΕΙΟ\ΙΣΤΟΡΙΑ Β΄ ΓΥΜΝ\21. ΒΥΖΑΝΤΙΝΗ ΤΕΧΝΗ\Βυζαντινή τέχνη\Η βυζαντινή τέχνη-εικόνες\5.μικρογραφίες\2.jpg"/>
          <p:cNvPicPr>
            <a:picLocks noGrp="1" noChangeAspect="1" noChangeArrowheads="1"/>
          </p:cNvPicPr>
          <p:nvPr>
            <p:ph idx="1"/>
          </p:nvPr>
        </p:nvPicPr>
        <p:blipFill>
          <a:blip r:embed="rId2"/>
          <a:srcRect/>
          <a:stretch>
            <a:fillRect/>
          </a:stretch>
        </p:blipFill>
        <p:spPr>
          <a:xfrm>
            <a:off x="2251075" y="714375"/>
            <a:ext cx="4289425" cy="6143625"/>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022350" y="768350"/>
            <a:ext cx="7099300" cy="532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C:\Users\gwgw\Desktop\ΣΧΟΛΕΙΟ\ΙΣΤΟΡΙΑ Β΄ ΓΥΜΝ\21. ΒΥΖΑΝΤΙΝΗ ΤΕΧΝΗ\Βυζαντινή τέχνη\Η βυζαντινή τέχνη-εικόνες\5.μικρογραφίες\ΤΑ+ΧΕΙΡΟΓΡΑΦΑ+Είναι+γενικά+γνωστό+ότι+δεν+μας+σώθηκε+κανένα+χειρόγραφο+κείμενο+γραμμένο+από+το+χέρι+του+ίδιου+του+συγγραφέα..jpg"/>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p:cNvSpPr>
            <a:spLocks noGrp="1"/>
          </p:cNvSpPr>
          <p:nvPr>
            <p:ph type="title"/>
          </p:nvPr>
        </p:nvSpPr>
        <p:spPr>
          <a:xfrm>
            <a:off x="0" y="0"/>
            <a:ext cx="9144000" cy="857250"/>
          </a:xfrm>
        </p:spPr>
        <p:txBody>
          <a:bodyPr/>
          <a:lstStyle/>
          <a:p>
            <a:r>
              <a:rPr lang="el-GR" sz="2800" smtClean="0"/>
              <a:t>Ευαγγελιστής (απεικονίζεται στην πραγματικότητα αντιγραφέας χειρογράφων)</a:t>
            </a:r>
          </a:p>
        </p:txBody>
      </p:sp>
      <p:pic>
        <p:nvPicPr>
          <p:cNvPr id="83971" name="Picture 2" descr="C:\Users\gwgw\Desktop\ΣΧΟΛΕΙΟ\ΙΣΤΟΡΙΑ Β΄ ΓΥΜΝ\21. ΒΥΖΑΝΤΙΝΗ ΤΕΧΝΗ\Βυζαντινή τέχνη\Η βυζαντινή τέχνη-εικόνες\5.μικρογραφίες\217055317.jpg"/>
          <p:cNvPicPr>
            <a:picLocks noGrp="1" noChangeAspect="1" noChangeArrowheads="1"/>
          </p:cNvPicPr>
          <p:nvPr>
            <p:ph idx="1"/>
          </p:nvPr>
        </p:nvPicPr>
        <p:blipFill>
          <a:blip r:embed="rId2"/>
          <a:srcRect/>
          <a:stretch>
            <a:fillRect/>
          </a:stretch>
        </p:blipFill>
        <p:spPr>
          <a:xfrm>
            <a:off x="2214563" y="928688"/>
            <a:ext cx="4640262" cy="5643562"/>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gwgw\Desktop\ΣΧΟΛΕΙΟ\ΙΣΤΟΡΙΑ Β΄ ΓΥΜΝ\21. ΒΥΖΑΝΤΙΝΗ ΤΕΧΝΗ\Βυζαντινή τέχνη\Η βυζαντινή τέχνη-εικόνες\5.μικρογραφίες\v1bis1a.jpg"/>
          <p:cNvPicPr>
            <a:picLocks noChangeAspect="1" noChangeArrowheads="1"/>
          </p:cNvPicPr>
          <p:nvPr/>
        </p:nvPicPr>
        <p:blipFill>
          <a:blip r:embed="rId2"/>
          <a:srcRect/>
          <a:stretch>
            <a:fillRect/>
          </a:stretch>
        </p:blipFill>
        <p:spPr bwMode="auto">
          <a:xfrm>
            <a:off x="1601788" y="214313"/>
            <a:ext cx="5970587" cy="6462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gwgw\Desktop\ΣΧΟΛΕΙΟ\ΙΣΤΟΡΙΑ Β΄ ΓΥΜΝ\21. ΒΥΖΑΝΤΙΝΗ ΤΕΧΝΗ\Βυζαντινή τέχνη\Η βυζαντινή τέχνη-εικόνες\5.μικρογραφίες\αρχείο λήψης.jpg"/>
          <p:cNvPicPr>
            <a:picLocks noChangeAspect="1" noChangeArrowheads="1"/>
          </p:cNvPicPr>
          <p:nvPr/>
        </p:nvPicPr>
        <p:blipFill>
          <a:blip r:embed="rId2"/>
          <a:srcRect/>
          <a:stretch>
            <a:fillRect/>
          </a:stretch>
        </p:blipFill>
        <p:spPr bwMode="auto">
          <a:xfrm>
            <a:off x="1357313" y="285750"/>
            <a:ext cx="6737350" cy="635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Τίτλος"/>
          <p:cNvSpPr>
            <a:spLocks noGrp="1"/>
          </p:cNvSpPr>
          <p:nvPr>
            <p:ph type="title"/>
          </p:nvPr>
        </p:nvSpPr>
        <p:spPr>
          <a:xfrm>
            <a:off x="0" y="0"/>
            <a:ext cx="9144000" cy="857250"/>
          </a:xfrm>
        </p:spPr>
        <p:txBody>
          <a:bodyPr/>
          <a:lstStyle/>
          <a:p>
            <a:r>
              <a:rPr lang="el-GR" sz="2800" smtClean="0"/>
              <a:t>Διακοσμητικό σχέδιο σε χειρόγραφο</a:t>
            </a:r>
          </a:p>
        </p:txBody>
      </p:sp>
      <p:pic>
        <p:nvPicPr>
          <p:cNvPr id="87043" name="Picture 2" descr="C:\Users\gwgw\Desktop\ΣΧΟΛΕΙΟ\ΙΣΤΟΡΙΑ Β΄ ΓΥΜΝ\21. ΒΥΖΑΝΤΙΝΗ ΤΕΧΝΗ\Βυζαντινή τέχνη\Η βυζαντινή τέχνη-εικόνες\5.μικρογραφίες\αρχείο λήψης (2).jpg"/>
          <p:cNvPicPr>
            <a:picLocks noGrp="1" noChangeAspect="1" noChangeArrowheads="1"/>
          </p:cNvPicPr>
          <p:nvPr>
            <p:ph idx="1"/>
          </p:nvPr>
        </p:nvPicPr>
        <p:blipFill>
          <a:blip r:embed="rId2"/>
          <a:srcRect/>
          <a:stretch>
            <a:fillRect/>
          </a:stretch>
        </p:blipFill>
        <p:spPr>
          <a:xfrm>
            <a:off x="142875" y="857250"/>
            <a:ext cx="8801100" cy="5365750"/>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3 - Τίτλος"/>
          <p:cNvSpPr>
            <a:spLocks noGrp="1"/>
          </p:cNvSpPr>
          <p:nvPr>
            <p:ph type="ctrTitle"/>
          </p:nvPr>
        </p:nvSpPr>
        <p:spPr>
          <a:xfrm>
            <a:off x="0" y="0"/>
            <a:ext cx="9144000" cy="6857999"/>
          </a:xfrm>
          <a:solidFill>
            <a:srgbClr val="FF33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l-GR" b="1" i="1" dirty="0" smtClean="0">
                <a:solidFill>
                  <a:schemeClr val="accent6"/>
                </a:solidFill>
              </a:rPr>
              <a:t>Μικροτεχνία-</a:t>
            </a:r>
            <a:r>
              <a:rPr lang="el-GR" b="1" i="1" dirty="0" err="1" smtClean="0">
                <a:solidFill>
                  <a:schemeClr val="accent6"/>
                </a:solidFill>
              </a:rPr>
              <a:t>Μικρογλυπτική</a:t>
            </a:r>
            <a:r>
              <a:rPr lang="el-GR" b="1" i="1" dirty="0" smtClean="0">
                <a:solidFill>
                  <a:schemeClr val="accent6"/>
                </a:solidFill>
              </a:rPr>
              <a:t>-Ξυλογλυπτική</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lstStyle/>
          <a:p>
            <a:r>
              <a:rPr lang="el-GR" sz="2800" dirty="0" smtClean="0"/>
              <a:t>Αυτοκρατορικό στέμμα</a:t>
            </a:r>
            <a:endParaRPr lang="el-GR" sz="2800" dirty="0"/>
          </a:p>
        </p:txBody>
      </p:sp>
      <p:pic>
        <p:nvPicPr>
          <p:cNvPr id="103426" name="Picture 2" descr="C:\Users\gwgw\Desktop\ΣΧΟΛΕΙΟ\ΙΣΤΟΡΙΑ Β΄ ΓΥΜΝ\21. ΒΥΖΑΝΤΙΝΗ ΤΕΧΝΗ\Βυζαντινή τέχνη\Η βυζαντινή τέχνη-εικόνες\6.μικροτεχνία-μικρογλυπτική-ξυλογλυπτική\αρχείο λήψης.jpg"/>
          <p:cNvPicPr>
            <a:picLocks noGrp="1" noChangeAspect="1" noChangeArrowheads="1"/>
          </p:cNvPicPr>
          <p:nvPr>
            <p:ph idx="1"/>
          </p:nvPr>
        </p:nvPicPr>
        <p:blipFill>
          <a:blip r:embed="rId2"/>
          <a:srcRect/>
          <a:stretch>
            <a:fillRect/>
          </a:stretch>
        </p:blipFill>
        <p:spPr bwMode="auto">
          <a:xfrm>
            <a:off x="1909956" y="714356"/>
            <a:ext cx="4805184" cy="6000504"/>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lstStyle/>
          <a:p>
            <a:r>
              <a:rPr lang="el-GR" sz="2800" dirty="0" smtClean="0"/>
              <a:t>Χρυσός σταυρός με πολύτιμους λίθους και σμάλτο</a:t>
            </a:r>
            <a:endParaRPr lang="el-GR" sz="2800" dirty="0"/>
          </a:p>
        </p:txBody>
      </p:sp>
      <p:pic>
        <p:nvPicPr>
          <p:cNvPr id="104450" name="Picture 2" descr="C:\Users\gwgw\Desktop\ΣΧΟΛΕΙΟ\ΙΣΤΟΡΙΑ Β΄ ΓΥΜΝ\21. ΒΥΖΑΝΤΙΝΗ ΤΕΧΝΗ\Βυζαντινή τέχνη\Η βυζαντινή τέχνη-εικόνες\6.μικροτεχνία-μικρογλυπτική-ξυλογλυπτική\4b.jpg"/>
          <p:cNvPicPr>
            <a:picLocks noGrp="1" noChangeAspect="1" noChangeArrowheads="1"/>
          </p:cNvPicPr>
          <p:nvPr>
            <p:ph idx="1"/>
          </p:nvPr>
        </p:nvPicPr>
        <p:blipFill>
          <a:blip r:embed="rId2" cstate="print"/>
          <a:srcRect/>
          <a:stretch>
            <a:fillRect/>
          </a:stretch>
        </p:blipFill>
        <p:spPr bwMode="auto">
          <a:xfrm>
            <a:off x="2571736" y="714356"/>
            <a:ext cx="3765914" cy="6013434"/>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29718" cy="857232"/>
          </a:xfrm>
        </p:spPr>
        <p:txBody>
          <a:bodyPr/>
          <a:lstStyle/>
          <a:p>
            <a:r>
              <a:rPr lang="el-GR" sz="2800" dirty="0" smtClean="0"/>
              <a:t>Χρυσά σκουλαρίκια</a:t>
            </a:r>
            <a:endParaRPr lang="el-GR" sz="2800" dirty="0"/>
          </a:p>
        </p:txBody>
      </p:sp>
      <p:pic>
        <p:nvPicPr>
          <p:cNvPr id="105474" name="Picture 2" descr="C:\Users\gwgw\Desktop\ΣΧΟΛΕΙΟ\ΙΣΤΟΡΙΑ Β΄ ΓΥΜΝ\21. ΒΥΖΑΝΤΙΝΗ ΤΕΧΝΗ\Βυζαντινή τέχνη\Η βυζαντινή τέχνη-εικόνες\6.μικροτεχνία-μικρογλυπτική-ξυλογλυπτική\EKTHESIVIZ1.jpg"/>
          <p:cNvPicPr>
            <a:picLocks noGrp="1" noChangeAspect="1" noChangeArrowheads="1"/>
          </p:cNvPicPr>
          <p:nvPr>
            <p:ph idx="1"/>
          </p:nvPr>
        </p:nvPicPr>
        <p:blipFill>
          <a:blip r:embed="rId2"/>
          <a:srcRect/>
          <a:stretch>
            <a:fillRect/>
          </a:stretch>
        </p:blipFill>
        <p:spPr bwMode="auto">
          <a:xfrm>
            <a:off x="357158" y="1071546"/>
            <a:ext cx="8343960" cy="5214974"/>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lstStyle/>
          <a:p>
            <a:r>
              <a:rPr lang="el-GR" sz="2800" dirty="0" smtClean="0"/>
              <a:t>Χρυσά σκουλαρίκια</a:t>
            </a:r>
            <a:endParaRPr lang="el-GR" sz="2800" dirty="0"/>
          </a:p>
        </p:txBody>
      </p:sp>
      <p:pic>
        <p:nvPicPr>
          <p:cNvPr id="107522" name="Picture 2" descr="C:\Users\gwgw\Desktop\ΣΧΟΛΕΙΟ\ΙΣΤΟΡΙΑ Β΄ ΓΥΜΝ\21. ΒΥΖΑΝΤΙΝΗ ΤΕΧΝΗ\Βυζαντινή τέχνη\Η βυζαντινή τέχνη-εικόνες\6.μικροτεχνία-μικρογλυπτική-ξυλογλυπτική\ellinikos-chrysos-vyzantini-chrysochoia-03.jpg"/>
          <p:cNvPicPr>
            <a:picLocks noGrp="1" noChangeAspect="1" noChangeArrowheads="1"/>
          </p:cNvPicPr>
          <p:nvPr>
            <p:ph idx="1"/>
          </p:nvPr>
        </p:nvPicPr>
        <p:blipFill>
          <a:blip r:embed="rId2"/>
          <a:srcRect/>
          <a:stretch>
            <a:fillRect/>
          </a:stretch>
        </p:blipFill>
        <p:spPr bwMode="auto">
          <a:xfrm>
            <a:off x="214282" y="1000108"/>
            <a:ext cx="8649077" cy="531557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000125" y="750888"/>
            <a:ext cx="7143750" cy="5354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lstStyle/>
          <a:p>
            <a:r>
              <a:rPr lang="el-GR" sz="2800" dirty="0" smtClean="0"/>
              <a:t>Περικάρπια από χρυσό και σμάλτο</a:t>
            </a:r>
            <a:endParaRPr lang="el-GR" sz="2800" dirty="0"/>
          </a:p>
        </p:txBody>
      </p:sp>
      <p:pic>
        <p:nvPicPr>
          <p:cNvPr id="106498" name="Picture 2" descr="C:\Users\gwgw\Desktop\ΣΧΟΛΕΙΟ\ΙΣΤΟΡΙΑ Β΄ ΓΥΜΝ\21. ΒΥΖΑΝΤΙΝΗ ΤΕΧΝΗ\Βυζαντινή τέχνη\Η βυζαντινή τέχνη-εικόνες\6.μικροτεχνία-μικρογλυπτική-ξυλογλυπτική\ellinikos-chrysos-vyzantini-chrysochoia-01.jpg"/>
          <p:cNvPicPr>
            <a:picLocks noGrp="1" noChangeAspect="1" noChangeArrowheads="1"/>
          </p:cNvPicPr>
          <p:nvPr>
            <p:ph idx="1"/>
          </p:nvPr>
        </p:nvPicPr>
        <p:blipFill>
          <a:blip r:embed="rId2"/>
          <a:srcRect/>
          <a:stretch>
            <a:fillRect/>
          </a:stretch>
        </p:blipFill>
        <p:spPr bwMode="auto">
          <a:xfrm>
            <a:off x="285720" y="1071546"/>
            <a:ext cx="8643998" cy="468216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lstStyle/>
          <a:p>
            <a:r>
              <a:rPr lang="el-GR" sz="2800" dirty="0" smtClean="0"/>
              <a:t>Χρυσοί σταυροί με σμάλτο</a:t>
            </a:r>
            <a:endParaRPr lang="el-GR" sz="2800" dirty="0"/>
          </a:p>
        </p:txBody>
      </p:sp>
      <p:pic>
        <p:nvPicPr>
          <p:cNvPr id="108546" name="Picture 2" descr="C:\Users\gwgw\Desktop\ΣΧΟΛΕΙΟ\ΙΣΤΟΡΙΑ Β΄ ΓΥΜΝ\21. ΒΥΖΑΝΤΙΝΗ ΤΕΧΝΗ\Βυζαντινή τέχνη\Η βυζαντινή τέχνη-εικόνες\6.μικροτεχνία-μικρογλυπτική-ξυλογλυπτική\20-stavros_epistithios.jpg"/>
          <p:cNvPicPr>
            <a:picLocks noGrp="1" noChangeAspect="1" noChangeArrowheads="1"/>
          </p:cNvPicPr>
          <p:nvPr>
            <p:ph idx="1"/>
          </p:nvPr>
        </p:nvPicPr>
        <p:blipFill>
          <a:blip r:embed="rId2"/>
          <a:srcRect/>
          <a:stretch>
            <a:fillRect/>
          </a:stretch>
        </p:blipFill>
        <p:spPr bwMode="auto">
          <a:xfrm>
            <a:off x="428596" y="785794"/>
            <a:ext cx="8187627" cy="5967658"/>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Δίσκος με χρυσό και σμάλτο</a:t>
            </a:r>
            <a:endParaRPr lang="el-GR" sz="2800" dirty="0"/>
          </a:p>
        </p:txBody>
      </p:sp>
      <p:pic>
        <p:nvPicPr>
          <p:cNvPr id="109570" name="Picture 2" descr="C:\Users\gwgw\Desktop\ΣΧΟΛΕΙΟ\ΙΣΤΟΡΙΑ Β΄ ΓΥΜΝ\21. ΒΥΖΑΝΤΙΝΗ ΤΕΧΝΗ\Βυζαντινή τέχνη\Η βυζαντινή τέχνη-εικόνες\6.μικροτεχνία-μικρογλυπτική-ξυλογλυπτική\photo.JPG"/>
          <p:cNvPicPr>
            <a:picLocks noGrp="1" noChangeAspect="1" noChangeArrowheads="1"/>
          </p:cNvPicPr>
          <p:nvPr>
            <p:ph idx="1"/>
          </p:nvPr>
        </p:nvPicPr>
        <p:blipFill>
          <a:blip r:embed="rId2"/>
          <a:srcRect/>
          <a:stretch>
            <a:fillRect/>
          </a:stretch>
        </p:blipFill>
        <p:spPr bwMode="auto">
          <a:xfrm>
            <a:off x="1771906" y="714356"/>
            <a:ext cx="5586176" cy="5767489"/>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Ο βυζαντινός δικέφαλος αετός χαραγμένος σε εντοιχισμένη πλάκα</a:t>
            </a:r>
            <a:endParaRPr lang="el-GR" sz="2800" dirty="0"/>
          </a:p>
        </p:txBody>
      </p:sp>
      <p:pic>
        <p:nvPicPr>
          <p:cNvPr id="110594" name="Picture 2" descr="C:\Users\gwgw\Desktop\ΣΧΟΛΕΙΟ\ΙΣΤΟΡΙΑ Β΄ ΓΥΜΝ\21. ΒΥΖΑΝΤΙΝΗ ΤΕΧΝΗ\Βυζαντινή τέχνη\Η βυζαντινή τέχνη-εικόνες\6.μικροτεχνία-μικρογλυπτική-ξυλογλυπτική\18.jpg"/>
          <p:cNvPicPr>
            <a:picLocks noGrp="1" noChangeAspect="1" noChangeArrowheads="1"/>
          </p:cNvPicPr>
          <p:nvPr>
            <p:ph idx="1"/>
          </p:nvPr>
        </p:nvPicPr>
        <p:blipFill>
          <a:blip r:embed="rId2"/>
          <a:srcRect/>
          <a:stretch>
            <a:fillRect/>
          </a:stretch>
        </p:blipFill>
        <p:spPr bwMode="auto">
          <a:xfrm>
            <a:off x="1027713" y="928670"/>
            <a:ext cx="7046171" cy="5614568"/>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lstStyle/>
          <a:p>
            <a:r>
              <a:rPr lang="el-GR" sz="2800" dirty="0" smtClean="0"/>
              <a:t>Κιονόκρανα σε μορφή καλάθου</a:t>
            </a:r>
            <a:endParaRPr lang="el-GR" sz="2800" dirty="0"/>
          </a:p>
        </p:txBody>
      </p:sp>
      <p:pic>
        <p:nvPicPr>
          <p:cNvPr id="111618" name="Picture 2" descr="C:\Users\gwgw\Desktop\ΣΧΟΛΕΙΟ\ΙΣΤΟΡΙΑ Β΄ ΓΥΜΝ\21. ΒΥΖΑΝΤΙΝΗ ΤΕΧΝΗ\Βυζαντινή τέχνη\Η βυζαντινή τέχνη-εικόνες\6.μικροτεχνία-μικρογλυπτική-ξυλογλυπτική\8e141-37898900-0068istanbulayasofya.jpg"/>
          <p:cNvPicPr>
            <a:picLocks noGrp="1" noChangeAspect="1" noChangeArrowheads="1"/>
          </p:cNvPicPr>
          <p:nvPr>
            <p:ph idx="1"/>
          </p:nvPr>
        </p:nvPicPr>
        <p:blipFill>
          <a:blip r:embed="rId2"/>
          <a:srcRect/>
          <a:stretch>
            <a:fillRect/>
          </a:stretch>
        </p:blipFill>
        <p:spPr bwMode="auto">
          <a:xfrm>
            <a:off x="285720" y="785794"/>
            <a:ext cx="8544213" cy="5691057"/>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Ανάγλυφο κιονόκρανο</a:t>
            </a:r>
            <a:endParaRPr lang="el-GR" sz="2800" dirty="0"/>
          </a:p>
        </p:txBody>
      </p:sp>
      <p:pic>
        <p:nvPicPr>
          <p:cNvPr id="112642" name="Picture 2" descr="C:\Users\gwgw\Desktop\ΣΧΟΛΕΙΟ\ΙΣΤΟΡΙΑ Β΄ ΓΥΜΝ\21. ΒΥΖΑΝΤΙΝΗ ΤΕΧΝΗ\Βυζαντινή τέχνη\Η βυζαντινή τέχνη-εικόνες\6.μικροτεχνία-μικρογλυπτική-ξυλογλυπτική\925a.jpg"/>
          <p:cNvPicPr>
            <a:picLocks noGrp="1" noChangeAspect="1" noChangeArrowheads="1"/>
          </p:cNvPicPr>
          <p:nvPr>
            <p:ph idx="1"/>
          </p:nvPr>
        </p:nvPicPr>
        <p:blipFill>
          <a:blip r:embed="rId2"/>
          <a:srcRect/>
          <a:stretch>
            <a:fillRect/>
          </a:stretch>
        </p:blipFill>
        <p:spPr bwMode="auto">
          <a:xfrm>
            <a:off x="821821" y="785794"/>
            <a:ext cx="7254626" cy="5739689"/>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lstStyle/>
          <a:p>
            <a:r>
              <a:rPr lang="el-GR" sz="2800" dirty="0" smtClean="0"/>
              <a:t>Ανάγλυφη σαρκοφάγος</a:t>
            </a:r>
            <a:endParaRPr lang="el-GR" sz="2800" dirty="0"/>
          </a:p>
        </p:txBody>
      </p:sp>
      <p:pic>
        <p:nvPicPr>
          <p:cNvPr id="113666" name="Picture 2" descr="C:\Users\gwgw\Desktop\ΣΧΟΛΕΙΟ\ΙΣΤΟΡΙΑ Β΄ ΓΥΜΝ\21. ΒΥΖΑΝΤΙΝΗ ΤΕΧΝΗ\Βυζαντινή τέχνη\Η βυζαντινή τέχνη-εικόνες\6.μικροτεχνία-μικρογλυπτική-ξυλογλυπτική\1024px-Tesoro_di_san_pietro,_sarcofago_di_giunio_basso.JPG"/>
          <p:cNvPicPr>
            <a:picLocks noGrp="1" noChangeAspect="1" noChangeArrowheads="1"/>
          </p:cNvPicPr>
          <p:nvPr>
            <p:ph idx="1"/>
          </p:nvPr>
        </p:nvPicPr>
        <p:blipFill>
          <a:blip r:embed="rId2"/>
          <a:srcRect/>
          <a:stretch>
            <a:fillRect/>
          </a:stretch>
        </p:blipFill>
        <p:spPr bwMode="auto">
          <a:xfrm>
            <a:off x="428596" y="857231"/>
            <a:ext cx="8213185" cy="5766876"/>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18"/>
          </a:xfrm>
        </p:spPr>
        <p:txBody>
          <a:bodyPr/>
          <a:lstStyle/>
          <a:p>
            <a:r>
              <a:rPr lang="el-GR" sz="2400" dirty="0" smtClean="0"/>
              <a:t>Ανάγλυφο ξυλόγλυπτο τέμπλο (μεταγενέστερο, στα βυζαντινά πρότυπα)</a:t>
            </a:r>
            <a:endParaRPr lang="el-GR" sz="2400" dirty="0"/>
          </a:p>
        </p:txBody>
      </p:sp>
      <p:pic>
        <p:nvPicPr>
          <p:cNvPr id="114690" name="Picture 2" descr="C:\Users\gwgw\Desktop\ΣΧΟΛΕΙΟ\ΙΣΤΟΡΙΑ Β΄ ΓΥΜΝ\21. ΒΥΖΑΝΤΙΝΗ ΤΕΧΝΗ\Βυζαντινή τέχνη\Η βυζαντινή τέχνη-εικόνες\6.μικροτεχνία-μικρογλυπτική-ξυλογλυπτική\ag.geo.jpg"/>
          <p:cNvPicPr>
            <a:picLocks noGrp="1" noChangeAspect="1" noChangeArrowheads="1"/>
          </p:cNvPicPr>
          <p:nvPr>
            <p:ph idx="1"/>
          </p:nvPr>
        </p:nvPicPr>
        <p:blipFill>
          <a:blip r:embed="rId2"/>
          <a:srcRect/>
          <a:stretch>
            <a:fillRect/>
          </a:stretch>
        </p:blipFill>
        <p:spPr bwMode="auto">
          <a:xfrm>
            <a:off x="2225258" y="704827"/>
            <a:ext cx="4489882" cy="5986508"/>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01156" cy="642918"/>
          </a:xfrm>
        </p:spPr>
        <p:txBody>
          <a:bodyPr/>
          <a:lstStyle/>
          <a:p>
            <a:r>
              <a:rPr lang="el-GR" sz="2400" dirty="0" smtClean="0"/>
              <a:t>Σύγχρονο ανάγλυφο ξυλόγλυπτο τέμπλο στα βυζαντινά πρότυπα</a:t>
            </a:r>
            <a:endParaRPr lang="el-GR" sz="2400" dirty="0"/>
          </a:p>
        </p:txBody>
      </p:sp>
      <p:pic>
        <p:nvPicPr>
          <p:cNvPr id="115714" name="Picture 2" descr="C:\Users\gwgw\Desktop\ΣΧΟΛΕΙΟ\ΙΣΤΟΡΙΑ Β΄ ΓΥΜΝ\21. ΒΥΖΑΝΤΙΝΗ ΤΕΧΝΗ\Βυζαντινή τέχνη\Η βυζαντινή τέχνη-εικόνες\6.μικροτεχνία-μικρογλυπτική-ξυλογλυπτική\prosfora-templo-02-large.jpg"/>
          <p:cNvPicPr>
            <a:picLocks noGrp="1" noChangeAspect="1" noChangeArrowheads="1"/>
          </p:cNvPicPr>
          <p:nvPr>
            <p:ph idx="1"/>
          </p:nvPr>
        </p:nvPicPr>
        <p:blipFill>
          <a:blip r:embed="rId2" cstate="print"/>
          <a:srcRect/>
          <a:stretch>
            <a:fillRect/>
          </a:stretch>
        </p:blipFill>
        <p:spPr bwMode="auto">
          <a:xfrm>
            <a:off x="404551" y="642918"/>
            <a:ext cx="8382291" cy="5988309"/>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lstStyle/>
          <a:p>
            <a:r>
              <a:rPr lang="el-GR" sz="2800" dirty="0" smtClean="0"/>
              <a:t>Σύγχρονο ξυλόγλυπτο παγκάρι στα βυζαντινά πρότυπα</a:t>
            </a:r>
            <a:endParaRPr lang="el-GR" sz="2800" dirty="0"/>
          </a:p>
        </p:txBody>
      </p:sp>
      <p:pic>
        <p:nvPicPr>
          <p:cNvPr id="116738" name="Picture 2" descr="C:\Users\gwgw\Desktop\ΣΧΟΛΕΙΟ\ΙΣΤΟΡΙΑ Β΄ ΓΥΜΝ\21. ΒΥΖΑΝΤΙΝΗ ΤΕΧΝΗ\Βυζαντινή τέχνη\Η βυζαντινή τέχνη-εικόνες\6.μικροτεχνία-μικρογλυπτική-ξυλογλυπτική\GAR_016_100.jpg"/>
          <p:cNvPicPr>
            <a:picLocks noGrp="1" noChangeAspect="1" noChangeArrowheads="1"/>
          </p:cNvPicPr>
          <p:nvPr>
            <p:ph idx="1"/>
          </p:nvPr>
        </p:nvPicPr>
        <p:blipFill>
          <a:blip r:embed="rId2"/>
          <a:srcRect/>
          <a:stretch>
            <a:fillRect/>
          </a:stretch>
        </p:blipFill>
        <p:spPr bwMode="auto">
          <a:xfrm>
            <a:off x="785786" y="712053"/>
            <a:ext cx="7355257" cy="593165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746</TotalTime>
  <Words>1206</Words>
  <Application>Microsoft PowerPoint</Application>
  <PresentationFormat>Προβολή στην οθόνη (4:3)</PresentationFormat>
  <Paragraphs>122</Paragraphs>
  <Slides>129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129</vt:i4>
      </vt:variant>
    </vt:vector>
  </HeadingPairs>
  <TitlesOfParts>
    <vt:vector size="130" baseType="lpstr">
      <vt:lpstr>Προεπιλεγμένη σχεδίαση</vt:lpstr>
      <vt:lpstr>Διαφάνεια 1</vt:lpstr>
      <vt:lpstr>Διαφάνεια 2</vt:lpstr>
      <vt:lpstr>Διαφάνεια 3</vt:lpstr>
      <vt:lpstr>Ο ναός του Αγίου Δημητρίου στη Θεσσαλονίκη (ρυθμός βασιλικής)</vt:lpstr>
      <vt:lpstr>Διαφάνεια 5</vt:lpstr>
      <vt:lpstr>Διαφάνεια 6</vt:lpstr>
      <vt:lpstr>Ο ναός του Αγίου Γεωργίου-Ροτόντα στη Θεσσαλονίκη (κυκλικό σχήμα-ροτόντα)</vt:lpstr>
      <vt:lpstr>Διαφάνεια 8</vt:lpstr>
      <vt:lpstr>Διαφάνεια 9</vt:lpstr>
      <vt:lpstr>Ο ναός της Αγίας Σοφίας στην Κωνσταντινούπολη (βασιλική με τρούλο)</vt:lpstr>
      <vt:lpstr>Η Αγία Σοφία στα βυζαντινά χρόνια (αναπαράσταση)</vt:lpstr>
      <vt:lpstr>Διαφάνεια 12</vt:lpstr>
      <vt:lpstr>Το εσωτερικό της Αγίας Σοφίας στην Κωνσταντινούπολη</vt:lpstr>
      <vt:lpstr>Διαφάνεια 14</vt:lpstr>
      <vt:lpstr>Διαφάνεια 15</vt:lpstr>
      <vt:lpstr>Διαφάνεια 16</vt:lpstr>
      <vt:lpstr>Διαφάνεια 17</vt:lpstr>
      <vt:lpstr>Διαφάνεια 18</vt:lpstr>
      <vt:lpstr>Σταυροειδής με τρούλο</vt:lpstr>
      <vt:lpstr>Η Παναγία η Σικελιά στη Χίο (σταυροειδής με τρούλο)</vt:lpstr>
      <vt:lpstr>Διαφάνεια 21</vt:lpstr>
      <vt:lpstr>Κάτοψη αγιορείτικου τύπου</vt:lpstr>
      <vt:lpstr>Διαφάνεια 23</vt:lpstr>
      <vt:lpstr>Διαφάνεια 24</vt:lpstr>
      <vt:lpstr>Διαφάνεια 25</vt:lpstr>
      <vt:lpstr>Διαφάνεια 26</vt:lpstr>
      <vt:lpstr>Διαφάνεια 27</vt:lpstr>
      <vt:lpstr>Το καθολικό της μονής Δαφνίου (οκταγωνικός ρυθμός)</vt:lpstr>
      <vt:lpstr>Διαφάνεια 29</vt:lpstr>
      <vt:lpstr>Διαφάνεια 30</vt:lpstr>
      <vt:lpstr>Κάτοψη πεντάτρουλου ναού</vt:lpstr>
      <vt:lpstr>Πεντάτρουλος ναός</vt:lpstr>
      <vt:lpstr>Διαφάνεια 33</vt:lpstr>
      <vt:lpstr>Διαφάνεια 34</vt:lpstr>
      <vt:lpstr>Διαφάνεια 35</vt:lpstr>
      <vt:lpstr>Διαφάνεια 36</vt:lpstr>
      <vt:lpstr>Διαφάνεια 37</vt:lpstr>
      <vt:lpstr>Διαφάνεια 38</vt:lpstr>
      <vt:lpstr>Διαφάνεια 39</vt:lpstr>
      <vt:lpstr>Διακοσμητικό σχέδιο με ψηφιδωτό</vt:lpstr>
      <vt:lpstr>Ο Ιουστινιανός με την ακολουθία του (Άγιος Βιτάλιος Ραβένας)</vt:lpstr>
      <vt:lpstr>Η αυτοκράτειρα Θεοδώρα με την ακολουθία της (Άγιος Βιτάλιος Ραβένας)</vt:lpstr>
      <vt:lpstr>Διαφάνεια 43</vt:lpstr>
      <vt:lpstr>Ψηφιδωτά στον Άγιο Δημήτριο Θεσσαλονίκης</vt:lpstr>
      <vt:lpstr>Ο τρούλος της Αγίας Σοφίας Θεσσαλονίκης (Ανάληψη του Χριστού)</vt:lpstr>
      <vt:lpstr>Η Γέννηση του Χριστού (Όσιος Λουκάς Βοιωτίας)</vt:lpstr>
      <vt:lpstr>Η Πλατυτέρα στην κόγχη του ιερού της Αγίας Σοφίας στην Κωνσταντινούπολη</vt:lpstr>
      <vt:lpstr>Ο Κωνσταντίνος προσφέρει την Κωνσταντινούπολη και ο Ιουστινιανός την Αγία Σοφία στη Θεοτόκο (Αγία Σοφία Κων/πολης)</vt:lpstr>
      <vt:lpstr>Ο Κωνσταντίνος Θ΄ Μονομάχος και η αυτοκράτειρα Ζωή σε ψηφιδωτό της Αγίας Σοφίας Κωνσταντινούπολης</vt:lpstr>
      <vt:lpstr>Λεπτομέρεια του προηγούμενου ψηφιδωτού</vt:lpstr>
      <vt:lpstr>Ο αυτοκράτορας Ιωάννης Β΄ Κομνηνός με την Αυτοκράτειρα Ειρήνη σε ψηφιδωτό της Αγίας Σοφίας Κωνσταντινούπολης</vt:lpstr>
      <vt:lpstr>Ο Ιησούς Χριστός σε ψηφιδωτό της Αγίας Σοφίας Κωνσταντινούπολης</vt:lpstr>
      <vt:lpstr>Ψηφιδωτό της Μονής της Χώρας στην Κωνσταντινούπολη (ο κτήτωρ προσφέρει την εκκλησία στον Χριστό)</vt:lpstr>
      <vt:lpstr>Ψηφιδωτό της Μονής της Χώρας</vt:lpstr>
      <vt:lpstr>Διαφάνεια 55</vt:lpstr>
      <vt:lpstr>Η Ανάσταση του Χριστού (Μονή της Χώρας)</vt:lpstr>
      <vt:lpstr>Η Παναγία Γλυκοφιλούσα</vt:lpstr>
      <vt:lpstr>Η  Γέννηση του Χριστού</vt:lpstr>
      <vt:lpstr>Η Ανάληψη (λεπτομέρεια) στην Παντάνασσα του Μυστρά</vt:lpstr>
      <vt:lpstr>Η προδοσία του Ιούδα (λεπτομέρεια)</vt:lpstr>
      <vt:lpstr>Άγγελος (της Ανάστασης)</vt:lpstr>
      <vt:lpstr>Διαφάνεια 62</vt:lpstr>
      <vt:lpstr>Διαφάνεια 63</vt:lpstr>
      <vt:lpstr>Διαφάνεια 64</vt:lpstr>
      <vt:lpstr>Διαφάνεια 65</vt:lpstr>
      <vt:lpstr>Διαφάνεια 66</vt:lpstr>
      <vt:lpstr>Ο Χριστός Παντοκράτωρ στον τρούλο</vt:lpstr>
      <vt:lpstr>Διαφάνεια 68</vt:lpstr>
      <vt:lpstr>Η Παναγία (Πλατυτέρα) με τους Αρχαγγέλους Μιχαήλ και Γαβριήλ στην κόχη του ιερού</vt:lpstr>
      <vt:lpstr>Διαφάνεια 70</vt:lpstr>
      <vt:lpstr>Διαφάνεια 71</vt:lpstr>
      <vt:lpstr>Διαφάνεια 72</vt:lpstr>
      <vt:lpstr>Αναπαράσταση βυζαντινού βιβλίου </vt:lpstr>
      <vt:lpstr>Διαφάνεια 74</vt:lpstr>
      <vt:lpstr>Διαφάνεια 75</vt:lpstr>
      <vt:lpstr>Μικρογραφία για το «ὑγρὸν πύρ»</vt:lpstr>
      <vt:lpstr>Διαφάνεια 77</vt:lpstr>
      <vt:lpstr>Διαφάνεια 78</vt:lpstr>
      <vt:lpstr>Μικρογραφίες με πλούσια χρώματα</vt:lpstr>
      <vt:lpstr>Διαφάνεια 80</vt:lpstr>
      <vt:lpstr>Ευαγγελιστής (απεικονίζεται στην πραγματικότητα αντιγραφέας χειρογράφων)</vt:lpstr>
      <vt:lpstr>Διαφάνεια 82</vt:lpstr>
      <vt:lpstr>Διαφάνεια 83</vt:lpstr>
      <vt:lpstr>Διακοσμητικό σχέδιο σε χειρόγραφο</vt:lpstr>
      <vt:lpstr>Μικροτεχνία-Μικρογλυπτική-Ξυλογλυπτική</vt:lpstr>
      <vt:lpstr>Αυτοκρατορικό στέμμα</vt:lpstr>
      <vt:lpstr>Χρυσός σταυρός με πολύτιμους λίθους και σμάλτο</vt:lpstr>
      <vt:lpstr>Χρυσά σκουλαρίκια</vt:lpstr>
      <vt:lpstr>Χρυσά σκουλαρίκια</vt:lpstr>
      <vt:lpstr>Περικάρπια από χρυσό και σμάλτο</vt:lpstr>
      <vt:lpstr>Χρυσοί σταυροί με σμάλτο</vt:lpstr>
      <vt:lpstr>Δίσκος με χρυσό και σμάλτο</vt:lpstr>
      <vt:lpstr>Ο βυζαντινός δικέφαλος αετός χαραγμένος σε εντοιχισμένη πλάκα</vt:lpstr>
      <vt:lpstr>Κιονόκρανα σε μορφή καλάθου</vt:lpstr>
      <vt:lpstr>Ανάγλυφο κιονόκρανο</vt:lpstr>
      <vt:lpstr>Ανάγλυφη σαρκοφάγος</vt:lpstr>
      <vt:lpstr>Ανάγλυφο ξυλόγλυπτο τέμπλο (μεταγενέστερο, στα βυζαντινά πρότυπα)</vt:lpstr>
      <vt:lpstr>Σύγχρονο ανάγλυφο ξυλόγλυπτο τέμπλο στα βυζαντινά πρότυπα</vt:lpstr>
      <vt:lpstr>Σύγχρονο ξυλόγλυπτο παγκάρι στα βυζαντινά πρότυπα</vt:lpstr>
      <vt:lpstr>Ξυλόγλυπτος θρόνος</vt:lpstr>
      <vt:lpstr>Ξυλόγλυπτο τρίπτυχο</vt:lpstr>
      <vt:lpstr>Ξυλόγλυπτη εικόνα τριπτύχου</vt:lpstr>
      <vt:lpstr>Ξυλόγλυπτο κύπελο</vt:lpstr>
      <vt:lpstr>Διαφάνεια 104</vt:lpstr>
      <vt:lpstr>Διαφάνεια 105</vt:lpstr>
      <vt:lpstr>Διαφάνεια 106</vt:lpstr>
      <vt:lpstr>Διαφάνεια 107</vt:lpstr>
      <vt:lpstr>Νόμισμα του αυτοκράτορα Αναστάσιου (491-518) με λατινική επιγραφή</vt:lpstr>
      <vt:lpstr>Νόμισμα του Μανουήλ Α΄ Κομνηνού (η επιγραφή είναι πλέον στα ελληνικά)</vt:lpstr>
      <vt:lpstr>Νόμισμα του Θεόδωρου Κομνηνού Δούκα, ηγεμόνα της Ηπείρου, επί Λατινοκρατίας</vt:lpstr>
      <vt:lpstr>Διαφάνεια 111</vt:lpstr>
      <vt:lpstr>Διαφάνεια 112</vt:lpstr>
      <vt:lpstr>Βυζαντινό μουσικό κείμενο</vt:lpstr>
      <vt:lpstr>Η βυζαντινή κοσμική μουσική περιλαμβάνει  επιτραπέζια, ερωτικά, γαμήλια, επετειακά (π.χ. κάλαντα, αποκριάτικα κλπ) τραγούδια, που συνοδεύονται συχνά και από μουσικά όργανα, κρουστά, πνευστά και έγχορδα. Συνόδευε συνήθως τις κοσμικές και λαϊκές τελετές και άλλες εκδηλώσεις της καθημερινής ζωής των Βυζαντινών.</vt:lpstr>
      <vt:lpstr>Διαφάνεια 115</vt:lpstr>
      <vt:lpstr>Άρπα</vt:lpstr>
      <vt:lpstr>Έγχορδα (λαγούτο, βιολί)</vt:lpstr>
      <vt:lpstr>Λαγούτο</vt:lpstr>
      <vt:lpstr>Έγχορδα και πνευστά (Κέρας, νταουλάκι, έγχορδο, σάλπιγγα, λαγούτο)</vt:lpstr>
      <vt:lpstr>Πνευστό (η σημερινή γκάιντα)</vt:lpstr>
      <vt:lpstr>Διάφορα μουσικά όργανα (πνευστά, κρουστά, έγχορδα)</vt:lpstr>
      <vt:lpstr>Διαφάνεια 122</vt:lpstr>
      <vt:lpstr>Διαφάνεια 123</vt:lpstr>
      <vt:lpstr>Διαφάνεια 124</vt:lpstr>
      <vt:lpstr>Τραγούδι και χορός</vt:lpstr>
      <vt:lpstr>Η ύδραυλος, το αρχαιοελληνικό αερόφωνο όργανο από το οποίο προήλθε το αντίστοιχο βυζαντινό αερόφωνο</vt:lpstr>
      <vt:lpstr>Αερόφωνο όργανο</vt:lpstr>
      <vt:lpstr>Η μετεξέλιξη του αερόφωνου σε εκκλησιαστικό όργανο</vt:lpstr>
      <vt:lpstr>Το εκκλησιαστικό όργανο, που αποτελεί μετεξέλιξη του βυζαντινού αερόφωνου οργάνου</vt:lpstr>
    </vt:vector>
  </TitlesOfParts>
  <Company>sm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sm</dc:creator>
  <cp:lastModifiedBy>gwgw</cp:lastModifiedBy>
  <cp:revision>78</cp:revision>
  <dcterms:created xsi:type="dcterms:W3CDTF">2010-03-08T14:02:51Z</dcterms:created>
  <dcterms:modified xsi:type="dcterms:W3CDTF">2020-06-06T01:13:49Z</dcterms:modified>
</cp:coreProperties>
</file>