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9" r:id="rId9"/>
    <p:sldId id="262" r:id="rId10"/>
    <p:sldId id="263" r:id="rId11"/>
    <p:sldId id="282" r:id="rId12"/>
    <p:sldId id="264" r:id="rId13"/>
    <p:sldId id="266" r:id="rId14"/>
    <p:sldId id="267" r:id="rId15"/>
    <p:sldId id="268" r:id="rId16"/>
    <p:sldId id="274" r:id="rId17"/>
    <p:sldId id="276" r:id="rId18"/>
    <p:sldId id="270" r:id="rId19"/>
    <p:sldId id="271" r:id="rId20"/>
    <p:sldId id="272" r:id="rId21"/>
    <p:sldId id="273" r:id="rId22"/>
    <p:sldId id="283" r:id="rId23"/>
    <p:sldId id="275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30/3/2016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029604" cy="500065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Χάρτης της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Σταυροφορίας</a:t>
            </a:r>
            <a:endParaRPr lang="el-GR" sz="2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gwgw\Desktop\ΣΧΟΛΕΙΟ\ΙΣΤΟΡΙΑ Β΄ ΓΥΜΝ\ΣΤΑΥΡΟΦΟΡΙΕΣ\4η Σταυροφορία-εικόνες\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838659"/>
            <a:ext cx="8413684" cy="544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πολιορκία της Πόλης από τους Σταυροφόρους</a:t>
            </a:r>
            <a:endParaRPr lang="el-GR" sz="2000" dirty="0"/>
          </a:p>
        </p:txBody>
      </p:sp>
      <p:pic>
        <p:nvPicPr>
          <p:cNvPr id="8194" name="Picture 2" descr="C:\Users\gwgw\Desktop\ΣΧΟΛΕΙΟ\ΙΣΤΟΡΙΑ Β΄ ΓΥΜΝ\ΣΤΑΥΡΟΦΟΡΙΕΣ\4η Σταυροφορία-εικόνες\897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53854"/>
            <a:ext cx="6643733" cy="563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πολιορκία της Πόλης από τους Σταυροφόρους (πίνακας)</a:t>
            </a:r>
            <a:endParaRPr lang="el-GR" sz="2000" dirty="0"/>
          </a:p>
        </p:txBody>
      </p:sp>
      <p:pic>
        <p:nvPicPr>
          <p:cNvPr id="27650" name="Picture 2" descr="C:\Users\gwgw\Desktop\ΣΧΟΛΕΙΟ\ΙΣΤΟΡΙΑ Β΄ ΓΥΜΝ\ΣΤΑΥΡΟΦΟΡΙΕΣ\4η Σταυροφορία-εικόνες\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66509"/>
            <a:ext cx="6572295" cy="5865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πολιορκία της Πόλης από τους Σταυροφόρους (χειρόγραφο)</a:t>
            </a:r>
            <a:endParaRPr lang="el-GR" sz="2000" dirty="0"/>
          </a:p>
        </p:txBody>
      </p:sp>
      <p:pic>
        <p:nvPicPr>
          <p:cNvPr id="10242" name="Picture 2" descr="C:\Users\gwgw\Desktop\ΣΧΟΛΕΙΟ\ΙΣΤΟΡΙΑ Β΄ ΓΥΜΝ\ΣΤΑΥΡΟΦΟΡΙΕΣ\4η Σταυροφορία-εικόνες\poliork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659" y="1285860"/>
            <a:ext cx="823353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Η πολιορκία της Πόλης από τους Σταυροφόρους (εικόνα χειρογράφου)</a:t>
            </a:r>
            <a:endParaRPr lang="el-GR" sz="1800" dirty="0"/>
          </a:p>
        </p:txBody>
      </p:sp>
      <p:pic>
        <p:nvPicPr>
          <p:cNvPr id="11266" name="Picture 2" descr="C:\Users\gwgw\Desktop\ΣΧΟΛΕΙΟ\ΙΣΤΟΡΙΑ Β΄ ΓΥΜΝ\ΣΤΑΥΡΟΦΟΡΙΕΣ\4η Σταυροφορία-εικόνες\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9833" y="1142984"/>
            <a:ext cx="7801257" cy="548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πολιορκία της Κων/</a:t>
            </a:r>
            <a:r>
              <a:rPr lang="el-GR" sz="2000" dirty="0" err="1" smtClean="0"/>
              <a:t>πολης</a:t>
            </a:r>
            <a:r>
              <a:rPr lang="el-GR" sz="2000" dirty="0" smtClean="0"/>
              <a:t> από τους Σταυροφόρους (δυτικό χειρόγραφο)</a:t>
            </a:r>
            <a:endParaRPr lang="el-GR" sz="2000" dirty="0"/>
          </a:p>
        </p:txBody>
      </p:sp>
      <p:pic>
        <p:nvPicPr>
          <p:cNvPr id="12290" name="Picture 2" descr="C:\Users\gwgw\Desktop\ΣΧΟΛΕΙΟ\ΙΣΤΟΡΙΑ Β΄ ΓΥΜΝ\ΣΤΑΥΡΟΦΟΡΙΕΣ\4η Σταυροφορία-εικόνες\kl3d-pi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0372" y="857232"/>
            <a:ext cx="6323461" cy="5845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Η πολιορκία της Κωνσταντινούπολης από τους Σταυροφόρους (δυτικό ανάγλυφο)</a:t>
            </a:r>
            <a:endParaRPr lang="el-GR" sz="2000" dirty="0"/>
          </a:p>
        </p:txBody>
      </p:sp>
      <p:pic>
        <p:nvPicPr>
          <p:cNvPr id="14338" name="Picture 2" descr="C:\Users\gwgw\Desktop\ΣΧΟΛΕΙΟ\ΙΣΤΟΡΙΑ Β΄ ΓΥΜΝ\ΣΤΑΥΡΟΦΟΡΙΕΣ\4η Σταυροφορία-εικόνες\stavrofor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48121"/>
            <a:ext cx="7000923" cy="583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368280"/>
          </a:xfrm>
        </p:spPr>
        <p:txBody>
          <a:bodyPr>
            <a:noAutofit/>
          </a:bodyPr>
          <a:lstStyle/>
          <a:p>
            <a:r>
              <a:rPr lang="el-GR" sz="2000" dirty="0" smtClean="0"/>
              <a:t>Η πολιορκία της Πόλης από τους Σταυροφόρους</a:t>
            </a:r>
            <a:endParaRPr lang="el-GR" sz="2000" dirty="0"/>
          </a:p>
        </p:txBody>
      </p:sp>
      <p:pic>
        <p:nvPicPr>
          <p:cNvPr id="19458" name="Picture 2" descr="C:\Users\gwgw\Desktop\ΣΧΟΛΕΙΟ\ΙΣΤΟΡΙΑ Β΄ ΓΥΜΝ\ΣΤΑΥΡΟΦΟΡΙΕΣ\4η Σταυροφορία-εικόνες\1303478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0330" y="857232"/>
            <a:ext cx="7787884" cy="585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368280"/>
          </a:xfrm>
        </p:spPr>
        <p:txBody>
          <a:bodyPr>
            <a:noAutofit/>
          </a:bodyPr>
          <a:lstStyle/>
          <a:p>
            <a:r>
              <a:rPr lang="el-GR" sz="2000" dirty="0" smtClean="0"/>
              <a:t>Η πολιορκία της Πόλης από τους Σταυροφόρους (ψηφιακή αναπαράσταση)</a:t>
            </a:r>
            <a:endParaRPr lang="el-GR" sz="2000" dirty="0"/>
          </a:p>
        </p:txBody>
      </p:sp>
      <p:pic>
        <p:nvPicPr>
          <p:cNvPr id="21506" name="Picture 2" descr="C:\Users\gwgw\Desktop\ΣΧΟΛΕΙΟ\ΙΣΤΟΡΙΑ Β΄ ΓΥΜΝ\ΣΤΑΥΡΟΦΟΡΙΕΣ\4η Σταυροφορία-εικόνες\the-cursed-crusade_2011_07-14-11_00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096" y="1142984"/>
            <a:ext cx="8884060" cy="521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68280"/>
          </a:xfrm>
        </p:spPr>
        <p:txBody>
          <a:bodyPr>
            <a:noAutofit/>
          </a:bodyPr>
          <a:lstStyle/>
          <a:p>
            <a:r>
              <a:rPr lang="el-GR" sz="2000" dirty="0" smtClean="0"/>
              <a:t>Η άλωση της Πόλης από τους Σταυροφόρους</a:t>
            </a:r>
            <a:endParaRPr lang="el-GR" sz="2000" dirty="0"/>
          </a:p>
        </p:txBody>
      </p:sp>
      <p:pic>
        <p:nvPicPr>
          <p:cNvPr id="15362" name="Picture 2" descr="C:\Users\gwgw\Desktop\ΣΧΟΛΕΙΟ\ΙΣΤΟΡΙΑ Β΄ ΓΥΜΝ\ΣΤΑΥΡΟΦΟΡΙΕΣ\4η Σταυροφορία-εικόνες\η άλωση της Κωνσταντινούπολη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520" y="1071546"/>
            <a:ext cx="8161569" cy="538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άλωση της Πόλης από τους Σταυροφόρους</a:t>
            </a:r>
            <a:endParaRPr lang="el-GR" sz="2000" dirty="0"/>
          </a:p>
        </p:txBody>
      </p:sp>
      <p:pic>
        <p:nvPicPr>
          <p:cNvPr id="16386" name="Picture 2" descr="C:\Users\gwgw\Desktop\ΣΧΟΛΕΙΟ\ΙΣΤΟΡΙΑ Β΄ ΓΥΜΝ\ΣΤΑΥΡΟΦΟΡΙΕΣ\4η Σταυροφορία-εικόνες\[el]imag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602" y="1142984"/>
            <a:ext cx="8016926" cy="5429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Τα τείχη της Κωνσταντινούπολης</a:t>
            </a:r>
            <a:endParaRPr lang="el-GR" sz="2000" dirty="0"/>
          </a:p>
        </p:txBody>
      </p:sp>
      <p:pic>
        <p:nvPicPr>
          <p:cNvPr id="2050" name="Picture 2" descr="C:\Users\gwgw\Desktop\ΣΧΟΛΕΙΟ\ΙΣΤΟΡΙΑ Β΄ ΓΥΜΝ\ΣΤΑΥΡΟΦΟΡΙΕΣ\4η Σταυροφορία-εικόνες\wall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688" y="1285860"/>
            <a:ext cx="8732468" cy="508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68280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Η άλωση της πόλης από τους Σταυροφόρους (πίνακας)</a:t>
            </a:r>
            <a:endParaRPr lang="el-GR" sz="2000" dirty="0"/>
          </a:p>
        </p:txBody>
      </p:sp>
      <p:pic>
        <p:nvPicPr>
          <p:cNvPr id="17410" name="Picture 2" descr="C:\Users\gwgw\Desktop\ΣΧΟΛΕΙΟ\ΙΣΤΟΡΙΑ Β΄ ΓΥΜΝ\ΣΤΑΥΡΟΦΟΡΙΕΣ\4η Σταυροφορία-εικόνες\897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1410"/>
            <a:ext cx="7000923" cy="593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άλωση της Κωνσταντινούπολης από τους Σταυροφόρους</a:t>
            </a:r>
            <a:endParaRPr lang="el-GR" sz="2000" dirty="0"/>
          </a:p>
        </p:txBody>
      </p:sp>
      <p:pic>
        <p:nvPicPr>
          <p:cNvPr id="18435" name="Picture 3" descr="C:\Users\gwgw\Desktop\ΣΧΟΛΕΙΟ\ΙΣΤΟΡΙΑ Β΄ ΓΥΜΝ\ΣΤΑΥΡΟΦΟΡΙΕΣ\4η Σταυροφορία-εικόνες\the-capture-of-constantinople-in-1204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858048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Οι Σταυροφόροι μπαίνουν στην Κωνσταντινούπολη</a:t>
            </a:r>
            <a:endParaRPr lang="el-GR" sz="2000" dirty="0"/>
          </a:p>
        </p:txBody>
      </p:sp>
      <p:pic>
        <p:nvPicPr>
          <p:cNvPr id="28674" name="Picture 2" descr="C:\Users\gwgw\Desktop\ΣΧΟΛΕΙΟ\ΙΣΤΟΡΙΑ Β΄ ΓΥΜΝ\ΣΤΑΥΡΟΦΟΡΙΕΣ\4η Σταυροφορία-εικόνες\3781557512_1b694162af_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319" y="928670"/>
            <a:ext cx="7905773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Η άλωση της Κωνσταντινούπολης από τους Σταυροφόρους (ψηφιδωτό στον Άγιο Ιωάννη τον Ευαγγελιστή της Ραβέννας)</a:t>
            </a:r>
            <a:endParaRPr lang="el-GR" sz="2000" dirty="0"/>
          </a:p>
        </p:txBody>
      </p:sp>
      <p:pic>
        <p:nvPicPr>
          <p:cNvPr id="20482" name="Picture 2" descr="C:\Users\gwgw\Desktop\ΣΧΟΛΕΙΟ\ΙΣΤΟΡΙΑ Β΄ ΓΥΜΝ\ΣΤΑΥΡΟΦΟΡΙΕΣ\4η Σταυροφορία-εικόνες\eme671_byz_StAnde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448" y="785794"/>
            <a:ext cx="5448758" cy="597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39718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Ο αρχηγός των Σταυροφόρων μπαίνει στην κυριευμένη Κωνσταντινούπολη (πίνακας του </a:t>
            </a:r>
            <a:r>
              <a:rPr lang="en-US" sz="2000" dirty="0" smtClean="0"/>
              <a:t>Delacroix)</a:t>
            </a:r>
            <a:endParaRPr lang="el-GR" sz="2000" dirty="0"/>
          </a:p>
        </p:txBody>
      </p:sp>
      <p:pic>
        <p:nvPicPr>
          <p:cNvPr id="22530" name="Picture 2" descr="C:\Users\gwgw\Desktop\ΣΧΟΛΕΙΟ\ΙΣΤΟΡΙΑ Β΄ ΓΥΜΝ\ΣΤΑΥΡΟΦΟΡΙΕΣ\4η Σταυροφορία-εικόνες\c_croisade4_delacroix - Αντίγραφ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48512"/>
            <a:ext cx="6952338" cy="590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68280"/>
          </a:xfrm>
        </p:spPr>
        <p:txBody>
          <a:bodyPr>
            <a:noAutofit/>
          </a:bodyPr>
          <a:lstStyle/>
          <a:p>
            <a:r>
              <a:rPr lang="el-GR" sz="2000" dirty="0" smtClean="0"/>
              <a:t>Οι Σταυροφόροι λεηλατούν το ναό της Αγίας Σοφίας</a:t>
            </a:r>
            <a:endParaRPr lang="el-GR" sz="2000" dirty="0"/>
          </a:p>
        </p:txBody>
      </p:sp>
      <p:pic>
        <p:nvPicPr>
          <p:cNvPr id="23555" name="Picture 3" descr="C:\Users\gwgw\Desktop\ΣΧΟΛΕΙΟ\ΙΣΤΟΡΙΑ Β΄ ΓΥΜΝ\ΣΤΑΥΡΟΦΟΡΙΕΣ\4η Σταυροφορία-εικόνε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9" y="928669"/>
            <a:ext cx="8526039" cy="5528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Μάχη Σταυροφόρου-Βυζαντινού μέσα στην κουρσεμένη Πόλη (ψηφιακή αναπαράσταση)</a:t>
            </a:r>
            <a:endParaRPr lang="el-GR" sz="2000" dirty="0"/>
          </a:p>
        </p:txBody>
      </p:sp>
      <p:pic>
        <p:nvPicPr>
          <p:cNvPr id="24578" name="Picture 2" descr="C:\Users\gwgw\Desktop\ΣΧΟΛΕΙΟ\ΙΣΤΟΡΙΑ Β΄ ΓΥΜΝ\ΣΤΑΥΡΟΦΟΡΙΕΣ\4η Σταυροφορία-εικόνες\TheCursedCrusad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095" y="1142984"/>
            <a:ext cx="876306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Τα χάλκινα άλογα του Λυσίππου, που πήραν ως λάφυρα οι Σταυροφόροι από τον Ιππόδρομο της Κωνσταντινούπολης</a:t>
            </a:r>
            <a:endParaRPr lang="el-GR" sz="2000" dirty="0"/>
          </a:p>
        </p:txBody>
      </p:sp>
      <p:pic>
        <p:nvPicPr>
          <p:cNvPr id="25602" name="Picture 2" descr="C:\Users\gwgw\Desktop\ΣΧΟΛΕΙΟ\ΙΣΤΟΡΙΑ Β΄ ΓΥΜΝ\ΣΤΑΥΡΟΦΟΡΙΕΣ\4η Σταυροφορία-εικόνες\Αγιος Μάρκος Βενετίας και τα άλογ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16364"/>
            <a:ext cx="7786741" cy="584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85794"/>
          </a:xfrm>
        </p:spPr>
        <p:txBody>
          <a:bodyPr>
            <a:noAutofit/>
          </a:bodyPr>
          <a:lstStyle/>
          <a:p>
            <a:r>
              <a:rPr lang="el-GR" sz="2000" dirty="0" smtClean="0"/>
              <a:t>Τα χάλκινα άλογα του Λυσίππου από τον Ιππόδρομο της Κωνσταντινούπολης στον Άγιο Μάρκο της Βενετίας</a:t>
            </a:r>
            <a:endParaRPr lang="el-GR" sz="2000" dirty="0"/>
          </a:p>
        </p:txBody>
      </p:sp>
      <p:pic>
        <p:nvPicPr>
          <p:cNvPr id="26626" name="Picture 2" descr="C:\Users\gwgw\Desktop\ΣΧΟΛΕΙΟ\ΙΣΤΟΡΙΑ Β΄ ΓΥΜΝ\ΣΤΑΥΡΟΦΟΡΙΕΣ\4η Σταυροφορία-εικόνες\08-02-04_1281602_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09716"/>
            <a:ext cx="4714908" cy="592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Σταυροφόροι</a:t>
            </a:r>
            <a:endParaRPr lang="el-GR" sz="2000" dirty="0"/>
          </a:p>
        </p:txBody>
      </p:sp>
      <p:pic>
        <p:nvPicPr>
          <p:cNvPr id="3074" name="Picture 2" descr="C:\Users\gwgw\Desktop\ΣΧΟΛΕΙΟ\ΙΣΤΟΡΙΑ Β΄ ΓΥΜΝ\ΣΤΑΥΡΟΦΟΡΙΕΣ\4η Σταυροφορία-εικόνες\5034326_or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1" y="948511"/>
            <a:ext cx="5214975" cy="591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Σταυροφόροι</a:t>
            </a:r>
            <a:endParaRPr lang="el-GR" sz="2000" dirty="0"/>
          </a:p>
        </p:txBody>
      </p:sp>
      <p:pic>
        <p:nvPicPr>
          <p:cNvPr id="4098" name="Picture 2" descr="C:\Users\gwgw\Desktop\ΣΧΟΛΕΙΟ\ΙΣΤΟΡΙΑ Β΄ ΓΥΜΝ\ΣΤΑΥΡΟΦΟΡΙΕΣ\4η Σταυροφορία-εικόνες\a82e708b6b1fc881f8b9ab752160e85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38844"/>
            <a:ext cx="4572032" cy="605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68280"/>
          </a:xfrm>
        </p:spPr>
        <p:txBody>
          <a:bodyPr>
            <a:noAutofit/>
          </a:bodyPr>
          <a:lstStyle/>
          <a:p>
            <a:r>
              <a:rPr lang="el-GR" sz="2000" dirty="0" smtClean="0"/>
              <a:t>Ο πάπας Ιννοκέντιος Γ΄, που υποστήριξε τη Δ΄ Σταυροφορία</a:t>
            </a:r>
            <a:endParaRPr lang="el-GR" sz="2000" dirty="0"/>
          </a:p>
        </p:txBody>
      </p:sp>
      <p:pic>
        <p:nvPicPr>
          <p:cNvPr id="5122" name="Picture 2" descr="C:\Users\gwgw\Desktop\ΣΧΟΛΕΙΟ\ΙΣΤΟΡΙΑ Β΄ ΓΥΜΝ\ΣΤΑΥΡΟΦΟΡΙΕΣ\4η Σταυροφορία-εικόνες\image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82617"/>
            <a:ext cx="4786345" cy="551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Ο δόγης Ενρίκο Δάνδολο, ο διοργανωτής και εμψυχωτής της Δ΄ Σταυροφορίας</a:t>
            </a:r>
            <a:endParaRPr lang="el-GR" sz="2000" dirty="0"/>
          </a:p>
        </p:txBody>
      </p:sp>
      <p:pic>
        <p:nvPicPr>
          <p:cNvPr id="1026" name="Picture 2" descr="C:\Users\gwgw\Desktop\ΣΧΟΛΕΙΟ\ΙΣΤΟΡΙΑ Β΄ ΓΥΜΝ\ΣΤΑΥΡΟΦΟΡΙΕΣ\4η Σταυροφορία-εικόνες\enrico Dandol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4929222" cy="5193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Κωνσταντινούπολη την εποχή της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Σταυροφορίας</a:t>
            </a:r>
            <a:endParaRPr lang="el-GR" sz="2000" dirty="0"/>
          </a:p>
        </p:txBody>
      </p:sp>
      <p:pic>
        <p:nvPicPr>
          <p:cNvPr id="6146" name="Picture 2" descr="C:\Users\gwgw\Desktop\ΣΧΟΛΕΙΟ\ΙΣΤΟΡΙΑ Β΄ ΓΥΜΝ\ΣΤΑΥΡΟΦΟΡΙΕΣ\4η Σταυροφορία-εικόνες\constantino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81195"/>
            <a:ext cx="6572295" cy="548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Κωνσταντινούπολη την εποχή της 4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Σταυροφορίας (χειρόγραφο)</a:t>
            </a:r>
            <a:endParaRPr lang="el-GR" sz="2000" dirty="0"/>
          </a:p>
        </p:txBody>
      </p:sp>
      <p:pic>
        <p:nvPicPr>
          <p:cNvPr id="13314" name="Picture 2" descr="C:\Users\gwgw\Desktop\ΣΧΟΛΕΙΟ\ΙΣΤΟΡΙΑ Β΄ ΓΥΜΝ\ΣΤΑΥΡΟΦΟΡΙΕΣ\4η Σταυροφορία-εικόνες\Fourth_Crusad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92" y="1071546"/>
            <a:ext cx="8408850" cy="559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Οι Σταυροφόροι φτάνουν στην Κωνσταντινούπολη</a:t>
            </a:r>
            <a:endParaRPr lang="el-GR" sz="2000" dirty="0"/>
          </a:p>
        </p:txBody>
      </p:sp>
      <p:pic>
        <p:nvPicPr>
          <p:cNvPr id="7170" name="Picture 2" descr="C:\Users\gwgw\Desktop\ΣΧΟΛΕΙΟ\ΙΣΤΟΡΙΑ Β΄ ΓΥΜΝ\ΣΤΑΥΡΟΦΟΡΙΕΣ\4η Σταυροφορία-εικόνες\stratope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916364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251</Words>
  <PresentationFormat>Προβολή στην οθόνη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Χάρτης της 4ης Σταυροφορίας</vt:lpstr>
      <vt:lpstr>Τα τείχη της Κωνσταντινούπολης</vt:lpstr>
      <vt:lpstr>Σταυροφόροι</vt:lpstr>
      <vt:lpstr>Σταυροφόροι</vt:lpstr>
      <vt:lpstr>Ο πάπας Ιννοκέντιος Γ΄, που υποστήριξε τη Δ΄ Σταυροφορία</vt:lpstr>
      <vt:lpstr>Ο δόγης Ενρίκο Δάνδολο, ο διοργανωτής και εμψυχωτής της Δ΄ Σταυροφορίας</vt:lpstr>
      <vt:lpstr>Η Κωνσταντινούπολη την εποχή της 4ης Σταυροφορίας</vt:lpstr>
      <vt:lpstr>Η Κωνσταντινούπολη την εποχή της 4ης Σταυροφορίας (χειρόγραφο)</vt:lpstr>
      <vt:lpstr>Οι Σταυροφόροι φτάνουν στην Κωνσταντινούπολη</vt:lpstr>
      <vt:lpstr>Η πολιορκία της Πόλης από τους Σταυροφόρους</vt:lpstr>
      <vt:lpstr>Η πολιορκία της Πόλης από τους Σταυροφόρους (πίνακας)</vt:lpstr>
      <vt:lpstr>Η πολιορκία της Πόλης από τους Σταυροφόρους (χειρόγραφο)</vt:lpstr>
      <vt:lpstr>Η πολιορκία της Πόλης από τους Σταυροφόρους (εικόνα χειρογράφου)</vt:lpstr>
      <vt:lpstr>Η πολιορκία της Κων/πολης από τους Σταυροφόρους (δυτικό χειρόγραφο)</vt:lpstr>
      <vt:lpstr>Η πολιορκία της Κωνσταντινούπολης από τους Σταυροφόρους (δυτικό ανάγλυφο)</vt:lpstr>
      <vt:lpstr>Η πολιορκία της Πόλης από τους Σταυροφόρους</vt:lpstr>
      <vt:lpstr>Η πολιορκία της Πόλης από τους Σταυροφόρους (ψηφιακή αναπαράσταση)</vt:lpstr>
      <vt:lpstr>Η άλωση της Πόλης από τους Σταυροφόρους</vt:lpstr>
      <vt:lpstr>Η άλωση της Πόλης από τους Σταυροφόρους</vt:lpstr>
      <vt:lpstr>Η άλωση της πόλης από τους Σταυροφόρους (πίνακας)</vt:lpstr>
      <vt:lpstr>Η άλωση της Κωνσταντινούπολης από τους Σταυροφόρους</vt:lpstr>
      <vt:lpstr>Οι Σταυροφόροι μπαίνουν στην Κωνσταντινούπολη</vt:lpstr>
      <vt:lpstr>Η άλωση της Κωνσταντινούπολης από τους Σταυροφόρους (ψηφιδωτό στον Άγιο Ιωάννη τον Ευαγγελιστή της Ραβέννας)</vt:lpstr>
      <vt:lpstr>Ο αρχηγός των Σταυροφόρων μπαίνει στην κυριευμένη Κωνσταντινούπολη (πίνακας του Delacroix)</vt:lpstr>
      <vt:lpstr>Οι Σταυροφόροι λεηλατούν το ναό της Αγίας Σοφίας</vt:lpstr>
      <vt:lpstr>Μάχη Σταυροφόρου-Βυζαντινού μέσα στην κουρσεμένη Πόλη (ψηφιακή αναπαράσταση)</vt:lpstr>
      <vt:lpstr>Τα χάλκινα άλογα του Λυσίππου, που πήραν ως λάφυρα οι Σταυροφόροι από τον Ιππόδρομο της Κωνσταντινούπολης</vt:lpstr>
      <vt:lpstr>Τα χάλκινα άλογα του Λυσίππου από τον Ιππόδρομο της Κωνσταντινούπολης στον Άγιο Μάρκο της Βενετίας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Χάρτης της 4ης Σταυροφορίας</dc:title>
  <dc:creator>gwgw</dc:creator>
  <cp:lastModifiedBy>gwgw</cp:lastModifiedBy>
  <cp:revision>10</cp:revision>
  <dcterms:created xsi:type="dcterms:W3CDTF">2013-02-25T00:48:33Z</dcterms:created>
  <dcterms:modified xsi:type="dcterms:W3CDTF">2016-03-29T21:58:22Z</dcterms:modified>
</cp:coreProperties>
</file>