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35" r:id="rId3"/>
    <p:sldId id="325" r:id="rId4"/>
    <p:sldId id="288" r:id="rId5"/>
    <p:sldId id="314" r:id="rId6"/>
    <p:sldId id="326" r:id="rId7"/>
    <p:sldId id="340" r:id="rId8"/>
    <p:sldId id="344" r:id="rId9"/>
    <p:sldId id="342" r:id="rId10"/>
    <p:sldId id="302" r:id="rId11"/>
    <p:sldId id="304" r:id="rId12"/>
    <p:sldId id="257" r:id="rId13"/>
    <p:sldId id="258" r:id="rId14"/>
    <p:sldId id="259" r:id="rId15"/>
    <p:sldId id="305" r:id="rId16"/>
    <p:sldId id="260" r:id="rId17"/>
    <p:sldId id="262" r:id="rId18"/>
    <p:sldId id="264" r:id="rId19"/>
    <p:sldId id="328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350" r:id="rId31"/>
    <p:sldId id="351" r:id="rId32"/>
    <p:sldId id="276" r:id="rId33"/>
    <p:sldId id="277" r:id="rId34"/>
    <p:sldId id="278" r:id="rId35"/>
    <p:sldId id="279" r:id="rId36"/>
    <p:sldId id="280" r:id="rId37"/>
    <p:sldId id="348" r:id="rId38"/>
    <p:sldId id="281" r:id="rId39"/>
    <p:sldId id="284" r:id="rId40"/>
    <p:sldId id="286" r:id="rId41"/>
    <p:sldId id="289" r:id="rId42"/>
    <p:sldId id="291" r:id="rId43"/>
    <p:sldId id="292" r:id="rId44"/>
    <p:sldId id="300" r:id="rId45"/>
    <p:sldId id="316" r:id="rId46"/>
    <p:sldId id="296" r:id="rId47"/>
    <p:sldId id="306" r:id="rId48"/>
    <p:sldId id="293" r:id="rId49"/>
    <p:sldId id="294" r:id="rId50"/>
    <p:sldId id="295" r:id="rId51"/>
    <p:sldId id="297" r:id="rId52"/>
    <p:sldId id="298" r:id="rId53"/>
    <p:sldId id="301" r:id="rId54"/>
    <p:sldId id="308" r:id="rId55"/>
    <p:sldId id="309" r:id="rId56"/>
    <p:sldId id="339" r:id="rId57"/>
    <p:sldId id="310" r:id="rId58"/>
    <p:sldId id="311" r:id="rId59"/>
    <p:sldId id="312" r:id="rId60"/>
    <p:sldId id="313" r:id="rId61"/>
    <p:sldId id="315" r:id="rId62"/>
    <p:sldId id="317" r:id="rId63"/>
    <p:sldId id="318" r:id="rId64"/>
    <p:sldId id="319" r:id="rId65"/>
    <p:sldId id="320" r:id="rId66"/>
    <p:sldId id="321" r:id="rId67"/>
    <p:sldId id="327" r:id="rId68"/>
    <p:sldId id="329" r:id="rId69"/>
    <p:sldId id="330" r:id="rId70"/>
    <p:sldId id="346" r:id="rId71"/>
    <p:sldId id="331" r:id="rId72"/>
    <p:sldId id="332" r:id="rId73"/>
    <p:sldId id="333" r:id="rId74"/>
    <p:sldId id="334" r:id="rId75"/>
    <p:sldId id="336" r:id="rId76"/>
    <p:sldId id="353" r:id="rId77"/>
    <p:sldId id="337" r:id="rId7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7/4/2020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gwgw\Desktop\ΣΧΟΛΕΙΟ\ΙΣΤΟΡΙΑ Β΄ ΓΥΜΝ\17.ΣΤΑΥΡΟΦΟΡΙΕΣ\Σταυροφορίες-εικόνες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00010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αϊκή σταυροφορία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gwgw\Desktop\ΣΧΟΛΕΙΟ\ΙΣΤΟΡΙΑ Β΄ ΓΥΜΝ\17.ΣΤΑΥΡΟΦΟΡΙΕΣ\Σταυροφορίες-εικόνες\croisade_civito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46"/>
            <a:ext cx="6642307" cy="5684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wgw\Desktop\ΣΧΟΛΕΙΟ\ΙΣΤΟΡΙΑ Β΄ ΓΥΜΝ\17.ΣΤΑΥΡΟΦΟΡΙΕΣ\Σταυροφορίες-εικόνες\409px-PeoplesCrusadeMassacr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28604"/>
            <a:ext cx="4194909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64291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Ιππότες σταυροφόροι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gwgw\Desktop\ΣΧΟΛΕΙΟ\ΙΣΤΟΡΙΑ Β΄ ΓΥΜΝ\17.ΣΤΑΥΡΟΦΟΡΙΕΣ\Σταυροφορίες-εικόνες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0581" y="1142984"/>
            <a:ext cx="8223309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στη μάχη με Άραβες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wgw\Desktop\ΣΧΟΛΕΙΟ\ΙΣΤΟΡΙΑ Β΄ ΓΥΜΝ\17.ΣΤΑΥΡΟΦΟΡΙΕΣ\Σταυροφορίες-εικόνες\9c838edaf096eca26e16533eca2dabf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980978"/>
            <a:ext cx="4143404" cy="5764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Ιερουσαλήμ, το όνειρο των σταυροφόρων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gwgw\Desktop\ΣΧΟΛΕΙΟ\ΙΣΤΟΡΙΑ Β΄ ΓΥΜΝ\17.ΣΤΑΥΡΟΦΟΡΙΕΣ\Σταυροφορίες-εικόνες\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728" y="928670"/>
            <a:ext cx="8682552" cy="5795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Α΄ Σταυροφορία στην Ιερουσαλήμ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gwgw\Desktop\ΣΧΟΛΕΙΟ\ΙΣΤΟΡΙΑ Β΄ ΓΥΜΝ\17.ΣΤΑΥΡΟΦΟΡΙΕΣ\Σταυροφορίες-εικόνες\croisade_first_jerusale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275" y="1357297"/>
            <a:ext cx="9088725" cy="5423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Σταυροφόρος (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Ναΐτης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gwgw\Desktop\ΣΧΟΛΕΙΟ\ΙΣΤΟΡΙΑ Β΄ ΓΥΜΝ\17.ΣΤΑΥΡΟΦΟΡΙΕΣ\Σταυροφορίες-εικόνες\69f754559e6eb836033170f1b366b67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17769" y="785794"/>
            <a:ext cx="3835688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Κονταρομαχία, το αγαπημένο αγώνισμα των ιπποτών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gwgw\Desktop\ΣΧΟΛΕΙΟ\ΙΣΤΟΡΙΑ Β΄ ΓΥΜΝ\17.ΣΤΑΥΡΟΦΟΡΙΕΣ\Σταυροφορίες-εικόνες\400px-RichardSaladi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155" y="1571612"/>
            <a:ext cx="9003145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σε πολιορκία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gwgw\Desktop\ΣΧΟΛΕΙΟ\ΙΣΤΟΡΙΑ Β΄ ΓΥΜΝ\17.ΣΤΑΥΡΟΦΟΡΙΕΣ\Σταυροφορίες-εικόνες\1099jerusale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854118"/>
            <a:ext cx="6277516" cy="6003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wgw\Desktop\ΣΧΟΛΕΙΟ\ΙΣΤΟΡΙΑ Β΄ ΓΥΜΝ\17.ΣΤΑΥΡΟΦΟΡΙΕΣ\Σταυροφορίες-εικόνες\map-crusades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93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gwgw\Desktop\ΣΧΟΛΕΙΟ\ΙΣΤΟΡΙΑ Β΄ ΓΥΜΝ\17.ΣΤΑΥΡΟΦΟΡΙΕΣ\Σταυροφορίες-εικόνες\T172462000-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7" y="54084"/>
            <a:ext cx="4976579" cy="6803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wgw\Desktop\ΣΧΟΛΕΙΟ\ΙΣΤΟΡΙΑ Β΄ ΓΥΜΝ\17.ΣΤΑΥΡΟΦΟΡΙΕΣ\Σταυροφορίες-εικόνες\120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2151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Τα πλοία μεταφέρουν τους σταυροφόρους στην Ανατολή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gwgw\Desktop\ΣΧΟΛΕΙΟ\ΙΣΤΟΡΙΑ Β΄ ΓΥΜΝ\17.ΣΤΑΥΡΟΦΟΡΙΕΣ\Σταυροφορίες-εικόνες\248462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4090" y="964985"/>
            <a:ext cx="8504189" cy="5750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Έφοδος σταυροφόρων στην Ανατολή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gwgw\Desktop\ΣΧΟΛΕΙΟ\ΙΣΤΟΡΙΑ Β΄ ΓΥΜΝ\17.ΣΤΑΥΡΟΦΟΡΙΕΣ\Σταυροφορίες-εικόνες\281303_bookrev_57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5" y="974602"/>
            <a:ext cx="8473556" cy="5526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gwgw\Desktop\ΣΧΟΛΕΙΟ\ΙΣΤΟΡΙΑ Β΄ ΓΥΜΝ\17.ΣΤΑΥΡΟΦΟΡΙΕΣ\Σταυροφορίες-εικόνες\583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45319"/>
            <a:ext cx="7970512" cy="6012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wgw\Desktop\ΣΧΟΛΕΙΟ\ΙΣΤΟΡΙΑ Β΄ ΓΥΜΝ\17.ΣΤΑΥΡΟΦΟΡΙΕΣ\Σταυροφορίες-εικόνες\1995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9498" y="357166"/>
            <a:ext cx="8556332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Κήρυξη σταυροφορίας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gwgw\Desktop\ΣΧΟΛΕΙΟ\ΙΣΤΟΡΙΑ Β΄ ΓΥΜΝ\17.ΣΤΑΥΡΟΦΟΡΙΕΣ\Σταυροφορίες-εικόνες\2467027_ori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714356"/>
            <a:ext cx="4177599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Ευγενείς (φεουδάρχες) ιππότες με τα οικόσημα και τις πανοπλίες τους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gwgw\Desktop\ΣΧΟΛΕΙΟ\ΙΣΤΟΡΙΑ Β΄ ΓΥΜΝ\17.ΣΤΑΥΡΟΦΟΡΙΕΣ\Σταυροφορίες-εικόνες\30430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1" y="857232"/>
            <a:ext cx="3776232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wgw\Desktop\ΣΧΟΛΕΙΟ\ΙΣΤΟΡΙΑ Β΄ ΓΥΜΝ\17.ΣΤΑΥΡΟΦΟΡΙΕΣ\Σταυροφορίες-εικόνες\3069393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841" y="428604"/>
            <a:ext cx="8599318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Σταυροφορίες: υπόθεση κράτους και Εκκλησίας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gwgw\Desktop\ΣΧΟΛΕΙΟ\ΙΣΤΟΡΙΑ Β΄ ΓΥΜΝ\17.ΣΤΑΥΡΟΦΟΡΙΕΣ\Σταυροφορίες-εικόνες\3168149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802" y="714356"/>
            <a:ext cx="8493478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Ευγενείς εναντίον φτωχών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C:\Users\gwgw\Desktop\ΣΧΟΛΕΙΟ\ΙΣΤΟΡΙΑ Β΄ ΓΥΜΝ\17.ΣΤΑΥΡΟΦΟΡΙΕΣ\Σταυροφορίες-εικόνες\3932552_ori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854963" cy="5906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wgw\Desktop\ΣΧΟΛΕΙΟ\ΙΣΤΟΡΙΑ Β΄ ΓΥΜΝ\17.ΣΤΑΥΡΟΦΟΡΙΕΣ\Σταυροφορίες-εικόνες\1rey8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834342"/>
            <a:ext cx="8540088" cy="3757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gwgw\Desktop\ΣΧΟΛΕΙΟ\ΙΣΤΟΡΙΑ Β΄ ΓΥΜΝ\17.ΣΤΑΥΡΟΦΟΡΙΕΣ\Σταυροφορίες-εικόνες\8673186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378617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gwgw\Desktop\ΣΧΟΛΕΙΟ\ΙΣΤΟΡΙΑ Β΄ ΓΥΜΝ\17.ΣΤΑΥΡΟΦΟΡΙΕΣ\Σταυροφορίες-εικόνες\96514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11611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0483" name="Picture 3" descr="C:\Users\gwgw\Desktop\ΣΧΟΛΕΙΟ\ΙΣΤΟΡΙΑ Β΄ ΓΥΜΝ\17.ΣΤΑΥΡΟΦΟΡΙΕΣ\Σταυροφορίες-εικόνες\4577654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7996024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μεταφέρονται με πλοία στην Ανατολή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gwgw\Desktop\ΣΧΟΛΕΙΟ\ΙΣΤΟΡΙΑ Β΄ ΓΥΜΝ\17.ΣΤΑΥΡΟΦΟΡΙΕΣ\Σταυροφορίες-εικόνες\4661855_ori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7415" y="714356"/>
            <a:ext cx="8174073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Μοναχοί-ιππότες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gwgw\Desktop\ΣΧΟΛΕΙΟ\ΙΣΤΟΡΙΑ Β΄ ΓΥΜΝ\17.ΣΤΑΥΡΟΦΟΡΙΕΣ\Σταυροφορίες-εικόνες\4740370_ori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71696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Ιππότες με τα οικόσημα και στολές στα χρώματα του οίκου τους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gwgw\Desktop\ΣΧΟΛΕΙΟ\ΙΣΤΟΡΙΑ Β΄ ΓΥΜΝ\17.ΣΤΑΥΡΟΦΟΡΙΕΣ\Σταυροφορίες-εικόνες\5034326_orig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785794"/>
            <a:ext cx="5386579" cy="610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gwgw\Desktop\ΣΧΟΛΕΙΟ\ΙΣΤΟΡΙΑ Β΄ ΓΥΜΝ\17.ΣΤΑΥΡΟΦΟΡΙΕΣ\Σταυροφορίες-εικόνες\5241828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27611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gwgw\Desktop\ΣΧΟΛΕΙΟ\ΙΣΤΟΡΙΑ Β΄ ΓΥΜΝ\17.ΣΤΑΥΡΟΦΟΡΙΕΣ\Σταυροφορίες-εικόνες\74083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6969" y="928670"/>
            <a:ext cx="7889816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Ευγενής ιππότης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gwgw\Desktop\ΣΧΟΛΕΙΟ\ΙΣΤΟΡΙΑ Β΄ ΓΥΜΝ\17.ΣΤΑΥΡΟΦΟΡΙΕΣ\Σταυροφορίες-εικόνες\53151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15973" y="857232"/>
            <a:ext cx="4142821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μπροστά στα τείχη της Ιερουσαλήμ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gwgw\Desktop\ΣΧΟΛΕΙΟ\ΙΣΤΟΡΙΑ Β΄ ΓΥΜΝ\17.ΣΤΑΥΡΟΦΟΡΙΕΣ\Σταυροφορίες-εικόνες\78169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98288" y="785794"/>
            <a:ext cx="4091784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gwgw\Desktop\ΣΧΟΛΕΙΟ\ΙΣΤΟΡΙΑ Β΄ ΓΥΜΝ\17.ΣΤΑΥΡΟΦΟΡΙΕΣ\Σταυροφορίες-εικόνες\8714442_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8786" y="785794"/>
            <a:ext cx="8116063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Ιππότες δέχονται την ευλογία της Εκκλησίας πριν την αναχώρησή τους για τις σταυροφορίες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gwgw\Desktop\ΣΧΟΛΕΙΟ\ΙΣΤΟΡΙΑ Β΄ ΓΥΜΝ\17.ΣΤΑΥΡΟΦΟΡΙΕΣ\Σταυροφορίες-εικόνες\8714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4192" y="857232"/>
            <a:ext cx="7997405" cy="6000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Οι σταυροφόροι μπαίνουν στην Ιερουσαλήμ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gwgw\Desktop\ΣΧΟΛΕΙΟ\ΙΣΤΟΡΙΑ Β΄ ΓΥΜΝ\17.ΣΤΑΥΡΟΦΟΡΙΕΣ\Σταυροφορίες-εικόνες\1270054212_d17be0cd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28511" y="714356"/>
            <a:ext cx="4767467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και Αλέξιος  Α΄ Κομνηνός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gwgw\Desktop\ΣΧΟΛΕΙΟ\ΙΣΤΟΡΙΑ Β΄ ΓΥΜΝ\17.ΣΤΑΥΡΟΦΟΡΙΕΣ\Σταυροφορίες-εικόνες\alexios-crusader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19" y="785794"/>
            <a:ext cx="8976305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Αλέξιος Α΄ υποδέχεται τον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Γοδεφρείδο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του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Μπουϊγιόν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gwgw\Desktop\ΣΧΟΛΕΙΟ\ΙΣΤΟΡΙΑ Β΄ ΓΥΜΝ\17.ΣΤΑΥΡΟΦΟΡΙΕΣ\Σταυροφορίες-εικόνες\alexius-and-godefro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810055"/>
            <a:ext cx="3643338" cy="6047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wgw\Desktop\ΣΧΟΛΕΙΟ\ΙΣΤΟΡΙΑ Β΄ ΓΥΜΝ\17.ΣΤΑΥΡΟΦΟΡΙΕΣ\Σταυροφορίες-εικόνες\cont1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5" y="1733781"/>
            <a:ext cx="8858311" cy="4052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wgw\Desktop\ΣΧΟΛΕΙΟ\ΙΣΤΟΡΙΑ Β΄ ΓΥΜΝ\17.ΣΤΑΥΡΟΦΟΡΙΕΣ\Σταυροφορίες-εικόνες\i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2920"/>
            <a:ext cx="9143999" cy="6355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Γοδεφρείδος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και η Α΄ Σταυροφορία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gwgw\Desktop\ΣΧΟΛΕΙΟ\ΙΣΤΟΡΙΑ Β΄ ΓΥΜΝ\17.ΣΤΑΥΡΟΦΟΡΙΕΣ\Σταυροφορίες-εικόνες\c_croisade1_godefroi1 - Αντίγραφο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11100" y="928670"/>
            <a:ext cx="5106545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Β΄ Σταυροφορία φτάνει στην Κωνσταντινούπολη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gwgw\Desktop\ΣΧΟΛΕΙΟ\ΙΣΤΟΡΙΑ Β΄ ΓΥΜΝ\17.ΣΤΑΥΡΟΦΟΡΙΕΣ\Σταυροφορίες-εικόνες\croisade_second_constantinople1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7565" y="1071546"/>
            <a:ext cx="7056653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Βαλδουΐνος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στην Έδεσσα της Συρίας 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gwgw\Desktop\ΣΧΟΛΕΙΟ\ΙΣΤΟΡΙΑ Β΄ ΓΥΜΝ\17.ΣΤΑΥΡΟΦΟΡΙΕΣ\Σταυροφορίες-εικόνες\baldwin_edessa_10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06649" y="857232"/>
            <a:ext cx="3938003" cy="6000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Βονιφάτιος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Μομφερατικός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βασιλιάς της Θεσσαλονίκης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gwgw\Desktop\ΣΧΟΛΕΙΟ\ΙΣΤΟΡΙΑ Β΄ ΓΥΜΝ\17.ΣΤΑΥΡΟΦΟΡΙΕΣ\Σταυροφορίες-εικόνες\Boniface_of_Montferrat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5" y="848022"/>
            <a:ext cx="7140478" cy="5795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πορεία της Α΄ Σταυροφορίας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gwgw\Desktop\ΣΧΟΛΕΙΟ\ΙΣΤΟΡΙΑ Β΄ ΓΥΜΝ\17.ΣΤΑΥΡΟΦΟΡΙΕΣ\Σταυροφορίες-εικόνες\first_crusade_route_ma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97369"/>
            <a:ext cx="9144000" cy="4173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σταυροφορία των παιδιών (1212)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gwgw\Desktop\ΣΧΟΛΕΙΟ\ΙΣΤΟΡΙΑ Β΄ ΓΥΜΝ\17.ΣΤΑΥΡΟΦΟΡΙΕΣ\Σταυροφορίες-εικόνες\ChildrensCrusade01-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838495"/>
            <a:ext cx="4122948" cy="6019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Οικόσημο βασιλιά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gwgw\Desktop\ΣΧΟΛΕΙΟ\ΙΣΤΟΡΙΑ Β΄ ΓΥΜΝ\17.ΣΤΑΥΡΟΦΟΡΙΕΣ\Σταυροφορίες-εικόνες\coa_m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928671"/>
            <a:ext cx="4205197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gwgw\Desktop\ΣΧΟΛΕΙΟ\ΙΣΤΟΡΙΑ Β΄ ΓΥΜΝ\17.ΣΤΑΥΡΟΦΟΡΙΕΣ\Σταυροφορίες-εικόνες\cont1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172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Ναΐτης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στη μάχη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 descr="C:\Users\gwgw\Desktop\ΣΧΟΛΕΙΟ\ΙΣΤΟΡΙΑ Β΄ ΓΥΜΝ\17.ΣΤΑΥΡΟΦΟΡΙΕΣ\Σταυροφορίες-εικόνες\crusad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8001024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Πολιορκητικές μηχανές σταυροφόρων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gwgw\Desktop\ΣΧΟΛΕΙΟ\ΙΣΤΟΡΙΑ Β΄ ΓΥΜΝ\17.ΣΤΑΥΡΟΦΟΡΙΕΣ\Σταυροφορίες-εικόνες\crusaders-war-machine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9461" y="796276"/>
            <a:ext cx="4801365" cy="6061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92867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Οι στρατιώτες της Α΄ Σταυροφορίας καταλαμβάνουν την Αντιόχεια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gwgw\Desktop\ΣΧΟΛΕΙΟ\ΙΣΤΟΡΙΑ Β΄ ΓΥΜΝ\17.ΣΤΑΥΡΟΦΟΡΙΕΣ\Σταυροφορίες-εικόνες\StormingAntiochFirstCrus-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910762"/>
            <a:ext cx="4029254" cy="5947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Πολιορκία πόλης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gwgw\Desktop\ΣΧΟΛΕΙΟ\ΙΣΤΟΡΙΑ Β΄ ΓΥΜΝ\17.ΣΤΑΥΡΟΦΟΡΙΕΣ\Σταυροφορίες-εικόνες\Untitledgggsssi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4046" y="857232"/>
            <a:ext cx="673359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gwgw\Desktop\ΣΧΟΛΕΙΟ\ΙΣΤΟΡΙΑ Β΄ ΓΥΜΝ\17.ΣΤΑΥΡΟΦΟΡΙΕΣ\Σταυροφορίες-εικόνες\crusad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873177" cy="5871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Οι σταυροφόροι στην Κωνσταντινούπολη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gwgw\Desktop\ΣΧΟΛΕΙΟ\ΙΣΤΟΡΙΑ Β΄ ΓΥΜΝ\17.ΣΤΑΥΡΟΦΟΡΙΕΣ\Σταυροφορίες-εικόνες\Cursed_Crusade_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48529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54274" name="Picture 2" descr="C:\Users\gwgw\Desktop\ΣΧΟΛΕΙΟ\ΙΣΤΟΡΙΑ Β΄ ΓΥΜΝ\17.ΣΤΑΥΡΟΦΟΡΙΕΣ\Σταυροφορίες-εικόνες\f77ed217fe6e3bd0ed4347a5a796816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3918" y="761216"/>
            <a:ext cx="4352660" cy="609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Η επίσκεψη του πάπα Ουρβανού Β΄ στη Γαλλία για την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προπαγάνδιση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της Α΄ Σταυροφορίας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gwgw\Desktop\ΣΧΟΛΕΙΟ\ΙΣΤΟΡΙΑ Β΄ ΓΥΜΝ\17.ΣΤΑΥΡΟΦΟΡΙΕΣ\Σταυροφορίες-εικόνες\kl3d-pic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7031" y="1035506"/>
            <a:ext cx="8532687" cy="5536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6322" name="Picture 2" descr="C:\Users\gwgw\Desktop\ΣΧΟΛΕΙΟ\ΙΣΤΟΡΙΑ Β΄ ΓΥΜΝ\17.ΣΤΑΥΡΟΦΟΡΙΕΣ\Σταυροφορίες-εικόνες\fridrich2_al-kami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2400" y="1071546"/>
            <a:ext cx="7748690" cy="5663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7347" name="Picture 3" descr="C:\Users\gwgw\Desktop\ΣΧΟΛΕΙΟ\ΙΣΤΟΡΙΑ Β΄ ΓΥΜΝ\17.ΣΤΑΥΡΟΦΟΡΙΕΣ\Σταυροφορίες-εικόνες\image001(193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5822" y="1142984"/>
            <a:ext cx="8352458" cy="5587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Βασιλείς σταυροφόροι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C:\Users\gwgw\Desktop\ΣΧΟΛΕΙΟ\ΙΣΤΟΡΙΑ Β΄ ΓΥΜΝ\17.ΣΤΑΥΡΟΦΟΡΙΕΣ\Σταυροφορίες-εικόνες\image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1" y="785794"/>
            <a:ext cx="7537911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Βιλλεαρδουΐνος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σε γαλλικό γραμματόσημο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C:\Users\gwgw\Desktop\ΣΧΟΛΕΙΟ\ΙΣΤΟΡΙΑ Β΄ ΓΥΜΝ\17.ΣΤΑΥΡΟΦΟΡΙΕΣ\Σταυροφορίες-εικόνες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78471"/>
            <a:ext cx="8215370" cy="5037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gwgw\Desktop\ΣΧΟΛΕΙΟ\ΙΣΤΟΡΙΑ Β΄ ΓΥΜΝ\17.ΣΤΑΥΡΟΦΟΡΙΕΣ\Σταυροφορίες-εικόνες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7978260" cy="6006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στη μάχη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C:\Users\gwgw\Desktop\ΣΧΟΛΕΙΟ\ΙΣΤΟΡΙΑ Β΄ ΓΥΜΝ\17.ΣΤΑΥΡΟΦΟΡΙΕΣ\Σταυροφορίες-εικόνες\images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25411" y="857232"/>
            <a:ext cx="4805396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gwgw\Desktop\ΣΧΟΛΕΙΟ\ΙΣΤΟΡΙΑ Β΄ ΓΥΜΝ\17.ΣΤΑΥΡΟΦΟΡΙΕΣ\Σταυροφορίες-εικόνες\kreuzzug11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785794"/>
            <a:ext cx="9153820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gwgw\Desktop\ΣΧΟΛΕΙΟ\ΙΣΤΟΡΙΑ Β΄ ΓΥΜΝ\17.ΣΤΑΥΡΟΦΟΡΙΕΣ\Σταυροφορίες-εικόνες\reconquista_3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596802" cy="4937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92867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Ριχάρδος ο Λεοντόκαρδος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Users\gwgw\Desktop\ΣΧΟΛΕΙΟ\ΙΣΤΟΡΙΑ Β΄ ΓΥΜΝ\17.ΣΤΑΥΡΟΦΟΡΙΕΣ\Σταυροφορίες-εικόνες\richardlionhear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714356"/>
            <a:ext cx="3228424" cy="6143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Ριχάρδος ο Λεοντόκαρδος στις σταυροφορίες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C:\Users\gwgw\Desktop\ΣΧΟΛΕΙΟ\ΙΣΤΟΡΙΑ Β΄ ΓΥΜΝ\17.ΣΤΑΥΡΟΦΟΡΙΕΣ\Σταυροφορίες-εικόνες\RichardTheLionhear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1450" y="857232"/>
            <a:ext cx="7895746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πάπας Ουρβανός κηρύσσει την Α΄ Σταυροφορία στην Κλερμόν της Γαλλίας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C:\Users\gwgw\Desktop\ΣΧΟΛΕΙΟ\ΙΣΤΟΡΙΑ Β΄ ΓΥΜΝ\17.ΣΤΑΥΡΟΦΟΡΙΕΣ\Σταυροφορίες-εικόνες\urbain-clermon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84073" y="884301"/>
            <a:ext cx="6188323" cy="5973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Ριχάρδος ο Λεοντόκαρδος στη μάχη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gwgw\Desktop\ΣΧΟΛΕΙΟ\ΙΣΤΟΡΙΑ Β΄ ΓΥΜΝ\17.ΣΤΑΥΡΟΦΟΡΙΕΣ\Σταυροφορίες-εικόνες\65018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09" y="857232"/>
            <a:ext cx="7665103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σουλτάνος των Σελτζούκων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Σαλαντίν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C:\Users\gwgw\Desktop\ΣΧΟΛΕΙΟ\ΙΣΤΟΡΙΑ Β΄ ΓΥΜΝ\17.ΣΤΑΥΡΟΦΟΡΙΕΣ\Σταυροφορίες-εικόνες\Saladin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01102" y="857232"/>
            <a:ext cx="4750608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Σελτζούκοι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C:\Users\gwgw\Desktop\ΣΧΟΛΕΙΟ\ΙΣΤΟΡΙΑ Β΄ ΓΥΜΝ\17.ΣΤΑΥΡΟΦΟΡΙΕΣ\Σταυροφορίες-εικόνες\seljukturk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91967"/>
            <a:ext cx="9144000" cy="5742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Σταυροφόροι κατά των Αράβων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C:\Users\gwgw\Desktop\ΣΧΟΛΕΙΟ\ΙΣΤΟΡΙΑ Β΄ ΓΥΜΝ\17.ΣΤΑΥΡΟΦΟΡΙΕΣ\Σταυροφορίες-εικόνες\sep16_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877073"/>
            <a:ext cx="6145342" cy="5838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Ναΐτης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ιππότης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C:\Users\gwgw\Desktop\ΣΧΟΛΕΙΟ\ΙΣΤΟΡΙΑ Β΄ ΓΥΜΝ\17.ΣΤΑΥΡΟΦΟΡΙΕΣ\Σταυροφορίες-εικόνες\templar_knigh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5" y="857232"/>
            <a:ext cx="4217699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gwgw\Desktop\ΣΧΟΛΕΙΟ\ΙΣΤΟΡΙΑ Β΄ ΓΥΜΝ\17.ΣΤΑΥΡΟΦΟΡΙΕΣ\Σταυροφορίες-εικόνες\templar-knights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4129" y="0"/>
            <a:ext cx="59964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Ναΐτης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και </a:t>
            </a:r>
            <a:r>
              <a:rPr lang="el-GR" sz="2400" dirty="0" err="1" smtClean="0">
                <a:latin typeface="Times New Roman" pitchFamily="18" charset="0"/>
                <a:cs typeface="Times New Roman" pitchFamily="18" charset="0"/>
              </a:rPr>
              <a:t>Οσπιτάλιος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Ιππότης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gwgw\Desktop\ΣΧΟΛΕΙΟ\ΙΣΤΟΡΙΑ Β΄ ΓΥΜΝ\17.ΣΤΑΥΡΟΦΟΡΙΕΣ\Σταυροφορίες-εικόνες\a82e708b6b1fc881f8b9ab752160e85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165" y="642918"/>
            <a:ext cx="4581773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Τεύτονες ιππότες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C:\Users\gwgw\Desktop\ΣΧΟΛΕΙΟ\ΙΣΤΟΡΙΑ Β΄ ΓΥΜΝ\17.ΣΤΑΥΡΟΦΟΡΙΕΣ\Σταυροφορίες-εικόνες\teutoniqu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077" y="1142984"/>
            <a:ext cx="8955527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Ο πάπας Ουρβανός κηρύσσει την έναρξη της Α΄ Σταυροφορίας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gwgw\Desktop\ΣΧΟΛΕΙΟ\ΙΣΤΟΡΙΑ Β΄ ΓΥΜΝ\17.ΣΤΑΥΡΟΦΟΡΙΕΣ\Σταυροφορίες-εικόνες\481px-Gustave_dore_crusades_dandolo_preaching_the_crusad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67145" y="857232"/>
            <a:ext cx="4818647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Μοναχός ξεσηκώνει το πλήθος για συμμετοχή στη σταυροφορία</a:t>
            </a:r>
            <a:endParaRPr lang="el-G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gwgw\Desktop\ΣΧΟΛΕΙΟ\ΙΣΤΟΡΙΑ Β΄ ΓΥΜΝ\17.ΣΤΑΥΡΟΦΟΡΙΕΣ\Σταυροφορίες-εικόνες\crusade-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3398" y="857232"/>
            <a:ext cx="8236979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282</Words>
  <PresentationFormat>Προβολή στην οθόνη (4:3)</PresentationFormat>
  <Paragraphs>52</Paragraphs>
  <Slides>77</Slides>
  <Notes>0</Notes>
  <HiddenSlides>1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77</vt:i4>
      </vt:variant>
    </vt:vector>
  </HeadingPairs>
  <TitlesOfParts>
    <vt:vector size="78" baseType="lpstr">
      <vt:lpstr>Θέμα του Office</vt:lpstr>
      <vt:lpstr>Διαφάνεια 1</vt:lpstr>
      <vt:lpstr>Διαφάνεια 2</vt:lpstr>
      <vt:lpstr>Διαφάνεια 3</vt:lpstr>
      <vt:lpstr>Διαφάνεια 4</vt:lpstr>
      <vt:lpstr>Η πορεία της Α΄ Σταυροφορίας</vt:lpstr>
      <vt:lpstr>Η επίσκεψη του πάπα Ουρβανού Β΄ στη Γαλλία για την προπαγάνδιση της Α΄ Σταυροφορίας</vt:lpstr>
      <vt:lpstr>Ο πάπας Ουρβανός κηρύσσει την Α΄ Σταυροφορία στην Κλερμόν της Γαλλίας</vt:lpstr>
      <vt:lpstr>Ο πάπας Ουρβανός κηρύσσει την έναρξη της Α΄ Σταυροφορίας</vt:lpstr>
      <vt:lpstr>Μοναχός ξεσηκώνει το πλήθος για συμμετοχή στη σταυροφορία</vt:lpstr>
      <vt:lpstr>Η λαϊκή σταυροφορία</vt:lpstr>
      <vt:lpstr>Διαφάνεια 11</vt:lpstr>
      <vt:lpstr>Ιππότες σταυροφόροι</vt:lpstr>
      <vt:lpstr>Σταυροφόροι στη μάχη με Άραβες</vt:lpstr>
      <vt:lpstr>Ιερουσαλήμ, το όνειρο των σταυροφόρων</vt:lpstr>
      <vt:lpstr>Η Α΄ Σταυροφορία στην Ιερουσαλήμ</vt:lpstr>
      <vt:lpstr>Σταυροφόρος (Ναΐτης)</vt:lpstr>
      <vt:lpstr>Κονταρομαχία, το αγαπημένο αγώνισμα των ιπποτών</vt:lpstr>
      <vt:lpstr>Σταυροφόροι σε πολιορκία</vt:lpstr>
      <vt:lpstr>Διαφάνεια 19</vt:lpstr>
      <vt:lpstr>Διαφάνεια 20</vt:lpstr>
      <vt:lpstr>Τα πλοία μεταφέρουν τους σταυροφόρους στην Ανατολή</vt:lpstr>
      <vt:lpstr>Έφοδος σταυροφόρων στην Ανατολή</vt:lpstr>
      <vt:lpstr>Σταυροφόροι</vt:lpstr>
      <vt:lpstr>Διαφάνεια 24</vt:lpstr>
      <vt:lpstr>Κήρυξη σταυροφορίας</vt:lpstr>
      <vt:lpstr>Ευγενείς (φεουδάρχες) ιππότες με τα οικόσημα και τις πανοπλίες τους</vt:lpstr>
      <vt:lpstr>Διαφάνεια 27</vt:lpstr>
      <vt:lpstr>Σταυροφορίες: υπόθεση κράτους και Εκκλησίας</vt:lpstr>
      <vt:lpstr>Ευγενείς εναντίον φτωχών</vt:lpstr>
      <vt:lpstr>Διαφάνεια 30</vt:lpstr>
      <vt:lpstr>Διαφάνεια 31</vt:lpstr>
      <vt:lpstr>Διαφάνεια 32</vt:lpstr>
      <vt:lpstr>Σταυροφόροι μεταφέρονται με πλοία στην Ανατολή</vt:lpstr>
      <vt:lpstr>Μοναχοί-ιππότες</vt:lpstr>
      <vt:lpstr>Ιππότες με τα οικόσημα και στολές στα χρώματα του οίκου τους</vt:lpstr>
      <vt:lpstr>Διαφάνεια 36</vt:lpstr>
      <vt:lpstr>Διαφάνεια 37</vt:lpstr>
      <vt:lpstr>Ευγενής ιππότης</vt:lpstr>
      <vt:lpstr>Σταυροφόροι μπροστά στα τείχη της Ιερουσαλήμ</vt:lpstr>
      <vt:lpstr>Ιππότες δέχονται την ευλογία της Εκκλησίας πριν την αναχώρησή τους για τις σταυροφορίες</vt:lpstr>
      <vt:lpstr>Οι σταυροφόροι μπαίνουν στην Ιερουσαλήμ</vt:lpstr>
      <vt:lpstr>Σταυροφόροι και Αλέξιος  Α΄ Κομνηνός</vt:lpstr>
      <vt:lpstr>Ο Αλέξιος Α΄ υποδέχεται τον Γοδεφρείδο του Μπουϊγιόν</vt:lpstr>
      <vt:lpstr>Διαφάνεια 44</vt:lpstr>
      <vt:lpstr>Διαφάνεια 45</vt:lpstr>
      <vt:lpstr>Ο Γοδεφρείδος και η Α΄ Σταυροφορία</vt:lpstr>
      <vt:lpstr>Η Β΄ Σταυροφορία φτάνει στην Κωνσταντινούπολη</vt:lpstr>
      <vt:lpstr>Ο Βαλδουΐνος στην Έδεσσα της Συρίας </vt:lpstr>
      <vt:lpstr>Ο Βονιφάτιος ο Μομφερατικός βασιλιάς της Θεσσαλονίκης</vt:lpstr>
      <vt:lpstr>Η σταυροφορία των παιδιών (1212)</vt:lpstr>
      <vt:lpstr>Οικόσημο βασιλιά</vt:lpstr>
      <vt:lpstr>Διαφάνεια 52</vt:lpstr>
      <vt:lpstr>Ναΐτης στη μάχη</vt:lpstr>
      <vt:lpstr>Πολιορκητικές μηχανές σταυροφόρων</vt:lpstr>
      <vt:lpstr>Οι στρατιώτες της Α΄ Σταυροφορίας καταλαμβάνουν την Αντιόχεια</vt:lpstr>
      <vt:lpstr>Πολιορκία πόλης</vt:lpstr>
      <vt:lpstr>Διαφάνεια 57</vt:lpstr>
      <vt:lpstr>Οι σταυροφόροι στην Κωνσταντινούπολη</vt:lpstr>
      <vt:lpstr>Διαφάνεια 59</vt:lpstr>
      <vt:lpstr>Διαφάνεια 60</vt:lpstr>
      <vt:lpstr>Διαφάνεια 61</vt:lpstr>
      <vt:lpstr>Βασιλείς σταυροφόροι</vt:lpstr>
      <vt:lpstr>Ο Βιλλεαρδουΐνος σε γαλλικό γραμματόσημο</vt:lpstr>
      <vt:lpstr>Διαφάνεια 64</vt:lpstr>
      <vt:lpstr>Σταυροφόροι στη μάχη</vt:lpstr>
      <vt:lpstr>Διαφάνεια 66</vt:lpstr>
      <vt:lpstr>Διαφάνεια 67</vt:lpstr>
      <vt:lpstr>Ριχάρδος ο Λεοντόκαρδος</vt:lpstr>
      <vt:lpstr>Ο Ριχάρδος ο Λεοντόκαρδος στις σταυροφορίες</vt:lpstr>
      <vt:lpstr>Ο Ριχάρδος ο Λεοντόκαρδος στη μάχη</vt:lpstr>
      <vt:lpstr>Ο σουλτάνος των Σελτζούκων Σαλαντίν</vt:lpstr>
      <vt:lpstr>Σελτζούκοι</vt:lpstr>
      <vt:lpstr>Σταυροφόροι κατά των Αράβων</vt:lpstr>
      <vt:lpstr>Ναΐτης ιππότης</vt:lpstr>
      <vt:lpstr>Διαφάνεια 75</vt:lpstr>
      <vt:lpstr>Ναΐτης και Οσπιτάλιος Ιππότης</vt:lpstr>
      <vt:lpstr>Τεύτονες ιππότες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gwgw</dc:creator>
  <cp:lastModifiedBy>gwgw</cp:lastModifiedBy>
  <cp:revision>15</cp:revision>
  <dcterms:created xsi:type="dcterms:W3CDTF">2020-04-07T19:32:43Z</dcterms:created>
  <dcterms:modified xsi:type="dcterms:W3CDTF">2020-04-07T21:46:15Z</dcterms:modified>
</cp:coreProperties>
</file>