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634" y="-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f137db79d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f137db79d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b03f173f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b03f173f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f137db79d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f137db79d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af137db79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af137db79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b03f173fa3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b03f173fa3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>
    <mc:Choice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 Requires="p14">
      <p:transition spd="slow" p14:dur="2500">
        <p14:prism dir="l"/>
      </p:transition>
    </mc:Choice>
    <mc:Fallback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L'imparfait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Ο παρατατικός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55507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E. Hartzavalou, prof de fle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97775" y="899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u="sng"/>
              <a:t>L’emploi de l’imparfait/ Η χρήση του παρατατικού</a:t>
            </a:r>
            <a:endParaRPr u="sng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97775" y="748725"/>
            <a:ext cx="8520600" cy="434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❖"/>
            </a:pPr>
            <a:r>
              <a:rPr lang="el" sz="2400" u="sng">
                <a:solidFill>
                  <a:srgbClr val="00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Une description= Περιγραφή στο παρελθόν: </a:t>
            </a:r>
            <a:r>
              <a:rPr lang="el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Quand j’avais dix ans, j’avais les cheveux courts et frisés!/ Pendant les vacances à Nice, il faisait très beau!/ L’hôtel était très luxueux: il y avait trois piscines!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❖"/>
            </a:pPr>
            <a:r>
              <a:rPr lang="el" sz="2400" u="sng">
                <a:solidFill>
                  <a:srgbClr val="00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Une habitude dans le passé= Μια συνήθεια στο παρελθόν:</a:t>
            </a:r>
            <a:r>
              <a:rPr lang="el" sz="2400">
                <a:solidFill>
                  <a:srgbClr val="00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l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Quand j’étais enfant, je buvais du lait chaque matin et je ne regardais pas la télé!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❖"/>
            </a:pPr>
            <a:r>
              <a:rPr lang="el" sz="2400" u="sng">
                <a:solidFill>
                  <a:srgbClr val="00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Une durée=  Εκφράζει διάρκεια στο παρελθόν:</a:t>
            </a:r>
            <a:r>
              <a:rPr lang="el" sz="2400">
                <a:solidFill>
                  <a:srgbClr val="00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l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Avant, je n’avais pas de téléphone portable! Je regardais la télé et soudain, le téléphone a sonné!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b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La formation= Σχηματισμός</a:t>
            </a:r>
            <a:endParaRPr b="1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23533"/>
            <a:ext cx="9144000" cy="31272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97800" y="469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Formation de l’Imparfait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472200"/>
            <a:ext cx="8520600" cy="467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>
                <a:solidFill>
                  <a:srgbClr val="000000"/>
                </a:solidFill>
              </a:rPr>
              <a:t>Για να σχηματίσουμε τον Imparfait/ Παρατατικό, παίρνουμε σαν θέμα, το θέμα του </a:t>
            </a:r>
            <a:r>
              <a:rPr lang="el" b="1">
                <a:solidFill>
                  <a:srgbClr val="000000"/>
                </a:solidFill>
              </a:rPr>
              <a:t>α΄ πληθυντικού προσώπου και προσθέτουμε τις καταλήξεις: </a:t>
            </a:r>
            <a:r>
              <a:rPr lang="el" b="1">
                <a:solidFill>
                  <a:srgbClr val="000000"/>
                </a:solidFill>
                <a:highlight>
                  <a:srgbClr val="FFFF00"/>
                </a:highlight>
              </a:rPr>
              <a:t>ais,ais, ait, ions, iez, aient</a:t>
            </a:r>
            <a:endParaRPr b="1">
              <a:solidFill>
                <a:srgbClr val="000000"/>
              </a:solidFill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l" b="1">
                <a:solidFill>
                  <a:srgbClr val="000000"/>
                </a:solidFill>
              </a:rPr>
              <a:t>parler                  </a:t>
            </a:r>
            <a:r>
              <a:rPr lang="el">
                <a:solidFill>
                  <a:srgbClr val="000000"/>
                </a:solidFill>
              </a:rPr>
              <a:t>nous</a:t>
            </a:r>
            <a:r>
              <a:rPr lang="el" b="1">
                <a:solidFill>
                  <a:srgbClr val="000000"/>
                </a:solidFill>
              </a:rPr>
              <a:t> </a:t>
            </a:r>
            <a:r>
              <a:rPr lang="el" b="1">
                <a:solidFill>
                  <a:srgbClr val="000000"/>
                </a:solidFill>
                <a:highlight>
                  <a:srgbClr val="FFFF00"/>
                </a:highlight>
              </a:rPr>
              <a:t>parl-</a:t>
            </a:r>
            <a:r>
              <a:rPr lang="el" b="1">
                <a:solidFill>
                  <a:srgbClr val="000000"/>
                </a:solidFill>
              </a:rPr>
              <a:t>   </a:t>
            </a:r>
            <a:r>
              <a:rPr lang="el">
                <a:solidFill>
                  <a:srgbClr val="980000"/>
                </a:solidFill>
              </a:rPr>
              <a:t>ons  </a:t>
            </a:r>
            <a:r>
              <a:rPr lang="el">
                <a:solidFill>
                  <a:srgbClr val="000000"/>
                </a:solidFill>
              </a:rPr>
              <a:t>                </a:t>
            </a:r>
            <a:r>
              <a:rPr lang="el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l">
                <a:solidFill>
                  <a:srgbClr val="00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el" b="1">
                <a:solidFill>
                  <a:srgbClr val="98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Exception! = Εξαίρεση!</a:t>
            </a:r>
            <a:endParaRPr b="1">
              <a:solidFill>
                <a:srgbClr val="980000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l" b="1">
                <a:solidFill>
                  <a:srgbClr val="000000"/>
                </a:solidFill>
              </a:rPr>
              <a:t>je parl- </a:t>
            </a:r>
            <a:r>
              <a:rPr lang="el" b="1">
                <a:solidFill>
                  <a:srgbClr val="980000"/>
                </a:solidFill>
              </a:rPr>
              <a:t>ais                                                                       </a:t>
            </a:r>
            <a:r>
              <a:rPr lang="el" sz="2200" b="1">
                <a:solidFill>
                  <a:srgbClr val="980000"/>
                </a:solidFill>
              </a:rPr>
              <a:t> être</a:t>
            </a:r>
            <a:endParaRPr sz="2200" b="1"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l" b="1">
                <a:solidFill>
                  <a:srgbClr val="000000"/>
                </a:solidFill>
              </a:rPr>
              <a:t>tu parl- </a:t>
            </a:r>
            <a:r>
              <a:rPr lang="el" b="1">
                <a:solidFill>
                  <a:srgbClr val="980000"/>
                </a:solidFill>
              </a:rPr>
              <a:t>ais                                                           j’étais, tu étais, il était</a:t>
            </a:r>
            <a:endParaRPr b="1"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l" b="1">
                <a:solidFill>
                  <a:srgbClr val="000000"/>
                </a:solidFill>
              </a:rPr>
              <a:t>il/ elle/ on parl- </a:t>
            </a:r>
            <a:r>
              <a:rPr lang="el" b="1">
                <a:solidFill>
                  <a:srgbClr val="980000"/>
                </a:solidFill>
              </a:rPr>
              <a:t>ait                                       nous étions, vous étiez, ils étaient</a:t>
            </a:r>
            <a:endParaRPr b="1"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l" b="1">
                <a:solidFill>
                  <a:srgbClr val="000000"/>
                </a:solidFill>
              </a:rPr>
              <a:t>nous parl- </a:t>
            </a:r>
            <a:r>
              <a:rPr lang="el" b="1">
                <a:solidFill>
                  <a:srgbClr val="980000"/>
                </a:solidFill>
              </a:rPr>
              <a:t>ions                   </a:t>
            </a:r>
            <a:r>
              <a:rPr lang="el" b="1">
                <a:solidFill>
                  <a:srgbClr val="000000"/>
                </a:solidFill>
              </a:rPr>
              <a:t>faire: </a:t>
            </a:r>
            <a:r>
              <a:rPr lang="el">
                <a:solidFill>
                  <a:srgbClr val="000000"/>
                </a:solidFill>
              </a:rPr>
              <a:t>nous </a:t>
            </a:r>
            <a:r>
              <a:rPr lang="el">
                <a:solidFill>
                  <a:srgbClr val="000000"/>
                </a:solidFill>
                <a:highlight>
                  <a:srgbClr val="FFFF00"/>
                </a:highlight>
              </a:rPr>
              <a:t>fais</a:t>
            </a:r>
            <a:r>
              <a:rPr lang="el">
                <a:solidFill>
                  <a:srgbClr val="000000"/>
                </a:solidFill>
              </a:rPr>
              <a:t>ons    </a:t>
            </a:r>
            <a:r>
              <a:rPr lang="el">
                <a:solidFill>
                  <a:srgbClr val="000000"/>
                </a:solidFill>
                <a:highlight>
                  <a:srgbClr val="FFFF00"/>
                </a:highlight>
              </a:rPr>
              <a:t>  je faisais </a:t>
            </a:r>
            <a:endParaRPr>
              <a:solidFill>
                <a:srgbClr val="000000"/>
              </a:solidFill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l" b="1">
                <a:solidFill>
                  <a:srgbClr val="000000"/>
                </a:solidFill>
              </a:rPr>
              <a:t>vous parl- </a:t>
            </a:r>
            <a:r>
              <a:rPr lang="el" b="1">
                <a:solidFill>
                  <a:srgbClr val="980000"/>
                </a:solidFill>
              </a:rPr>
              <a:t>iez                      </a:t>
            </a:r>
            <a:r>
              <a:rPr lang="el" b="1">
                <a:solidFill>
                  <a:srgbClr val="000000"/>
                </a:solidFill>
              </a:rPr>
              <a:t>aller: </a:t>
            </a:r>
            <a:r>
              <a:rPr lang="el">
                <a:solidFill>
                  <a:srgbClr val="000000"/>
                </a:solidFill>
              </a:rPr>
              <a:t>nous </a:t>
            </a:r>
            <a:r>
              <a:rPr lang="el">
                <a:solidFill>
                  <a:srgbClr val="000000"/>
                </a:solidFill>
                <a:highlight>
                  <a:srgbClr val="FFFF00"/>
                </a:highlight>
              </a:rPr>
              <a:t>all-</a:t>
            </a:r>
            <a:r>
              <a:rPr lang="el">
                <a:solidFill>
                  <a:srgbClr val="000000"/>
                </a:solidFill>
              </a:rPr>
              <a:t>ons   </a:t>
            </a:r>
            <a:r>
              <a:rPr lang="el">
                <a:solidFill>
                  <a:srgbClr val="000000"/>
                </a:solidFill>
                <a:highlight>
                  <a:srgbClr val="FFFF00"/>
                </a:highlight>
              </a:rPr>
              <a:t>   j’allais</a:t>
            </a:r>
            <a:endParaRPr>
              <a:solidFill>
                <a:srgbClr val="000000"/>
              </a:solidFill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l" b="1">
                <a:solidFill>
                  <a:srgbClr val="000000"/>
                </a:solidFill>
              </a:rPr>
              <a:t>ils/ elles parl- </a:t>
            </a:r>
            <a:r>
              <a:rPr lang="el" b="1">
                <a:solidFill>
                  <a:srgbClr val="980000"/>
                </a:solidFill>
              </a:rPr>
              <a:t>aient            </a:t>
            </a:r>
            <a:r>
              <a:rPr lang="el" b="1">
                <a:solidFill>
                  <a:srgbClr val="000000"/>
                </a:solidFill>
              </a:rPr>
              <a:t> avoir: </a:t>
            </a:r>
            <a:r>
              <a:rPr lang="el">
                <a:solidFill>
                  <a:srgbClr val="000000"/>
                </a:solidFill>
              </a:rPr>
              <a:t>nous av-ons   </a:t>
            </a:r>
            <a:r>
              <a:rPr lang="el">
                <a:solidFill>
                  <a:srgbClr val="000000"/>
                </a:solidFill>
                <a:highlight>
                  <a:srgbClr val="FFFF00"/>
                </a:highlight>
              </a:rPr>
              <a:t> j’avais</a:t>
            </a:r>
            <a:endParaRPr>
              <a:solidFill>
                <a:srgbClr val="000000"/>
              </a:solidFill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74" name="Google Shape;74;p16"/>
          <p:cNvSpPr/>
          <p:nvPr/>
        </p:nvSpPr>
        <p:spPr>
          <a:xfrm>
            <a:off x="1282650" y="1757675"/>
            <a:ext cx="678000" cy="2691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2500" y="319075"/>
            <a:ext cx="3869224" cy="479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51700" y="103300"/>
            <a:ext cx="3959152" cy="5006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Imparfait ou Passé Composé?</a:t>
            </a:r>
            <a:endParaRPr/>
          </a:p>
        </p:txBody>
      </p:sp>
      <p:pic>
        <p:nvPicPr>
          <p:cNvPr id="86" name="Google Shape;8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501092"/>
            <a:ext cx="9143999" cy="2141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PresentationFormat>Προβολή στην οθόνη (16:9)</PresentationFormat>
  <Paragraphs>18</Paragraphs>
  <Slides>6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Simple Light</vt:lpstr>
      <vt:lpstr>L'imparfait Ο παρατατικός</vt:lpstr>
      <vt:lpstr>L’emploi de l’imparfait/ Η χρήση του παρατατικού</vt:lpstr>
      <vt:lpstr>La formation= Σχηματισμός</vt:lpstr>
      <vt:lpstr>Formation de l’Imparfait</vt:lpstr>
      <vt:lpstr>Διαφάνεια 5</vt:lpstr>
      <vt:lpstr>Imparfait ou Passé Composé?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L'imparfait Ο παρατατικός</dc:title>
  <dc:creator>Lena</dc:creator>
  <cp:lastModifiedBy>Lena</cp:lastModifiedBy>
  <cp:revision>1</cp:revision>
  <dcterms:modified xsi:type="dcterms:W3CDTF">2020-12-15T10:33:07Z</dcterms:modified>
</cp:coreProperties>
</file>