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6"/>
  </p:notesMasterIdLst>
  <p:sldIdLst>
    <p:sldId id="256" r:id="rId2"/>
    <p:sldId id="267" r:id="rId3"/>
    <p:sldId id="270" r:id="rId4"/>
    <p:sldId id="271" r:id="rId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42" autoAdjust="0"/>
  </p:normalViewPr>
  <p:slideViewPr>
    <p:cSldViewPr>
      <p:cViewPr varScale="1">
        <p:scale>
          <a:sx n="70" d="100"/>
          <a:sy n="70" d="100"/>
        </p:scale>
        <p:origin x="-7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4CD3FC-A89D-448C-8BB6-99FDD08795B1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C8B98DF5-BEA6-42DB-8DBC-A5DCF053E358}">
      <dgm:prSet phldrT="[Κείμενο]"/>
      <dgm:spPr/>
      <dgm:t>
        <a:bodyPr/>
        <a:lstStyle/>
        <a:p>
          <a:r>
            <a:rPr lang="el-GR" dirty="0" smtClean="0"/>
            <a:t>Έρευνα &amp; Πειραματισμός</a:t>
          </a:r>
          <a:endParaRPr lang="el-GR" dirty="0"/>
        </a:p>
      </dgm:t>
    </dgm:pt>
    <dgm:pt modelId="{9F7F1022-C205-44F7-8C9F-80B8CD5CC07D}" type="parTrans" cxnId="{95C06B45-D6EA-4C24-850A-8548238AF0D3}">
      <dgm:prSet/>
      <dgm:spPr/>
      <dgm:t>
        <a:bodyPr/>
        <a:lstStyle/>
        <a:p>
          <a:endParaRPr lang="el-GR"/>
        </a:p>
      </dgm:t>
    </dgm:pt>
    <dgm:pt modelId="{912E8521-4F07-4D22-9CD5-BE8EA2EA1175}" type="sibTrans" cxnId="{95C06B45-D6EA-4C24-850A-8548238AF0D3}">
      <dgm:prSet/>
      <dgm:spPr/>
      <dgm:t>
        <a:bodyPr/>
        <a:lstStyle/>
        <a:p>
          <a:endParaRPr lang="el-GR"/>
        </a:p>
      </dgm:t>
    </dgm:pt>
    <dgm:pt modelId="{05D32971-1B80-4E78-99FD-A1DEEADDF240}">
      <dgm:prSet phldrT="[Κείμενο]"/>
      <dgm:spPr/>
      <dgm:t>
        <a:bodyPr/>
        <a:lstStyle/>
        <a:p>
          <a:endParaRPr lang="el-GR" dirty="0"/>
        </a:p>
      </dgm:t>
    </dgm:pt>
    <dgm:pt modelId="{C4258A74-3283-4CF3-885A-9642A06075C5}" type="parTrans" cxnId="{41A84FD9-B11B-4227-A8B7-931D85E0A025}">
      <dgm:prSet/>
      <dgm:spPr/>
      <dgm:t>
        <a:bodyPr/>
        <a:lstStyle/>
        <a:p>
          <a:endParaRPr lang="el-GR"/>
        </a:p>
      </dgm:t>
    </dgm:pt>
    <dgm:pt modelId="{497437A1-8CE0-4396-956D-0E2BA3AC5E40}" type="sibTrans" cxnId="{41A84FD9-B11B-4227-A8B7-931D85E0A025}">
      <dgm:prSet/>
      <dgm:spPr/>
      <dgm:t>
        <a:bodyPr/>
        <a:lstStyle/>
        <a:p>
          <a:endParaRPr lang="el-GR"/>
        </a:p>
      </dgm:t>
    </dgm:pt>
    <dgm:pt modelId="{A2A60F75-C06E-454C-990E-59895D525241}">
      <dgm:prSet phldrT="[Κείμενο]"/>
      <dgm:spPr/>
      <dgm:t>
        <a:bodyPr/>
        <a:lstStyle/>
        <a:p>
          <a:endParaRPr lang="el-GR" dirty="0"/>
        </a:p>
      </dgm:t>
    </dgm:pt>
    <dgm:pt modelId="{0081344C-19D2-4051-8034-CCDBC91AB3A1}" type="parTrans" cxnId="{B698C3A9-BFA7-48DD-894E-30746A6C685E}">
      <dgm:prSet/>
      <dgm:spPr/>
      <dgm:t>
        <a:bodyPr/>
        <a:lstStyle/>
        <a:p>
          <a:endParaRPr lang="el-GR"/>
        </a:p>
      </dgm:t>
    </dgm:pt>
    <dgm:pt modelId="{4A72A06A-A976-4C62-8B8D-7CEBE4F5E3BA}" type="sibTrans" cxnId="{B698C3A9-BFA7-48DD-894E-30746A6C685E}">
      <dgm:prSet/>
      <dgm:spPr/>
      <dgm:t>
        <a:bodyPr/>
        <a:lstStyle/>
        <a:p>
          <a:endParaRPr lang="el-GR"/>
        </a:p>
      </dgm:t>
    </dgm:pt>
    <dgm:pt modelId="{D76563FD-A808-4373-9BA4-FAD52EFF2357}" type="pres">
      <dgm:prSet presAssocID="{9E4CD3FC-A89D-448C-8BB6-99FDD08795B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2A88DD4-988F-486F-A775-AB4E37121225}" type="pres">
      <dgm:prSet presAssocID="{C8B98DF5-BEA6-42DB-8DBC-A5DCF053E35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A351CB1-32CC-4F27-B27A-A78F7F28CB15}" type="pres">
      <dgm:prSet presAssocID="{C8B98DF5-BEA6-42DB-8DBC-A5DCF053E358}" presName="gear1srcNode" presStyleLbl="node1" presStyleIdx="0" presStyleCnt="3"/>
      <dgm:spPr/>
      <dgm:t>
        <a:bodyPr/>
        <a:lstStyle/>
        <a:p>
          <a:endParaRPr lang="el-GR"/>
        </a:p>
      </dgm:t>
    </dgm:pt>
    <dgm:pt modelId="{A36ADB6B-15D7-444B-87AC-4C93E12DC1C3}" type="pres">
      <dgm:prSet presAssocID="{C8B98DF5-BEA6-42DB-8DBC-A5DCF053E358}" presName="gear1dstNode" presStyleLbl="node1" presStyleIdx="0" presStyleCnt="3"/>
      <dgm:spPr/>
      <dgm:t>
        <a:bodyPr/>
        <a:lstStyle/>
        <a:p>
          <a:endParaRPr lang="el-GR"/>
        </a:p>
      </dgm:t>
    </dgm:pt>
    <dgm:pt modelId="{1C828F38-C040-4919-A36E-822B9A32F4AD}" type="pres">
      <dgm:prSet presAssocID="{05D32971-1B80-4E78-99FD-A1DEEADDF240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7CF0919-4103-4158-96CB-5248F1195C83}" type="pres">
      <dgm:prSet presAssocID="{05D32971-1B80-4E78-99FD-A1DEEADDF240}" presName="gear2srcNode" presStyleLbl="node1" presStyleIdx="1" presStyleCnt="3"/>
      <dgm:spPr/>
      <dgm:t>
        <a:bodyPr/>
        <a:lstStyle/>
        <a:p>
          <a:endParaRPr lang="el-GR"/>
        </a:p>
      </dgm:t>
    </dgm:pt>
    <dgm:pt modelId="{CF8B3D28-1EF2-47A0-A671-6EC2151109FF}" type="pres">
      <dgm:prSet presAssocID="{05D32971-1B80-4E78-99FD-A1DEEADDF240}" presName="gear2dstNode" presStyleLbl="node1" presStyleIdx="1" presStyleCnt="3"/>
      <dgm:spPr/>
      <dgm:t>
        <a:bodyPr/>
        <a:lstStyle/>
        <a:p>
          <a:endParaRPr lang="el-GR"/>
        </a:p>
      </dgm:t>
    </dgm:pt>
    <dgm:pt modelId="{56BE872C-FA69-4841-AF1E-46C8F9020122}" type="pres">
      <dgm:prSet presAssocID="{A2A60F75-C06E-454C-990E-59895D525241}" presName="gear3" presStyleLbl="node1" presStyleIdx="2" presStyleCnt="3"/>
      <dgm:spPr/>
      <dgm:t>
        <a:bodyPr/>
        <a:lstStyle/>
        <a:p>
          <a:endParaRPr lang="el-GR"/>
        </a:p>
      </dgm:t>
    </dgm:pt>
    <dgm:pt modelId="{DB0782EF-E730-47BC-8193-A2F95CE1BFA6}" type="pres">
      <dgm:prSet presAssocID="{A2A60F75-C06E-454C-990E-59895D52524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F2A76A4-83EE-42D4-89D1-ECFBC433852D}" type="pres">
      <dgm:prSet presAssocID="{A2A60F75-C06E-454C-990E-59895D525241}" presName="gear3srcNode" presStyleLbl="node1" presStyleIdx="2" presStyleCnt="3"/>
      <dgm:spPr/>
      <dgm:t>
        <a:bodyPr/>
        <a:lstStyle/>
        <a:p>
          <a:endParaRPr lang="el-GR"/>
        </a:p>
      </dgm:t>
    </dgm:pt>
    <dgm:pt modelId="{F642BB86-1E57-420C-BE51-834FFC37C198}" type="pres">
      <dgm:prSet presAssocID="{A2A60F75-C06E-454C-990E-59895D525241}" presName="gear3dstNode" presStyleLbl="node1" presStyleIdx="2" presStyleCnt="3"/>
      <dgm:spPr/>
      <dgm:t>
        <a:bodyPr/>
        <a:lstStyle/>
        <a:p>
          <a:endParaRPr lang="el-GR"/>
        </a:p>
      </dgm:t>
    </dgm:pt>
    <dgm:pt modelId="{7C066D66-9D65-4C04-BBF5-FB1D10FA2CAF}" type="pres">
      <dgm:prSet presAssocID="{912E8521-4F07-4D22-9CD5-BE8EA2EA1175}" presName="connector1" presStyleLbl="sibTrans2D1" presStyleIdx="0" presStyleCnt="3"/>
      <dgm:spPr/>
      <dgm:t>
        <a:bodyPr/>
        <a:lstStyle/>
        <a:p>
          <a:endParaRPr lang="el-GR"/>
        </a:p>
      </dgm:t>
    </dgm:pt>
    <dgm:pt modelId="{4635E227-4FE0-4C33-A2EB-B4A9A6E802E0}" type="pres">
      <dgm:prSet presAssocID="{497437A1-8CE0-4396-956D-0E2BA3AC5E40}" presName="connector2" presStyleLbl="sibTrans2D1" presStyleIdx="1" presStyleCnt="3"/>
      <dgm:spPr/>
      <dgm:t>
        <a:bodyPr/>
        <a:lstStyle/>
        <a:p>
          <a:endParaRPr lang="el-GR"/>
        </a:p>
      </dgm:t>
    </dgm:pt>
    <dgm:pt modelId="{721F4D6A-7E22-4670-8D24-5D4C47F3A05A}" type="pres">
      <dgm:prSet presAssocID="{4A72A06A-A976-4C62-8B8D-7CEBE4F5E3BA}" presName="connector3" presStyleLbl="sibTrans2D1" presStyleIdx="2" presStyleCnt="3"/>
      <dgm:spPr/>
      <dgm:t>
        <a:bodyPr/>
        <a:lstStyle/>
        <a:p>
          <a:endParaRPr lang="el-GR"/>
        </a:p>
      </dgm:t>
    </dgm:pt>
  </dgm:ptLst>
  <dgm:cxnLst>
    <dgm:cxn modelId="{E4F2F0AE-A59A-4813-9CD9-B6E0BBD21317}" type="presOf" srcId="{497437A1-8CE0-4396-956D-0E2BA3AC5E40}" destId="{4635E227-4FE0-4C33-A2EB-B4A9A6E802E0}" srcOrd="0" destOrd="0" presId="urn:microsoft.com/office/officeart/2005/8/layout/gear1"/>
    <dgm:cxn modelId="{F1040790-E131-4DB2-9E97-93776FD8883D}" type="presOf" srcId="{C8B98DF5-BEA6-42DB-8DBC-A5DCF053E358}" destId="{A36ADB6B-15D7-444B-87AC-4C93E12DC1C3}" srcOrd="2" destOrd="0" presId="urn:microsoft.com/office/officeart/2005/8/layout/gear1"/>
    <dgm:cxn modelId="{F7D4CF30-904F-4FE3-B1BB-7354CC93568E}" type="presOf" srcId="{A2A60F75-C06E-454C-990E-59895D525241}" destId="{56BE872C-FA69-4841-AF1E-46C8F9020122}" srcOrd="0" destOrd="0" presId="urn:microsoft.com/office/officeart/2005/8/layout/gear1"/>
    <dgm:cxn modelId="{369CC5BA-3BBC-48D9-8FE7-D985D6B105D4}" type="presOf" srcId="{A2A60F75-C06E-454C-990E-59895D525241}" destId="{F642BB86-1E57-420C-BE51-834FFC37C198}" srcOrd="3" destOrd="0" presId="urn:microsoft.com/office/officeart/2005/8/layout/gear1"/>
    <dgm:cxn modelId="{95C06B45-D6EA-4C24-850A-8548238AF0D3}" srcId="{9E4CD3FC-A89D-448C-8BB6-99FDD08795B1}" destId="{C8B98DF5-BEA6-42DB-8DBC-A5DCF053E358}" srcOrd="0" destOrd="0" parTransId="{9F7F1022-C205-44F7-8C9F-80B8CD5CC07D}" sibTransId="{912E8521-4F07-4D22-9CD5-BE8EA2EA1175}"/>
    <dgm:cxn modelId="{B9AF12A5-3D51-4CA6-81EB-EECB54947B18}" type="presOf" srcId="{9E4CD3FC-A89D-448C-8BB6-99FDD08795B1}" destId="{D76563FD-A808-4373-9BA4-FAD52EFF2357}" srcOrd="0" destOrd="0" presId="urn:microsoft.com/office/officeart/2005/8/layout/gear1"/>
    <dgm:cxn modelId="{B698C3A9-BFA7-48DD-894E-30746A6C685E}" srcId="{9E4CD3FC-A89D-448C-8BB6-99FDD08795B1}" destId="{A2A60F75-C06E-454C-990E-59895D525241}" srcOrd="2" destOrd="0" parTransId="{0081344C-19D2-4051-8034-CCDBC91AB3A1}" sibTransId="{4A72A06A-A976-4C62-8B8D-7CEBE4F5E3BA}"/>
    <dgm:cxn modelId="{783EE89F-1162-424D-B794-6871F9E4FD0B}" type="presOf" srcId="{05D32971-1B80-4E78-99FD-A1DEEADDF240}" destId="{67CF0919-4103-4158-96CB-5248F1195C83}" srcOrd="1" destOrd="0" presId="urn:microsoft.com/office/officeart/2005/8/layout/gear1"/>
    <dgm:cxn modelId="{73277955-DC5E-41DD-9AB6-33FAD32D1E07}" type="presOf" srcId="{05D32971-1B80-4E78-99FD-A1DEEADDF240}" destId="{1C828F38-C040-4919-A36E-822B9A32F4AD}" srcOrd="0" destOrd="0" presId="urn:microsoft.com/office/officeart/2005/8/layout/gear1"/>
    <dgm:cxn modelId="{80B533C3-74B6-428A-ACA1-EE7A0D7014B9}" type="presOf" srcId="{05D32971-1B80-4E78-99FD-A1DEEADDF240}" destId="{CF8B3D28-1EF2-47A0-A671-6EC2151109FF}" srcOrd="2" destOrd="0" presId="urn:microsoft.com/office/officeart/2005/8/layout/gear1"/>
    <dgm:cxn modelId="{0AD03A85-3413-435E-B15A-0629E8DF6EB5}" type="presOf" srcId="{C8B98DF5-BEA6-42DB-8DBC-A5DCF053E358}" destId="{B2A88DD4-988F-486F-A775-AB4E37121225}" srcOrd="0" destOrd="0" presId="urn:microsoft.com/office/officeart/2005/8/layout/gear1"/>
    <dgm:cxn modelId="{3F318B43-C58C-4B1E-A6F8-ED0B40A1E086}" type="presOf" srcId="{4A72A06A-A976-4C62-8B8D-7CEBE4F5E3BA}" destId="{721F4D6A-7E22-4670-8D24-5D4C47F3A05A}" srcOrd="0" destOrd="0" presId="urn:microsoft.com/office/officeart/2005/8/layout/gear1"/>
    <dgm:cxn modelId="{BA5DFC21-4B62-40BF-8B00-425FF033E2BB}" type="presOf" srcId="{C8B98DF5-BEA6-42DB-8DBC-A5DCF053E358}" destId="{FA351CB1-32CC-4F27-B27A-A78F7F28CB15}" srcOrd="1" destOrd="0" presId="urn:microsoft.com/office/officeart/2005/8/layout/gear1"/>
    <dgm:cxn modelId="{41A84FD9-B11B-4227-A8B7-931D85E0A025}" srcId="{9E4CD3FC-A89D-448C-8BB6-99FDD08795B1}" destId="{05D32971-1B80-4E78-99FD-A1DEEADDF240}" srcOrd="1" destOrd="0" parTransId="{C4258A74-3283-4CF3-885A-9642A06075C5}" sibTransId="{497437A1-8CE0-4396-956D-0E2BA3AC5E40}"/>
    <dgm:cxn modelId="{06996707-2C33-499E-B7EE-22AD1089A3A1}" type="presOf" srcId="{A2A60F75-C06E-454C-990E-59895D525241}" destId="{DB0782EF-E730-47BC-8193-A2F95CE1BFA6}" srcOrd="1" destOrd="0" presId="urn:microsoft.com/office/officeart/2005/8/layout/gear1"/>
    <dgm:cxn modelId="{DD6A4DDC-EE29-4002-83D9-16E37AC30D54}" type="presOf" srcId="{A2A60F75-C06E-454C-990E-59895D525241}" destId="{9F2A76A4-83EE-42D4-89D1-ECFBC433852D}" srcOrd="2" destOrd="0" presId="urn:microsoft.com/office/officeart/2005/8/layout/gear1"/>
    <dgm:cxn modelId="{3D37BF8C-07F0-45B3-87F1-F5CED3223AB5}" type="presOf" srcId="{912E8521-4F07-4D22-9CD5-BE8EA2EA1175}" destId="{7C066D66-9D65-4C04-BBF5-FB1D10FA2CAF}" srcOrd="0" destOrd="0" presId="urn:microsoft.com/office/officeart/2005/8/layout/gear1"/>
    <dgm:cxn modelId="{2F8EC8C3-E63C-4DB9-AE9A-0151FB269CC9}" type="presParOf" srcId="{D76563FD-A808-4373-9BA4-FAD52EFF2357}" destId="{B2A88DD4-988F-486F-A775-AB4E37121225}" srcOrd="0" destOrd="0" presId="urn:microsoft.com/office/officeart/2005/8/layout/gear1"/>
    <dgm:cxn modelId="{8602A3C7-6DB6-45F5-9F9A-FD931B78F6D3}" type="presParOf" srcId="{D76563FD-A808-4373-9BA4-FAD52EFF2357}" destId="{FA351CB1-32CC-4F27-B27A-A78F7F28CB15}" srcOrd="1" destOrd="0" presId="urn:microsoft.com/office/officeart/2005/8/layout/gear1"/>
    <dgm:cxn modelId="{A0973AE9-FDAC-4F1A-AB03-2E310B5EA4C7}" type="presParOf" srcId="{D76563FD-A808-4373-9BA4-FAD52EFF2357}" destId="{A36ADB6B-15D7-444B-87AC-4C93E12DC1C3}" srcOrd="2" destOrd="0" presId="urn:microsoft.com/office/officeart/2005/8/layout/gear1"/>
    <dgm:cxn modelId="{0DF7544E-CED5-4B85-9419-67F3A18F3AEF}" type="presParOf" srcId="{D76563FD-A808-4373-9BA4-FAD52EFF2357}" destId="{1C828F38-C040-4919-A36E-822B9A32F4AD}" srcOrd="3" destOrd="0" presId="urn:microsoft.com/office/officeart/2005/8/layout/gear1"/>
    <dgm:cxn modelId="{9EB1FB5C-652E-4421-A1DA-B9895EC1D1E2}" type="presParOf" srcId="{D76563FD-A808-4373-9BA4-FAD52EFF2357}" destId="{67CF0919-4103-4158-96CB-5248F1195C83}" srcOrd="4" destOrd="0" presId="urn:microsoft.com/office/officeart/2005/8/layout/gear1"/>
    <dgm:cxn modelId="{A92F2C9F-FD18-4E20-B4E1-5FB14DC6AE58}" type="presParOf" srcId="{D76563FD-A808-4373-9BA4-FAD52EFF2357}" destId="{CF8B3D28-1EF2-47A0-A671-6EC2151109FF}" srcOrd="5" destOrd="0" presId="urn:microsoft.com/office/officeart/2005/8/layout/gear1"/>
    <dgm:cxn modelId="{3E92259E-0AF4-425B-B738-B56ED8EAAA29}" type="presParOf" srcId="{D76563FD-A808-4373-9BA4-FAD52EFF2357}" destId="{56BE872C-FA69-4841-AF1E-46C8F9020122}" srcOrd="6" destOrd="0" presId="urn:microsoft.com/office/officeart/2005/8/layout/gear1"/>
    <dgm:cxn modelId="{10C2D916-32E2-4A4A-AF43-A240AA08D151}" type="presParOf" srcId="{D76563FD-A808-4373-9BA4-FAD52EFF2357}" destId="{DB0782EF-E730-47BC-8193-A2F95CE1BFA6}" srcOrd="7" destOrd="0" presId="urn:microsoft.com/office/officeart/2005/8/layout/gear1"/>
    <dgm:cxn modelId="{9CA36EB5-571D-4C68-9F19-8900A14B74D1}" type="presParOf" srcId="{D76563FD-A808-4373-9BA4-FAD52EFF2357}" destId="{9F2A76A4-83EE-42D4-89D1-ECFBC433852D}" srcOrd="8" destOrd="0" presId="urn:microsoft.com/office/officeart/2005/8/layout/gear1"/>
    <dgm:cxn modelId="{53C0C747-1249-4187-A691-3747272C2DE0}" type="presParOf" srcId="{D76563FD-A808-4373-9BA4-FAD52EFF2357}" destId="{F642BB86-1E57-420C-BE51-834FFC37C198}" srcOrd="9" destOrd="0" presId="urn:microsoft.com/office/officeart/2005/8/layout/gear1"/>
    <dgm:cxn modelId="{AEF8ED4D-D6AA-4F3B-AE58-2B23213E582E}" type="presParOf" srcId="{D76563FD-A808-4373-9BA4-FAD52EFF2357}" destId="{7C066D66-9D65-4C04-BBF5-FB1D10FA2CAF}" srcOrd="10" destOrd="0" presId="urn:microsoft.com/office/officeart/2005/8/layout/gear1"/>
    <dgm:cxn modelId="{8276FF52-671A-471F-892E-E41FFEF53A8C}" type="presParOf" srcId="{D76563FD-A808-4373-9BA4-FAD52EFF2357}" destId="{4635E227-4FE0-4C33-A2EB-B4A9A6E802E0}" srcOrd="11" destOrd="0" presId="urn:microsoft.com/office/officeart/2005/8/layout/gear1"/>
    <dgm:cxn modelId="{8D8BFD55-90F4-4873-9372-B9749FAAA6D4}" type="presParOf" srcId="{D76563FD-A808-4373-9BA4-FAD52EFF2357}" destId="{721F4D6A-7E22-4670-8D24-5D4C47F3A05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B9BF03-1347-4338-83A9-9C24370515B3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8F7FFFCE-D67C-4611-87FF-F386C9985AF9}">
      <dgm:prSet phldrT="[Κείμενο]"/>
      <dgm:spPr/>
      <dgm:t>
        <a:bodyPr/>
        <a:lstStyle/>
        <a:p>
          <a:endParaRPr lang="el-GR" dirty="0"/>
        </a:p>
      </dgm:t>
    </dgm:pt>
    <dgm:pt modelId="{F30E05B5-FDBB-4468-9766-3EB38E9FA2D2}" type="parTrans" cxnId="{C529738E-929E-4433-9C48-814523BEB893}">
      <dgm:prSet/>
      <dgm:spPr/>
      <dgm:t>
        <a:bodyPr/>
        <a:lstStyle/>
        <a:p>
          <a:endParaRPr lang="el-GR"/>
        </a:p>
      </dgm:t>
    </dgm:pt>
    <dgm:pt modelId="{373DC522-1358-49D5-8016-82857D67DBFA}" type="sibTrans" cxnId="{C529738E-929E-4433-9C48-814523BEB893}">
      <dgm:prSet/>
      <dgm:spPr/>
      <dgm:t>
        <a:bodyPr/>
        <a:lstStyle/>
        <a:p>
          <a:endParaRPr lang="el-GR"/>
        </a:p>
      </dgm:t>
    </dgm:pt>
    <dgm:pt modelId="{4676DBB1-1FB2-4078-8A75-23E0B6CCAAD9}" type="pres">
      <dgm:prSet presAssocID="{6CB9BF03-1347-4338-83A9-9C24370515B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38AD5AC-6899-41C7-B7AF-20207D439BE1}" type="pres">
      <dgm:prSet presAssocID="{8F7FFFCE-D67C-4611-87FF-F386C9985AF9}" presName="gear1" presStyleLbl="node1" presStyleIdx="0" presStyleCnt="1" custAng="21225794" custScaleX="72552" custScaleY="72221" custLinFactNeighborX="-1259" custLinFactNeighborY="-1264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F1080D4-86DA-4E3B-B9E4-2CAE5AF541A8}" type="pres">
      <dgm:prSet presAssocID="{8F7FFFCE-D67C-4611-87FF-F386C9985AF9}" presName="gear1srcNode" presStyleLbl="node1" presStyleIdx="0" presStyleCnt="1"/>
      <dgm:spPr/>
      <dgm:t>
        <a:bodyPr/>
        <a:lstStyle/>
        <a:p>
          <a:endParaRPr lang="el-GR"/>
        </a:p>
      </dgm:t>
    </dgm:pt>
    <dgm:pt modelId="{0812069D-0BCF-4828-AEFE-656D13F75661}" type="pres">
      <dgm:prSet presAssocID="{8F7FFFCE-D67C-4611-87FF-F386C9985AF9}" presName="gear1dstNode" presStyleLbl="node1" presStyleIdx="0" presStyleCnt="1"/>
      <dgm:spPr/>
      <dgm:t>
        <a:bodyPr/>
        <a:lstStyle/>
        <a:p>
          <a:endParaRPr lang="el-GR"/>
        </a:p>
      </dgm:t>
    </dgm:pt>
    <dgm:pt modelId="{B4941031-4DC0-41A4-B776-960E5B98DAB6}" type="pres">
      <dgm:prSet presAssocID="{373DC522-1358-49D5-8016-82857D67DBFA}" presName="connector1" presStyleLbl="sibTrans2D1" presStyleIdx="0" presStyleCnt="1" custAng="5867711" custScaleX="85870" custScaleY="80342" custLinFactNeighborX="-8454" custLinFactNeighborY="9368"/>
      <dgm:spPr/>
      <dgm:t>
        <a:bodyPr/>
        <a:lstStyle/>
        <a:p>
          <a:endParaRPr lang="el-GR"/>
        </a:p>
      </dgm:t>
    </dgm:pt>
  </dgm:ptLst>
  <dgm:cxnLst>
    <dgm:cxn modelId="{4C404755-654A-42E5-A7B8-27612FC35493}" type="presOf" srcId="{6CB9BF03-1347-4338-83A9-9C24370515B3}" destId="{4676DBB1-1FB2-4078-8A75-23E0B6CCAAD9}" srcOrd="0" destOrd="0" presId="urn:microsoft.com/office/officeart/2005/8/layout/gear1"/>
    <dgm:cxn modelId="{4D97F361-0D32-49F8-831C-81AF6F9C8C6C}" type="presOf" srcId="{8F7FFFCE-D67C-4611-87FF-F386C9985AF9}" destId="{0812069D-0BCF-4828-AEFE-656D13F75661}" srcOrd="2" destOrd="0" presId="urn:microsoft.com/office/officeart/2005/8/layout/gear1"/>
    <dgm:cxn modelId="{C529738E-929E-4433-9C48-814523BEB893}" srcId="{6CB9BF03-1347-4338-83A9-9C24370515B3}" destId="{8F7FFFCE-D67C-4611-87FF-F386C9985AF9}" srcOrd="0" destOrd="0" parTransId="{F30E05B5-FDBB-4468-9766-3EB38E9FA2D2}" sibTransId="{373DC522-1358-49D5-8016-82857D67DBFA}"/>
    <dgm:cxn modelId="{C6FFC0C6-D780-4C2B-8EE1-F798001163E5}" type="presOf" srcId="{8F7FFFCE-D67C-4611-87FF-F386C9985AF9}" destId="{5F1080D4-86DA-4E3B-B9E4-2CAE5AF541A8}" srcOrd="1" destOrd="0" presId="urn:microsoft.com/office/officeart/2005/8/layout/gear1"/>
    <dgm:cxn modelId="{E07E29D6-B62B-48E7-B5C7-0909D5342A55}" type="presOf" srcId="{8F7FFFCE-D67C-4611-87FF-F386C9985AF9}" destId="{238AD5AC-6899-41C7-B7AF-20207D439BE1}" srcOrd="0" destOrd="0" presId="urn:microsoft.com/office/officeart/2005/8/layout/gear1"/>
    <dgm:cxn modelId="{A4A45AAD-E37E-452E-A190-17B818294829}" type="presOf" srcId="{373DC522-1358-49D5-8016-82857D67DBFA}" destId="{B4941031-4DC0-41A4-B776-960E5B98DAB6}" srcOrd="0" destOrd="0" presId="urn:microsoft.com/office/officeart/2005/8/layout/gear1"/>
    <dgm:cxn modelId="{47498D49-FBB7-4A50-B22D-EAEDC39ED383}" type="presParOf" srcId="{4676DBB1-1FB2-4078-8A75-23E0B6CCAAD9}" destId="{238AD5AC-6899-41C7-B7AF-20207D439BE1}" srcOrd="0" destOrd="0" presId="urn:microsoft.com/office/officeart/2005/8/layout/gear1"/>
    <dgm:cxn modelId="{517E3806-D2B0-4A3E-8BD1-9C17456D21CA}" type="presParOf" srcId="{4676DBB1-1FB2-4078-8A75-23E0B6CCAAD9}" destId="{5F1080D4-86DA-4E3B-B9E4-2CAE5AF541A8}" srcOrd="1" destOrd="0" presId="urn:microsoft.com/office/officeart/2005/8/layout/gear1"/>
    <dgm:cxn modelId="{A1B1DB29-9BD2-40E8-96EB-51F6EA49B54A}" type="presParOf" srcId="{4676DBB1-1FB2-4078-8A75-23E0B6CCAAD9}" destId="{0812069D-0BCF-4828-AEFE-656D13F75661}" srcOrd="2" destOrd="0" presId="urn:microsoft.com/office/officeart/2005/8/layout/gear1"/>
    <dgm:cxn modelId="{9ACAA466-90F2-4A9D-B5FC-48D7EF33524F}" type="presParOf" srcId="{4676DBB1-1FB2-4078-8A75-23E0B6CCAAD9}" destId="{B4941031-4DC0-41A4-B776-960E5B98DAB6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A88DD4-988F-486F-A775-AB4E37121225}">
      <dsp:nvSpPr>
        <dsp:cNvPr id="0" name=""/>
        <dsp:cNvSpPr/>
      </dsp:nvSpPr>
      <dsp:spPr>
        <a:xfrm>
          <a:off x="2564065" y="1874185"/>
          <a:ext cx="2290670" cy="229067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Έρευνα &amp; Πειραματισμός</a:t>
          </a:r>
          <a:endParaRPr lang="el-GR" sz="1600" kern="1200" dirty="0"/>
        </a:p>
      </dsp:txBody>
      <dsp:txXfrm>
        <a:off x="2564065" y="1874185"/>
        <a:ext cx="2290670" cy="2290670"/>
      </dsp:txXfrm>
    </dsp:sp>
    <dsp:sp modelId="{1C828F38-C040-4919-A36E-822B9A32F4AD}">
      <dsp:nvSpPr>
        <dsp:cNvPr id="0" name=""/>
        <dsp:cNvSpPr/>
      </dsp:nvSpPr>
      <dsp:spPr>
        <a:xfrm>
          <a:off x="1231311" y="1332753"/>
          <a:ext cx="1665942" cy="166594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kern="1200" dirty="0"/>
        </a:p>
      </dsp:txBody>
      <dsp:txXfrm>
        <a:off x="1231311" y="1332753"/>
        <a:ext cx="1665942" cy="1665942"/>
      </dsp:txXfrm>
    </dsp:sp>
    <dsp:sp modelId="{56BE872C-FA69-4841-AF1E-46C8F9020122}">
      <dsp:nvSpPr>
        <dsp:cNvPr id="0" name=""/>
        <dsp:cNvSpPr/>
      </dsp:nvSpPr>
      <dsp:spPr>
        <a:xfrm rot="20700000">
          <a:off x="2164409" y="183423"/>
          <a:ext cx="1632283" cy="163228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kern="1200" dirty="0"/>
        </a:p>
      </dsp:txBody>
      <dsp:txXfrm>
        <a:off x="2522416" y="541431"/>
        <a:ext cx="916268" cy="916268"/>
      </dsp:txXfrm>
    </dsp:sp>
    <dsp:sp modelId="{7C066D66-9D65-4C04-BBF5-FB1D10FA2CAF}">
      <dsp:nvSpPr>
        <dsp:cNvPr id="0" name=""/>
        <dsp:cNvSpPr/>
      </dsp:nvSpPr>
      <dsp:spPr>
        <a:xfrm>
          <a:off x="2387606" y="1528710"/>
          <a:ext cx="2932058" cy="2932058"/>
        </a:xfrm>
        <a:prstGeom prst="circularArrow">
          <a:avLst>
            <a:gd name="adj1" fmla="val 4688"/>
            <a:gd name="adj2" fmla="val 299029"/>
            <a:gd name="adj3" fmla="val 2515546"/>
            <a:gd name="adj4" fmla="val 1586261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35E227-4FE0-4C33-A2EB-B4A9A6E802E0}">
      <dsp:nvSpPr>
        <dsp:cNvPr id="0" name=""/>
        <dsp:cNvSpPr/>
      </dsp:nvSpPr>
      <dsp:spPr>
        <a:xfrm>
          <a:off x="936276" y="964270"/>
          <a:ext cx="2130323" cy="213032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1F4D6A-7E22-4670-8D24-5D4C47F3A05A}">
      <dsp:nvSpPr>
        <dsp:cNvPr id="0" name=""/>
        <dsp:cNvSpPr/>
      </dsp:nvSpPr>
      <dsp:spPr>
        <a:xfrm>
          <a:off x="1786845" y="-173981"/>
          <a:ext cx="2296918" cy="229691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8AD5AC-6899-41C7-B7AF-20207D439BE1}">
      <dsp:nvSpPr>
        <dsp:cNvPr id="0" name=""/>
        <dsp:cNvSpPr/>
      </dsp:nvSpPr>
      <dsp:spPr>
        <a:xfrm rot="21225794">
          <a:off x="2351257" y="1127350"/>
          <a:ext cx="1621682" cy="1614283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200" kern="1200" dirty="0"/>
        </a:p>
      </dsp:txBody>
      <dsp:txXfrm rot="21225794">
        <a:off x="2351257" y="1127350"/>
        <a:ext cx="1621682" cy="1614283"/>
      </dsp:txXfrm>
    </dsp:sp>
    <dsp:sp modelId="{B4941031-4DC0-41A4-B776-960E5B98DAB6}">
      <dsp:nvSpPr>
        <dsp:cNvPr id="0" name=""/>
        <dsp:cNvSpPr/>
      </dsp:nvSpPr>
      <dsp:spPr>
        <a:xfrm rot="5867711">
          <a:off x="2133950" y="1248693"/>
          <a:ext cx="2360820" cy="2208839"/>
        </a:xfrm>
        <a:prstGeom prst="circularArrow">
          <a:avLst>
            <a:gd name="adj1" fmla="val 4878"/>
            <a:gd name="adj2" fmla="val 312630"/>
            <a:gd name="adj3" fmla="val 3133259"/>
            <a:gd name="adj4" fmla="val 15234156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304800" algn="ctr">
              <a:buSzPct val="100000"/>
              <a:defRPr sz="4800"/>
            </a:lvl1pPr>
            <a:lvl2pPr indent="304800" algn="ctr">
              <a:buSzPct val="100000"/>
              <a:defRPr sz="4800"/>
            </a:lvl2pPr>
            <a:lvl3pPr indent="304800" algn="ctr">
              <a:buSzPct val="100000"/>
              <a:defRPr sz="4800"/>
            </a:lvl3pPr>
            <a:lvl4pPr indent="304800" algn="ctr">
              <a:buSzPct val="100000"/>
              <a:defRPr sz="4800"/>
            </a:lvl4pPr>
            <a:lvl5pPr indent="304800" algn="ctr">
              <a:buSzPct val="100000"/>
              <a:defRPr sz="4800"/>
            </a:lvl5pPr>
            <a:lvl6pPr indent="304800" algn="ctr">
              <a:buSzPct val="100000"/>
              <a:defRPr sz="4800"/>
            </a:lvl6pPr>
            <a:lvl7pPr indent="304800" algn="ctr">
              <a:buSzPct val="100000"/>
              <a:defRPr sz="4800"/>
            </a:lvl7pPr>
            <a:lvl8pPr indent="304800" algn="ctr">
              <a:buSzPct val="100000"/>
              <a:defRPr sz="4800"/>
            </a:lvl8pPr>
            <a:lvl9pPr indent="304800" algn="ctr"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 indent="457200">
              <a:defRPr/>
            </a:lvl2pPr>
            <a:lvl3pPr indent="914400">
              <a:defRPr/>
            </a:lvl3pPr>
            <a:lvl4pPr indent="1371600"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  <p:transition spd="slow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ransition spd="slow">
    <p:cut/>
  </p:transition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 idx="4294967295"/>
          </p:nvPr>
        </p:nvSpPr>
        <p:spPr>
          <a:xfrm>
            <a:off x="4344988" y="288925"/>
            <a:ext cx="4799012" cy="13319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mic Sans MS"/>
              <a:buNone/>
            </a:pPr>
            <a:r>
              <a:rPr lang="en-US" sz="2400" dirty="0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
</a:t>
            </a:r>
            <a:r>
              <a:rPr lang="en-US" sz="2400" b="0" i="0" u="none" strike="noStrike" cap="none" baseline="0" dirty="0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ΓΥΜΝΑΣΙΟ</a:t>
            </a:r>
            <a:r>
              <a:rPr lang="en-US" sz="2400" dirty="0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ΒΕΛΙΣΣΑΡΙΟΥ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mic Sans MS"/>
              <a:buNone/>
            </a:pPr>
            <a:r>
              <a:rPr lang="en-US" sz="2400" b="0" i="0" u="none" strike="noStrike" cap="none" baseline="0" dirty="0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ΙΩΑΝΝΙΝΩ</a:t>
            </a:r>
            <a:r>
              <a:rPr lang="en-US" sz="2400" dirty="0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Ν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body" idx="4294967295"/>
          </p:nvPr>
        </p:nvSpPr>
        <p:spPr>
          <a:xfrm>
            <a:off x="4794250" y="2708275"/>
            <a:ext cx="4349750" cy="11334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Comic Sans MS"/>
              <a:buNone/>
            </a:pPr>
            <a:r>
              <a:rPr lang="en-US" sz="3200" b="1" i="0" u="none" strike="noStrike" cap="none" baseline="0" dirty="0">
                <a:solidFill>
                  <a:srgbClr val="FF99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ΤΕΧΝΟΛΟΓΙΑ </a:t>
            </a:r>
            <a:r>
              <a:rPr lang="en-US" sz="3200" b="0" i="0" u="none" strike="noStrike" cap="none" baseline="0" dirty="0">
                <a:solidFill>
                  <a:srgbClr val="FF99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marL="342900" marR="0" lvl="0" indent="-34290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Comic Sans MS"/>
              <a:buNone/>
            </a:pPr>
            <a:r>
              <a:rPr lang="el-GR" sz="3200" b="1" dirty="0" smtClean="0">
                <a:solidFill>
                  <a:srgbClr val="FF99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Γ</a:t>
            </a:r>
            <a:r>
              <a:rPr lang="en-US" sz="3200" b="1" i="0" u="none" strike="noStrike" cap="none" baseline="0" dirty="0" smtClean="0">
                <a:solidFill>
                  <a:srgbClr val="FF99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΄ ΓΥΜΝΑΣΙΟΥ</a:t>
            </a:r>
            <a:endParaRPr lang="en-US" sz="3200" b="1" i="0" u="none" strike="noStrike" cap="none" baseline="0" dirty="0">
              <a:solidFill>
                <a:srgbClr val="FF99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5" name="Shape 25"/>
          <p:cNvSpPr txBox="1"/>
          <p:nvPr/>
        </p:nvSpPr>
        <p:spPr>
          <a:xfrm>
            <a:off x="2627784" y="5132250"/>
            <a:ext cx="6299315" cy="9610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el-GR" sz="1800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Εκπαιδευτικός</a:t>
            </a:r>
            <a:r>
              <a:rPr lang="en-US" sz="1800" b="0" i="0" u="none" strike="noStrike" cap="none" baseline="0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1800" b="0" i="0" u="none" strike="noStrike" cap="none" baseline="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lang="en-US" sz="1800" dirty="0" err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Χαλάτσης</a:t>
            </a:r>
            <a:r>
              <a:rPr lang="en-US" sz="18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1800" dirty="0" err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Αθανάσιος</a:t>
            </a:r>
            <a:r>
              <a:rPr lang="en-US" sz="18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ΠΕ </a:t>
            </a:r>
            <a:r>
              <a:rPr lang="el-GR" sz="1800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84 (παλιά </a:t>
            </a:r>
            <a:r>
              <a:rPr lang="en-US" sz="1800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17.04</a:t>
            </a:r>
            <a:r>
              <a:rPr lang="el-GR" sz="1800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el-GR" sz="1800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Τεχνολόγος Ηλεκτρονικός Μηχανικός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el-GR" sz="1800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απόφοιτος Α.Σ.Ε.ΤΕ.Μ – Σ.Ε.Λ.Ε.Τ.Ε</a:t>
            </a:r>
            <a:endParaRPr lang="en-US" sz="1800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aphicFrame>
        <p:nvGraphicFramePr>
          <p:cNvPr id="10" name="9 - Διάγραμμα"/>
          <p:cNvGraphicFramePr/>
          <p:nvPr/>
        </p:nvGraphicFramePr>
        <p:xfrm>
          <a:off x="-180528" y="476672"/>
          <a:ext cx="5544616" cy="4164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10 - Διάγραμμα"/>
          <p:cNvGraphicFramePr/>
          <p:nvPr/>
        </p:nvGraphicFramePr>
        <p:xfrm>
          <a:off x="-1980728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uiExpand="1" build="p"/>
      <p:bldP spid="25" grpId="0"/>
      <p:bldGraphic spid="10" grpId="0">
        <p:bldAsOne/>
      </p:bldGraphic>
      <p:bldGraphic spid="11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6949"/>
          </a:xfrm>
        </p:spPr>
        <p:txBody>
          <a:bodyPr/>
          <a:lstStyle/>
          <a:p>
            <a:pPr algn="ctr"/>
            <a:r>
              <a:rPr lang="el-GR" sz="3200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Έρευνα</a:t>
            </a:r>
            <a:endParaRPr lang="el-GR" sz="3200" u="sng" dirty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800189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Η έρευνα αποτελεί ένα από τα κυριότερα εργαλεία ανάπτυξης των </a:t>
            </a:r>
            <a:r>
              <a:rPr lang="el-GR" sz="2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σύγχρονων επιστημών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και της προόδου μιας κοινωνίας</a:t>
            </a:r>
            <a:endParaRPr lang="el-GR" sz="2000" dirty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4 - Θέση κειμένου"/>
          <p:cNvSpPr txBox="1">
            <a:spLocks/>
          </p:cNvSpPr>
          <p:nvPr/>
        </p:nvSpPr>
        <p:spPr>
          <a:xfrm>
            <a:off x="539552" y="2492896"/>
            <a:ext cx="8229600" cy="80018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342900" lvl="0" indent="-152400">
              <a:spcBef>
                <a:spcPts val="600"/>
              </a:spcBef>
              <a:buClr>
                <a:schemeClr val="dk1"/>
              </a:buClr>
              <a:buSzPct val="100000"/>
              <a:buFont typeface="Wingdings" pitchFamily="2" charset="2"/>
              <a:buChar char="ü"/>
            </a:pPr>
            <a:r>
              <a:rPr lang="el-GR" sz="2000" dirty="0" smtClean="0"/>
              <a:t>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Είναι μια σκόπιμη προσπάθεια με αφετηρία ένα συγκεκριμένο </a:t>
            </a:r>
            <a:r>
              <a:rPr lang="el-GR" sz="2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πρόβλημα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ή </a:t>
            </a:r>
            <a:r>
              <a:rPr lang="el-GR" sz="2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υπόθεση</a:t>
            </a:r>
            <a:endParaRPr kumimoji="0" lang="el-GR" sz="2000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  <a:uLnTx/>
              <a:uFillTx/>
              <a:latin typeface="Comic Sans MS" pitchFamily="66" charset="0"/>
              <a:sym typeface="Arial"/>
            </a:endParaRPr>
          </a:p>
        </p:txBody>
      </p:sp>
      <p:sp>
        <p:nvSpPr>
          <p:cNvPr id="8" name="4 - Θέση κειμένου"/>
          <p:cNvSpPr txBox="1">
            <a:spLocks/>
          </p:cNvSpPr>
          <p:nvPr/>
        </p:nvSpPr>
        <p:spPr>
          <a:xfrm>
            <a:off x="539552" y="3284984"/>
            <a:ext cx="8229600" cy="1415742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342900" lvl="0" indent="-152400">
              <a:spcBef>
                <a:spcPts val="600"/>
              </a:spcBef>
              <a:buClr>
                <a:schemeClr val="dk1"/>
              </a:buClr>
              <a:buSzPct val="100000"/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Στηρίζεται σε </a:t>
            </a:r>
            <a:r>
              <a:rPr lang="el-GR" sz="2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συστηματική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και </a:t>
            </a:r>
            <a:r>
              <a:rPr lang="el-GR" sz="2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μεθοδική εργασία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(σε θεωρητικό και πειραματικό επίπεδο) που τη διακρίνει </a:t>
            </a:r>
            <a:r>
              <a:rPr lang="el-GR" sz="2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αυστηρή λογική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με σκοπό να </a:t>
            </a:r>
            <a:r>
              <a:rPr lang="el-GR" sz="2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προταθεί λύση στο πρόβλημα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ή με σκοπό την </a:t>
            </a:r>
            <a:r>
              <a:rPr lang="el-GR" sz="2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επαλήθευση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ή την </a:t>
            </a:r>
            <a:r>
              <a:rPr lang="el-GR" sz="2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απόρριψη της υπόθεσης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που διατυπώθηκε</a:t>
            </a:r>
            <a:endParaRPr kumimoji="0" lang="el-GR" sz="20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Comic Sans MS" pitchFamily="66" charset="0"/>
              <a:sym typeface="Arial"/>
            </a:endParaRPr>
          </a:p>
        </p:txBody>
      </p:sp>
      <p:sp>
        <p:nvSpPr>
          <p:cNvPr id="9" name="4 - Θέση κειμένου"/>
          <p:cNvSpPr txBox="1">
            <a:spLocks/>
          </p:cNvSpPr>
          <p:nvPr/>
        </p:nvSpPr>
        <p:spPr>
          <a:xfrm>
            <a:off x="467544" y="4797152"/>
            <a:ext cx="8229600" cy="1415742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342900" lvl="0" indent="-152400">
              <a:spcBef>
                <a:spcPts val="600"/>
              </a:spcBef>
              <a:buClr>
                <a:schemeClr val="dk1"/>
              </a:buClr>
              <a:buSzPct val="100000"/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Η επιστημονική έρευνα δέχεται ότι για να είναι η γνώση</a:t>
            </a:r>
            <a:r>
              <a:rPr lang="el-G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έγκυρη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πρέπει να </a:t>
            </a:r>
            <a:r>
              <a:rPr lang="el-G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επαληθεύεται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από τα </a:t>
            </a:r>
            <a:r>
              <a:rPr lang="el-G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εμπειρικά δεδομένα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και </a:t>
            </a:r>
            <a:r>
              <a:rPr lang="el-G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αποσκοπεί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στη </a:t>
            </a:r>
            <a:r>
              <a:rPr lang="el-G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γενίκευση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δηλαδή τα συμπεράσματα που βγαίνουν να έχουν τη </a:t>
            </a:r>
            <a:r>
              <a:rPr lang="el-G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μεγαλύτερη δυνατή ισχύ </a:t>
            </a:r>
            <a:endParaRPr kumimoji="0" lang="el-GR" sz="2000" b="0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Comic Sans MS" pitchFamily="66" charset="0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24941"/>
          </a:xfrm>
        </p:spPr>
        <p:txBody>
          <a:bodyPr/>
          <a:lstStyle/>
          <a:p>
            <a:pPr algn="ctr"/>
            <a:r>
              <a:rPr lang="el-GR" sz="3200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Διάκριση</a:t>
            </a:r>
            <a:endParaRPr lang="el-GR" sz="3200" u="sng" dirty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67667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Η έρευνα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δ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ιακρίνεται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σε </a:t>
            </a:r>
            <a:r>
              <a:rPr lang="el-GR" sz="2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mic Sans MS" pitchFamily="66" charset="0"/>
              </a:rPr>
              <a:t>βασική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και </a:t>
            </a:r>
            <a:r>
              <a:rPr lang="el-GR" sz="2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mic Sans MS" pitchFamily="66" charset="0"/>
              </a:rPr>
              <a:t>εφαρμοσμένη</a:t>
            </a:r>
            <a:endParaRPr lang="el-GR" sz="2000" u="sng" dirty="0">
              <a:solidFill>
                <a:schemeClr val="accent4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2 - Θέση κειμένου"/>
          <p:cNvSpPr txBox="1">
            <a:spLocks/>
          </p:cNvSpPr>
          <p:nvPr/>
        </p:nvSpPr>
        <p:spPr>
          <a:xfrm>
            <a:off x="323528" y="3573016"/>
            <a:ext cx="8229600" cy="892696"/>
          </a:xfrm>
          <a:prstGeom prst="rect">
            <a:avLst/>
          </a:prstGeom>
        </p:spPr>
        <p:txBody>
          <a:bodyPr lIns="91425" tIns="91425" rIns="91425" bIns="91425" anchor="t" anchorCtr="0"/>
          <a:lstStyle/>
          <a:p>
            <a:pPr marL="342900" marR="0" lvl="0" indent="-1524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Tx/>
              <a:buNone/>
              <a:tabLst/>
              <a:defRPr/>
            </a:pPr>
            <a:endParaRPr kumimoji="0" lang="el-GR" sz="3000" b="0" i="0" u="none" strike="noStrike" kern="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2 - Θέση κειμένου"/>
          <p:cNvSpPr txBox="1">
            <a:spLocks/>
          </p:cNvSpPr>
          <p:nvPr/>
        </p:nvSpPr>
        <p:spPr>
          <a:xfrm>
            <a:off x="539552" y="4005064"/>
            <a:ext cx="8229600" cy="892696"/>
          </a:xfrm>
          <a:prstGeom prst="rect">
            <a:avLst/>
          </a:prstGeom>
        </p:spPr>
        <p:txBody>
          <a:bodyPr lIns="91425" tIns="91425" rIns="91425" bIns="91425" anchor="t" anchorCtr="0"/>
          <a:lstStyle/>
          <a:p>
            <a:pPr marL="342900" marR="0" lvl="0" indent="-1524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Tx/>
              <a:buNone/>
              <a:tabLst/>
              <a:defRPr/>
            </a:pPr>
            <a:endParaRPr kumimoji="0" lang="el-GR" sz="3000" b="0" i="0" u="none" strike="noStrike" kern="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2 - Θέση κειμένου"/>
          <p:cNvSpPr txBox="1">
            <a:spLocks/>
          </p:cNvSpPr>
          <p:nvPr/>
        </p:nvSpPr>
        <p:spPr>
          <a:xfrm>
            <a:off x="539552" y="2204864"/>
            <a:ext cx="8229600" cy="1008112"/>
          </a:xfrm>
          <a:prstGeom prst="rect">
            <a:avLst/>
          </a:prstGeom>
        </p:spPr>
        <p:txBody>
          <a:bodyPr lIns="91425" tIns="91425" rIns="91425" bIns="91425" anchor="t" anchorCtr="0"/>
          <a:lstStyle/>
          <a:p>
            <a:pPr marL="342900" lvl="0" indent="-152400">
              <a:spcBef>
                <a:spcPts val="600"/>
              </a:spcBef>
              <a:buClr>
                <a:schemeClr val="dk1"/>
              </a:buClr>
              <a:buSzPct val="100000"/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Η βασική έρευνα γίνεται κυρίως από πανεπιστήμια, ερευνητικά κέντρα για την </a:t>
            </a:r>
            <a:r>
              <a:rPr lang="el-GR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mic Sans MS" pitchFamily="66" charset="0"/>
              </a:rPr>
              <a:t>προώθηση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της ανθρώπινης </a:t>
            </a:r>
            <a:r>
              <a:rPr lang="el-GR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mic Sans MS" pitchFamily="66" charset="0"/>
              </a:rPr>
              <a:t>γνώσης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χωρίς προσδοκίες για άμεσα απτά οφέλη</a:t>
            </a:r>
            <a:endParaRPr kumimoji="0" lang="el-GR" sz="20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Comic Sans MS" pitchFamily="66" charset="0"/>
              <a:sym typeface="Arial"/>
            </a:endParaRPr>
          </a:p>
        </p:txBody>
      </p:sp>
      <p:sp>
        <p:nvSpPr>
          <p:cNvPr id="12" name="2 - Θέση κειμένου"/>
          <p:cNvSpPr txBox="1">
            <a:spLocks/>
          </p:cNvSpPr>
          <p:nvPr/>
        </p:nvSpPr>
        <p:spPr>
          <a:xfrm>
            <a:off x="611560" y="3284984"/>
            <a:ext cx="8229600" cy="1368152"/>
          </a:xfrm>
          <a:prstGeom prst="rect">
            <a:avLst/>
          </a:prstGeom>
        </p:spPr>
        <p:txBody>
          <a:bodyPr lIns="91425" tIns="91425" rIns="91425" bIns="91425" anchor="t" anchorCtr="0"/>
          <a:lstStyle/>
          <a:p>
            <a:pPr marL="342900" lvl="0" indent="-152400">
              <a:spcBef>
                <a:spcPts val="600"/>
              </a:spcBef>
              <a:buClr>
                <a:schemeClr val="dk1"/>
              </a:buClr>
              <a:buSzPct val="100000"/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Η εφαρμοσμένη έρευνα που γίνεται κυρίως από επιχειρήσεις, βιομηχανίες,  έχει σαν προορισμό, την </a:t>
            </a:r>
            <a:r>
              <a:rPr lang="el-GR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mic Sans MS" pitchFamily="66" charset="0"/>
              </a:rPr>
              <a:t>επίλυση πρακτικών προβλημάτων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του σύγχρονου κόσμου και </a:t>
            </a:r>
            <a:r>
              <a:rPr lang="el-GR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mic Sans MS" pitchFamily="66" charset="0"/>
              </a:rPr>
              <a:t>όχι την παραγωγή επιστημονικής γνώσης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αυτής καθαυτής</a:t>
            </a:r>
            <a:endParaRPr kumimoji="0" lang="el-GR" sz="20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Comic Sans MS" pitchFamily="66" charset="0"/>
              <a:sym typeface="Arial"/>
            </a:endParaRPr>
          </a:p>
        </p:txBody>
      </p:sp>
      <p:sp>
        <p:nvSpPr>
          <p:cNvPr id="13" name="2 - Θέση κειμένου"/>
          <p:cNvSpPr txBox="1">
            <a:spLocks/>
          </p:cNvSpPr>
          <p:nvPr/>
        </p:nvSpPr>
        <p:spPr>
          <a:xfrm>
            <a:off x="395536" y="4725144"/>
            <a:ext cx="8229600" cy="936104"/>
          </a:xfrm>
          <a:prstGeom prst="rect">
            <a:avLst/>
          </a:prstGeom>
        </p:spPr>
        <p:txBody>
          <a:bodyPr lIns="91425" tIns="91425" rIns="91425" bIns="91425" anchor="t" anchorCtr="0"/>
          <a:lstStyle/>
          <a:p>
            <a:pPr algn="ctr"/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πχ. Βασική έρευνα --&gt; Ακτίνες Χ </a:t>
            </a:r>
          </a:p>
          <a:p>
            <a:pPr algn="ctr"/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Εφαρμοσμένη έρευνα --&gt; Αξονικός τομογράφος</a:t>
            </a:r>
            <a:endParaRPr kumimoji="0" lang="el-GR" sz="20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Comic Sans MS" pitchFamily="66" charset="0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1" grpId="0" build="p"/>
      <p:bldP spid="12" grpId="0" build="p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24941"/>
          </a:xfrm>
        </p:spPr>
        <p:txBody>
          <a:bodyPr/>
          <a:lstStyle/>
          <a:p>
            <a:pPr algn="ctr"/>
            <a:r>
              <a:rPr lang="el-GR" sz="3200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Πείραμα</a:t>
            </a:r>
            <a:endParaRPr lang="el-GR" sz="3200" u="sng" dirty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1324744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Πείραμα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είναι η </a:t>
            </a:r>
            <a:r>
              <a:rPr lang="el-G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μεθοδική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και</a:t>
            </a:r>
            <a:r>
              <a:rPr lang="el-G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τεχνητή αναπαραγωγή ενός φαινομένου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στο εργαστήριο, με στόχο την </a:t>
            </a:r>
            <a:r>
              <a:rPr lang="el-G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εξακρίβωση της φύσης του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των </a:t>
            </a:r>
            <a:r>
              <a:rPr lang="el-G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αιτιών που το προκαλούν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και των </a:t>
            </a:r>
            <a:r>
              <a:rPr lang="el-G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νόμων από τους οποίους διέπεται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το φαινόμενο αυτό</a:t>
            </a:r>
            <a:endParaRPr lang="el-GR" sz="2000" u="sng" dirty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2 - Θέση κειμένου"/>
          <p:cNvSpPr txBox="1">
            <a:spLocks/>
          </p:cNvSpPr>
          <p:nvPr/>
        </p:nvSpPr>
        <p:spPr>
          <a:xfrm>
            <a:off x="323528" y="3573016"/>
            <a:ext cx="8229600" cy="892696"/>
          </a:xfrm>
          <a:prstGeom prst="rect">
            <a:avLst/>
          </a:prstGeom>
        </p:spPr>
        <p:txBody>
          <a:bodyPr lIns="91425" tIns="91425" rIns="91425" bIns="91425" anchor="t" anchorCtr="0"/>
          <a:lstStyle/>
          <a:p>
            <a:pPr marL="342900" marR="0" lvl="0" indent="-1524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Tx/>
              <a:buNone/>
              <a:tabLst/>
              <a:defRPr/>
            </a:pPr>
            <a:endParaRPr kumimoji="0" lang="el-GR" sz="3000" b="0" i="0" u="none" strike="noStrike" kern="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2 - Θέση κειμένου"/>
          <p:cNvSpPr txBox="1">
            <a:spLocks/>
          </p:cNvSpPr>
          <p:nvPr/>
        </p:nvSpPr>
        <p:spPr>
          <a:xfrm>
            <a:off x="539552" y="4005064"/>
            <a:ext cx="8229600" cy="892696"/>
          </a:xfrm>
          <a:prstGeom prst="rect">
            <a:avLst/>
          </a:prstGeom>
        </p:spPr>
        <p:txBody>
          <a:bodyPr lIns="91425" tIns="91425" rIns="91425" bIns="91425" anchor="t" anchorCtr="0"/>
          <a:lstStyle/>
          <a:p>
            <a:pPr marL="342900" marR="0" lvl="0" indent="-1524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Tx/>
              <a:buNone/>
              <a:tabLst/>
              <a:defRPr/>
            </a:pPr>
            <a:endParaRPr kumimoji="0" lang="el-GR" sz="3000" b="0" i="0" u="none" strike="noStrike" kern="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2 - Θέση κειμένου"/>
          <p:cNvSpPr txBox="1">
            <a:spLocks/>
          </p:cNvSpPr>
          <p:nvPr/>
        </p:nvSpPr>
        <p:spPr>
          <a:xfrm>
            <a:off x="467544" y="2924944"/>
            <a:ext cx="8229600" cy="1008112"/>
          </a:xfrm>
          <a:prstGeom prst="rect">
            <a:avLst/>
          </a:prstGeom>
        </p:spPr>
        <p:txBody>
          <a:bodyPr lIns="91425" tIns="91425" rIns="91425" bIns="91425" anchor="t" anchorCtr="0"/>
          <a:lstStyle/>
          <a:p>
            <a:pPr marL="342900" indent="-152400" algn="ctr">
              <a:spcBef>
                <a:spcPts val="600"/>
              </a:spcBef>
              <a:buClr>
                <a:schemeClr val="dk1"/>
              </a:buClr>
              <a:buSzPct val="100000"/>
            </a:pPr>
            <a:r>
              <a:rPr lang="el-G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Πλεονεκτήματα  πειράματος</a:t>
            </a:r>
            <a:endParaRPr lang="el-GR" sz="2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marL="342900" lvl="0" indent="-152400">
              <a:spcBef>
                <a:spcPts val="600"/>
              </a:spcBef>
              <a:buClr>
                <a:schemeClr val="dk1"/>
              </a:buClr>
              <a:buSzPct val="100000"/>
            </a:pPr>
            <a:endParaRPr kumimoji="0" lang="el-GR" sz="2000" b="0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Comic Sans MS" pitchFamily="66" charset="0"/>
              <a:sym typeface="Arial"/>
            </a:endParaRPr>
          </a:p>
        </p:txBody>
      </p:sp>
      <p:sp>
        <p:nvSpPr>
          <p:cNvPr id="12" name="2 - Θέση κειμένου"/>
          <p:cNvSpPr txBox="1">
            <a:spLocks/>
          </p:cNvSpPr>
          <p:nvPr/>
        </p:nvSpPr>
        <p:spPr>
          <a:xfrm>
            <a:off x="539552" y="3573016"/>
            <a:ext cx="8229600" cy="2808312"/>
          </a:xfrm>
          <a:prstGeom prst="rect">
            <a:avLst/>
          </a:prstGeom>
        </p:spPr>
        <p:txBody>
          <a:bodyPr lIns="91425" tIns="91425" rIns="91425" bIns="91425" anchor="t" anchorCtr="0"/>
          <a:lstStyle/>
          <a:p>
            <a:pPr marL="457200" lvl="0" indent="-457200">
              <a:buFont typeface="+mj-lt"/>
              <a:buAutoNum type="arabicPeriod"/>
            </a:pPr>
            <a:r>
              <a:rPr lang="el-GR" sz="2000" dirty="0" smtClean="0">
                <a:solidFill>
                  <a:srgbClr val="FFFF00"/>
                </a:solidFill>
                <a:latin typeface="Comic Sans MS" pitchFamily="66" charset="0"/>
              </a:rPr>
              <a:t>Τα προκαλούμενα όποτε θέλουμε ( στον επιθυμητό χρόνο ).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000" dirty="0" smtClean="0">
                <a:solidFill>
                  <a:srgbClr val="FFFF00"/>
                </a:solidFill>
                <a:latin typeface="Comic Sans MS" pitchFamily="66" charset="0"/>
              </a:rPr>
              <a:t>Μπορούμε να το επαναλάβουμε κατά  βούληση, κάθε φορά που κρίνεται αναγκαίο.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000" dirty="0" smtClean="0">
                <a:solidFill>
                  <a:srgbClr val="FFFF00"/>
                </a:solidFill>
                <a:latin typeface="Comic Sans MS" pitchFamily="66" charset="0"/>
              </a:rPr>
              <a:t>Παρέχει χρόνο, για εξαγωγή συμπερασμάτων.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000" dirty="0" smtClean="0">
                <a:solidFill>
                  <a:srgbClr val="FFFF00"/>
                </a:solidFill>
                <a:latin typeface="Comic Sans MS" pitchFamily="66" charset="0"/>
              </a:rPr>
              <a:t>Παρέχει την δυνατότητα  διαχωρισμού των φαινομένων .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000" dirty="0" smtClean="0">
                <a:solidFill>
                  <a:srgbClr val="FFFF00"/>
                </a:solidFill>
                <a:latin typeface="Comic Sans MS" pitchFamily="66" charset="0"/>
              </a:rPr>
              <a:t>Παρέχεται η δυνατότητα αυξομείωσης της ταχύτητας ενός φαινομένου.</a:t>
            </a:r>
          </a:p>
          <a:p>
            <a:pPr marL="457200" lvl="0" indent="-457200">
              <a:buFont typeface="+mj-lt"/>
              <a:buAutoNum type="arabicPeriod"/>
            </a:pPr>
            <a:r>
              <a:rPr lang="el-GR" sz="2000" dirty="0" smtClean="0">
                <a:solidFill>
                  <a:srgbClr val="FFFF00"/>
                </a:solidFill>
                <a:latin typeface="Comic Sans MS" pitchFamily="66" charset="0"/>
              </a:rPr>
              <a:t>Παρέχεται η δυνατότητα ακριβέστερων μετρήσεων . </a:t>
            </a:r>
          </a:p>
          <a:p>
            <a:pPr marL="342900" lvl="0" indent="-152400">
              <a:spcBef>
                <a:spcPts val="600"/>
              </a:spcBef>
              <a:buClr>
                <a:schemeClr val="dk1"/>
              </a:buClr>
              <a:buSzPct val="100000"/>
            </a:pPr>
            <a:endParaRPr kumimoji="0" lang="el-GR" sz="20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Comic Sans MS" pitchFamily="66" charset="0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1" grpId="0" build="p"/>
      <p:bldP spid="12" grpId="0" build="p"/>
    </p:bld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</TotalTime>
  <Words>261</Words>
  <Application>Microsoft Office PowerPoint</Application>
  <PresentationFormat>Προβολή στην οθόνη (4:3)</PresentationFormat>
  <Paragraphs>28</Paragraphs>
  <Slides>4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simple-light</vt:lpstr>
      <vt:lpstr>
ΓΥΜΝΑΣΙΟ ΒΕΛΙΣΣΑΡΙΟΥ ΙΩΑΝΝΙΝΩΝ</vt:lpstr>
      <vt:lpstr>Έρευνα</vt:lpstr>
      <vt:lpstr>Διάκριση</vt:lpstr>
      <vt:lpstr>Πείραμα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ΓΥΜΝΑΣΙΟ ΒΕΛΙΣΣΑΡΙΟΥ ΙΩΑΝΝΙΝΩΝ</dc:title>
  <dc:creator>NASOS - MAGDA</dc:creator>
  <cp:lastModifiedBy>TOSHIBA</cp:lastModifiedBy>
  <cp:revision>160</cp:revision>
  <dcterms:modified xsi:type="dcterms:W3CDTF">2020-04-12T21:00:06Z</dcterms:modified>
</cp:coreProperties>
</file>