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72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F962D-19E1-41BE-B31F-8952A23AC088}" type="datetimeFigureOut">
              <a:rPr lang="el-GR" smtClean="0"/>
              <a:t>14/2/2019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C0592-08CE-45AC-AF87-1D92587EA4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912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FC35-E1B1-4036-93BE-DD5B55EDCC53}" type="datetime1">
              <a:rPr lang="el-GR" smtClean="0"/>
              <a:t>14/2/2019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01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5E2A-4152-498B-870D-BAD00EFA0151}" type="datetime1">
              <a:rPr lang="el-GR" smtClean="0"/>
              <a:t>14/2/2019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24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F33D-CF3E-407C-B406-78B62C978B49}" type="datetime1">
              <a:rPr lang="el-GR" smtClean="0"/>
              <a:t>14/2/2019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72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2048-AFEC-4DF5-920E-B03F967B8511}" type="datetime1">
              <a:rPr lang="el-GR" smtClean="0"/>
              <a:t>14/2/2019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73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AD29-6DCF-47BC-ACEA-F308111A7233}" type="datetime1">
              <a:rPr lang="el-GR" smtClean="0"/>
              <a:t>14/2/2019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8D8-4458-4940-9884-2D2508A8DACA}" type="datetime1">
              <a:rPr lang="el-GR" smtClean="0"/>
              <a:t>14/2/2019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97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7E6C-8B35-4E53-A525-51B0AD3FE65E}" type="datetime1">
              <a:rPr lang="el-GR" smtClean="0"/>
              <a:t>14/2/2019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50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8CA0-D2F0-42AF-809C-5FCEA4A93233}" type="datetime1">
              <a:rPr lang="el-GR" smtClean="0"/>
              <a:t>14/2/2019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65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16A5-380B-445A-88C8-5F2BC0A0C5F5}" type="datetime1">
              <a:rPr lang="el-GR" smtClean="0"/>
              <a:t>14/2/2019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42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C248-9272-44D0-818F-2522D204D990}" type="datetime1">
              <a:rPr lang="el-GR" smtClean="0"/>
              <a:t>14/2/2019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075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01FF-4654-467B-9553-69363D424F80}" type="datetime1">
              <a:rPr lang="el-GR" smtClean="0"/>
              <a:t>14/2/2019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21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7A967-4904-489F-8A41-4A4177DC77E1}" type="datetime1">
              <a:rPr lang="el-GR" smtClean="0"/>
              <a:t>14/2/2019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87F48-3DE6-4385-BE6A-F03A62CDD1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50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647564" y="1412776"/>
            <a:ext cx="7848872" cy="2153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3600" dirty="0" smtClean="0"/>
              <a:t>ΕΝΟΤΗΤΑ 6.1 </a:t>
            </a:r>
            <a:endParaRPr lang="en-US" sz="3600" dirty="0" smtClean="0"/>
          </a:p>
          <a:p>
            <a:pPr algn="ctr">
              <a:lnSpc>
                <a:spcPct val="200000"/>
              </a:lnSpc>
            </a:pPr>
            <a:r>
              <a:rPr lang="el-GR" sz="3600" dirty="0" smtClean="0"/>
              <a:t>ΑΝΟΡΘΩΤΕΣ</a:t>
            </a:r>
            <a:endParaRPr lang="el-GR" sz="3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364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95" y="1320309"/>
            <a:ext cx="76295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0046" y="154905"/>
            <a:ext cx="7508377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Τριφασικά κυκλώματα ανόρθωσης - εξομάλυνση</a:t>
            </a:r>
            <a:endParaRPr lang="el-G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543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Η συνεχής τάση παρουσιάζει </a:t>
            </a:r>
            <a:r>
              <a:rPr lang="el-GR" sz="2400" b="1" dirty="0" smtClean="0">
                <a:solidFill>
                  <a:srgbClr val="FF0000"/>
                </a:solidFill>
              </a:rPr>
              <a:t>κυμάτωση</a:t>
            </a:r>
            <a:r>
              <a:rPr lang="el-GR" sz="2400" b="1" dirty="0" smtClean="0"/>
              <a:t> &gt; πρέπει να γίνει </a:t>
            </a:r>
            <a:r>
              <a:rPr lang="el-GR" sz="2400" b="1" dirty="0" smtClean="0">
                <a:solidFill>
                  <a:srgbClr val="FF0000"/>
                </a:solidFill>
              </a:rPr>
              <a:t>εξομάλυνση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10</a:t>
            </a:fld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4" y="3140968"/>
            <a:ext cx="74676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45943"/>
            <a:ext cx="5823173" cy="184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20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0046" y="154905"/>
            <a:ext cx="7508377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Τριφασικά κυκλώματα ανόρθωσης - εξομάλυνση</a:t>
            </a:r>
            <a:endParaRPr lang="el-GR" sz="28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11</a:t>
            </a:fld>
            <a:endParaRPr lang="el-G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79510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2668" y="3429000"/>
            <a:ext cx="626469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t</a:t>
            </a:r>
            <a:r>
              <a:rPr lang="el-GR" sz="2400" b="1" baseline="-25000" dirty="0" smtClean="0"/>
              <a:t>1</a:t>
            </a:r>
            <a:r>
              <a:rPr lang="el-GR" sz="2400" b="1" dirty="0" smtClean="0"/>
              <a:t>: ο χρόνος φόρτισης του πυκνωτή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</a:rPr>
              <a:t>t</a:t>
            </a:r>
            <a:r>
              <a:rPr lang="el-GR" sz="2400" b="1" baseline="-25000" dirty="0" smtClean="0">
                <a:solidFill>
                  <a:prstClr val="black"/>
                </a:solidFill>
              </a:rPr>
              <a:t>2</a:t>
            </a:r>
            <a:r>
              <a:rPr lang="el-GR" sz="2400" b="1" dirty="0" smtClean="0">
                <a:solidFill>
                  <a:prstClr val="black"/>
                </a:solidFill>
              </a:rPr>
              <a:t>: </a:t>
            </a:r>
            <a:r>
              <a:rPr lang="el-GR" sz="2400" b="1" dirty="0">
                <a:solidFill>
                  <a:prstClr val="black"/>
                </a:solidFill>
              </a:rPr>
              <a:t>ο χρόνος </a:t>
            </a:r>
            <a:r>
              <a:rPr lang="el-GR" sz="2400" b="1" dirty="0" err="1" smtClean="0">
                <a:solidFill>
                  <a:prstClr val="black"/>
                </a:solidFill>
              </a:rPr>
              <a:t>εκφόρτισης</a:t>
            </a:r>
            <a:r>
              <a:rPr lang="el-GR" sz="2400" b="1" dirty="0" smtClean="0">
                <a:solidFill>
                  <a:prstClr val="black"/>
                </a:solidFill>
              </a:rPr>
              <a:t> του πυκνωτή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0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0046" y="154905"/>
            <a:ext cx="7508377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Τριφασικά κυκλώματα ανόρθωσης - εξομάλυνση</a:t>
            </a:r>
            <a:endParaRPr lang="el-GR" sz="28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12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3" y="1178934"/>
            <a:ext cx="8985061" cy="252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790" y="3922097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Κύκλωμα πλήρους ανόρθωσης με φίλτρο πυκνωτή.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97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046" y="154905"/>
            <a:ext cx="7508377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Τριφασικά κυκλώματα ανόρθωσης - εξομάλυνση</a:t>
            </a:r>
            <a:endParaRPr lang="el-G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836712"/>
            <a:ext cx="561662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Συνδυασμός πηνίου και πυκνωτή</a:t>
            </a:r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13</a:t>
            </a:fld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9912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080917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/>
              <a:t>Το πηνίο, λόγω της αυτεπαγωγής </a:t>
            </a:r>
            <a:r>
              <a:rPr lang="en-US" sz="2400" b="1" dirty="0" smtClean="0"/>
              <a:t>L</a:t>
            </a:r>
            <a:r>
              <a:rPr lang="el-GR" sz="2400" b="1" dirty="0" smtClean="0"/>
              <a:t> αντιδρά στις μεταβολές του ρεύματος προκαλώντας χρονική καθυστέρηση 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>
                <a:solidFill>
                  <a:prstClr val="black"/>
                </a:solidFill>
              </a:rPr>
              <a:t>Έτσι βοηθάμε στην </a:t>
            </a:r>
            <a:r>
              <a:rPr lang="el-GR" sz="2400" b="1" dirty="0" smtClean="0">
                <a:solidFill>
                  <a:prstClr val="black"/>
                </a:solidFill>
              </a:rPr>
              <a:t>εξομάλυνση </a:t>
            </a:r>
            <a:r>
              <a:rPr lang="el-GR" sz="2400" b="1" dirty="0">
                <a:solidFill>
                  <a:prstClr val="black"/>
                </a:solidFill>
              </a:rPr>
              <a:t>της κυμάτωσης του ανορθωμένου </a:t>
            </a:r>
            <a:r>
              <a:rPr lang="el-GR" sz="2400" b="1" dirty="0" smtClean="0">
                <a:solidFill>
                  <a:prstClr val="black"/>
                </a:solidFill>
              </a:rPr>
              <a:t>ρεύματος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7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14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65" y="1700808"/>
            <a:ext cx="65817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0046" y="154905"/>
            <a:ext cx="7508377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Τριφασικά κυκλώματα ανόρθωσης - εξομάλυνση</a:t>
            </a:r>
            <a:endParaRPr lang="el-G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836712"/>
            <a:ext cx="561662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Συνδυασμός πηνίου και πυκνωτή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50912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/>
              <a:t>Με την προσθήκη περισσοτέρων φίλτρων στη σειρά μπορούμε να πάρουμε συνεχές ανορθωμένο ρεύμα που να έχει τη μορφή συνεχούς γραμμής χωρίς κυματώσεις.</a:t>
            </a:r>
            <a:endParaRPr lang="el-GR" sz="2400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59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792" y="116632"/>
            <a:ext cx="8532440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ΔΙΟΔΟΣ </a:t>
            </a:r>
            <a:r>
              <a:rPr lang="en-US" sz="2800" b="1" dirty="0" smtClean="0"/>
              <a:t>ZENER</a:t>
            </a:r>
            <a:r>
              <a:rPr lang="el-GR" sz="2800" b="1" dirty="0"/>
              <a:t> </a:t>
            </a:r>
            <a:r>
              <a:rPr lang="el-GR" sz="2800" b="1" dirty="0" smtClean="0"/>
              <a:t>– σταθεροποίηση του συνεχούς ρεύματος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3792" y="4221088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Δίοδος </a:t>
            </a:r>
            <a:r>
              <a:rPr lang="en-US" sz="2400" b="1" dirty="0" err="1" smtClean="0"/>
              <a:t>zener</a:t>
            </a:r>
            <a:r>
              <a:rPr lang="el-GR" sz="2400" b="1" dirty="0" smtClean="0"/>
              <a:t>: Διατηρεί σταθερή την ένταση του ρεύματος που τη διαρρέει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15</a:t>
            </a:fld>
            <a:endParaRPr lang="el-G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07" y="1196752"/>
            <a:ext cx="6485610" cy="277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54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16632"/>
            <a:ext cx="3024336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Τροφοδοτικό: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774213"/>
            <a:ext cx="896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FF0000"/>
                </a:solidFill>
              </a:rPr>
              <a:t>Μετασχηματιστής: </a:t>
            </a:r>
            <a:r>
              <a:rPr lang="el-GR" sz="2400" b="1" dirty="0" smtClean="0"/>
              <a:t>Ανυψώνει ή υποβιβάζει την τάση ανάλογα με την τάση που θέλουμε να έχουμε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FF0000"/>
                </a:solidFill>
              </a:rPr>
              <a:t>Ανορθωτής: </a:t>
            </a:r>
            <a:r>
              <a:rPr lang="el-GR" sz="2400" b="1" dirty="0" smtClean="0"/>
              <a:t>Δημιουργεί την ανορθωμένη τάση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FF0000"/>
                </a:solidFill>
              </a:rPr>
              <a:t>Φίλτρο: </a:t>
            </a:r>
            <a:r>
              <a:rPr lang="el-GR" sz="2400" b="1" dirty="0" smtClean="0"/>
              <a:t>Εξομαλύνει τις κυματώσεις της ανορθωμένης τάσης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FF0000"/>
                </a:solidFill>
              </a:rPr>
              <a:t>Σταθεροποιητής: </a:t>
            </a:r>
            <a:r>
              <a:rPr lang="el-GR" sz="2400" b="1" dirty="0" smtClean="0"/>
              <a:t>Διατηρεί σταθερή τη συνεχή τάση, ανεξάρτητα από τις μεταβολές του φορτίου και τις μεταβολές της εναλλασσόμενης  τάσης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16</a:t>
            </a:fld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9" b="11073"/>
          <a:stretch/>
        </p:blipFill>
        <p:spPr bwMode="auto">
          <a:xfrm>
            <a:off x="6568543" y="1163272"/>
            <a:ext cx="2533128" cy="172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3905" y="639852"/>
            <a:ext cx="691618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000" b="1" dirty="0" smtClean="0"/>
              <a:t>Διάταξη που μετατρέπει το εναλλασσόμενο ρεύμα σε συνεχές:</a:t>
            </a:r>
            <a:endParaRPr lang="el-GR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21"/>
          <a:stretch/>
        </p:blipFill>
        <p:spPr bwMode="auto">
          <a:xfrm>
            <a:off x="47427" y="1044911"/>
            <a:ext cx="3097088" cy="194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9" r="44004" b="11073"/>
          <a:stretch/>
        </p:blipFill>
        <p:spPr bwMode="auto">
          <a:xfrm>
            <a:off x="3305535" y="1163272"/>
            <a:ext cx="1696452" cy="172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2" r="29270"/>
          <a:stretch/>
        </p:blipFill>
        <p:spPr bwMode="auto">
          <a:xfrm>
            <a:off x="5210635" y="1044910"/>
            <a:ext cx="1275347" cy="194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3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17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83568" y="54868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ΒΙΒΛΙΟΓΡΑΦΙΑ:</a:t>
            </a:r>
          </a:p>
          <a:p>
            <a:r>
              <a:rPr lang="el-GR" b="1" dirty="0" smtClean="0"/>
              <a:t>Ηλεκτροτεχνία </a:t>
            </a:r>
            <a:r>
              <a:rPr lang="el-GR" b="1" dirty="0"/>
              <a:t>(</a:t>
            </a:r>
            <a:r>
              <a:rPr lang="el-GR" b="1" dirty="0" err="1"/>
              <a:t>Βουρνάς</a:t>
            </a:r>
            <a:r>
              <a:rPr lang="el-GR" b="1" dirty="0"/>
              <a:t> Κ., </a:t>
            </a:r>
            <a:r>
              <a:rPr lang="el-GR" b="1" dirty="0" err="1"/>
              <a:t>Δαφέρμος</a:t>
            </a:r>
            <a:r>
              <a:rPr lang="el-GR" b="1" dirty="0"/>
              <a:t> </a:t>
            </a:r>
            <a:r>
              <a:rPr lang="el-GR" b="1" dirty="0" err="1"/>
              <a:t>Ολ</a:t>
            </a:r>
            <a:r>
              <a:rPr lang="el-GR" b="1" dirty="0" smtClean="0"/>
              <a:t>., Πάγκαλος </a:t>
            </a:r>
            <a:r>
              <a:rPr lang="el-GR" b="1" dirty="0"/>
              <a:t>Στ., </a:t>
            </a:r>
            <a:r>
              <a:rPr lang="el-GR" b="1" dirty="0" err="1"/>
              <a:t>Χατζαράκης</a:t>
            </a:r>
            <a:r>
              <a:rPr lang="el-GR" b="1" dirty="0"/>
              <a:t> Γ., </a:t>
            </a:r>
            <a:r>
              <a:rPr lang="el-GR" b="1" dirty="0" err="1"/>
              <a:t>εκδ</a:t>
            </a:r>
            <a:r>
              <a:rPr lang="el-GR" b="1" dirty="0"/>
              <a:t>. Διόφαντος)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583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18148"/>
            <a:ext cx="734481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Ανόρθωση εναλλασσομένου ρεύματος</a:t>
            </a:r>
            <a:endParaRPr lang="el-G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78069" y="1772816"/>
            <a:ext cx="73448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Εναλλασσόμενο ρεύμα 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167390"/>
            <a:ext cx="73448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Συνεχές ρεύμα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6062" y="4671029"/>
            <a:ext cx="73448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Δίοδοι και </a:t>
            </a:r>
            <a:r>
              <a:rPr lang="el-GR" sz="2800" b="1" dirty="0" err="1" smtClean="0"/>
              <a:t>θυρίστορ</a:t>
            </a:r>
            <a:endParaRPr lang="el-GR" sz="2800" b="1" dirty="0"/>
          </a:p>
        </p:txBody>
      </p:sp>
      <p:sp>
        <p:nvSpPr>
          <p:cNvPr id="6" name="Βέλος προς τα κάτω 5"/>
          <p:cNvSpPr/>
          <p:nvPr/>
        </p:nvSpPr>
        <p:spPr>
          <a:xfrm>
            <a:off x="4427984" y="2420888"/>
            <a:ext cx="270175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4415044" y="3861048"/>
            <a:ext cx="270175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2</a:t>
            </a:fld>
            <a:endParaRPr 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1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4025" y="832475"/>
            <a:ext cx="28098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34481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Δίοδοι</a:t>
            </a:r>
            <a:endParaRPr lang="el-GR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7"/>
          <a:stretch/>
        </p:blipFill>
        <p:spPr bwMode="auto">
          <a:xfrm>
            <a:off x="244024" y="3212976"/>
            <a:ext cx="2809875" cy="209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3901" y="1268760"/>
            <a:ext cx="5700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 smtClean="0"/>
              <a:t>Αν </a:t>
            </a:r>
            <a:r>
              <a:rPr lang="en-US" sz="2800" b="1" dirty="0" smtClean="0"/>
              <a:t>V</a:t>
            </a:r>
            <a:r>
              <a:rPr lang="en-US" sz="2800" b="1" baseline="-25000" dirty="0" smtClean="0"/>
              <a:t>A</a:t>
            </a:r>
            <a:r>
              <a:rPr lang="en-US" sz="2800" b="1" baseline="-25000" dirty="0"/>
              <a:t> </a:t>
            </a:r>
            <a:r>
              <a:rPr lang="en-US" sz="2800" b="1" dirty="0" smtClean="0"/>
              <a:t> &gt; V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 </a:t>
            </a:r>
            <a:r>
              <a:rPr lang="el-GR" sz="2800" b="1" dirty="0" smtClean="0"/>
              <a:t>τότε η δίοδος άγει, περνάει ρεύμα, ορθή τάση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79659" y="3441684"/>
            <a:ext cx="60486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 smtClean="0"/>
              <a:t>Αν </a:t>
            </a:r>
            <a:r>
              <a:rPr lang="en-US" sz="2800" b="1" dirty="0" smtClean="0"/>
              <a:t>V</a:t>
            </a:r>
            <a:r>
              <a:rPr lang="el-GR" sz="2800" b="1" baseline="-25000" dirty="0"/>
              <a:t>Α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 </a:t>
            </a:r>
            <a:r>
              <a:rPr lang="el-GR" sz="2800" b="1" dirty="0" smtClean="0"/>
              <a:t>&lt;</a:t>
            </a:r>
            <a:r>
              <a:rPr lang="en-US" sz="2800" b="1" dirty="0" smtClean="0"/>
              <a:t> V</a:t>
            </a:r>
            <a:r>
              <a:rPr lang="el-GR" sz="2800" b="1" baseline="-25000" dirty="0" smtClean="0"/>
              <a:t>Β</a:t>
            </a:r>
            <a:r>
              <a:rPr lang="en-US" sz="2800" b="1" dirty="0" smtClean="0"/>
              <a:t> </a:t>
            </a:r>
            <a:r>
              <a:rPr lang="el-GR" sz="2800" b="1" dirty="0" smtClean="0"/>
              <a:t>τότε η δίοδος ΔΕΝ άγει, ΔΕΝ περνάει ρεύμα, ανάστροφη τάση, η δίοδος είναι μονωτής</a:t>
            </a:r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331640" y="899428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endParaRPr lang="el-GR" sz="2400" b="1" dirty="0">
              <a:solidFill>
                <a:srgbClr val="FF0000"/>
              </a:solidFill>
            </a:endParaRPr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>
            <a:off x="1331640" y="1237801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84040" y="4073971"/>
                <a:ext cx="9277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40" y="4073971"/>
                <a:ext cx="92772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9608" t="-24590" b="-491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Ευθύγραμμο βέλος σύνδεσης 11"/>
          <p:cNvCxnSpPr/>
          <p:nvPr/>
        </p:nvCxnSpPr>
        <p:spPr>
          <a:xfrm flipH="1">
            <a:off x="1619672" y="4005064"/>
            <a:ext cx="57591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94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6632"/>
            <a:ext cx="734481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Μονοφασικά κυκλώματα ανόρθωσης</a:t>
            </a:r>
            <a:endParaRPr lang="el-G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 bwMode="auto">
          <a:xfrm>
            <a:off x="251520" y="785251"/>
            <a:ext cx="3686175" cy="171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72298" y="1245078"/>
                <a:ext cx="537170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itchFamily="34" charset="0"/>
                  <a:buChar char="•"/>
                </a:pPr>
                <a:r>
                  <a:rPr lang="el-GR" sz="2400" b="1" dirty="0" smtClean="0"/>
                  <a:t>Το κύκλωμα κόβει την αρνητική </a:t>
                </a:r>
                <a:r>
                  <a:rPr lang="el-GR" sz="2400" b="1" dirty="0" err="1" smtClean="0"/>
                  <a:t>ημιπερίοδο</a:t>
                </a:r>
                <a:r>
                  <a:rPr lang="en-US" sz="2400" b="1" dirty="0" smtClean="0"/>
                  <a:t>, </a:t>
                </a:r>
                <a:r>
                  <a:rPr lang="el-GR" sz="2400" b="1" dirty="0" smtClean="0"/>
                  <a:t>αφήνει να περάσει ρεύμα όταν έχει θετική φορά.</a:t>
                </a:r>
              </a:p>
              <a:p>
                <a:pPr marL="285750" indent="-285750">
                  <a:lnSpc>
                    <a:spcPct val="200000"/>
                  </a:lnSpc>
                  <a:buFont typeface="Arial" pitchFamily="34" charset="0"/>
                  <a:buChar char="•"/>
                </a:pPr>
                <a:r>
                  <a:rPr lang="el-GR" sz="2400" b="1" dirty="0" smtClean="0"/>
                  <a:t>Το ρεύμα που παράγεται έχει θετική φορά αλλά δεν είναι συνεχές.</a:t>
                </a:r>
              </a:p>
              <a:p>
                <a:pPr marL="285750" indent="-285750">
                  <a:lnSpc>
                    <a:spcPct val="200000"/>
                  </a:lnSpc>
                  <a:buFont typeface="Arial" pitchFamily="34" charset="0"/>
                  <a:buChar char="•"/>
                </a:pPr>
                <a:r>
                  <a:rPr lang="en-US" sz="2400" b="1" dirty="0" smtClean="0"/>
                  <a:t>U</a:t>
                </a:r>
                <a:r>
                  <a:rPr lang="el-GR" sz="2400" b="1" baseline="-25000" dirty="0" smtClean="0"/>
                  <a:t>μεσ</a:t>
                </a:r>
                <a:r>
                  <a:rPr lang="el-GR" sz="2400" b="1" dirty="0" smtClean="0"/>
                  <a:t>=0,45</a:t>
                </a:r>
                <a:r>
                  <a:rPr lang="en-US" sz="2400" b="1" dirty="0" smtClean="0"/>
                  <a:t>U</a:t>
                </a:r>
                <a:r>
                  <a:rPr lang="el-GR" sz="2400" b="1" dirty="0" smtClean="0"/>
                  <a:t>       και  η ενεργός τιμή της ανορθωμένης τάσης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U</a:t>
                </a:r>
                <a:r>
                  <a:rPr lang="el-GR" sz="2400" b="1" baseline="-25000" dirty="0" smtClean="0">
                    <a:solidFill>
                      <a:srgbClr val="FF0000"/>
                    </a:solidFill>
                  </a:rPr>
                  <a:t>εν</a:t>
                </a:r>
                <a:r>
                  <a:rPr lang="el-GR" sz="2400" b="1" dirty="0" smtClean="0">
                    <a:solidFill>
                      <a:srgbClr val="FF0000"/>
                    </a:solidFill>
                  </a:rPr>
                  <a:t>=0,707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U</a:t>
                </a:r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298" y="1245078"/>
                <a:ext cx="5371702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589" r="-2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0" y="785251"/>
            <a:ext cx="29523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Απλή ανόρθωση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4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1" y="2503588"/>
            <a:ext cx="3589387" cy="389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8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t="-361" r="7604" b="73037"/>
          <a:stretch/>
        </p:blipFill>
        <p:spPr bwMode="auto">
          <a:xfrm>
            <a:off x="248979" y="1858771"/>
            <a:ext cx="4266474" cy="236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047" y="154905"/>
            <a:ext cx="734481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Μονοφασικά κυκλώματα ανόρθωσης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14681" y="678125"/>
            <a:ext cx="41718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Πλήρης ανόρθωση με γέφυρα</a:t>
            </a:r>
            <a:endParaRPr lang="el-GR" sz="2400" dirty="0"/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305526" y="2376199"/>
            <a:ext cx="0" cy="6574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933077" y="1858770"/>
            <a:ext cx="58647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2463479" y="2060848"/>
            <a:ext cx="452337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3254219" y="2575903"/>
            <a:ext cx="59917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4211960" y="3032938"/>
            <a:ext cx="0" cy="4663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 flipH="1">
            <a:off x="2267744" y="3956773"/>
            <a:ext cx="44887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 flipV="1">
            <a:off x="1331640" y="2865948"/>
            <a:ext cx="0" cy="5630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>
            <a:off x="1735669" y="2743636"/>
            <a:ext cx="286072" cy="2900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H="1">
            <a:off x="572951" y="3645024"/>
            <a:ext cx="61419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8635" y="1182390"/>
            <a:ext cx="250853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Θετική φορά</a:t>
            </a:r>
            <a:endParaRPr lang="el-GR" dirty="0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t="139" r="14246" b="72794"/>
          <a:stretch/>
        </p:blipFill>
        <p:spPr bwMode="auto">
          <a:xfrm>
            <a:off x="4515453" y="1745042"/>
            <a:ext cx="4472136" cy="257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5" name="Ευθύγραμμο βέλος σύνδεσης 74"/>
          <p:cNvCxnSpPr/>
          <p:nvPr/>
        </p:nvCxnSpPr>
        <p:spPr>
          <a:xfrm>
            <a:off x="4716016" y="2540287"/>
            <a:ext cx="0" cy="492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Ευθύγραμμο βέλος σύνδεσης 76"/>
          <p:cNvCxnSpPr/>
          <p:nvPr/>
        </p:nvCxnSpPr>
        <p:spPr>
          <a:xfrm>
            <a:off x="5205318" y="3607023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Ευθύγραμμο βέλος σύνδεσης 78"/>
          <p:cNvCxnSpPr/>
          <p:nvPr/>
        </p:nvCxnSpPr>
        <p:spPr>
          <a:xfrm flipV="1">
            <a:off x="7164288" y="3040928"/>
            <a:ext cx="517030" cy="4274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Ευθύγραμμο βέλος σύνδεσης 80"/>
          <p:cNvCxnSpPr/>
          <p:nvPr/>
        </p:nvCxnSpPr>
        <p:spPr>
          <a:xfrm flipV="1">
            <a:off x="7681319" y="2575903"/>
            <a:ext cx="635097" cy="9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Ευθύγραμμο βέλος σύνδεσης 82"/>
          <p:cNvCxnSpPr/>
          <p:nvPr/>
        </p:nvCxnSpPr>
        <p:spPr>
          <a:xfrm>
            <a:off x="8892480" y="3002470"/>
            <a:ext cx="27620" cy="5629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Ευθύγραμμο βέλος σύνδεσης 84"/>
          <p:cNvCxnSpPr/>
          <p:nvPr/>
        </p:nvCxnSpPr>
        <p:spPr>
          <a:xfrm flipH="1" flipV="1">
            <a:off x="7164287" y="3961220"/>
            <a:ext cx="51703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Ευθύγραμμο βέλος σύνδεσης 86"/>
          <p:cNvCxnSpPr/>
          <p:nvPr/>
        </p:nvCxnSpPr>
        <p:spPr>
          <a:xfrm flipH="1" flipV="1">
            <a:off x="5781382" y="2907296"/>
            <a:ext cx="1" cy="4038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Ευθύγραμμο βέλος σύνδεσης 88"/>
          <p:cNvCxnSpPr/>
          <p:nvPr/>
        </p:nvCxnSpPr>
        <p:spPr>
          <a:xfrm flipV="1">
            <a:off x="5909920" y="2204864"/>
            <a:ext cx="302783" cy="2739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Ευθύγραμμο βέλος σύνδεσης 90"/>
          <p:cNvCxnSpPr/>
          <p:nvPr/>
        </p:nvCxnSpPr>
        <p:spPr>
          <a:xfrm flipH="1">
            <a:off x="5292080" y="1794226"/>
            <a:ext cx="61784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601000" y="1182390"/>
            <a:ext cx="250853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Αρνητική φορά</a:t>
            </a:r>
            <a:endParaRPr lang="el-GR" dirty="0"/>
          </a:p>
        </p:txBody>
      </p:sp>
      <p:sp>
        <p:nvSpPr>
          <p:cNvPr id="32" name="Στρογγυλεμένο ορθογώνιο 31"/>
          <p:cNvSpPr/>
          <p:nvPr/>
        </p:nvSpPr>
        <p:spPr>
          <a:xfrm rot="2738067">
            <a:off x="1534888" y="3007883"/>
            <a:ext cx="516032" cy="3308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7" name="Στρογγυλεμένο ορθογώνιο 96"/>
          <p:cNvSpPr/>
          <p:nvPr/>
        </p:nvSpPr>
        <p:spPr>
          <a:xfrm rot="2738067">
            <a:off x="2258342" y="2295692"/>
            <a:ext cx="516032" cy="3308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8" name="Στρογγυλεμένο ορθογώνιο 97"/>
          <p:cNvSpPr/>
          <p:nvPr/>
        </p:nvSpPr>
        <p:spPr>
          <a:xfrm rot="19116893">
            <a:off x="6025574" y="2171790"/>
            <a:ext cx="516032" cy="3308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9" name="Στρογγυλεμένο ορθογώνιο 98"/>
          <p:cNvSpPr/>
          <p:nvPr/>
        </p:nvSpPr>
        <p:spPr>
          <a:xfrm rot="19116893">
            <a:off x="6861846" y="2896644"/>
            <a:ext cx="516032" cy="3308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TextBox 33"/>
          <p:cNvSpPr txBox="1"/>
          <p:nvPr/>
        </p:nvSpPr>
        <p:spPr>
          <a:xfrm>
            <a:off x="248979" y="4653136"/>
            <a:ext cx="8738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Σε κάθε περίπτωση ο καταναλωτής διαρρέεται από ρεύμα ίδιας φοράς.</a:t>
            </a:r>
            <a:endParaRPr lang="el-GR" sz="28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3"/>
          <a:stretch/>
        </p:blipFill>
        <p:spPr bwMode="auto">
          <a:xfrm>
            <a:off x="118215" y="1212092"/>
            <a:ext cx="4286250" cy="550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6155"/>
            <a:ext cx="4371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047" y="154905"/>
            <a:ext cx="734481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Μονοφασικά κυκλώματα ανόρθωσης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785251"/>
            <a:ext cx="29523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Πλήρης ανόρθωση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25"/>
            <a:ext cx="6444208" cy="481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0047" y="154905"/>
            <a:ext cx="734481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Μονοφασικά κυκλώματα ανόρθωσης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685788"/>
            <a:ext cx="29523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Πλήρης ανόρθωση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00192" y="2780928"/>
                <a:ext cx="2448272" cy="1230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𝐔</m:t>
                          </m:r>
                        </m:e>
                        <m:sub>
                          <m:r>
                            <a:rPr lang="el-GR" sz="2400" b="1" i="0" smtClean="0">
                              <a:latin typeface="Cambria Math"/>
                            </a:rPr>
                            <m:t>𝛍𝛆𝛔</m:t>
                          </m:r>
                        </m:sub>
                      </m:sSub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𝐔</m:t>
                      </m:r>
                    </m:oMath>
                  </m:oMathPara>
                </a14:m>
                <a:endParaRPr lang="en-US" sz="2400" b="1" dirty="0" smtClean="0"/>
              </a:p>
              <a:p>
                <a:pPr lvl="0"/>
                <a:endParaRPr lang="en-US" sz="2400" b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𝐔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𝛆𝛎</m:t>
                          </m:r>
                        </m:sub>
                      </m:sSub>
                      <m:r>
                        <a:rPr lang="el-GR" sz="24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𝐔</m:t>
                      </m:r>
                    </m:oMath>
                  </m:oMathPara>
                </a14:m>
                <a:endParaRPr lang="el-GR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780928"/>
                <a:ext cx="2448272" cy="1230273"/>
              </a:xfrm>
              <a:prstGeom prst="rect">
                <a:avLst/>
              </a:prstGeom>
              <a:blipFill rotWithShape="1">
                <a:blip r:embed="rId3"/>
                <a:stretch>
                  <a:fillRect l="-3731" t="-3465" b="-103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323528" y="5517232"/>
                <a:ext cx="8280920" cy="123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𝐔</m:t>
                    </m:r>
                  </m:oMath>
                </a14:m>
                <a:r>
                  <a:rPr lang="el-GR" sz="2400" b="1" dirty="0" smtClean="0">
                    <a:solidFill>
                      <a:prstClr val="black"/>
                    </a:solidFill>
                  </a:rPr>
                  <a:t>: η ενεργός τιμή του εναλλασσομένου ρεύματος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𝐔</m:t>
                        </m:r>
                      </m:e>
                      <m:sub>
                        <m:r>
                          <a:rPr lang="el-GR" sz="24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𝛍𝛆𝛔</m:t>
                        </m:r>
                      </m:sub>
                    </m:sSub>
                  </m:oMath>
                </a14:m>
                <a:r>
                  <a:rPr lang="el-GR" sz="2400" b="1" dirty="0" smtClean="0">
                    <a:solidFill>
                      <a:prstClr val="black"/>
                    </a:solidFill>
                  </a:rPr>
                  <a:t>: η μέση τιμή της ανορθωμένης τάσης</a:t>
                </a:r>
                <a:endParaRPr lang="en-US" sz="2400" b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𝐔</m:t>
                          </m:r>
                        </m:e>
                        <m:sub>
                          <m:r>
                            <a:rPr lang="el-GR" sz="24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𝛆𝛎</m:t>
                          </m:r>
                        </m:sub>
                      </m:sSub>
                      <m:r>
                        <a:rPr lang="el-GR" sz="2400" b="1" i="0" smtClean="0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nor/>
                        </m:rPr>
                        <a:rPr lang="el-GR" sz="2400" b="1" dirty="0">
                          <a:solidFill>
                            <a:prstClr val="black"/>
                          </a:solidFill>
                        </a:rPr>
                        <m:t>ενεργός</m:t>
                      </m:r>
                      <m:r>
                        <m:rPr>
                          <m:nor/>
                        </m:rPr>
                        <a:rPr lang="el-GR" sz="2400" b="1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l-GR" sz="2400" b="1" dirty="0">
                          <a:solidFill>
                            <a:prstClr val="black"/>
                          </a:solidFill>
                        </a:rPr>
                        <m:t>τιμή</m:t>
                      </m:r>
                      <m:r>
                        <m:rPr>
                          <m:nor/>
                        </m:rPr>
                        <a:rPr lang="el-GR" sz="2400" b="1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l-GR" sz="2400" b="1" dirty="0">
                          <a:solidFill>
                            <a:prstClr val="black"/>
                          </a:solidFill>
                        </a:rPr>
                        <m:t>του</m:t>
                      </m:r>
                      <m:r>
                        <m:rPr>
                          <m:nor/>
                        </m:rPr>
                        <a:rPr lang="el-GR" sz="2400" b="1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l-GR" sz="2400" b="1" i="0" dirty="0" smtClean="0">
                          <a:solidFill>
                            <a:prstClr val="black"/>
                          </a:solidFill>
                        </a:rPr>
                        <m:t>ανορθωμένου</m:t>
                      </m:r>
                      <m:r>
                        <m:rPr>
                          <m:nor/>
                        </m:rPr>
                        <a:rPr lang="el-GR" sz="2400" b="1" i="0" dirty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l-GR" sz="2400" b="1" dirty="0">
                          <a:solidFill>
                            <a:prstClr val="black"/>
                          </a:solidFill>
                        </a:rPr>
                        <m:t>ρεύματος</m:t>
                      </m:r>
                    </m:oMath>
                  </m:oMathPara>
                </a14:m>
                <a:endParaRPr lang="el-GR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517232"/>
                <a:ext cx="8280920" cy="1230273"/>
              </a:xfrm>
              <a:prstGeom prst="rect">
                <a:avLst/>
              </a:prstGeom>
              <a:blipFill rotWithShape="1">
                <a:blip r:embed="rId4"/>
                <a:stretch>
                  <a:fillRect l="-147" t="-3960" b="-103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3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0" y="987651"/>
            <a:ext cx="4451336" cy="373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0047" y="154905"/>
            <a:ext cx="734481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Τριφασικά κυκλώματα ανόρθωσης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436" y="756819"/>
            <a:ext cx="295232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Απλή ανόρθωση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8</a:t>
            </a:fld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9"/>
          <a:stretch/>
        </p:blipFill>
        <p:spPr bwMode="auto">
          <a:xfrm>
            <a:off x="1894292" y="4293096"/>
            <a:ext cx="4895412" cy="241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6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47" y="987651"/>
            <a:ext cx="4817888" cy="332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0047" y="154905"/>
            <a:ext cx="734481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Τριφασικά κυκλώματα ανόρθωσης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436" y="756819"/>
            <a:ext cx="295232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Πλήρης ανόρθωση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842626" y="778678"/>
            <a:ext cx="3157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/>
              <a:t>Εναλλάσσεται η πολικότητα των φασικών τάσεων </a:t>
            </a:r>
            <a:r>
              <a:rPr lang="en-US" sz="2000" b="1" dirty="0" smtClean="0"/>
              <a:t>U</a:t>
            </a:r>
            <a:r>
              <a:rPr lang="en-US" sz="2000" b="1" baseline="-25000" dirty="0" smtClean="0"/>
              <a:t>12</a:t>
            </a:r>
            <a:r>
              <a:rPr lang="en-US" sz="2000" b="1" dirty="0"/>
              <a:t> </a:t>
            </a:r>
            <a:r>
              <a:rPr lang="en-US" sz="2000" b="1" dirty="0" smtClean="0"/>
              <a:t> U</a:t>
            </a:r>
            <a:r>
              <a:rPr lang="en-US" sz="2000" b="1" baseline="-25000" dirty="0" smtClean="0"/>
              <a:t>23</a:t>
            </a:r>
            <a:r>
              <a:rPr lang="en-US" sz="2000" b="1" dirty="0" smtClean="0"/>
              <a:t>  U</a:t>
            </a:r>
            <a:r>
              <a:rPr lang="en-US" sz="2000" b="1" baseline="-25000" dirty="0" smtClean="0"/>
              <a:t>31</a:t>
            </a:r>
            <a:r>
              <a:rPr lang="en-US" sz="2000" b="1" dirty="0" smtClean="0"/>
              <a:t> </a:t>
            </a:r>
            <a:endParaRPr lang="el-G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52664" y="2778322"/>
            <a:ext cx="3043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ctr">
              <a:defRPr sz="2000" b="1"/>
            </a:lvl1pPr>
          </a:lstStyle>
          <a:p>
            <a:pPr>
              <a:lnSpc>
                <a:spcPct val="150000"/>
              </a:lnSpc>
            </a:pPr>
            <a:r>
              <a:rPr lang="el-GR" dirty="0"/>
              <a:t>Κάθε χρονική στιγμή </a:t>
            </a:r>
            <a:r>
              <a:rPr lang="el-GR" dirty="0" smtClean="0"/>
              <a:t>         3 </a:t>
            </a:r>
            <a:r>
              <a:rPr lang="el-GR" dirty="0"/>
              <a:t>δίοδοι ορθή τάση </a:t>
            </a:r>
            <a:r>
              <a:rPr lang="el-GR" dirty="0" smtClean="0"/>
              <a:t>και     </a:t>
            </a:r>
            <a:r>
              <a:rPr lang="el-GR" dirty="0"/>
              <a:t>3 δίοδοι ανάστροφη τάση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8798" y="5100084"/>
            <a:ext cx="3168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ctr">
              <a:defRPr sz="2000" b="1"/>
            </a:lvl1pPr>
          </a:lstStyle>
          <a:p>
            <a:pPr>
              <a:lnSpc>
                <a:spcPct val="150000"/>
              </a:lnSpc>
            </a:pPr>
            <a:r>
              <a:rPr lang="el-GR" dirty="0"/>
              <a:t>Συνεχής ροή ρεύματος στον καταναλωτή ίδιας φοράς</a:t>
            </a:r>
          </a:p>
        </p:txBody>
      </p:sp>
      <p:sp>
        <p:nvSpPr>
          <p:cNvPr id="7" name="Βέλος προς τα κάτω 6"/>
          <p:cNvSpPr/>
          <p:nvPr/>
        </p:nvSpPr>
        <p:spPr>
          <a:xfrm>
            <a:off x="7225421" y="2256006"/>
            <a:ext cx="3346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 προς τα κάτω 9"/>
          <p:cNvSpPr/>
          <p:nvPr/>
        </p:nvSpPr>
        <p:spPr>
          <a:xfrm>
            <a:off x="7265665" y="4426023"/>
            <a:ext cx="3346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7F48-3DE6-4385-BE6A-F03A62CDD128}" type="slidenum">
              <a:rPr lang="el-GR" smtClean="0"/>
              <a:t>9</a:t>
            </a:fld>
            <a:endParaRPr lang="el-G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47" y="4308347"/>
            <a:ext cx="4732759" cy="233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548</Words>
  <Application>Microsoft Office PowerPoint</Application>
  <PresentationFormat>Προβολή στην οθόνη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ioannis</cp:lastModifiedBy>
  <cp:revision>19</cp:revision>
  <dcterms:created xsi:type="dcterms:W3CDTF">2018-12-09T21:01:35Z</dcterms:created>
  <dcterms:modified xsi:type="dcterms:W3CDTF">2019-02-14T13:10:11Z</dcterms:modified>
</cp:coreProperties>
</file>