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B674D-4805-4344-86FE-33EB5E66DC61}" type="datetimeFigureOut">
              <a:rPr lang="el-GR" smtClean="0"/>
              <a:t>6/2/2019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D7A74-AEC6-463B-AE6A-9BB9841E51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2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8725-3824-4B79-9430-5046A8F878E5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42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34AC-9FBC-4859-B041-CDE9E6349014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16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9ABF-BAA2-451D-8B90-609B6479E3F9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9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114E-C7EB-415D-9039-12667941C3BD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24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15EB-AF3B-47F3-A486-ABA9F21F94FB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9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ACE2-51A1-424C-ACCF-38EFF4573ED0}" type="datetime1">
              <a:rPr lang="el-GR" smtClean="0"/>
              <a:t>6/2/2019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76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3771-EA52-4DA1-9128-447E86602078}" type="datetime1">
              <a:rPr lang="el-GR" smtClean="0"/>
              <a:t>6/2/2019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801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0D5C-E10D-4389-8AF9-EBF3F36B9196}" type="datetime1">
              <a:rPr lang="el-GR" smtClean="0"/>
              <a:t>6/2/2019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41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7F88-CA5B-4934-A4AE-0DF6C4299A3C}" type="datetime1">
              <a:rPr lang="el-GR" smtClean="0"/>
              <a:t>6/2/2019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0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CBF6-1910-4619-9268-B5E9FE2D987D}" type="datetime1">
              <a:rPr lang="el-GR" smtClean="0"/>
              <a:t>6/2/2019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76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E49D-A53B-4ECC-BFE5-3DA5C83FD74C}" type="datetime1">
              <a:rPr lang="el-GR" smtClean="0"/>
              <a:t>6/2/2019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30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8FD84-9FBF-4F4B-8532-8CAD164D128A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111-A896-4E04-B377-293DE59EE6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87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681246" y="1836785"/>
            <a:ext cx="3818739" cy="2153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3600" b="1" dirty="0" smtClean="0"/>
              <a:t>ΕΝΟΤΗΤΑ 5.5 </a:t>
            </a:r>
          </a:p>
          <a:p>
            <a:pPr algn="ctr">
              <a:lnSpc>
                <a:spcPct val="200000"/>
              </a:lnSpc>
            </a:pPr>
            <a:r>
              <a:rPr lang="el-GR" sz="3600" b="1" dirty="0" smtClean="0"/>
              <a:t>ΤΡΙΦΑΣΙΚΟ ΡΕΥΜΑ</a:t>
            </a:r>
            <a:endParaRPr lang="el-GR" sz="36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02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7" y="1486950"/>
            <a:ext cx="4127811" cy="237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080" y="116632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ΠΑΡΑΔΕΙΓΜΑ: </a:t>
            </a:r>
            <a:r>
              <a:rPr lang="el-GR" dirty="0" smtClean="0"/>
              <a:t>Τρία όμοια φορτία σύνθετης αντίστασης </a:t>
            </a:r>
            <a:r>
              <a:rPr lang="en-US" dirty="0" smtClean="0"/>
              <a:t>Z= </a:t>
            </a:r>
            <a:r>
              <a:rPr lang="el-GR" dirty="0" smtClean="0"/>
              <a:t>10 Ω συνδέονται σε δίκτυο 380</a:t>
            </a:r>
            <a:r>
              <a:rPr lang="en-US" dirty="0" smtClean="0"/>
              <a:t>V/220V</a:t>
            </a:r>
            <a:r>
              <a:rPr lang="el-GR" dirty="0" smtClean="0"/>
              <a:t> (πολική/</a:t>
            </a:r>
            <a:r>
              <a:rPr lang="el-GR" dirty="0" err="1" smtClean="0"/>
              <a:t>φασικ</a:t>
            </a:r>
            <a:r>
              <a:rPr lang="el-GR" dirty="0" smtClean="0"/>
              <a:t>ή τάση):</a:t>
            </a:r>
          </a:p>
          <a:p>
            <a:r>
              <a:rPr lang="el-GR" dirty="0" smtClean="0"/>
              <a:t>α) σε σύνδεση αστέρα              β) σε σύνδεση τριγώνου</a:t>
            </a:r>
          </a:p>
          <a:p>
            <a:r>
              <a:rPr lang="el-GR" dirty="0" smtClean="0"/>
              <a:t>Να βρεθούν τα ρεύματα της γραμμής και τα ρεύματα που διαρρέουν τα φορτία σε κάθε μία σύνδεση.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04" y="3700236"/>
                <a:ext cx="4535996" cy="2247475"/>
              </a:xfrm>
              <a:prstGeom prst="rect">
                <a:avLst/>
              </a:prstGeom>
              <a:noFill/>
            </p:spPr>
            <p:txBody>
              <a:bodyPr wrap="square" lIns="36000" tIns="36000" rtlCol="0">
                <a:spAutoFit/>
              </a:bodyPr>
              <a:lstStyle/>
              <a:p>
                <a:r>
                  <a:rPr lang="el-GR" sz="2000" b="1" dirty="0" smtClean="0">
                    <a:latin typeface="Cambria Math"/>
                  </a:rPr>
                  <a:t>Στα άκρα κάθε φορτίου έχουμε </a:t>
                </a:r>
                <a:r>
                  <a:rPr lang="el-GR" sz="2000" b="1" u="sng" dirty="0" smtClean="0">
                    <a:solidFill>
                      <a:srgbClr val="FF0000"/>
                    </a:solidFill>
                    <a:latin typeface="Cambria Math"/>
                  </a:rPr>
                  <a:t>φασική </a:t>
                </a:r>
                <a:r>
                  <a:rPr lang="el-GR" sz="2000" b="1" dirty="0" smtClean="0">
                    <a:latin typeface="Cambria Math"/>
                  </a:rPr>
                  <a:t>τάση, οπότε από το νόμο του Ωμ:</a:t>
                </a:r>
              </a:p>
              <a:p>
                <a:endParaRPr lang="el-GR" sz="2000" b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</a:rPr>
                            <m:t>𝛂𝛔𝛕𝛆𝛒𝛂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sz="2000" b="1" i="0" smtClean="0">
                                  <a:latin typeface="Cambria Math"/>
                                  <a:ea typeface="Cambria Math"/>
                                </a:rPr>
                                <m:t>𝛗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𝐙</m:t>
                          </m:r>
                        </m:den>
                      </m:f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latin typeface="Cambria Math"/>
                              <a:ea typeface="Cambria Math"/>
                            </a:rPr>
                            <m:t>𝟐𝟐𝟎</m:t>
                          </m:r>
                        </m:num>
                        <m:den>
                          <m:r>
                            <a:rPr lang="el-GR" sz="20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1" i="1" smtClean="0">
                          <a:latin typeface="Cambria Math"/>
                          <a:ea typeface="Cambria Math"/>
                        </a:rPr>
                        <m:t>𝟐𝟐</m:t>
                      </m:r>
                      <m:r>
                        <a:rPr lang="el-G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l-GR" sz="2000" b="1" dirty="0" smtClean="0"/>
              </a:p>
              <a:p>
                <a:endParaRPr lang="en-US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</a:rPr>
                            <m:t>𝛄𝛒𝛂𝛍𝛍𝛈𝛓</m:t>
                          </m:r>
                        </m:sub>
                      </m:sSub>
                      <m:r>
                        <a:rPr lang="el-GR" sz="2000" b="1" i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𝛂𝛔𝛕𝛆𝛒𝛂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1" i="1" smtClean="0">
                          <a:latin typeface="Cambria Math"/>
                          <a:ea typeface="Cambria Math"/>
                        </a:rPr>
                        <m:t>𝟐𝟐</m:t>
                      </m:r>
                      <m:r>
                        <a:rPr lang="el-G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00236"/>
                <a:ext cx="4535996" cy="2247475"/>
              </a:xfrm>
              <a:prstGeom prst="rect">
                <a:avLst/>
              </a:prstGeom>
              <a:blipFill rotWithShape="1">
                <a:blip r:embed="rId3"/>
                <a:stretch>
                  <a:fillRect l="-2688" t="-1897" b="-21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4679504" y="3700236"/>
                <a:ext cx="4464496" cy="2234779"/>
              </a:xfrm>
              <a:prstGeom prst="rect">
                <a:avLst/>
              </a:prstGeom>
            </p:spPr>
            <p:txBody>
              <a:bodyPr wrap="square" lIns="0" tIns="0">
                <a:spAutoFit/>
              </a:bodyPr>
              <a:lstStyle/>
              <a:p>
                <a:r>
                  <a:rPr lang="el-GR" sz="2000" b="1" dirty="0" smtClean="0">
                    <a:latin typeface="Cambria Math"/>
                  </a:rPr>
                  <a:t>Στα άκρα κάθε </a:t>
                </a:r>
                <a:r>
                  <a:rPr lang="el-GR" sz="2000" b="1" dirty="0">
                    <a:latin typeface="Cambria Math"/>
                  </a:rPr>
                  <a:t>φορτίου έχουμε  </a:t>
                </a:r>
                <a:r>
                  <a:rPr lang="el-GR" sz="2000" b="1" u="sng" dirty="0" smtClean="0">
                    <a:solidFill>
                      <a:srgbClr val="FF0000"/>
                    </a:solidFill>
                    <a:latin typeface="Cambria Math"/>
                  </a:rPr>
                  <a:t>πολική</a:t>
                </a:r>
                <a:r>
                  <a:rPr lang="el-GR" sz="2000" b="1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l-GR" sz="2000" b="1" dirty="0" smtClean="0">
                    <a:latin typeface="Cambria Math"/>
                  </a:rPr>
                  <a:t>τάση</a:t>
                </a:r>
                <a:r>
                  <a:rPr lang="el-GR" sz="2000" b="1" dirty="0">
                    <a:latin typeface="Cambria Math"/>
                  </a:rPr>
                  <a:t>, οπότε από το νόμο του Ωμ: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𝛕𝛒𝛊𝛄𝛚𝛎𝛐𝛖</m:t>
                          </m:r>
                        </m:sub>
                      </m:sSub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sz="2000" b="1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𝛑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𝐙</m:t>
                          </m:r>
                        </m:den>
                      </m:f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𝟑𝟖𝟎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den>
                      </m:f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𝟑𝟖</m:t>
                      </m:r>
                      <m:r>
                        <a:rPr lang="en-US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l-GR" sz="2000" b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endParaRPr lang="el-GR" sz="2000" b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𝛄𝛒𝛂𝛍𝛍𝛈𝛓</m:t>
                          </m:r>
                        </m:sub>
                      </m:sSub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𝛕𝛒𝛊𝛄</m:t>
                          </m:r>
                          <m:r>
                            <m:rPr>
                              <m:sty m:val="p"/>
                            </m:rPr>
                            <a:rPr lang="el-GR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ώ</m:t>
                          </m:r>
                          <m:r>
                            <a:rPr lang="el-GR" sz="20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𝛎𝛐𝛖</m:t>
                          </m:r>
                        </m:sub>
                      </m:sSub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𝟕𝟑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𝟑𝟖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𝟔𝟓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𝟕𝟒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000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𝚨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504" y="3700236"/>
                <a:ext cx="4464496" cy="2234779"/>
              </a:xfrm>
              <a:prstGeom prst="rect">
                <a:avLst/>
              </a:prstGeom>
              <a:blipFill rotWithShape="1">
                <a:blip r:embed="rId5"/>
                <a:stretch>
                  <a:fillRect l="-3552" t="-3542" b="-3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7016" y="5935015"/>
                <a:ext cx="8712968" cy="66851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Το ρεύμα γραμμής σε τρίγωνο είναι περίπου τριπλάσιο σε σχέση με τη σύνδεση σε αστέρα</a:t>
                </a:r>
              </a:p>
              <a:p>
                <a:pPr algn="ctr"/>
                <a:r>
                  <a:rPr lang="el-GR" dirty="0" smtClean="0"/>
                  <a:t>Δηλ. ισχύει: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l-GR" b="1" i="0" smtClean="0">
                            <a:latin typeface="Cambria Math"/>
                          </a:rPr>
                          <m:t>𝛄𝛒𝛂𝛍𝛍𝛈𝛓</m:t>
                        </m:r>
                        <m:r>
                          <a:rPr lang="el-GR" b="1" i="0" smtClean="0">
                            <a:latin typeface="Cambria Math"/>
                          </a:rPr>
                          <m:t> (</m:t>
                        </m:r>
                        <m:r>
                          <a:rPr lang="el-GR" b="1" i="0" smtClean="0">
                            <a:latin typeface="Cambria Math"/>
                          </a:rPr>
                          <m:t>𝛕𝛒𝛊𝛄𝛚𝛎𝛐𝛖</m:t>
                        </m:r>
                        <m:r>
                          <a:rPr lang="el-GR" b="1" i="0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l-GR" b="1" i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𝛄𝛒𝛂𝛍𝛍𝛈𝛓</m:t>
                        </m:r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 (</m:t>
                        </m:r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𝛂𝛔𝛕𝛆𝛒𝛂</m:t>
                        </m:r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6" y="5935015"/>
                <a:ext cx="8712968" cy="6685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1"/>
          <a:stretch/>
        </p:blipFill>
        <p:spPr bwMode="auto">
          <a:xfrm>
            <a:off x="4600111" y="1235967"/>
            <a:ext cx="4220362" cy="249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10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3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020" y="215062"/>
            <a:ext cx="7056784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ΙΣΧΥΣ ΣΕ ΤΡΙΦΑΣΙΚΟ ΡΕΥΜΑ</a:t>
            </a: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11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r="19252" b="8204"/>
          <a:stretch/>
        </p:blipFill>
        <p:spPr bwMode="auto">
          <a:xfrm>
            <a:off x="1386635" y="1309392"/>
            <a:ext cx="6394068" cy="364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9852" y="771947"/>
            <a:ext cx="266429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/>
              <a:t>ΣΥΝΔΕΣΗ ΑΣΤΕΡΑ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9253" y="4954412"/>
                <a:ext cx="7488832" cy="142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/>
                  <a:t>Η ισχύς θα είναι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𝐏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𝐊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𝐊</m:t>
                        </m:r>
                      </m:sub>
                    </m:sSub>
                    <m:r>
                      <a:rPr lang="en-US" sz="2400" b="1" i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𝛔𝛖𝛎𝛗</m:t>
                    </m:r>
                  </m:oMath>
                </a14:m>
                <a:endParaRPr lang="el-GR" sz="2400" b="1" dirty="0" smtClean="0">
                  <a:ea typeface="Cambria Math"/>
                </a:endParaRPr>
              </a:p>
              <a:p>
                <a:r>
                  <a:rPr lang="el-GR" sz="2400" b="1" dirty="0" smtClean="0"/>
                  <a:t>Αλλά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𝐔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𝐊</m:t>
                        </m:r>
                      </m:sub>
                    </m:sSub>
                    <m:r>
                      <a:rPr lang="el-GR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400" b="1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𝛋𝛂𝛊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𝐊</m:t>
                        </m:r>
                      </m:sub>
                    </m:sSub>
                    <m:r>
                      <a:rPr lang="el-GR" sz="24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𝛐𝛑</m:t>
                    </m:r>
                    <m:r>
                      <m:rPr>
                        <m:sty m:val="p"/>
                      </m:rPr>
                      <a:rPr lang="el-GR" sz="2400" b="1" i="0" smtClean="0">
                        <a:latin typeface="Cambria Math"/>
                        <a:ea typeface="Cambria Math"/>
                      </a:rPr>
                      <m:t>ό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𝛕𝛆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l-GR" sz="2400" b="1" dirty="0" smtClean="0">
                  <a:ea typeface="Cambria Math"/>
                </a:endParaRPr>
              </a:p>
              <a:p>
                <a:r>
                  <a:rPr lang="el-GR" sz="2400" b="1" dirty="0" smtClean="0"/>
                  <a:t>Αντικαθιστούμε και έχουμε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</a:rPr>
                      <m:t>𝐏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l-GR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𝐊</m:t>
                        </m:r>
                      </m:sub>
                    </m:sSub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𝐊</m:t>
                        </m:r>
                      </m:sub>
                    </m:sSub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𝛔𝛖𝛎𝛗</m:t>
                    </m:r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53" y="4954412"/>
                <a:ext cx="7488832" cy="1420838"/>
              </a:xfrm>
              <a:prstGeom prst="rect">
                <a:avLst/>
              </a:prstGeom>
              <a:blipFill rotWithShape="1">
                <a:blip r:embed="rId3"/>
                <a:stretch>
                  <a:fillRect l="-1303" t="-3433" b="-85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451412" y="5877272"/>
            <a:ext cx="3216932" cy="576064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8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020" y="215062"/>
            <a:ext cx="7056784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ΙΣΧΥΣ ΣΕ ΤΡΙΦΑΣΙΚΟ ΡΕΥΜΑ</a:t>
            </a: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12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116243" y="767481"/>
            <a:ext cx="293485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ΣΥΝΔΕΣΗ ΤΡΙΓΩΝΟΥ</a:t>
            </a:r>
            <a:endParaRPr lang="el-GR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23792"/>
          <a:stretch/>
        </p:blipFill>
        <p:spPr bwMode="auto">
          <a:xfrm>
            <a:off x="1835696" y="1233320"/>
            <a:ext cx="6040579" cy="44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9253" y="5085184"/>
                <a:ext cx="7488832" cy="141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/>
                  <a:t>Η ισχύς θα είναι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𝐏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𝐊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𝐊</m:t>
                        </m:r>
                      </m:sub>
                    </m:sSub>
                    <m:r>
                      <a:rPr lang="en-US" sz="2400" b="1" i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𝛔𝛖𝛎𝛗</m:t>
                    </m:r>
                  </m:oMath>
                </a14:m>
                <a:endParaRPr lang="el-GR" sz="2400" b="1" dirty="0" smtClean="0">
                  <a:ea typeface="Cambria Math"/>
                </a:endParaRPr>
              </a:p>
              <a:p>
                <a:r>
                  <a:rPr lang="el-GR" sz="2400" b="1" dirty="0" smtClean="0"/>
                  <a:t>Αλλά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𝐔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</a:rPr>
                          <m:t>𝐊</m:t>
                        </m:r>
                      </m:sub>
                    </m:sSub>
                    <m:r>
                      <a:rPr lang="el-GR" sz="24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𝐔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𝛋𝛂𝛊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𝐊</m:t>
                        </m:r>
                      </m:sub>
                    </m:sSub>
                    <m:r>
                      <a:rPr lang="el-GR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400" b="1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𝛐𝛑</m:t>
                    </m:r>
                    <m:r>
                      <m:rPr>
                        <m:sty m:val="p"/>
                      </m:rPr>
                      <a:rPr lang="el-GR" sz="2400" b="1" i="0" smtClean="0">
                        <a:latin typeface="Cambria Math"/>
                        <a:ea typeface="Cambria Math"/>
                      </a:rPr>
                      <m:t>ό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𝛕𝛆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l-GR" sz="2400" b="1" dirty="0" smtClean="0">
                  <a:ea typeface="Cambria Math"/>
                </a:endParaRPr>
              </a:p>
              <a:p>
                <a:r>
                  <a:rPr lang="el-GR" sz="2400" b="1" dirty="0" smtClean="0"/>
                  <a:t>Αντικαθιστούμε και έχουμε</a:t>
                </a:r>
                <a:r>
                  <a:rPr lang="en-US" sz="2400" b="1" dirty="0" smtClean="0"/>
                  <a:t>   </a:t>
                </a:r>
                <a:r>
                  <a:rPr lang="el-GR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</a:rPr>
                      <m:t>𝐏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l-GR" sz="2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𝐊</m:t>
                        </m:r>
                      </m:sub>
                    </m:sSub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𝐊</m:t>
                        </m:r>
                      </m:sub>
                    </m:sSub>
                    <m:r>
                      <a:rPr lang="en-US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4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𝛔𝛖𝛎𝛗</m:t>
                    </m:r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53" y="5085184"/>
                <a:ext cx="7488832" cy="1414426"/>
              </a:xfrm>
              <a:prstGeom prst="rect">
                <a:avLst/>
              </a:prstGeom>
              <a:blipFill rotWithShape="1">
                <a:blip r:embed="rId3"/>
                <a:stretch>
                  <a:fillRect l="-1303" t="-3448" b="-90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4572000" y="5952019"/>
            <a:ext cx="3216932" cy="576064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4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9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9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020" y="215062"/>
            <a:ext cx="7056784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ΙΣΧΥΣ ΣΕ ΤΡΙΦΑΣΙΚΟ ΡΕΥΜΑ</a:t>
            </a:r>
            <a:endParaRPr lang="el-G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1382125"/>
                <a:ext cx="7848872" cy="449514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l-GR" sz="2000" b="1" dirty="0" smtClean="0"/>
                  <a:t>Πραγματική ισχύς: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𝐏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rad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𝐔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𝛔𝛖𝛎𝛗</m:t>
                    </m:r>
                  </m:oMath>
                </a14:m>
                <a:endParaRPr lang="el-GR" sz="2000" b="1" dirty="0" smtClean="0"/>
              </a:p>
              <a:p>
                <a:pPr marL="342900" indent="-342900">
                  <a:buFont typeface="Wingdings" pitchFamily="2" charset="2"/>
                  <a:buChar char="Ø"/>
                </a:pPr>
                <a:endParaRPr lang="el-GR" sz="2000" b="1" dirty="0" smtClean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l-GR" sz="2000" b="1" dirty="0"/>
                  <a:t>Ά</a:t>
                </a:r>
                <a:r>
                  <a:rPr lang="el-GR" sz="2000" b="1" dirty="0" smtClean="0"/>
                  <a:t>εργος ισχύς:  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𝐐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000" b="1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rad>
                    <m:r>
                      <a:rPr lang="en-US" sz="2000" b="1" i="1">
                        <a:latin typeface="Cambria Math"/>
                        <a:ea typeface="Cambria Math"/>
                      </a:rPr>
                      <m:t>𝐔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𝐈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𝛈𝛍</m:t>
                    </m:r>
                    <m:r>
                      <a:rPr lang="el-GR" sz="2000" b="1" i="1">
                        <a:latin typeface="Cambria Math"/>
                        <a:ea typeface="Cambria Math"/>
                      </a:rPr>
                      <m:t>𝛗</m:t>
                    </m:r>
                  </m:oMath>
                </a14:m>
                <a:endParaRPr lang="el-GR" sz="2000" b="1" dirty="0" smtClean="0"/>
              </a:p>
              <a:p>
                <a:pPr marL="342900" indent="-342900">
                  <a:buFont typeface="Wingdings" pitchFamily="2" charset="2"/>
                  <a:buChar char="Ø"/>
                </a:pPr>
                <a:endParaRPr lang="el-GR" sz="2000" b="1" dirty="0" smtClean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l-GR" sz="2000" b="1" dirty="0" smtClean="0"/>
                  <a:t>Φαινόμενη ισχύς: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𝐒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000" b="1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rad>
                    <m:r>
                      <a:rPr lang="en-US" sz="2000" b="1" i="1">
                        <a:latin typeface="Cambria Math"/>
                        <a:ea typeface="Cambria Math"/>
                      </a:rPr>
                      <m:t>𝐔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el-GR" sz="2000" b="1" dirty="0" smtClean="0"/>
              </a:p>
              <a:p>
                <a:endParaRPr lang="el-GR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𝐒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𝐏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𝐐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 smtClean="0"/>
              </a:p>
              <a:p>
                <a:endParaRPr lang="el-GR" sz="20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/>
                  <a:t>U</a:t>
                </a:r>
                <a:r>
                  <a:rPr lang="el-GR" sz="2000" b="1" dirty="0" smtClean="0"/>
                  <a:t>: Η πολική τάση δηλ. ανάμεσα σε φάσεις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/>
                  <a:t>I</a:t>
                </a:r>
                <a:r>
                  <a:rPr lang="el-GR" sz="2000" b="1" dirty="0" smtClean="0"/>
                  <a:t>:  Το ρεύμα των αγωγών των φάσεων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err="1" smtClean="0"/>
                  <a:t>συνφ</a:t>
                </a:r>
                <a:r>
                  <a:rPr lang="el-GR" sz="2000" b="1" dirty="0" smtClean="0"/>
                  <a:t> ο συντελεστής ισχύος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/>
                  <a:t>φ: η διαφορά φάσης μεταξύ τάσης και έντασης 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82125"/>
                <a:ext cx="7848872" cy="44951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6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9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14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83568" y="54868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ΒΙΒΛΙΟΓΡΑΦΙΑ:</a:t>
            </a:r>
          </a:p>
          <a:p>
            <a:r>
              <a:rPr lang="el-GR" b="1" dirty="0" smtClean="0"/>
              <a:t>Ηλεκτροτεχνία </a:t>
            </a:r>
            <a:r>
              <a:rPr lang="el-GR" b="1" dirty="0"/>
              <a:t>(</a:t>
            </a:r>
            <a:r>
              <a:rPr lang="el-GR" b="1" dirty="0" err="1"/>
              <a:t>Βουρνάς</a:t>
            </a:r>
            <a:r>
              <a:rPr lang="el-GR" b="1" dirty="0"/>
              <a:t> Κ., </a:t>
            </a:r>
            <a:r>
              <a:rPr lang="el-GR" b="1" dirty="0" err="1"/>
              <a:t>Δαφέρμος</a:t>
            </a:r>
            <a:r>
              <a:rPr lang="el-GR" b="1" dirty="0"/>
              <a:t> </a:t>
            </a:r>
            <a:r>
              <a:rPr lang="el-GR" b="1" dirty="0" err="1"/>
              <a:t>Ολ</a:t>
            </a:r>
            <a:r>
              <a:rPr lang="el-GR" b="1" dirty="0" smtClean="0"/>
              <a:t>., Πάγκαλος </a:t>
            </a:r>
            <a:r>
              <a:rPr lang="el-GR" b="1" dirty="0"/>
              <a:t>Στ., </a:t>
            </a:r>
            <a:r>
              <a:rPr lang="el-GR" b="1" dirty="0" err="1"/>
              <a:t>Χατζαράκης</a:t>
            </a:r>
            <a:r>
              <a:rPr lang="el-GR" b="1" dirty="0"/>
              <a:t> Γ., </a:t>
            </a:r>
            <a:r>
              <a:rPr lang="el-GR" b="1" dirty="0" err="1"/>
              <a:t>εκδ</a:t>
            </a:r>
            <a:r>
              <a:rPr lang="el-GR" b="1" dirty="0"/>
              <a:t>. Διόφαντος)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83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6984776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ΠΑΡΑΓΩΓΗ ΤΡΙΦΑΣΙΚΟΥ ΡΕΥΜΑΤΟΣ</a:t>
            </a:r>
            <a:endParaRPr lang="el-GR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98131" y="90872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Τρία όμοια πλαίσια στρέφονται σε μαγνητικό πεδίο με την ίδια κυκλική συχνότητα</a:t>
            </a:r>
            <a:endParaRPr lang="el-G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" y="1065312"/>
            <a:ext cx="36099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Βέλος προς τα κάτω 3"/>
          <p:cNvSpPr/>
          <p:nvPr/>
        </p:nvSpPr>
        <p:spPr>
          <a:xfrm>
            <a:off x="5302278" y="1957735"/>
            <a:ext cx="324036" cy="641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198131" y="2636910"/>
            <a:ext cx="492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Παραγωγή εναλλασσόμενης τριφασικής τάσης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4561" y="380919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Κάθε τάση: ίδια συχνότητα και περίοδος, ίδιο πλάτος </a:t>
            </a:r>
            <a:r>
              <a:rPr lang="en-US" b="1" dirty="0" smtClean="0"/>
              <a:t>U</a:t>
            </a:r>
            <a:r>
              <a:rPr lang="en-US" b="1" baseline="-25000" dirty="0" smtClean="0"/>
              <a:t>0</a:t>
            </a:r>
            <a:r>
              <a:rPr lang="en-US" b="1" dirty="0" smtClean="0"/>
              <a:t> </a:t>
            </a:r>
            <a:r>
              <a:rPr lang="el-GR" b="1" dirty="0" smtClean="0"/>
              <a:t>και διαφορά φάσης 120</a:t>
            </a:r>
            <a:r>
              <a:rPr lang="el-GR" b="1" baseline="30000" dirty="0" smtClean="0"/>
              <a:t>0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81926" y="5159748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= U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 . </a:t>
            </a:r>
            <a:r>
              <a:rPr lang="el-GR" sz="2000" b="1" dirty="0" err="1" smtClean="0"/>
              <a:t>ημω</a:t>
            </a:r>
            <a:r>
              <a:rPr lang="en-US" sz="2000" b="1" dirty="0" smtClean="0"/>
              <a:t>t</a:t>
            </a:r>
            <a:r>
              <a:rPr lang="el-GR" sz="2000" b="1" dirty="0" smtClean="0"/>
              <a:t>, </a:t>
            </a:r>
            <a:r>
              <a:rPr lang="en-US" sz="2000" b="1" dirty="0" smtClean="0"/>
              <a:t>u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r>
              <a:rPr lang="en-US" sz="2000" b="1" dirty="0"/>
              <a:t>= U</a:t>
            </a:r>
            <a:r>
              <a:rPr lang="en-US" sz="2000" b="1" baseline="-25000" dirty="0"/>
              <a:t>0</a:t>
            </a:r>
            <a:r>
              <a:rPr lang="en-US" sz="2000" b="1" dirty="0"/>
              <a:t> . </a:t>
            </a:r>
            <a:r>
              <a:rPr lang="el-GR" sz="2000" b="1" dirty="0" err="1" smtClean="0"/>
              <a:t>ημ</a:t>
            </a:r>
            <a:r>
              <a:rPr lang="en-US" sz="2000" b="1" dirty="0" smtClean="0"/>
              <a:t>(</a:t>
            </a:r>
            <a:r>
              <a:rPr lang="el-GR" sz="2000" b="1" dirty="0" smtClean="0"/>
              <a:t>ω</a:t>
            </a:r>
            <a:r>
              <a:rPr lang="en-US" sz="2000" b="1" dirty="0" smtClean="0"/>
              <a:t>t-120</a:t>
            </a:r>
            <a:r>
              <a:rPr lang="en-US" sz="2000" b="1" baseline="30000" dirty="0" smtClean="0"/>
              <a:t>0</a:t>
            </a:r>
            <a:r>
              <a:rPr lang="en-US" sz="2000" b="1" dirty="0" smtClean="0"/>
              <a:t>)</a:t>
            </a:r>
            <a:r>
              <a:rPr lang="el-GR" sz="2000" b="1" dirty="0" smtClean="0"/>
              <a:t>, </a:t>
            </a:r>
            <a:r>
              <a:rPr lang="en-US" sz="2000" b="1" dirty="0" smtClean="0"/>
              <a:t>u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</a:t>
            </a:r>
            <a:r>
              <a:rPr lang="en-US" sz="2000" b="1" dirty="0"/>
              <a:t>= U</a:t>
            </a:r>
            <a:r>
              <a:rPr lang="en-US" sz="2000" b="1" baseline="-25000" dirty="0"/>
              <a:t>0</a:t>
            </a:r>
            <a:r>
              <a:rPr lang="en-US" sz="2000" b="1" dirty="0"/>
              <a:t> . </a:t>
            </a:r>
            <a:r>
              <a:rPr lang="el-GR" sz="2000" b="1" dirty="0" err="1" smtClean="0"/>
              <a:t>ημ</a:t>
            </a:r>
            <a:r>
              <a:rPr lang="en-US" sz="2000" b="1" dirty="0" smtClean="0"/>
              <a:t>(</a:t>
            </a:r>
            <a:r>
              <a:rPr lang="el-GR" sz="2000" b="1" dirty="0" smtClean="0"/>
              <a:t>ω</a:t>
            </a:r>
            <a:r>
              <a:rPr lang="en-US" sz="2000" b="1" dirty="0" smtClean="0"/>
              <a:t>t+120</a:t>
            </a:r>
            <a:r>
              <a:rPr lang="en-US" sz="2000" b="1" baseline="30000" dirty="0" smtClean="0"/>
              <a:t>0</a:t>
            </a:r>
            <a:r>
              <a:rPr lang="en-US" sz="2000" b="1" dirty="0" smtClean="0"/>
              <a:t>)</a:t>
            </a:r>
          </a:p>
          <a:p>
            <a:pPr algn="ctr"/>
            <a:r>
              <a:rPr lang="el-GR" sz="2000" b="1" dirty="0" smtClean="0"/>
              <a:t>Συμμετρικό τριφασικό σύστημα</a:t>
            </a:r>
          </a:p>
          <a:p>
            <a:pPr algn="ctr"/>
            <a:r>
              <a:rPr lang="en-US" sz="2000" b="1" dirty="0"/>
              <a:t>u</a:t>
            </a:r>
            <a:r>
              <a:rPr lang="en-US" sz="2000" b="1" baseline="-25000" dirty="0"/>
              <a:t>1</a:t>
            </a:r>
            <a:r>
              <a:rPr lang="en-US" sz="2000" b="1" dirty="0"/>
              <a:t> </a:t>
            </a:r>
            <a:r>
              <a:rPr lang="el-GR" sz="2000" b="1" dirty="0" smtClean="0"/>
              <a:t>+ </a:t>
            </a:r>
            <a:r>
              <a:rPr lang="en-US" sz="2000" b="1" dirty="0"/>
              <a:t>u</a:t>
            </a:r>
            <a:r>
              <a:rPr lang="en-US" sz="2000" b="1" baseline="-25000" dirty="0"/>
              <a:t>2</a:t>
            </a:r>
            <a:r>
              <a:rPr lang="en-US" sz="2000" b="1" dirty="0"/>
              <a:t> </a:t>
            </a:r>
            <a:r>
              <a:rPr lang="el-GR" sz="2000" b="1" dirty="0" smtClean="0"/>
              <a:t>+ </a:t>
            </a:r>
            <a:r>
              <a:rPr lang="en-US" sz="2000" b="1" dirty="0"/>
              <a:t>u</a:t>
            </a:r>
            <a:r>
              <a:rPr lang="en-US" sz="2000" b="1" baseline="-25000" dirty="0"/>
              <a:t>3</a:t>
            </a:r>
            <a:r>
              <a:rPr lang="en-US" sz="2000" b="1" dirty="0"/>
              <a:t> </a:t>
            </a:r>
            <a:r>
              <a:rPr lang="en-US" sz="2000" b="1" dirty="0" smtClean="0"/>
              <a:t>=</a:t>
            </a:r>
            <a:r>
              <a:rPr lang="el-GR" sz="2000" b="1" dirty="0" smtClean="0"/>
              <a:t> 0</a:t>
            </a:r>
            <a:endParaRPr lang="en-US" sz="2000" b="1" dirty="0"/>
          </a:p>
        </p:txBody>
      </p:sp>
      <p:sp>
        <p:nvSpPr>
          <p:cNvPr id="12" name="Βέλος προς τα κάτω 11"/>
          <p:cNvSpPr/>
          <p:nvPr/>
        </p:nvSpPr>
        <p:spPr>
          <a:xfrm>
            <a:off x="5337393" y="3165113"/>
            <a:ext cx="324036" cy="527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 προς τα κάτω 12"/>
          <p:cNvSpPr/>
          <p:nvPr/>
        </p:nvSpPr>
        <p:spPr>
          <a:xfrm>
            <a:off x="5337393" y="4543780"/>
            <a:ext cx="324036" cy="61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2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3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88640"/>
            <a:ext cx="6984776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ΠΑΡΑΓΩΓΗ ΤΡΙΦΑΣΙΚΟΥ ΡΕΥΜΑΤΟΣ</a:t>
            </a:r>
            <a:endParaRPr lang="el-GR" sz="32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/>
          <a:stretch/>
        </p:blipFill>
        <p:spPr bwMode="auto">
          <a:xfrm>
            <a:off x="5662203" y="1876425"/>
            <a:ext cx="3416199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3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68701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42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26060"/>
            <a:ext cx="864096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ΑΝΕΞΑΡΤΗΤΑ ΚΑΙ ΑΛΛΗΛΕΝΔΕΤΑ ΤΡΙΦΑΣΙΚΑ ΣΥΣΤΗΜΑΤΑ</a:t>
            </a:r>
            <a:endParaRPr lang="el-G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11659" y="3573016"/>
                <a:ext cx="6120680" cy="1599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latin typeface="Cambria Math"/>
                          </a:rPr>
                          <m:t>𝐢</m:t>
                        </m:r>
                      </m:e>
                      <m:sub>
                        <m:r>
                          <a:rPr lang="en-US" sz="2400" b="1" i="0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𝐙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>
                            <a:latin typeface="Cambria Math"/>
                          </a:rPr>
                          <m:t>𝐢</m:t>
                        </m:r>
                      </m:e>
                      <m:sub>
                        <m:r>
                          <a:rPr lang="en-US" sz="2400" b="1" i="0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𝐙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>
                            <a:latin typeface="Cambria Math"/>
                          </a:rPr>
                          <m:t>𝐢</m:t>
                        </m:r>
                      </m:e>
                      <m:sub>
                        <m:r>
                          <a:rPr lang="en-US" sz="2400" b="1" i="0" dirty="0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𝐙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/>
                  <a:t>, </a:t>
                </a:r>
                <a:endParaRPr lang="en-US" sz="2400" b="1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>
                            <a:latin typeface="Cambria Math"/>
                          </a:rPr>
                          <m:t>𝐢</m:t>
                        </m:r>
                      </m:e>
                      <m:sub>
                        <m:r>
                          <a:rPr lang="en-US" sz="2400" b="1" i="0" dirty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0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>
                            <a:latin typeface="Cambria Math"/>
                          </a:rPr>
                          <m:t>𝐢</m:t>
                        </m:r>
                      </m:e>
                      <m:sub>
                        <m:r>
                          <a:rPr lang="en-US" sz="2400" b="1" i="0" dirty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0" dirty="0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>
                            <a:latin typeface="Cambria Math"/>
                          </a:rPr>
                          <m:t>𝐢</m:t>
                        </m:r>
                      </m:e>
                      <m:sub>
                        <m:r>
                          <a:rPr lang="en-US" sz="2400" b="1" i="0" dirty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𝐙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𝐙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𝐙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sz="2400" b="1" i="0" smtClean="0">
                            <a:latin typeface="Cambria Math"/>
                            <a:ea typeface="Cambria Math"/>
                          </a:rPr>
                          <m:t>𝐙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59" y="3573016"/>
                <a:ext cx="6120680" cy="1599412"/>
              </a:xfrm>
              <a:prstGeom prst="rect">
                <a:avLst/>
              </a:prstGeom>
              <a:blipFill rotWithShape="1">
                <a:blip r:embed="rId2"/>
                <a:stretch>
                  <a:fillRect b="-30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6890" y="5589240"/>
            <a:ext cx="74168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Το άθροισμα των στιγμιαίων τιμών των τάσεων και των εντάσεων είναι ίσο με το μηδέν</a:t>
            </a:r>
            <a:endParaRPr lang="el-GR" sz="24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4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5" y="525580"/>
            <a:ext cx="76485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26060"/>
            <a:ext cx="864096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ΑΝΕΞΑΡΤΗΤΑ ΚΑΙ ΑΛΛΗΛΕΝΔΕΤΑ ΤΡΙΦΑΣΙΚΑ ΣΥΣΤΗΜΑΤΑ</a:t>
            </a:r>
            <a:endParaRPr lang="el-G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19" y="400506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Αντικαθιστούμε τους τρείς αγωγούς επιστροφής με ένα κοινό τον ΟΥΔΕΤΕΡΟ, ενώ οι άλλοι αγωγοί αποτελούν τις φάσεις</a:t>
            </a:r>
            <a:endParaRPr lang="el-GR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20" y="692696"/>
            <a:ext cx="71151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280"/>
            <a:ext cx="75438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2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717032"/>
            <a:ext cx="8581891" cy="275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l-GR" b="1" dirty="0" smtClean="0"/>
              <a:t>Αν </a:t>
            </a:r>
            <a:r>
              <a:rPr lang="en-US" b="1" dirty="0" smtClean="0"/>
              <a:t>Z</a:t>
            </a:r>
            <a:r>
              <a:rPr lang="en-US" b="1" baseline="-25000" dirty="0" smtClean="0"/>
              <a:t>1</a:t>
            </a:r>
            <a:r>
              <a:rPr lang="en-US" b="1" dirty="0" smtClean="0"/>
              <a:t>= Z</a:t>
            </a:r>
            <a:r>
              <a:rPr lang="en-US" b="1" baseline="-25000" dirty="0" smtClean="0"/>
              <a:t>2</a:t>
            </a:r>
            <a:r>
              <a:rPr lang="en-US" b="1" dirty="0" smtClean="0"/>
              <a:t>=Z</a:t>
            </a:r>
            <a:r>
              <a:rPr lang="en-US" b="1" baseline="-25000" dirty="0" smtClean="0"/>
              <a:t>3</a:t>
            </a:r>
            <a:r>
              <a:rPr lang="en-US" b="1" dirty="0" smtClean="0"/>
              <a:t> </a:t>
            </a:r>
            <a:r>
              <a:rPr lang="el-GR" b="1" dirty="0" smtClean="0"/>
              <a:t>τότε ο ουδέτερος δεν διαρρέεται από ρεύμα και μπορεί να καταργηθεί.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l-GR" b="1" dirty="0" smtClean="0"/>
              <a:t>Αν τα φορτία </a:t>
            </a:r>
            <a:r>
              <a:rPr lang="en-US" b="1" dirty="0" smtClean="0"/>
              <a:t>Z </a:t>
            </a:r>
            <a:r>
              <a:rPr lang="el-GR" b="1" dirty="0" smtClean="0"/>
              <a:t>δεν είναι ίσα τότε ο ουδέτερος διαρρέεται από ρεύμα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</a:pPr>
            <a:r>
              <a:rPr lang="el-GR" b="1" dirty="0" smtClean="0"/>
              <a:t>Το ρεύμα του ουδέτερου αγωγού είναι μικρότερο από το μεγαλύτερο ρεύμα κάποιας φάσης οπότε ο ουδέτερος αγωγός μπορεί να γίνει με μικρότερη διατομή</a:t>
            </a:r>
            <a:endParaRPr lang="el-G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6" y="764704"/>
            <a:ext cx="76676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88640"/>
            <a:ext cx="5616624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ΤΡΙΦΑΣΙΚΟ ΣΥΣΤΗΜΑ</a:t>
            </a:r>
            <a:endParaRPr lang="el-GR" sz="32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6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959" y="160712"/>
            <a:ext cx="2736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ΦΑΣΙΚΗ ΤΑΣΗ</a:t>
            </a:r>
            <a:endParaRPr lang="el-GR" sz="3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4" y="836712"/>
            <a:ext cx="37623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60712"/>
            <a:ext cx="273630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ΠΟΛΙΚΗ ΤΑΣΗ</a:t>
            </a:r>
            <a:endParaRPr lang="el-GR" sz="32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10481"/>
            <a:ext cx="38766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717" y="3979962"/>
            <a:ext cx="409278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</a:t>
            </a:r>
            <a:r>
              <a:rPr lang="el-GR" sz="2000" b="1" baseline="-25000" dirty="0" smtClean="0"/>
              <a:t>φ </a:t>
            </a:r>
            <a:r>
              <a:rPr lang="el-GR" sz="2000" b="1" dirty="0" smtClean="0"/>
              <a:t>: Ανάμεσα σε φάση και ουδέτερο</a:t>
            </a:r>
            <a:endParaRPr lang="el-G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3148" y="3979962"/>
            <a:ext cx="409278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</a:t>
            </a:r>
            <a:r>
              <a:rPr lang="el-GR" sz="2000" b="1" baseline="-25000" dirty="0" smtClean="0"/>
              <a:t>π </a:t>
            </a:r>
            <a:r>
              <a:rPr lang="el-GR" sz="2000" b="1" dirty="0" smtClean="0"/>
              <a:t>:  Ανάμεσα σε φάση και φάση</a:t>
            </a:r>
            <a:endParaRPr lang="el-G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683" y="4581128"/>
                <a:ext cx="8136905" cy="1778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𝐔</m:t>
                          </m:r>
                        </m:e>
                        <m:sub>
                          <m:r>
                            <a:rPr lang="el-GR" sz="2400" b="1" i="0" smtClean="0">
                              <a:latin typeface="Cambria Math"/>
                            </a:rPr>
                            <m:t>𝛑</m:t>
                          </m:r>
                        </m:sub>
                      </m:sSub>
                      <m:r>
                        <a:rPr lang="el-GR" sz="2400" b="1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400" b="1" i="0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𝐔</m:t>
                          </m:r>
                        </m:e>
                        <m:sub>
                          <m:r>
                            <a:rPr lang="el-GR" sz="2400" b="1" i="0" smtClean="0">
                              <a:latin typeface="Cambria Math"/>
                              <a:ea typeface="Cambria Math"/>
                            </a:rPr>
                            <m:t>𝛗</m:t>
                          </m:r>
                        </m:sub>
                      </m:sSub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𝟕𝟑</m:t>
                      </m:r>
                      <m:r>
                        <a:rPr lang="el-GR" sz="2400" b="1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𝐔</m:t>
                          </m:r>
                        </m:e>
                        <m:sub>
                          <m:r>
                            <a:rPr lang="el-GR" sz="2400" b="1" i="0" smtClean="0">
                              <a:latin typeface="Cambria Math"/>
                              <a:ea typeface="Cambria Math"/>
                            </a:rPr>
                            <m:t>𝛗</m:t>
                          </m:r>
                        </m:sub>
                      </m:sSub>
                    </m:oMath>
                  </m:oMathPara>
                </a14:m>
                <a:endParaRPr lang="el-GR" sz="2400" b="1" dirty="0" smtClean="0"/>
              </a:p>
              <a:p>
                <a:r>
                  <a:rPr lang="el-GR" sz="2000" dirty="0"/>
                  <a:t>U: Η πολική τάση δηλ. ανάμεσα σε φάσεις</a:t>
                </a:r>
              </a:p>
              <a:p>
                <a:r>
                  <a:rPr lang="el-GR" sz="2000" dirty="0"/>
                  <a:t>I:  Το ρεύμα των αγωγών των φάσεων</a:t>
                </a:r>
              </a:p>
              <a:p>
                <a:r>
                  <a:rPr lang="el-GR" sz="2000" dirty="0" err="1" smtClean="0"/>
                  <a:t>συνφ</a:t>
                </a:r>
                <a:r>
                  <a:rPr lang="el-GR" sz="2000" dirty="0" smtClean="0"/>
                  <a:t>: </a:t>
                </a:r>
                <a:r>
                  <a:rPr lang="el-GR" sz="2000" dirty="0"/>
                  <a:t>ο συντελεστής ισχύος</a:t>
                </a:r>
              </a:p>
              <a:p>
                <a:r>
                  <a:rPr lang="el-GR" sz="2000" dirty="0"/>
                  <a:t>φ: η διαφορά φάσης μεταξύ τάσης και έντασης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83" y="4581128"/>
                <a:ext cx="8136905" cy="1778179"/>
              </a:xfrm>
              <a:prstGeom prst="rect">
                <a:avLst/>
              </a:prstGeom>
              <a:blipFill rotWithShape="1">
                <a:blip r:embed="rId4"/>
                <a:stretch>
                  <a:fillRect l="-749" b="-51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3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923" y="785864"/>
            <a:ext cx="36004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ΣΕ ΑΣΤΕΡΑ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01197" y="785864"/>
            <a:ext cx="36004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ΣΕ ΤΡΙΓΩΝΟ</a:t>
            </a:r>
            <a:endParaRPr lang="el-G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50568" y="11267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ΣΥΝΔΕΣΗ ΤΡΙΦΑΣΙΚΗΣ ΓΕΝΝΗΤΡΙΑΣ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203738"/>
            <a:ext cx="294797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</a:t>
            </a:r>
            <a:r>
              <a:rPr lang="el-GR" sz="2800" b="1" baseline="-25000" dirty="0" err="1" smtClean="0"/>
              <a:t>τυλ</a:t>
            </a:r>
            <a:r>
              <a:rPr lang="el-GR" sz="2800" b="1" dirty="0" smtClean="0"/>
              <a:t>=</a:t>
            </a:r>
            <a:r>
              <a:rPr lang="en-US" sz="2800" b="1" dirty="0" smtClean="0"/>
              <a:t>U</a:t>
            </a:r>
            <a:r>
              <a:rPr lang="el-GR" sz="2800" b="1" baseline="-25000" dirty="0"/>
              <a:t>φ</a:t>
            </a:r>
            <a:endParaRPr lang="el-G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01196" y="5203737"/>
            <a:ext cx="294797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</a:t>
            </a:r>
            <a:r>
              <a:rPr lang="el-GR" sz="2800" b="1" baseline="-25000" dirty="0" err="1" smtClean="0"/>
              <a:t>τυλ</a:t>
            </a:r>
            <a:r>
              <a:rPr lang="el-GR" sz="2800" b="1" dirty="0" smtClean="0"/>
              <a:t>=</a:t>
            </a:r>
            <a:r>
              <a:rPr lang="en-US" sz="2800" b="1" dirty="0" smtClean="0"/>
              <a:t>U</a:t>
            </a:r>
            <a:r>
              <a:rPr lang="el-GR" sz="2800" b="1" baseline="-25000" dirty="0" smtClean="0"/>
              <a:t>π</a:t>
            </a:r>
            <a:endParaRPr lang="el-G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" y="1562903"/>
            <a:ext cx="4565819" cy="31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04" y="1562904"/>
            <a:ext cx="4414854" cy="289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8</a:t>
            </a:fld>
            <a:endParaRPr 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097" y="589019"/>
            <a:ext cx="36004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ΣΕ ΑΣΤΕΡΑ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47934" y="533025"/>
            <a:ext cx="36004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ΣΕ ΤΡΙΓΩΝΟ</a:t>
            </a:r>
            <a:endParaRPr lang="el-G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65799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ΣΥΝΔΕΣΗ ΣΥΜΜΕΤΡΙΚΩΝ ΚΑΤΑΝΑΛΩΤΩΝ</a:t>
            </a:r>
            <a:endParaRPr lang="el-G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3" y="4293096"/>
                <a:ext cx="3464913" cy="1382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800" b="1" i="0" smtClean="0">
                              <a:latin typeface="Cambria Math"/>
                            </a:rPr>
                            <m:t>𝛂𝛔𝛕𝛆𝛒𝛂</m:t>
                          </m:r>
                        </m:sub>
                      </m:sSub>
                      <m:r>
                        <a:rPr lang="el-GR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𝛗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𝐙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800" b="1" i="0" smtClean="0">
                              <a:latin typeface="Cambria Math"/>
                            </a:rPr>
                            <m:t>𝛄𝛒𝛂𝛍𝛍𝛈𝛓</m:t>
                          </m:r>
                        </m:sub>
                      </m:sSub>
                      <m:r>
                        <a:rPr lang="el-GR" sz="2800" b="1" i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800" b="1" i="0" smtClean="0">
                              <a:latin typeface="Cambria Math"/>
                              <a:ea typeface="Cambria Math"/>
                            </a:rPr>
                            <m:t>𝛂𝛔𝛕𝛆𝛒𝛂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4293096"/>
                <a:ext cx="3464913" cy="1382430"/>
              </a:xfrm>
              <a:prstGeom prst="rect">
                <a:avLst/>
              </a:prstGeom>
              <a:blipFill rotWithShape="1">
                <a:blip r:embed="rId4"/>
                <a:stretch>
                  <a:fillRect b="-92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4790314" y="4797152"/>
                <a:ext cx="3996094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800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𝛄𝛒𝛂𝛍𝛍𝛈𝛓</m:t>
                          </m:r>
                        </m:sub>
                      </m:sSub>
                      <m:r>
                        <a:rPr lang="el-GR" sz="28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8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sSub>
                        <m:sSub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𝛕𝛒𝛊𝛄</m:t>
                          </m:r>
                          <m:r>
                            <m:rPr>
                              <m:sty m:val="p"/>
                            </m:rPr>
                            <a:rPr lang="el-GR" sz="28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ώ</m:t>
                          </m:r>
                          <m:r>
                            <a:rPr lang="el-GR" sz="2800" b="1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𝛎𝛐𝛖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314" y="4797152"/>
                <a:ext cx="3996094" cy="623248"/>
              </a:xfrm>
              <a:prstGeom prst="rect">
                <a:avLst/>
              </a:prstGeom>
              <a:blipFill rotWithShape="1">
                <a:blip r:embed="rId5"/>
                <a:stretch>
                  <a:fillRect r="-3359" b="-215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7" y="1275698"/>
            <a:ext cx="4494754" cy="25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0684"/>
            <a:ext cx="44862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F111-A896-4E04-B377-293DE59EE64D}" type="slidenum">
              <a:rPr lang="el-GR" smtClean="0"/>
              <a:t>9</a:t>
            </a:fld>
            <a:endParaRPr 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87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9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930</Words>
  <Application>Microsoft Office PowerPoint</Application>
  <PresentationFormat>Προβολή στην οθόνη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13</cp:revision>
  <dcterms:created xsi:type="dcterms:W3CDTF">2018-12-09T20:58:32Z</dcterms:created>
  <dcterms:modified xsi:type="dcterms:W3CDTF">2019-02-06T20:29:40Z</dcterms:modified>
</cp:coreProperties>
</file>