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79" d="100"/>
          <a:sy n="79" d="100"/>
        </p:scale>
        <p:origin x="-76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1E92-3220-4650-B788-D22E62FDB81B}" type="datetimeFigureOut">
              <a:rPr lang="el-GR" smtClean="0"/>
              <a:t>29/12/2018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4B114-2770-4336-82CB-6C523BA5EA8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418022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1E92-3220-4650-B788-D22E62FDB81B}" type="datetimeFigureOut">
              <a:rPr lang="el-GR" smtClean="0"/>
              <a:t>29/12/2018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4B114-2770-4336-82CB-6C523BA5EA8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020585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1E92-3220-4650-B788-D22E62FDB81B}" type="datetimeFigureOut">
              <a:rPr lang="el-GR" smtClean="0"/>
              <a:t>29/12/2018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4B114-2770-4336-82CB-6C523BA5EA8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244324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1E92-3220-4650-B788-D22E62FDB81B}" type="datetimeFigureOut">
              <a:rPr lang="el-GR" smtClean="0"/>
              <a:t>29/12/2018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4B114-2770-4336-82CB-6C523BA5EA8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20552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1E92-3220-4650-B788-D22E62FDB81B}" type="datetimeFigureOut">
              <a:rPr lang="el-GR" smtClean="0"/>
              <a:t>29/12/2018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4B114-2770-4336-82CB-6C523BA5EA8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38835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1E92-3220-4650-B788-D22E62FDB81B}" type="datetimeFigureOut">
              <a:rPr lang="el-GR" smtClean="0"/>
              <a:t>29/12/2018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4B114-2770-4336-82CB-6C523BA5EA8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996277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1E92-3220-4650-B788-D22E62FDB81B}" type="datetimeFigureOut">
              <a:rPr lang="el-GR" smtClean="0"/>
              <a:t>29/12/2018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4B114-2770-4336-82CB-6C523BA5EA8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72377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1E92-3220-4650-B788-D22E62FDB81B}" type="datetimeFigureOut">
              <a:rPr lang="el-GR" smtClean="0"/>
              <a:t>29/12/2018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4B114-2770-4336-82CB-6C523BA5EA8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050878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1E92-3220-4650-B788-D22E62FDB81B}" type="datetimeFigureOut">
              <a:rPr lang="el-GR" smtClean="0"/>
              <a:t>29/12/2018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4B114-2770-4336-82CB-6C523BA5EA8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61359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1E92-3220-4650-B788-D22E62FDB81B}" type="datetimeFigureOut">
              <a:rPr lang="el-GR" smtClean="0"/>
              <a:t>29/12/2018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4B114-2770-4336-82CB-6C523BA5EA8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003812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1E92-3220-4650-B788-D22E62FDB81B}" type="datetimeFigureOut">
              <a:rPr lang="el-GR" smtClean="0"/>
              <a:t>29/12/2018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4B114-2770-4336-82CB-6C523BA5EA8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294993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0F1E92-3220-4650-B788-D22E62FDB81B}" type="datetimeFigureOut">
              <a:rPr lang="el-GR" smtClean="0"/>
              <a:t>29/12/2018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04B114-2770-4336-82CB-6C523BA5EA8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77743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emf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07804" y="2204864"/>
            <a:ext cx="3528392" cy="192424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l-GR"/>
            </a:defPPr>
            <a:lvl1pPr algn="ctr">
              <a:defRPr sz="2400" b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>
              <a:lnSpc>
                <a:spcPct val="200000"/>
              </a:lnSpc>
            </a:pPr>
            <a:r>
              <a:rPr lang="el-GR" sz="3200" dirty="0" smtClean="0"/>
              <a:t>ΕΝΟΤΗΤΑ 5.5 </a:t>
            </a:r>
          </a:p>
          <a:p>
            <a:pPr>
              <a:lnSpc>
                <a:spcPct val="200000"/>
              </a:lnSpc>
            </a:pPr>
            <a:r>
              <a:rPr lang="el-GR" sz="3200" dirty="0" smtClean="0"/>
              <a:t>ΤΡΙΦΑΣΙΚΟ </a:t>
            </a:r>
            <a:r>
              <a:rPr lang="el-GR" sz="3200" dirty="0"/>
              <a:t>ΡΕΥΜΑ</a:t>
            </a:r>
          </a:p>
        </p:txBody>
      </p:sp>
    </p:spTree>
    <p:extLst>
      <p:ext uri="{BB962C8B-B14F-4D97-AF65-F5344CB8AC3E}">
        <p14:creationId xmlns:p14="http://schemas.microsoft.com/office/powerpoint/2010/main" val="2742629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404664"/>
            <a:ext cx="8784976" cy="1754326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dirty="0" smtClean="0"/>
              <a:t>7) </a:t>
            </a:r>
            <a:r>
              <a:rPr lang="el-GR" dirty="0" smtClean="0"/>
              <a:t>Στο τέλος μιας τριφασικής γραμμής που περιλαμβάνει τους 3 αγωγούς φάσης </a:t>
            </a:r>
            <a:r>
              <a:rPr lang="en-US" dirty="0" smtClean="0"/>
              <a:t>L</a:t>
            </a:r>
            <a:r>
              <a:rPr lang="en-US" baseline="-25000" dirty="0" smtClean="0"/>
              <a:t>1</a:t>
            </a:r>
            <a:r>
              <a:rPr lang="en-US" dirty="0" smtClean="0"/>
              <a:t> , L</a:t>
            </a:r>
            <a:r>
              <a:rPr lang="en-US" baseline="-25000" dirty="0" smtClean="0"/>
              <a:t>2</a:t>
            </a:r>
            <a:r>
              <a:rPr lang="en-US" dirty="0" smtClean="0"/>
              <a:t> , L</a:t>
            </a:r>
            <a:r>
              <a:rPr lang="en-US" baseline="-25000" dirty="0" smtClean="0"/>
              <a:t>3</a:t>
            </a:r>
            <a:r>
              <a:rPr lang="en-US" dirty="0" smtClean="0"/>
              <a:t> </a:t>
            </a:r>
            <a:r>
              <a:rPr lang="el-GR" dirty="0" smtClean="0"/>
              <a:t>και τον ουδέτερο αγωγό Ν συνδέονται διάφοροι ωμικοί καταναλωτές. Μετράμε τα ρεύματα σε κάθε αγωγό φάσης και βρίσκουμε (ενεργό τιμή): </a:t>
            </a:r>
            <a:r>
              <a:rPr lang="en-US" dirty="0" smtClean="0"/>
              <a:t>I</a:t>
            </a:r>
            <a:r>
              <a:rPr lang="en-US" baseline="-25000" dirty="0" smtClean="0"/>
              <a:t>1</a:t>
            </a:r>
            <a:r>
              <a:rPr lang="en-US" dirty="0" smtClean="0"/>
              <a:t> = 12 A, I</a:t>
            </a:r>
            <a:r>
              <a:rPr lang="en-US" baseline="-25000" dirty="0" smtClean="0"/>
              <a:t>2</a:t>
            </a:r>
            <a:r>
              <a:rPr lang="en-US" dirty="0" smtClean="0"/>
              <a:t> </a:t>
            </a:r>
            <a:r>
              <a:rPr lang="en-US" dirty="0"/>
              <a:t>= 6</a:t>
            </a:r>
            <a:r>
              <a:rPr lang="en-US" dirty="0" smtClean="0"/>
              <a:t> </a:t>
            </a:r>
            <a:r>
              <a:rPr lang="en-US" dirty="0"/>
              <a:t>A, </a:t>
            </a:r>
            <a:r>
              <a:rPr lang="en-US" dirty="0" smtClean="0"/>
              <a:t>I</a:t>
            </a:r>
            <a:r>
              <a:rPr lang="en-US" baseline="-25000" dirty="0"/>
              <a:t>3</a:t>
            </a:r>
            <a:r>
              <a:rPr lang="en-US" dirty="0" smtClean="0"/>
              <a:t> </a:t>
            </a:r>
            <a:r>
              <a:rPr lang="en-US" dirty="0"/>
              <a:t>= </a:t>
            </a:r>
            <a:r>
              <a:rPr lang="en-US" dirty="0" smtClean="0"/>
              <a:t>12 </a:t>
            </a:r>
            <a:r>
              <a:rPr lang="en-US" dirty="0"/>
              <a:t>A, </a:t>
            </a:r>
            <a:r>
              <a:rPr lang="el-GR" dirty="0" smtClean="0"/>
              <a:t>Αν μετρήσουμε το ρεύμα που διαρρέει τον ουδέτερο αγωγό, ποια από τις παρακάτω τιμές είναι πιο κοντά σε αυτή που περιμένουμε να βρούμε; α) 15 Α   β) 30 Α   γ) 6 Α    δ) 0 Α. </a:t>
            </a:r>
            <a:endParaRPr lang="en-US" dirty="0" smtClean="0"/>
          </a:p>
          <a:p>
            <a:pPr algn="just"/>
            <a:r>
              <a:rPr lang="el-GR" dirty="0" smtClean="0"/>
              <a:t>Να δικαιολογήσετε την απάντησή σας.</a:t>
            </a:r>
            <a:endParaRPr lang="el-GR" dirty="0"/>
          </a:p>
        </p:txBody>
      </p:sp>
      <p:sp>
        <p:nvSpPr>
          <p:cNvPr id="4" name="TextBox 3"/>
          <p:cNvSpPr txBox="1"/>
          <p:nvPr/>
        </p:nvSpPr>
        <p:spPr>
          <a:xfrm>
            <a:off x="107504" y="2461538"/>
            <a:ext cx="8712968" cy="24683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l-GR" sz="2000" b="1" dirty="0" smtClean="0"/>
              <a:t>Η ένταση του  ρεύματος δεν μπορεί να είναι μηδέν γιατί θα έπρεπε το σύστημα να είναι συμμετρικό δηλ. τα </a:t>
            </a:r>
            <a:r>
              <a:rPr lang="en-US" sz="2000" b="1" dirty="0"/>
              <a:t>I</a:t>
            </a:r>
            <a:r>
              <a:rPr lang="en-US" sz="2000" b="1" baseline="-25000" dirty="0"/>
              <a:t>1</a:t>
            </a:r>
            <a:r>
              <a:rPr lang="en-US" sz="2000" b="1" dirty="0"/>
              <a:t> </a:t>
            </a:r>
            <a:r>
              <a:rPr lang="en-US" sz="2000" b="1" dirty="0" smtClean="0"/>
              <a:t>, </a:t>
            </a:r>
            <a:r>
              <a:rPr lang="en-US" sz="2000" b="1" dirty="0"/>
              <a:t>I</a:t>
            </a:r>
            <a:r>
              <a:rPr lang="en-US" sz="2000" b="1" baseline="-25000" dirty="0"/>
              <a:t>2</a:t>
            </a:r>
            <a:r>
              <a:rPr lang="en-US" sz="2000" b="1" dirty="0"/>
              <a:t> </a:t>
            </a:r>
            <a:r>
              <a:rPr lang="en-US" sz="2000" b="1" dirty="0" smtClean="0"/>
              <a:t>, </a:t>
            </a:r>
            <a:r>
              <a:rPr lang="en-US" sz="2000" b="1" dirty="0"/>
              <a:t>I</a:t>
            </a:r>
            <a:r>
              <a:rPr lang="en-US" sz="2000" b="1" baseline="-25000" dirty="0"/>
              <a:t>3</a:t>
            </a:r>
            <a:r>
              <a:rPr lang="en-US" sz="2000" b="1" dirty="0"/>
              <a:t> </a:t>
            </a:r>
            <a:r>
              <a:rPr lang="el-GR" sz="2000" b="1" dirty="0"/>
              <a:t> </a:t>
            </a:r>
            <a:r>
              <a:rPr lang="el-GR" sz="2000" b="1" dirty="0" smtClean="0"/>
              <a:t>να ήταν ίσα. Επίσης δεν μπορεί να είναι 15 Α ή 30 Α γιατί το ρεύμα του ουδετέρου δεν ξεπερνά το ρεύμα του κάθε αγωγού φάσης, άρα περιμένουμε να βρούμε ρεύμα έντασης 6 Α. </a:t>
            </a:r>
            <a:endParaRPr lang="el-GR" sz="2000" b="1" dirty="0"/>
          </a:p>
        </p:txBody>
      </p:sp>
    </p:spTree>
    <p:extLst>
      <p:ext uri="{BB962C8B-B14F-4D97-AF65-F5344CB8AC3E}">
        <p14:creationId xmlns:p14="http://schemas.microsoft.com/office/powerpoint/2010/main" val="146658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188640"/>
            <a:ext cx="8352928" cy="923330"/>
          </a:xfrm>
          <a:prstGeom prst="rect">
            <a:avLst/>
          </a:prstGeom>
          <a:ln w="508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dirty="0" smtClean="0"/>
              <a:t>8) </a:t>
            </a:r>
            <a:r>
              <a:rPr lang="el-GR" dirty="0" smtClean="0"/>
              <a:t>Ένας τριφασικός επαγωγικός κινητήρας έχει τρία όμοια τυλίγματα και παρέχει ισχύ σε ένα ορισμένο μηχανικό φορτίο. Πότε τα τυλίγματα του διαρρέονται από μεγαλύτερο ρεύμα; Όταν είναι συνδεδεμένα σε αστέρα ή σε τρίγωνο;</a:t>
            </a:r>
            <a:endParaRPr lang="el-GR" dirty="0"/>
          </a:p>
        </p:txBody>
      </p:sp>
      <p:sp>
        <p:nvSpPr>
          <p:cNvPr id="3" name="TextBox 2"/>
          <p:cNvSpPr txBox="1"/>
          <p:nvPr/>
        </p:nvSpPr>
        <p:spPr>
          <a:xfrm>
            <a:off x="3170827" y="3841006"/>
            <a:ext cx="5809802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b="1" dirty="0" smtClean="0"/>
              <a:t>Άρα σε τρίγωνο τα τυλίγματα διαρρέονται από μεγαλύτερο ρεύμα, τριπλάσιο σε σχέση με σύνδεση σε αστέρα</a:t>
            </a:r>
            <a:endParaRPr lang="el-GR" b="1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9" r="48836" b="8512"/>
          <a:stretch/>
        </p:blipFill>
        <p:spPr bwMode="auto">
          <a:xfrm>
            <a:off x="22376" y="1124002"/>
            <a:ext cx="3248526" cy="3001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3303185" y="5085184"/>
                <a:ext cx="5405554" cy="1045543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l-GR" sz="2000" b="1" dirty="0" smtClean="0">
                    <a:latin typeface="Cambria Math"/>
                  </a:rPr>
                  <a:t>Σε τρίγωνο: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0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l-GR" sz="2000" b="1" i="0" smtClean="0">
                              <a:latin typeface="Cambria Math"/>
                            </a:rPr>
                            <m:t>𝚰</m:t>
                          </m:r>
                        </m:e>
                        <m:sub>
                          <m:r>
                            <a:rPr lang="el-GR" sz="2000" b="1" i="0" smtClean="0">
                              <a:latin typeface="Cambria Math"/>
                            </a:rPr>
                            <m:t>𝛗</m:t>
                          </m:r>
                          <m:r>
                            <a:rPr lang="el-GR" sz="2000" b="1" i="0" smtClean="0">
                              <a:latin typeface="Cambria Math"/>
                            </a:rPr>
                            <m:t>.</m:t>
                          </m:r>
                          <m:r>
                            <a:rPr lang="el-GR" sz="2000" b="1" i="0" smtClean="0">
                              <a:latin typeface="Cambria Math"/>
                            </a:rPr>
                            <m:t>𝚫</m:t>
                          </m:r>
                        </m:sub>
                      </m:sSub>
                      <m:r>
                        <a:rPr lang="el-GR" sz="2000" b="1" i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l-GR" sz="2000" b="1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l-GR" sz="2000" b="1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1" i="0" smtClean="0">
                                  <a:latin typeface="Cambria Math"/>
                                </a:rPr>
                                <m:t>𝐔</m:t>
                              </m:r>
                            </m:e>
                            <m:sub>
                              <m:r>
                                <a:rPr lang="el-GR" sz="2000" b="1" i="0" smtClean="0">
                                  <a:latin typeface="Cambria Math"/>
                                </a:rPr>
                                <m:t>𝛑</m:t>
                              </m:r>
                            </m:sub>
                          </m:sSub>
                        </m:num>
                        <m:den>
                          <m:r>
                            <a:rPr lang="en-US" sz="2000" b="1" i="0" smtClean="0">
                              <a:latin typeface="Cambria Math"/>
                            </a:rPr>
                            <m:t>𝐙</m:t>
                          </m:r>
                        </m:den>
                      </m:f>
                      <m:r>
                        <a:rPr lang="el-GR" sz="2000" b="1" i="0" smtClean="0">
                          <a:latin typeface="Cambria Math"/>
                        </a:rPr>
                        <m:t>                  </m:t>
                      </m:r>
                      <m:sSub>
                        <m:sSubPr>
                          <m:ctrlPr>
                            <a:rPr lang="el-GR" sz="20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1" i="0" smtClean="0">
                              <a:latin typeface="Cambria Math"/>
                            </a:rPr>
                            <m:t>𝐈</m:t>
                          </m:r>
                        </m:e>
                        <m:sub>
                          <m:r>
                            <a:rPr lang="el-GR" sz="2000" b="1" i="0" smtClean="0">
                              <a:latin typeface="Cambria Math"/>
                            </a:rPr>
                            <m:t>𝚫</m:t>
                          </m:r>
                        </m:sub>
                      </m:sSub>
                      <m:r>
                        <a:rPr lang="el-GR" sz="2000" b="1" i="0" smtClean="0">
                          <a:latin typeface="Cambria Math"/>
                          <a:ea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l-GR" sz="2000" b="1" i="1" smtClean="0">
                              <a:latin typeface="Cambria Math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a:rPr lang="el-GR" sz="2000" b="1" i="0" smtClean="0">
                              <a:latin typeface="Cambria Math"/>
                              <a:ea typeface="Cambria Math"/>
                            </a:rPr>
                            <m:t>𝟑</m:t>
                          </m:r>
                        </m:e>
                      </m:rad>
                      <m:r>
                        <a:rPr lang="el-GR" sz="2000" b="1" i="0" smtClean="0">
                          <a:latin typeface="Cambria Math"/>
                          <a:ea typeface="Cambria Math"/>
                        </a:rPr>
                        <m:t>∙</m:t>
                      </m:r>
                      <m:sSub>
                        <m:sSubPr>
                          <m:ctrlPr>
                            <a:rPr lang="el-GR" sz="2000" b="1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000" b="1" i="0" smtClean="0">
                              <a:latin typeface="Cambria Math"/>
                              <a:ea typeface="Cambria Math"/>
                            </a:rPr>
                            <m:t>𝐈</m:t>
                          </m:r>
                        </m:e>
                        <m:sub>
                          <m:r>
                            <a:rPr lang="el-GR" sz="2000" b="1" i="0" smtClean="0">
                              <a:latin typeface="Cambria Math"/>
                              <a:ea typeface="Cambria Math"/>
                            </a:rPr>
                            <m:t>𝛗</m:t>
                          </m:r>
                        </m:sub>
                      </m:sSub>
                      <m:r>
                        <a:rPr lang="el-GR" sz="2000" b="1" i="0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l-GR" sz="2000" b="1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l-GR" sz="2000" b="1" i="1" smtClean="0">
                                  <a:latin typeface="Cambria Math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l-GR" sz="2000" b="1" i="0" smtClean="0">
                                  <a:latin typeface="Cambria Math"/>
                                  <a:ea typeface="Cambria Math"/>
                                </a:rPr>
                                <m:t>𝟑</m:t>
                              </m:r>
                            </m:e>
                          </m:rad>
                          <m:r>
                            <a:rPr lang="el-GR" sz="2000" b="1" i="0" smtClean="0">
                              <a:latin typeface="Cambria Math"/>
                              <a:ea typeface="Cambria Math"/>
                            </a:rPr>
                            <m:t> ∙</m:t>
                          </m:r>
                          <m:sSub>
                            <m:sSubPr>
                              <m:ctrlPr>
                                <a:rPr lang="el-GR" sz="2000" b="1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1" i="0" smtClean="0">
                                  <a:latin typeface="Cambria Math"/>
                                  <a:ea typeface="Cambria Math"/>
                                </a:rPr>
                                <m:t>𝐔</m:t>
                              </m:r>
                            </m:e>
                            <m:sub>
                              <m:r>
                                <a:rPr lang="el-GR" sz="2000" b="1" i="0" smtClean="0">
                                  <a:latin typeface="Cambria Math"/>
                                  <a:ea typeface="Cambria Math"/>
                                </a:rPr>
                                <m:t>𝛑</m:t>
                              </m:r>
                            </m:sub>
                          </m:sSub>
                        </m:num>
                        <m:den>
                          <m:r>
                            <a:rPr lang="en-US" sz="2000" b="1" i="0" smtClean="0">
                              <a:latin typeface="Cambria Math"/>
                              <a:ea typeface="Cambria Math"/>
                            </a:rPr>
                            <m:t>𝐙</m:t>
                          </m:r>
                        </m:den>
                      </m:f>
                    </m:oMath>
                  </m:oMathPara>
                </a14:m>
                <a:endParaRPr lang="el-GR" sz="2000" b="1" dirty="0"/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3185" y="5085184"/>
                <a:ext cx="5405554" cy="104554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3303185" y="1141478"/>
                <a:ext cx="5661303" cy="1045799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l-GR" sz="2000" b="1" dirty="0" smtClean="0">
                    <a:latin typeface="Cambria Math"/>
                  </a:rPr>
                  <a:t>      Σε αστέρα: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0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l-GR" sz="2000" b="1" i="0" smtClean="0">
                              <a:latin typeface="Cambria Math"/>
                            </a:rPr>
                            <m:t>𝚰</m:t>
                          </m:r>
                        </m:e>
                        <m:sub>
                          <m:r>
                            <a:rPr lang="el-GR" sz="2000" b="1" i="0" smtClean="0">
                              <a:latin typeface="Cambria Math"/>
                            </a:rPr>
                            <m:t>𝛗</m:t>
                          </m:r>
                          <m:r>
                            <a:rPr lang="el-GR" sz="2000" b="1" i="0" smtClean="0">
                              <a:latin typeface="Cambria Math"/>
                            </a:rPr>
                            <m:t>.</m:t>
                          </m:r>
                          <m:r>
                            <a:rPr lang="el-GR" sz="2000" b="1" i="0" smtClean="0">
                              <a:latin typeface="Cambria Math"/>
                            </a:rPr>
                            <m:t>𝚼</m:t>
                          </m:r>
                        </m:sub>
                      </m:sSub>
                      <m:r>
                        <a:rPr lang="el-GR" sz="2000" b="1" i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l-GR" sz="2000" b="1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l-GR" sz="2000" b="1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1" i="0" smtClean="0">
                                  <a:latin typeface="Cambria Math"/>
                                </a:rPr>
                                <m:t>𝐔</m:t>
                              </m:r>
                            </m:e>
                            <m:sub>
                              <m:r>
                                <a:rPr lang="el-GR" sz="2000" b="1" i="0" smtClean="0">
                                  <a:latin typeface="Cambria Math"/>
                                </a:rPr>
                                <m:t>𝛗</m:t>
                              </m:r>
                            </m:sub>
                          </m:sSub>
                        </m:num>
                        <m:den>
                          <m:r>
                            <a:rPr lang="en-US" sz="2000" b="1" i="0" smtClean="0">
                              <a:latin typeface="Cambria Math"/>
                            </a:rPr>
                            <m:t>𝐙</m:t>
                          </m:r>
                        </m:den>
                      </m:f>
                      <m:r>
                        <a:rPr lang="el-GR" sz="2000" b="1" i="0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l-GR" sz="2000" b="1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l-GR" sz="2000" b="1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1" i="0" smtClean="0">
                                  <a:latin typeface="Cambria Math"/>
                                  <a:ea typeface="Cambria Math"/>
                                </a:rPr>
                                <m:t>𝐔</m:t>
                              </m:r>
                            </m:e>
                            <m:sub>
                              <m:r>
                                <a:rPr lang="el-GR" sz="2000" b="1" i="0" smtClean="0">
                                  <a:latin typeface="Cambria Math"/>
                                  <a:ea typeface="Cambria Math"/>
                                </a:rPr>
                                <m:t>𝛑</m:t>
                              </m:r>
                            </m:sub>
                          </m:sSub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l-GR" sz="2000" b="1" i="1" smtClean="0">
                                  <a:latin typeface="Cambria Math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000" b="1" i="0" smtClean="0">
                                  <a:latin typeface="Cambria Math"/>
                                  <a:ea typeface="Cambria Math"/>
                                </a:rPr>
                                <m:t>𝟑</m:t>
                              </m:r>
                            </m:e>
                          </m:rad>
                          <m:r>
                            <a:rPr lang="en-US" sz="2000" b="1" i="0" smtClean="0">
                              <a:latin typeface="Cambria Math"/>
                              <a:ea typeface="Cambria Math"/>
                            </a:rPr>
                            <m:t> ∙</m:t>
                          </m:r>
                          <m:r>
                            <a:rPr lang="en-US" sz="2000" b="1" i="0" smtClean="0">
                              <a:latin typeface="Cambria Math"/>
                              <a:ea typeface="Cambria Math"/>
                            </a:rPr>
                            <m:t>𝐙</m:t>
                          </m:r>
                        </m:den>
                      </m:f>
                      <m:r>
                        <a:rPr lang="el-GR" sz="2000" b="1" i="0" smtClean="0">
                          <a:latin typeface="Cambria Math"/>
                          <a:ea typeface="Cambria Math"/>
                        </a:rPr>
                        <m:t>                  </m:t>
                      </m:r>
                      <m:sSub>
                        <m:sSubPr>
                          <m:ctrlPr>
                            <a:rPr lang="el-GR" sz="20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1" i="0" smtClean="0">
                              <a:latin typeface="Cambria Math"/>
                            </a:rPr>
                            <m:t>𝐈</m:t>
                          </m:r>
                        </m:e>
                        <m:sub>
                          <m:r>
                            <a:rPr lang="en-US" sz="2000" b="1" i="0" smtClean="0">
                              <a:latin typeface="Cambria Math"/>
                            </a:rPr>
                            <m:t>𝐘</m:t>
                          </m:r>
                        </m:sub>
                      </m:sSub>
                      <m:r>
                        <a:rPr lang="el-GR" sz="2000" b="1" i="0" smtClean="0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el-GR" sz="2000" b="1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000" b="1" i="0" smtClean="0">
                              <a:latin typeface="Cambria Math"/>
                              <a:ea typeface="Cambria Math"/>
                            </a:rPr>
                            <m:t>𝐈</m:t>
                          </m:r>
                        </m:e>
                        <m:sub>
                          <m:r>
                            <a:rPr lang="el-GR" sz="2000" b="1" i="0" smtClean="0">
                              <a:latin typeface="Cambria Math"/>
                              <a:ea typeface="Cambria Math"/>
                            </a:rPr>
                            <m:t>𝛗</m:t>
                          </m:r>
                        </m:sub>
                      </m:sSub>
                      <m:r>
                        <a:rPr lang="el-GR" sz="2000" b="1" i="0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l-GR" sz="2000" b="1" i="1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l-GR" sz="2000" b="1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1" i="0">
                                  <a:latin typeface="Cambria Math"/>
                                  <a:ea typeface="Cambria Math"/>
                                </a:rPr>
                                <m:t>𝐔</m:t>
                              </m:r>
                            </m:e>
                            <m:sub>
                              <m:r>
                                <a:rPr lang="el-GR" sz="2000" b="1" i="0">
                                  <a:latin typeface="Cambria Math"/>
                                  <a:ea typeface="Cambria Math"/>
                                </a:rPr>
                                <m:t>𝛑</m:t>
                              </m:r>
                            </m:sub>
                          </m:sSub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l-GR" sz="2000" b="1" i="1">
                                  <a:latin typeface="Cambria Math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000" b="1" i="0">
                                  <a:latin typeface="Cambria Math"/>
                                  <a:ea typeface="Cambria Math"/>
                                </a:rPr>
                                <m:t>𝟑</m:t>
                              </m:r>
                            </m:e>
                          </m:rad>
                          <m:r>
                            <a:rPr lang="en-US" sz="2000" b="1" i="0">
                              <a:latin typeface="Cambria Math"/>
                              <a:ea typeface="Cambria Math"/>
                            </a:rPr>
                            <m:t> ∙</m:t>
                          </m:r>
                          <m:r>
                            <a:rPr lang="en-US" sz="2000" b="1" i="0">
                              <a:latin typeface="Cambria Math"/>
                              <a:ea typeface="Cambria Math"/>
                            </a:rPr>
                            <m:t>𝐙</m:t>
                          </m:r>
                        </m:den>
                      </m:f>
                    </m:oMath>
                  </m:oMathPara>
                </a14:m>
                <a:endParaRPr lang="el-GR" sz="2000" b="1" dirty="0"/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3185" y="1141478"/>
                <a:ext cx="5661303" cy="104579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78" t="11740" b="9681"/>
          <a:stretch/>
        </p:blipFill>
        <p:spPr bwMode="auto">
          <a:xfrm>
            <a:off x="212316" y="4156410"/>
            <a:ext cx="3058586" cy="2610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3287043" y="2348880"/>
                <a:ext cx="5693586" cy="15099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l-GR" sz="240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l-GR" sz="24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400" i="0">
                                  <a:latin typeface="Cambria Math"/>
                                </a:rPr>
                                <m:t>I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l-GR" sz="2400" b="0" i="0" smtClean="0">
                                  <a:latin typeface="Cambria Math"/>
                                </a:rPr>
                                <m:t>Δ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l-GR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400" i="0">
                                  <a:latin typeface="Cambria Math"/>
                                </a:rPr>
                                <m:t>I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l-GR" sz="2400" b="0" i="0" smtClean="0">
                                  <a:latin typeface="Cambria Math"/>
                                </a:rPr>
                                <m:t>Υ</m:t>
                              </m:r>
                            </m:sub>
                          </m:sSub>
                        </m:den>
                      </m:f>
                      <m:r>
                        <a:rPr lang="el-GR" sz="2400" i="0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l-GR" sz="240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l-GR" sz="2400" i="1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l-GR" sz="24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ad>
                                    <m:radPr>
                                      <m:degHide m:val="on"/>
                                      <m:ctrlPr>
                                        <a:rPr lang="el-GR" sz="2400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l-GR" sz="2400" b="0" i="1" smtClean="0">
                                          <a:latin typeface="Cambria Math"/>
                                          <a:ea typeface="Cambria Math"/>
                                        </a:rPr>
                                        <m:t>3∙</m:t>
                                      </m:r>
                                    </m:e>
                                  </m:rad>
                                  <m:r>
                                    <m:rPr>
                                      <m:sty m:val="p"/>
                                    </m:rPr>
                                    <a:rPr lang="en-US" sz="2400" i="0">
                                      <a:latin typeface="Cambria Math"/>
                                      <a:ea typeface="Cambria Math"/>
                                    </a:rPr>
                                    <m:t>U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l-GR" sz="2400" i="0">
                                      <a:latin typeface="Cambria Math"/>
                                      <a:ea typeface="Cambria Math"/>
                                    </a:rPr>
                                    <m:t>π</m:t>
                                  </m:r>
                                </m:sub>
                              </m:sSub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en-US" sz="2400" i="0">
                                  <a:latin typeface="Cambria Math"/>
                                  <a:ea typeface="Cambria Math"/>
                                </a:rPr>
                                <m:t>Z</m:t>
                              </m:r>
                            </m:den>
                          </m:f>
                        </m:num>
                        <m:den>
                          <m:f>
                            <m:fPr>
                              <m:ctrlPr>
                                <a:rPr lang="el-GR" sz="2400" i="1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l-GR" sz="24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400" i="0">
                                      <a:latin typeface="Cambria Math"/>
                                      <a:ea typeface="Cambria Math"/>
                                    </a:rPr>
                                    <m:t>U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l-GR" sz="2400" i="0">
                                      <a:latin typeface="Cambria Math"/>
                                      <a:ea typeface="Cambria Math"/>
                                    </a:rPr>
                                    <m:t>π</m:t>
                                  </m:r>
                                </m:sub>
                              </m:sSub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l-GR" sz="24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400" i="0">
                                      <a:latin typeface="Cambria Math"/>
                                      <a:ea typeface="Cambria Math"/>
                                    </a:rPr>
                                    <m:t>3</m:t>
                                  </m:r>
                                </m:e>
                              </m:rad>
                              <m:r>
                                <a:rPr lang="en-US" sz="2400" i="0">
                                  <a:latin typeface="Cambria Math"/>
                                  <a:ea typeface="Cambria Math"/>
                                </a:rPr>
                                <m:t> ∙</m:t>
                              </m:r>
                              <m:r>
                                <m:rPr>
                                  <m:sty m:val="p"/>
                                </m:rPr>
                                <a:rPr lang="en-US" sz="2400" i="0">
                                  <a:latin typeface="Cambria Math"/>
                                  <a:ea typeface="Cambria Math"/>
                                </a:rPr>
                                <m:t>Z</m:t>
                              </m:r>
                            </m:den>
                          </m:f>
                        </m:den>
                      </m:f>
                      <m:r>
                        <a:rPr lang="el-GR" sz="2400" i="0" smtClean="0">
                          <a:latin typeface="Cambria Math"/>
                          <a:ea typeface="Cambria Math"/>
                        </a:rPr>
                        <m:t>→</m:t>
                      </m:r>
                      <m:f>
                        <m:fPr>
                          <m:ctrlPr>
                            <a:rPr lang="el-GR" sz="240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l-GR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400" i="0">
                                  <a:latin typeface="Cambria Math"/>
                                </a:rPr>
                                <m:t>I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l-GR" sz="2400" i="0">
                                  <a:latin typeface="Cambria Math"/>
                                </a:rPr>
                                <m:t>Δ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l-GR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400" i="0">
                                  <a:latin typeface="Cambria Math"/>
                                </a:rPr>
                                <m:t>I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400" i="0">
                                  <a:latin typeface="Cambria Math"/>
                                </a:rPr>
                                <m:t>Y</m:t>
                              </m:r>
                            </m:sub>
                          </m:sSub>
                        </m:den>
                      </m:f>
                      <m:r>
                        <a:rPr lang="en-US" sz="2400" i="0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l-GR" sz="2400" b="0" i="1" smtClean="0">
                              <a:latin typeface="Cambria Math"/>
                              <a:ea typeface="Cambria Math"/>
                            </a:rPr>
                            <m:t>3</m:t>
                          </m:r>
                        </m:num>
                        <m:den>
                          <m:r>
                            <a:rPr lang="el-GR" sz="2400" b="0" i="0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den>
                      </m:f>
                      <m:r>
                        <a:rPr lang="en-US" sz="2400" i="0" smtClean="0">
                          <a:latin typeface="Cambria Math"/>
                          <a:ea typeface="Cambria Math"/>
                        </a:rPr>
                        <m:t>→</m:t>
                      </m:r>
                      <m:sSub>
                        <m:sSubPr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400" b="1" i="0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𝐈</m:t>
                          </m:r>
                        </m:e>
                        <m:sub>
                          <m:r>
                            <a:rPr lang="el-GR" sz="2400" b="1" i="0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𝚫</m:t>
                          </m:r>
                        </m:sub>
                      </m:sSub>
                      <m:r>
                        <a:rPr lang="en-US" sz="2400" b="1" i="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l-GR" sz="24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𝟑</m:t>
                      </m:r>
                      <m:sSub>
                        <m:sSubPr>
                          <m:ctrlPr>
                            <a:rPr lang="el-GR" sz="2400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l-GR" sz="2400" b="1" i="0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 ∙</m:t>
                          </m:r>
                          <m:r>
                            <a:rPr lang="en-US" sz="2400" b="1" i="0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𝐈</m:t>
                          </m:r>
                        </m:e>
                        <m:sub>
                          <m:r>
                            <a:rPr lang="el-GR" sz="2400" b="1" i="0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𝚼</m:t>
                          </m:r>
                        </m:sub>
                      </m:sSub>
                    </m:oMath>
                  </m:oMathPara>
                </a14:m>
                <a:endParaRPr lang="el-GR" sz="2000" b="1" dirty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7043" y="2348880"/>
                <a:ext cx="5693586" cy="150996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Ορθογώνιο 4"/>
          <p:cNvSpPr/>
          <p:nvPr/>
        </p:nvSpPr>
        <p:spPr>
          <a:xfrm>
            <a:off x="6588224" y="2780928"/>
            <a:ext cx="1512168" cy="792088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40205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7" grpId="0" animBg="1"/>
      <p:bldP spid="8" grpId="0" animBg="1"/>
      <p:bldP spid="4" grpId="0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332656"/>
            <a:ext cx="78488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9. Ένας τριφασικός καταναλωτής που αποτελείται από τρεις όμοιες αντιστάσεις </a:t>
            </a:r>
            <a:r>
              <a:rPr lang="en-US" dirty="0" smtClean="0"/>
              <a:t>R </a:t>
            </a:r>
            <a:r>
              <a:rPr lang="el-GR" dirty="0" smtClean="0"/>
              <a:t>συνδέεται με σύνδεση αστέρα σε δίκτυο τριών φάσεων με ουδέτερο. Ξαφνικά κόβεται η μία αντίσταση. Θα μεταβληθούν τα ρεύματα στις δύο άλλες αντιστάσεις; Θα μεταβληθεί το ρεύμα στον ουδέτερο αγωγό; Να δικαιολογήσετε την απάντησή σας.</a:t>
            </a:r>
            <a:r>
              <a:rPr lang="en-US" dirty="0" smtClean="0"/>
              <a:t> </a:t>
            </a:r>
            <a:endParaRPr lang="el-GR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9" r="48836" b="8512"/>
          <a:stretch/>
        </p:blipFill>
        <p:spPr bwMode="auto">
          <a:xfrm>
            <a:off x="251520" y="1700808"/>
            <a:ext cx="4521152" cy="4177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3058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5958" y="0"/>
            <a:ext cx="8352928" cy="147732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b="1" dirty="0" smtClean="0"/>
              <a:t>1) Τρεις όμοιες ωμικές αντιστάσεις </a:t>
            </a:r>
            <a:r>
              <a:rPr lang="en-US" b="1" dirty="0" smtClean="0"/>
              <a:t>R</a:t>
            </a:r>
            <a:r>
              <a:rPr lang="el-GR" b="1" dirty="0" smtClean="0"/>
              <a:t>=25Ω είναι συνδεδεμένες σε τρίγωνο και τροφοδοτούνται με αγωγούς από δίκτυο πολικής τάσης </a:t>
            </a:r>
            <a:r>
              <a:rPr lang="en-US" b="1" dirty="0" smtClean="0"/>
              <a:t>U</a:t>
            </a:r>
            <a:r>
              <a:rPr lang="el-GR" b="1" dirty="0" smtClean="0"/>
              <a:t>= 380</a:t>
            </a:r>
            <a:r>
              <a:rPr lang="en-US" b="1" dirty="0" smtClean="0"/>
              <a:t>V.</a:t>
            </a:r>
            <a:r>
              <a:rPr lang="el-GR" b="1" dirty="0" smtClean="0"/>
              <a:t> Να υπολογιστούν:</a:t>
            </a:r>
          </a:p>
          <a:p>
            <a:r>
              <a:rPr lang="el-GR" b="1" dirty="0" smtClean="0"/>
              <a:t>α) Η ένταση του ρεύματος που διαρρέει τις αντιστάσεις</a:t>
            </a:r>
          </a:p>
          <a:p>
            <a:r>
              <a:rPr lang="el-GR" b="1" dirty="0" smtClean="0"/>
              <a:t>β) Η ένταση του ρεύματος στους αγωγούς της γραμμής τροφοδοσίας</a:t>
            </a:r>
          </a:p>
          <a:p>
            <a:r>
              <a:rPr lang="el-GR" b="1" dirty="0" smtClean="0"/>
              <a:t>γ) Η ισχύς που καταναλώνεται σε κάθε αντίσταση</a:t>
            </a:r>
            <a:endParaRPr lang="en-US" b="1" dirty="0" smtClean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Ορθογώνιο 5"/>
              <p:cNvSpPr/>
              <p:nvPr/>
            </p:nvSpPr>
            <p:spPr>
              <a:xfrm>
                <a:off x="4874211" y="1725151"/>
                <a:ext cx="4158014" cy="3055645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l-GR" b="1" dirty="0" smtClean="0">
                    <a:solidFill>
                      <a:prstClr val="black"/>
                    </a:solidFill>
                    <a:latin typeface="Cambria Math"/>
                  </a:rPr>
                  <a:t>Σε σύνδεση  τριγώνου:  </a:t>
                </a:r>
                <a:r>
                  <a:rPr lang="en-US" b="1" dirty="0" smtClean="0">
                    <a:solidFill>
                      <a:prstClr val="black"/>
                    </a:solidFill>
                    <a:latin typeface="Cambria Math"/>
                  </a:rPr>
                  <a:t>U</a:t>
                </a:r>
                <a:r>
                  <a:rPr lang="el-GR" b="1" baseline="-25000" dirty="0" smtClean="0">
                    <a:solidFill>
                      <a:prstClr val="black"/>
                    </a:solidFill>
                    <a:latin typeface="Cambria Math"/>
                  </a:rPr>
                  <a:t>φ</a:t>
                </a:r>
                <a:r>
                  <a:rPr lang="el-GR" b="1" dirty="0" smtClean="0">
                    <a:solidFill>
                      <a:prstClr val="black"/>
                    </a:solidFill>
                    <a:latin typeface="Cambria Math"/>
                  </a:rPr>
                  <a:t> = </a:t>
                </a:r>
                <a:r>
                  <a:rPr lang="en-US" b="1" dirty="0" smtClean="0">
                    <a:solidFill>
                      <a:prstClr val="black"/>
                    </a:solidFill>
                    <a:latin typeface="Cambria Math"/>
                  </a:rPr>
                  <a:t>U</a:t>
                </a:r>
                <a:r>
                  <a:rPr lang="el-GR" b="1" baseline="-25000" dirty="0">
                    <a:solidFill>
                      <a:prstClr val="black"/>
                    </a:solidFill>
                    <a:latin typeface="Cambria Math"/>
                  </a:rPr>
                  <a:t>π</a:t>
                </a:r>
                <a:endParaRPr lang="el-GR" b="1" dirty="0" smtClean="0">
                  <a:solidFill>
                    <a:prstClr val="black"/>
                  </a:solidFill>
                  <a:latin typeface="Cambria Math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b="1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l-GR" b="1" i="0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𝛂</m:t>
                          </m:r>
                          <m:r>
                            <a:rPr lang="en-US" b="1" i="0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) </m:t>
                          </m:r>
                          <m:r>
                            <a:rPr lang="en-US" b="1" i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𝐈</m:t>
                          </m:r>
                        </m:e>
                        <m:sub>
                          <m:r>
                            <a:rPr lang="en-US" b="1" i="0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𝐑</m:t>
                          </m:r>
                        </m:sub>
                      </m:sSub>
                      <m:r>
                        <a:rPr lang="el-GR" b="1" i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l-GR" b="1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l-GR" b="1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1" i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𝐔</m:t>
                              </m:r>
                            </m:e>
                            <m:sub>
                              <m:r>
                                <a:rPr lang="el-GR" b="1" i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𝛑</m:t>
                              </m:r>
                            </m:sub>
                          </m:sSub>
                        </m:num>
                        <m:den>
                          <m:r>
                            <a:rPr lang="en-US" b="1" i="0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𝐑</m:t>
                          </m:r>
                        </m:den>
                      </m:f>
                      <m:r>
                        <a:rPr lang="el-GR" b="1" i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l-GR" b="1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1" i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𝟑𝟖𝟎</m:t>
                          </m:r>
                        </m:num>
                        <m:den>
                          <m:r>
                            <a:rPr lang="en-US" b="1" i="0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𝟐𝟓</m:t>
                          </m:r>
                        </m:den>
                      </m:f>
                      <m:r>
                        <a:rPr lang="el-GR" b="1" i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1" i="0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𝟏𝟓</m:t>
                      </m:r>
                      <m:r>
                        <a:rPr lang="en-US" b="1" i="0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en-US" b="1" i="0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𝟐</m:t>
                      </m:r>
                      <m:r>
                        <a:rPr lang="en-US" b="1" i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l-GR" b="1" i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𝚨</m:t>
                      </m:r>
                    </m:oMath>
                  </m:oMathPara>
                </a14:m>
                <a:endParaRPr lang="el-GR" b="1" dirty="0" smtClean="0">
                  <a:solidFill>
                    <a:prstClr val="black"/>
                  </a:solidFill>
                  <a:latin typeface="Cambria Math"/>
                </a:endParaRPr>
              </a:p>
              <a:p>
                <a:pPr>
                  <a:lnSpc>
                    <a:spcPct val="150000"/>
                  </a:lnSpc>
                </a:pPr>
                <a:endParaRPr lang="el-GR" b="1" dirty="0">
                  <a:solidFill>
                    <a:prstClr val="black"/>
                  </a:solidFill>
                  <a:latin typeface="Cambria Math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l-GR" b="1" i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𝛃</m:t>
                          </m:r>
                          <m:r>
                            <a:rPr lang="el-GR" b="1" i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)</m:t>
                          </m:r>
                          <m:r>
                            <a:rPr lang="en-US" b="1" i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𝐈</m:t>
                          </m:r>
                        </m:e>
                        <m:sub>
                          <m:r>
                            <a:rPr lang="el-GR" b="1" i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𝛄𝛒</m:t>
                          </m:r>
                        </m:sub>
                      </m:sSub>
                      <m:r>
                        <a:rPr lang="el-GR" b="1" i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l-GR" b="1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a:rPr lang="el-GR" b="1" i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𝟑</m:t>
                          </m:r>
                        </m:e>
                      </m:rad>
                      <m:sSub>
                        <m:sSubPr>
                          <m:ctrlPr>
                            <a:rPr lang="en-US" b="1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1" i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b="1" i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𝐈</m:t>
                          </m:r>
                        </m:e>
                        <m:sub>
                          <m:r>
                            <a:rPr lang="en-US" b="1" i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𝐑</m:t>
                          </m:r>
                        </m:sub>
                      </m:sSub>
                      <m:r>
                        <a:rPr lang="el-GR" b="1" i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l-GR" b="1" i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𝟏</m:t>
                      </m:r>
                      <m:r>
                        <a:rPr lang="el-GR" b="1" i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el-GR" b="1" i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𝟕𝟑</m:t>
                      </m:r>
                      <m:r>
                        <a:rPr lang="el-GR" b="1" i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b="1" i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𝟏𝟓</m:t>
                      </m:r>
                      <m:r>
                        <a:rPr lang="en-US" b="1" i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en-US" b="1" i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𝟐</m:t>
                      </m:r>
                      <m:r>
                        <a:rPr lang="el-GR" b="1" i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1" i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𝟐𝟔</m:t>
                      </m:r>
                      <m:r>
                        <a:rPr lang="en-US" b="1" i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en-US" b="1" i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𝟑</m:t>
                      </m:r>
                      <m:r>
                        <a:rPr lang="en-US" b="1" i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l-GR" b="1" i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𝚨</m:t>
                      </m:r>
                    </m:oMath>
                  </m:oMathPara>
                </a14:m>
                <a:endParaRPr lang="el-GR" dirty="0" smtClean="0"/>
              </a:p>
              <a:p>
                <a:pPr>
                  <a:lnSpc>
                    <a:spcPct val="150000"/>
                  </a:lnSpc>
                </a:pPr>
                <a:endParaRPr lang="el-GR" dirty="0"/>
              </a:p>
              <a:p>
                <a:pPr>
                  <a:lnSpc>
                    <a:spcPct val="150000"/>
                  </a:lnSpc>
                </a:pPr>
                <a:r>
                  <a:rPr lang="el-GR" b="1" dirty="0"/>
                  <a:t>γ) </a:t>
                </a:r>
                <a14:m>
                  <m:oMath xmlns:m="http://schemas.openxmlformats.org/officeDocument/2006/math">
                    <m:r>
                      <a:rPr lang="en-US" b="1" i="0">
                        <a:latin typeface="Cambria Math"/>
                      </a:rPr>
                      <m:t>𝐏</m:t>
                    </m:r>
                    <m:r>
                      <a:rPr lang="en-US" b="1" i="0">
                        <a:latin typeface="Cambria Math"/>
                        <a:ea typeface="Cambria Math"/>
                      </a:rPr>
                      <m:t>=</m:t>
                    </m:r>
                    <m:sSup>
                      <m:sSupPr>
                        <m:ctrlPr>
                          <a:rPr lang="en-US" b="1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b="1" i="0">
                            <a:latin typeface="Cambria Math"/>
                            <a:ea typeface="Cambria Math"/>
                          </a:rPr>
                          <m:t>𝐈</m:t>
                        </m:r>
                      </m:e>
                      <m:sup>
                        <m:r>
                          <a:rPr lang="en-US" b="1" i="0">
                            <a:latin typeface="Cambria Math"/>
                            <a:ea typeface="Cambria Math"/>
                          </a:rPr>
                          <m:t>𝟐</m:t>
                        </m:r>
                      </m:sup>
                    </m:sSup>
                    <m:r>
                      <a:rPr lang="en-US" b="1" i="0"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b="1" i="0">
                        <a:latin typeface="Cambria Math"/>
                        <a:ea typeface="Cambria Math"/>
                      </a:rPr>
                      <m:t>𝐑</m:t>
                    </m:r>
                    <m:r>
                      <a:rPr lang="en-US" b="1" i="0">
                        <a:latin typeface="Cambria Math"/>
                        <a:ea typeface="Cambria Math"/>
                      </a:rPr>
                      <m:t>=</m:t>
                    </m:r>
                    <m:sSup>
                      <m:sSupPr>
                        <m:ctrlPr>
                          <a:rPr lang="en-US" b="1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b="1" i="0">
                            <a:latin typeface="Cambria Math"/>
                            <a:ea typeface="Cambria Math"/>
                          </a:rPr>
                          <m:t>𝟏𝟓</m:t>
                        </m:r>
                        <m:r>
                          <a:rPr lang="en-US" b="1" i="0"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en-US" b="1" i="0">
                            <a:latin typeface="Cambria Math"/>
                            <a:ea typeface="Cambria Math"/>
                          </a:rPr>
                          <m:t>𝟐</m:t>
                        </m:r>
                      </m:e>
                      <m:sup>
                        <m:r>
                          <a:rPr lang="en-US" b="1" i="0">
                            <a:latin typeface="Cambria Math"/>
                            <a:ea typeface="Cambria Math"/>
                          </a:rPr>
                          <m:t>𝟐</m:t>
                        </m:r>
                      </m:sup>
                    </m:sSup>
                    <m:r>
                      <a:rPr lang="en-US" b="1" i="0"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b="1" i="0">
                        <a:latin typeface="Cambria Math"/>
                        <a:ea typeface="Cambria Math"/>
                      </a:rPr>
                      <m:t>𝟐𝟓</m:t>
                    </m:r>
                    <m:r>
                      <a:rPr lang="en-US" b="1" i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b="1" i="0">
                        <a:latin typeface="Cambria Math"/>
                        <a:ea typeface="Cambria Math"/>
                      </a:rPr>
                      <m:t>𝟓𝟕𝟕𝟔</m:t>
                    </m:r>
                    <m:r>
                      <a:rPr lang="en-US" b="1" i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b="1" i="0">
                        <a:latin typeface="Cambria Math"/>
                        <a:ea typeface="Cambria Math"/>
                      </a:rPr>
                      <m:t>𝐖</m:t>
                    </m:r>
                  </m:oMath>
                </a14:m>
                <a:endParaRPr lang="el-GR" dirty="0"/>
              </a:p>
            </p:txBody>
          </p:sp>
        </mc:Choice>
        <mc:Fallback>
          <p:sp>
            <p:nvSpPr>
              <p:cNvPr id="6" name="Ορθογώνιο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4211" y="1725151"/>
                <a:ext cx="4158014" cy="305564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Ομάδα 6"/>
          <p:cNvGrpSpPr/>
          <p:nvPr/>
        </p:nvGrpSpPr>
        <p:grpSpPr>
          <a:xfrm>
            <a:off x="17657" y="1668183"/>
            <a:ext cx="4892563" cy="3027968"/>
            <a:chOff x="1839677" y="1556793"/>
            <a:chExt cx="4892563" cy="3027968"/>
          </a:xfrm>
        </p:grpSpPr>
        <p:grpSp>
          <p:nvGrpSpPr>
            <p:cNvPr id="3" name="Ομάδα 2"/>
            <p:cNvGrpSpPr/>
            <p:nvPr/>
          </p:nvGrpSpPr>
          <p:grpSpPr>
            <a:xfrm>
              <a:off x="1839677" y="1556793"/>
              <a:ext cx="4892563" cy="3027968"/>
              <a:chOff x="2210011" y="1631626"/>
              <a:chExt cx="4643878" cy="2772217"/>
            </a:xfrm>
          </p:grpSpPr>
          <p:pic>
            <p:nvPicPr>
              <p:cNvPr id="1027" name="Picture 3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777"/>
              <a:stretch/>
            </p:blipFill>
            <p:spPr bwMode="auto">
              <a:xfrm>
                <a:off x="2210011" y="1631626"/>
                <a:ext cx="4294245" cy="277221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5" name="Εικόνα 4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54621" y="2787387"/>
                <a:ext cx="699268" cy="460694"/>
              </a:xfrm>
              <a:prstGeom prst="rect">
                <a:avLst/>
              </a:prstGeom>
            </p:spPr>
          </p:pic>
          <p:pic>
            <p:nvPicPr>
              <p:cNvPr id="1029" name="Picture 5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48064" y="3933056"/>
                <a:ext cx="576064" cy="3799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030" name="Picture 6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90820" y="2769800"/>
                <a:ext cx="698411" cy="46060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" name="Ορθογώνιο 3"/>
                <p:cNvSpPr/>
                <p:nvPr/>
              </p:nvSpPr>
              <p:spPr>
                <a:xfrm>
                  <a:off x="5652120" y="2173506"/>
                  <a:ext cx="497187" cy="36933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l-GR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 </m:t>
                            </m:r>
                            <m:r>
                              <a:rPr lang="en-US" b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𝐈</m:t>
                            </m:r>
                          </m:e>
                          <m:sub>
                            <m:r>
                              <a:rPr lang="en-US" b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𝐑</m:t>
                            </m:r>
                          </m:sub>
                        </m:sSub>
                      </m:oMath>
                    </m:oMathPara>
                  </a14:m>
                  <a:endParaRPr lang="el-GR" dirty="0"/>
                </a:p>
              </p:txBody>
            </p:sp>
          </mc:Choice>
          <mc:Fallback>
            <p:sp>
              <p:nvSpPr>
                <p:cNvPr id="4" name="Ορθογώνιο 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52120" y="2173506"/>
                  <a:ext cx="497187" cy="36933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t="-8333" r="-15854" b="-26667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0" name="Ορθογώνιο 9"/>
                <p:cNvSpPr/>
                <p:nvPr/>
              </p:nvSpPr>
              <p:spPr>
                <a:xfrm>
                  <a:off x="5549129" y="3518515"/>
                  <a:ext cx="427745" cy="307777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l-GR" sz="14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400" b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 </m:t>
                            </m:r>
                            <m:r>
                              <a:rPr lang="en-US" sz="1400" b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𝐈</m:t>
                            </m:r>
                          </m:e>
                          <m:sub>
                            <m:r>
                              <a:rPr lang="en-US" sz="1400" b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𝐑</m:t>
                            </m:r>
                          </m:sub>
                        </m:sSub>
                      </m:oMath>
                    </m:oMathPara>
                  </a14:m>
                  <a:endParaRPr lang="el-GR" sz="1400" dirty="0"/>
                </a:p>
              </p:txBody>
            </p:sp>
          </mc:Choice>
          <mc:Fallback>
            <p:sp>
              <p:nvSpPr>
                <p:cNvPr id="10" name="Ορθογώνιο 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49129" y="3518515"/>
                  <a:ext cx="427745" cy="307777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t="-1961" r="-9859" b="-17647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" name="Ορθογώνιο 10"/>
                <p:cNvSpPr/>
                <p:nvPr/>
              </p:nvSpPr>
              <p:spPr>
                <a:xfrm rot="17525043">
                  <a:off x="3935717" y="3383232"/>
                  <a:ext cx="497187" cy="36933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l-GR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 </m:t>
                            </m:r>
                            <m:r>
                              <a:rPr lang="en-US" b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𝐈</m:t>
                            </m:r>
                          </m:e>
                          <m:sub>
                            <m:r>
                              <a:rPr lang="en-US" b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𝐑</m:t>
                            </m:r>
                          </m:sub>
                        </m:sSub>
                      </m:oMath>
                    </m:oMathPara>
                  </a14:m>
                  <a:endParaRPr lang="el-GR" dirty="0"/>
                </a:p>
              </p:txBody>
            </p:sp>
          </mc:Choice>
          <mc:Fallback>
            <p:sp>
              <p:nvSpPr>
                <p:cNvPr id="11" name="Ορθογώνιο 1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7525043">
                  <a:off x="3935717" y="3383232"/>
                  <a:ext cx="497187" cy="369332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t="-13131" r="-21839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584417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7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5958" y="57873"/>
            <a:ext cx="8352928" cy="147732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/>
              <a:t>2</a:t>
            </a:r>
            <a:r>
              <a:rPr lang="el-GR" b="1" dirty="0" smtClean="0"/>
              <a:t>) Τρεις όμοιες ωμικές αντιστάσεις </a:t>
            </a:r>
            <a:r>
              <a:rPr lang="en-US" b="1" dirty="0" smtClean="0"/>
              <a:t>R</a:t>
            </a:r>
            <a:r>
              <a:rPr lang="el-GR" b="1" dirty="0" smtClean="0"/>
              <a:t>=25Ω είναι συνδεδεμένες σε </a:t>
            </a:r>
            <a:r>
              <a:rPr lang="el-GR" b="1" dirty="0"/>
              <a:t>αστέρα και </a:t>
            </a:r>
            <a:r>
              <a:rPr lang="el-GR" b="1" dirty="0" smtClean="0"/>
              <a:t>τροφοδοτούνται με αγωγούς από δίκτυο πολικής τάσης </a:t>
            </a:r>
            <a:r>
              <a:rPr lang="en-US" b="1" dirty="0" smtClean="0"/>
              <a:t>U</a:t>
            </a:r>
            <a:r>
              <a:rPr lang="el-GR" b="1" dirty="0" smtClean="0"/>
              <a:t>= 380</a:t>
            </a:r>
            <a:r>
              <a:rPr lang="en-US" b="1" dirty="0" smtClean="0"/>
              <a:t>V.</a:t>
            </a:r>
            <a:r>
              <a:rPr lang="el-GR" b="1" dirty="0" smtClean="0"/>
              <a:t> Να υπολογιστούν:</a:t>
            </a:r>
          </a:p>
          <a:p>
            <a:r>
              <a:rPr lang="el-GR" b="1" dirty="0" smtClean="0"/>
              <a:t>α) Η ένταση του ρεύματος που διαρρέει τις αντιστάσεις</a:t>
            </a:r>
          </a:p>
          <a:p>
            <a:r>
              <a:rPr lang="el-GR" b="1" dirty="0" smtClean="0"/>
              <a:t>β) Η ένταση του ρεύματος στους αγωγούς της γραμμής τροφοδοσίας</a:t>
            </a:r>
          </a:p>
          <a:p>
            <a:r>
              <a:rPr lang="el-GR" b="1" dirty="0" smtClean="0"/>
              <a:t>γ) Η ισχύς που καταναλώνεται σε κάθε αντίσταση</a:t>
            </a:r>
            <a:endParaRPr lang="en-US" b="1" dirty="0" smtClean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/>
              <p:cNvSpPr txBox="1"/>
              <p:nvPr/>
            </p:nvSpPr>
            <p:spPr>
              <a:xfrm>
                <a:off x="4283968" y="4540496"/>
                <a:ext cx="4585647" cy="1936808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lIns="36000" tIns="3600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0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l-GR" sz="2000" b="1" i="0" smtClean="0">
                              <a:latin typeface="Cambria Math"/>
                            </a:rPr>
                            <m:t>𝛂</m:t>
                          </m:r>
                          <m:r>
                            <a:rPr lang="el-GR" sz="2000" b="1" i="0" smtClean="0">
                              <a:latin typeface="Cambria Math"/>
                            </a:rPr>
                            <m:t>) </m:t>
                          </m:r>
                          <m:r>
                            <a:rPr lang="en-US" sz="2000" b="1" i="0" smtClean="0">
                              <a:latin typeface="Cambria Math"/>
                            </a:rPr>
                            <m:t>𝐈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/>
                            </a:rPr>
                            <m:t>𝑹</m:t>
                          </m:r>
                        </m:sub>
                      </m:sSub>
                      <m:r>
                        <a:rPr lang="el-GR" sz="2000" b="1" i="0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l-GR" sz="2000" b="1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l-GR" sz="2000" b="1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1" i="0" smtClean="0">
                                  <a:latin typeface="Cambria Math"/>
                                  <a:ea typeface="Cambria Math"/>
                                </a:rPr>
                                <m:t>𝐔</m:t>
                              </m:r>
                            </m:e>
                            <m:sub>
                              <m:r>
                                <a:rPr lang="el-GR" sz="2000" b="1" i="0" smtClean="0">
                                  <a:latin typeface="Cambria Math"/>
                                  <a:ea typeface="Cambria Math"/>
                                </a:rPr>
                                <m:t>𝛗</m:t>
                              </m:r>
                            </m:sub>
                          </m:sSub>
                        </m:num>
                        <m:den>
                          <m:r>
                            <a:rPr lang="en-US" sz="2000" b="1" i="1" smtClean="0">
                              <a:latin typeface="Cambria Math"/>
                              <a:ea typeface="Cambria Math"/>
                            </a:rPr>
                            <m:t>𝑹</m:t>
                          </m:r>
                        </m:den>
                      </m:f>
                      <m:r>
                        <a:rPr lang="en-US" sz="2000" b="1" i="0" smtClean="0">
                          <a:latin typeface="Cambria Math"/>
                          <a:ea typeface="Cambria Math"/>
                        </a:rPr>
                        <m:t>  </m:t>
                      </m:r>
                      <m:r>
                        <a:rPr lang="en-US" sz="2000" b="1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1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l-GR" sz="2000" b="1" i="1" smtClean="0">
                              <a:latin typeface="Cambria Math"/>
                              <a:ea typeface="Cambria Math"/>
                            </a:rPr>
                            <m:t>𝟐𝟐𝟎</m:t>
                          </m:r>
                        </m:num>
                        <m:den>
                          <m:r>
                            <a:rPr lang="en-US" sz="2000" b="1" i="1" smtClean="0">
                              <a:latin typeface="Cambria Math"/>
                              <a:ea typeface="Cambria Math"/>
                            </a:rPr>
                            <m:t>𝟐𝟓</m:t>
                          </m:r>
                        </m:den>
                      </m:f>
                      <m:r>
                        <a:rPr lang="en-US" sz="2000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000" b="1" i="1" smtClean="0">
                          <a:latin typeface="Cambria Math"/>
                          <a:ea typeface="Cambria Math"/>
                        </a:rPr>
                        <m:t>𝟖</m:t>
                      </m:r>
                      <m:r>
                        <a:rPr lang="en-US" sz="2000" b="1" i="1" smtClean="0"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en-US" sz="2000" b="1" i="1" smtClean="0">
                          <a:latin typeface="Cambria Math"/>
                          <a:ea typeface="Cambria Math"/>
                        </a:rPr>
                        <m:t>𝟖</m:t>
                      </m:r>
                      <m:r>
                        <a:rPr lang="el-GR" sz="2000" b="1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l-GR" sz="2000" b="1" i="0" smtClean="0">
                          <a:latin typeface="Cambria Math"/>
                          <a:ea typeface="Cambria Math"/>
                        </a:rPr>
                        <m:t>𝚨</m:t>
                      </m:r>
                    </m:oMath>
                  </m:oMathPara>
                </a14:m>
                <a:endParaRPr lang="el-GR" sz="2000" b="1" dirty="0" smtClean="0"/>
              </a:p>
              <a:p>
                <a:endParaRPr lang="en-US" sz="2000" b="1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000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l-GR" sz="2000" b="1" i="0" smtClean="0">
                              <a:latin typeface="Cambria Math"/>
                            </a:rPr>
                            <m:t>𝛃</m:t>
                          </m:r>
                          <m:r>
                            <a:rPr lang="el-GR" sz="2000" b="1" i="0" smtClean="0">
                              <a:latin typeface="Cambria Math"/>
                            </a:rPr>
                            <m:t>) </m:t>
                          </m:r>
                          <m:r>
                            <a:rPr lang="en-US" sz="2000" b="1" i="0">
                              <a:latin typeface="Cambria Math"/>
                            </a:rPr>
                            <m:t>𝐈</m:t>
                          </m:r>
                        </m:e>
                        <m:sub>
                          <m:r>
                            <a:rPr lang="el-GR" sz="2000" b="1" i="0" smtClean="0">
                              <a:latin typeface="Cambria Math"/>
                            </a:rPr>
                            <m:t>𝛄𝛒</m:t>
                          </m:r>
                        </m:sub>
                      </m:sSub>
                      <m:r>
                        <a:rPr lang="el-GR" sz="2000" b="1" i="0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000" b="1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000" b="1" i="0" smtClean="0">
                              <a:latin typeface="Cambria Math"/>
                              <a:ea typeface="Cambria Math"/>
                            </a:rPr>
                            <m:t>𝐈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/>
                              <a:ea typeface="Cambria Math"/>
                            </a:rPr>
                            <m:t>𝑹</m:t>
                          </m:r>
                        </m:sub>
                      </m:sSub>
                      <m:r>
                        <a:rPr lang="en-US" sz="2000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000" b="1" i="1" smtClean="0">
                          <a:latin typeface="Cambria Math"/>
                          <a:ea typeface="Cambria Math"/>
                        </a:rPr>
                        <m:t>𝟖</m:t>
                      </m:r>
                      <m:r>
                        <a:rPr lang="en-US" sz="2000" b="1" i="1" smtClean="0"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en-US" sz="2000" b="1" i="1" smtClean="0">
                          <a:latin typeface="Cambria Math"/>
                          <a:ea typeface="Cambria Math"/>
                        </a:rPr>
                        <m:t>𝟖</m:t>
                      </m:r>
                      <m:r>
                        <a:rPr lang="el-GR" sz="2000" b="1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l-GR" sz="2000" b="1" i="0" smtClean="0">
                          <a:latin typeface="Cambria Math"/>
                          <a:ea typeface="Cambria Math"/>
                        </a:rPr>
                        <m:t>𝚨</m:t>
                      </m:r>
                    </m:oMath>
                  </m:oMathPara>
                </a14:m>
                <a:endParaRPr lang="en-US" sz="2000" b="1" dirty="0" smtClean="0"/>
              </a:p>
              <a:p>
                <a:endParaRPr lang="el-GR" sz="2000" b="1" dirty="0" smtClean="0"/>
              </a:p>
              <a:p>
                <a:r>
                  <a:rPr lang="el-GR" sz="2000" b="1" dirty="0" smtClean="0"/>
                  <a:t>γ</a:t>
                </a:r>
                <a:r>
                  <a:rPr lang="el-GR" sz="2000" b="1" dirty="0"/>
                  <a:t>) </a:t>
                </a:r>
                <a14:m>
                  <m:oMath xmlns:m="http://schemas.openxmlformats.org/officeDocument/2006/math">
                    <m:r>
                      <a:rPr lang="en-US" sz="2000" b="1">
                        <a:latin typeface="Cambria Math"/>
                      </a:rPr>
                      <m:t>𝐏</m:t>
                    </m:r>
                    <m:r>
                      <a:rPr lang="en-US" sz="2000" b="1">
                        <a:latin typeface="Cambria Math"/>
                        <a:ea typeface="Cambria Math"/>
                      </a:rPr>
                      <m:t>=</m:t>
                    </m:r>
                    <m:sSup>
                      <m:sSupPr>
                        <m:ctrlPr>
                          <a:rPr lang="en-US" sz="2000" b="1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2000" b="1">
                            <a:latin typeface="Cambria Math"/>
                            <a:ea typeface="Cambria Math"/>
                          </a:rPr>
                          <m:t>𝐈</m:t>
                        </m:r>
                      </m:e>
                      <m:sup>
                        <m:r>
                          <a:rPr lang="en-US" sz="2000" b="1">
                            <a:latin typeface="Cambria Math"/>
                            <a:ea typeface="Cambria Math"/>
                          </a:rPr>
                          <m:t>𝟐</m:t>
                        </m:r>
                      </m:sup>
                    </m:sSup>
                    <m:r>
                      <a:rPr lang="en-US" sz="2000" b="1"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sz="2000" b="1">
                        <a:latin typeface="Cambria Math"/>
                        <a:ea typeface="Cambria Math"/>
                      </a:rPr>
                      <m:t>𝐑</m:t>
                    </m:r>
                    <m:r>
                      <a:rPr lang="en-US" sz="2000" b="1">
                        <a:latin typeface="Cambria Math"/>
                        <a:ea typeface="Cambria Math"/>
                      </a:rPr>
                      <m:t>=</m:t>
                    </m:r>
                    <m:sSup>
                      <m:sSupPr>
                        <m:ctrlPr>
                          <a:rPr lang="en-US" sz="2000" b="1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2000" b="1" i="1" smtClean="0">
                            <a:latin typeface="Cambria Math"/>
                            <a:ea typeface="Cambria Math"/>
                          </a:rPr>
                          <m:t>𝟖</m:t>
                        </m:r>
                        <m:r>
                          <a:rPr lang="en-US" sz="2000" b="1" i="1" smtClean="0"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en-US" sz="2000" b="1" i="1" smtClean="0">
                            <a:latin typeface="Cambria Math"/>
                            <a:ea typeface="Cambria Math"/>
                          </a:rPr>
                          <m:t>𝟖</m:t>
                        </m:r>
                      </m:e>
                      <m:sup>
                        <m:r>
                          <a:rPr lang="en-US" sz="2000" b="1">
                            <a:latin typeface="Cambria Math"/>
                            <a:ea typeface="Cambria Math"/>
                          </a:rPr>
                          <m:t>𝟐</m:t>
                        </m:r>
                      </m:sup>
                    </m:sSup>
                    <m:r>
                      <a:rPr lang="en-US" sz="2000" b="1"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sz="2000" b="1">
                        <a:latin typeface="Cambria Math"/>
                        <a:ea typeface="Cambria Math"/>
                      </a:rPr>
                      <m:t>𝟐𝟓</m:t>
                    </m:r>
                    <m:r>
                      <a:rPr lang="en-US" sz="2000" b="1"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000" b="1" i="0" smtClean="0">
                        <a:latin typeface="Cambria Math"/>
                        <a:ea typeface="Cambria Math"/>
                      </a:rPr>
                      <m:t>𝟏𝟗𝟑𝟔</m:t>
                    </m:r>
                    <m:r>
                      <a:rPr lang="en-US" sz="2000" b="1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2000" b="1">
                        <a:latin typeface="Cambria Math"/>
                        <a:ea typeface="Cambria Math"/>
                      </a:rPr>
                      <m:t>𝐖</m:t>
                    </m:r>
                  </m:oMath>
                </a14:m>
                <a:endParaRPr lang="en-US" sz="2000" b="1" dirty="0" smtClean="0"/>
              </a:p>
            </p:txBody>
          </p:sp>
        </mc:Choice>
        <mc:Fallback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3968" y="4540496"/>
                <a:ext cx="4585647" cy="1936808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179512" y="5093639"/>
                <a:ext cx="3816424" cy="1162882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l-GR" sz="2000" b="1" dirty="0" smtClean="0"/>
                  <a:t>Σε σύνδεση σε αστέρα έχουμε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l-GR" sz="2000" b="1">
                            <a:latin typeface="Cambria Math"/>
                          </a:rPr>
                        </m:ctrlPr>
                      </m:sSubPr>
                      <m:e>
                        <m:r>
                          <a:rPr lang="el-GR" sz="2000" b="1" i="0">
                            <a:latin typeface="Cambria Math"/>
                          </a:rPr>
                          <m:t>  </m:t>
                        </m:r>
                        <m:r>
                          <a:rPr lang="en-US" sz="2000" b="1" i="0">
                            <a:latin typeface="Cambria Math"/>
                          </a:rPr>
                          <m:t>𝐔</m:t>
                        </m:r>
                      </m:e>
                      <m:sub>
                        <m:r>
                          <a:rPr lang="el-GR" sz="2000" b="1" i="0">
                            <a:latin typeface="Cambria Math"/>
                          </a:rPr>
                          <m:t>𝛑</m:t>
                        </m:r>
                      </m:sub>
                    </m:sSub>
                    <m:r>
                      <a:rPr lang="el-GR" sz="2000" b="1" i="0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l-GR" sz="2000" b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l-GR" sz="2000" b="1" i="0">
                            <a:latin typeface="Cambria Math"/>
                          </a:rPr>
                          <m:t>𝟑</m:t>
                        </m:r>
                      </m:e>
                    </m:rad>
                    <m:r>
                      <a:rPr lang="el-GR" sz="2000" b="1" i="0">
                        <a:latin typeface="Cambria Math"/>
                        <a:ea typeface="Cambria Math"/>
                      </a:rPr>
                      <m:t>∙</m:t>
                    </m:r>
                    <m:sSub>
                      <m:sSubPr>
                        <m:ctrlPr>
                          <a:rPr lang="el-GR" sz="2000" b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000" b="1" i="0">
                            <a:latin typeface="Cambria Math"/>
                            <a:ea typeface="Cambria Math"/>
                          </a:rPr>
                          <m:t>𝐔</m:t>
                        </m:r>
                      </m:e>
                      <m:sub>
                        <m:r>
                          <a:rPr lang="el-GR" sz="2000" b="1" i="0">
                            <a:latin typeface="Cambria Math"/>
                            <a:ea typeface="Cambria Math"/>
                          </a:rPr>
                          <m:t>𝛗</m:t>
                        </m:r>
                      </m:sub>
                    </m:sSub>
                  </m:oMath>
                </a14:m>
                <a:r>
                  <a:rPr lang="el-GR" sz="2000" b="1" dirty="0" smtClean="0"/>
                  <a:t> </a:t>
                </a:r>
                <a14:m>
                  <m:oMath xmlns:m="http://schemas.openxmlformats.org/officeDocument/2006/math">
                    <m:r>
                      <a:rPr lang="el-GR" sz="2000" b="1" i="0" dirty="0" smtClean="0">
                        <a:latin typeface="Cambria Math"/>
                        <a:ea typeface="Cambria Math"/>
                      </a:rPr>
                      <m:t>→</m:t>
                    </m:r>
                    <m:sSub>
                      <m:sSubPr>
                        <m:ctrlPr>
                          <a:rPr lang="el-GR" sz="2000" b="1" dirty="0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000" b="1" i="0" dirty="0" smtClean="0">
                            <a:latin typeface="Cambria Math"/>
                            <a:ea typeface="Cambria Math"/>
                          </a:rPr>
                          <m:t>𝐔</m:t>
                        </m:r>
                      </m:e>
                      <m:sub>
                        <m:r>
                          <a:rPr lang="el-GR" sz="2000" b="1" i="0" dirty="0" smtClean="0">
                            <a:latin typeface="Cambria Math"/>
                            <a:ea typeface="Cambria Math"/>
                          </a:rPr>
                          <m:t>𝛗</m:t>
                        </m:r>
                      </m:sub>
                    </m:sSub>
                    <m:r>
                      <a:rPr lang="el-GR" sz="2000" b="1" i="0" dirty="0" smtClean="0">
                        <a:latin typeface="Cambria Math"/>
                        <a:ea typeface="Cambria Math"/>
                      </a:rPr>
                      <m:t>= </m:t>
                    </m:r>
                    <m:f>
                      <m:fPr>
                        <m:ctrlPr>
                          <a:rPr lang="el-GR" sz="2000" b="1" dirty="0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l-GR" sz="2000" b="1" dirty="0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000" b="1" i="0" dirty="0" smtClean="0">
                                <a:latin typeface="Cambria Math"/>
                                <a:ea typeface="Cambria Math"/>
                              </a:rPr>
                              <m:t>𝐔</m:t>
                            </m:r>
                          </m:e>
                          <m:sub>
                            <m:r>
                              <a:rPr lang="el-GR" sz="2000" b="1" i="0" dirty="0" smtClean="0">
                                <a:latin typeface="Cambria Math"/>
                                <a:ea typeface="Cambria Math"/>
                              </a:rPr>
                              <m:t>𝛑</m:t>
                            </m:r>
                          </m:sub>
                        </m:sSub>
                      </m:num>
                      <m:den>
                        <m:rad>
                          <m:radPr>
                            <m:degHide m:val="on"/>
                            <m:ctrlPr>
                              <a:rPr lang="el-GR" sz="2000" b="1" dirty="0" smtClean="0">
                                <a:latin typeface="Cambria Math"/>
                                <a:ea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l-GR" sz="2000" b="1" i="0" dirty="0" smtClean="0">
                                <a:latin typeface="Cambria Math"/>
                                <a:ea typeface="Cambria Math"/>
                              </a:rPr>
                              <m:t>𝟑</m:t>
                            </m:r>
                          </m:e>
                        </m:rad>
                      </m:den>
                    </m:f>
                  </m:oMath>
                </a14:m>
                <a:r>
                  <a:rPr lang="el-GR" sz="2000" b="1" dirty="0" smtClean="0"/>
                  <a:t> =220 </a:t>
                </a:r>
                <a:r>
                  <a:rPr lang="en-US" sz="2000" b="1" dirty="0" smtClean="0"/>
                  <a:t>V</a:t>
                </a:r>
              </a:p>
              <a:p>
                <a:pPr algn="r"/>
                <a:r>
                  <a:rPr lang="el-GR" sz="2000" b="1" dirty="0" smtClean="0"/>
                  <a:t>Οπότε:</a:t>
                </a:r>
                <a:endParaRPr lang="el-GR" sz="2000" b="1" dirty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5093639"/>
                <a:ext cx="3816424" cy="116288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Ομάδα 5"/>
          <p:cNvGrpSpPr/>
          <p:nvPr/>
        </p:nvGrpSpPr>
        <p:grpSpPr>
          <a:xfrm>
            <a:off x="755576" y="1679037"/>
            <a:ext cx="5040560" cy="2861460"/>
            <a:chOff x="755576" y="1679037"/>
            <a:chExt cx="5040560" cy="286146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5576" y="1679037"/>
              <a:ext cx="5040560" cy="28614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" name="Ορθογώνιο 4"/>
                <p:cNvSpPr/>
                <p:nvPr/>
              </p:nvSpPr>
              <p:spPr>
                <a:xfrm>
                  <a:off x="4572000" y="3789040"/>
                  <a:ext cx="498791" cy="36933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l-GR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l-GR" b="1">
                                <a:latin typeface="Cambria Math"/>
                              </a:rPr>
                              <m:t> </m:t>
                            </m:r>
                            <m:r>
                              <a:rPr lang="en-US" b="1">
                                <a:latin typeface="Cambria Math"/>
                              </a:rPr>
                              <m:t>𝐈</m:t>
                            </m:r>
                          </m:e>
                          <m:sub>
                            <m:r>
                              <a:rPr lang="en-US" b="1" i="1">
                                <a:latin typeface="Cambria Math"/>
                              </a:rPr>
                              <m:t>𝑹</m:t>
                            </m:r>
                          </m:sub>
                        </m:sSub>
                      </m:oMath>
                    </m:oMathPara>
                  </a14:m>
                  <a:endParaRPr lang="el-GR" dirty="0"/>
                </a:p>
              </p:txBody>
            </p:sp>
          </mc:Choice>
          <mc:Fallback>
            <p:sp>
              <p:nvSpPr>
                <p:cNvPr id="5" name="Ορθογώνιο 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72000" y="3789040"/>
                  <a:ext cx="498791" cy="36933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t="-8333" r="-14634" b="-26667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" name="Ορθογώνιο 7"/>
                <p:cNvSpPr/>
                <p:nvPr/>
              </p:nvSpPr>
              <p:spPr>
                <a:xfrm>
                  <a:off x="4716016" y="2248754"/>
                  <a:ext cx="1080120" cy="553998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l-GR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l-GR" b="1">
                                <a:latin typeface="Cambria Math"/>
                              </a:rPr>
                              <m:t> </m:t>
                            </m:r>
                            <m:r>
                              <a:rPr lang="en-US" b="1">
                                <a:latin typeface="Cambria Math"/>
                              </a:rPr>
                              <m:t>𝐈</m:t>
                            </m:r>
                          </m:e>
                          <m:sub>
                            <m:r>
                              <a:rPr lang="en-US" b="1" i="1">
                                <a:latin typeface="Cambria Math"/>
                              </a:rPr>
                              <m:t>𝑹</m:t>
                            </m:r>
                          </m:sub>
                        </m:sSub>
                      </m:oMath>
                    </m:oMathPara>
                  </a14:m>
                  <a:endParaRPr lang="el-GR" dirty="0" smtClean="0"/>
                </a:p>
                <a:p>
                  <a:endParaRPr lang="el-GR" dirty="0"/>
                </a:p>
              </p:txBody>
            </p:sp>
          </mc:Choice>
          <mc:Fallback>
            <p:sp>
              <p:nvSpPr>
                <p:cNvPr id="8" name="Ορθογώνιο 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16016" y="2248754"/>
                  <a:ext cx="1080120" cy="553998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l="-13559" t="-14286" b="-24176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9" name="Ορθογώνιο 8"/>
                <p:cNvSpPr/>
                <p:nvPr/>
              </p:nvSpPr>
              <p:spPr>
                <a:xfrm rot="19878197">
                  <a:off x="3466390" y="3790364"/>
                  <a:ext cx="611323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l-GR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l-GR" b="1">
                                <a:latin typeface="Cambria Math"/>
                              </a:rPr>
                              <m:t> </m:t>
                            </m:r>
                            <m:r>
                              <a:rPr lang="en-US" b="1">
                                <a:latin typeface="Cambria Math"/>
                              </a:rPr>
                              <m:t>𝐈</m:t>
                            </m:r>
                          </m:e>
                          <m:sub>
                            <m:r>
                              <a:rPr lang="en-US" b="1" i="1">
                                <a:latin typeface="Cambria Math"/>
                              </a:rPr>
                              <m:t>𝑹</m:t>
                            </m:r>
                          </m:sub>
                        </m:sSub>
                      </m:oMath>
                    </m:oMathPara>
                  </a14:m>
                  <a:endParaRPr lang="el-GR" dirty="0"/>
                </a:p>
              </p:txBody>
            </p:sp>
          </mc:Choice>
          <mc:Fallback>
            <p:sp>
              <p:nvSpPr>
                <p:cNvPr id="9" name="Ορθογώνιο 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9878197">
                  <a:off x="3466390" y="3790364"/>
                  <a:ext cx="611323" cy="276999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t="-13483" r="-11712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850762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8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8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8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8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800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8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8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8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9" grpId="0" build="p" animBg="1"/>
      <p:bldP spid="3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9532" y="260648"/>
            <a:ext cx="8424936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/>
              <a:t>3) </a:t>
            </a:r>
            <a:r>
              <a:rPr lang="el-GR" b="1" dirty="0" smtClean="0"/>
              <a:t>Τρεις όμοιες ωμικές αντιστάσεις </a:t>
            </a:r>
            <a:r>
              <a:rPr lang="en-US" b="1" dirty="0" smtClean="0"/>
              <a:t>R=50</a:t>
            </a:r>
            <a:r>
              <a:rPr lang="el-GR" b="1" dirty="0" smtClean="0"/>
              <a:t>Ω συνδεδεμένες σε αστέρα διαρρέονται από ρεύμα έντασης Ι=4,3Α. Να υπολογιστεί η φασική και η πολική τάση του δικτύου.</a:t>
            </a:r>
            <a:endParaRPr lang="el-GR" b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5231" y="1412776"/>
            <a:ext cx="5685546" cy="3241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1385646" y="5018055"/>
                <a:ext cx="6444716" cy="1282915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l-GR" b="1" dirty="0"/>
                  <a:t>Α</a:t>
                </a:r>
                <a:r>
                  <a:rPr lang="el-GR" b="1" dirty="0" smtClean="0"/>
                  <a:t>πό το νόμο του </a:t>
                </a:r>
                <a:r>
                  <a:rPr lang="en-US" b="1" dirty="0" smtClean="0"/>
                  <a:t>Ohm </a:t>
                </a:r>
                <a:r>
                  <a:rPr lang="el-GR" b="1" dirty="0"/>
                  <a:t>ι</a:t>
                </a:r>
                <a:r>
                  <a:rPr lang="el-GR" b="1" dirty="0" smtClean="0"/>
                  <a:t>σχύει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b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0" smtClean="0">
                            <a:latin typeface="Cambria Math"/>
                          </a:rPr>
                          <m:t>𝐔</m:t>
                        </m:r>
                      </m:e>
                      <m:sub>
                        <m:r>
                          <a:rPr lang="el-GR" b="1" i="0" smtClean="0">
                            <a:latin typeface="Cambria Math"/>
                          </a:rPr>
                          <m:t>𝛗</m:t>
                        </m:r>
                      </m:sub>
                    </m:sSub>
                    <m:r>
                      <a:rPr lang="el-GR" b="1" i="0" smtClean="0">
                        <a:latin typeface="Cambria Math"/>
                        <a:ea typeface="Cambria Math"/>
                      </a:rPr>
                      <m:t>=</m:t>
                    </m:r>
                    <m:sSub>
                      <m:sSubPr>
                        <m:ctrlPr>
                          <a:rPr lang="el-GR" b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b="1" i="0" smtClean="0">
                            <a:latin typeface="Cambria Math"/>
                            <a:ea typeface="Cambria Math"/>
                          </a:rPr>
                          <m:t>𝐈</m:t>
                        </m:r>
                      </m:e>
                      <m:sub>
                        <m:r>
                          <a:rPr lang="el-GR" b="1" i="0" smtClean="0">
                            <a:latin typeface="Cambria Math"/>
                            <a:ea typeface="Cambria Math"/>
                          </a:rPr>
                          <m:t>𝛂𝛔𝛕</m:t>
                        </m:r>
                      </m:sub>
                    </m:sSub>
                    <m:r>
                      <a:rPr lang="el-GR" b="1" i="0" smtClean="0"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b="1" i="0" smtClean="0">
                        <a:latin typeface="Cambria Math"/>
                        <a:ea typeface="Cambria Math"/>
                      </a:rPr>
                      <m:t>𝐑</m:t>
                    </m:r>
                    <m:r>
                      <a:rPr lang="en-US" b="1" i="0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b="1" i="0" smtClean="0">
                        <a:latin typeface="Cambria Math"/>
                        <a:ea typeface="Cambria Math"/>
                      </a:rPr>
                      <m:t>𝟒</m:t>
                    </m:r>
                    <m:r>
                      <a:rPr lang="en-US" b="1" i="0" smtClean="0">
                        <a:latin typeface="Cambria Math"/>
                        <a:ea typeface="Cambria Math"/>
                      </a:rPr>
                      <m:t>,</m:t>
                    </m:r>
                    <m:r>
                      <a:rPr lang="en-US" b="1" i="0" smtClean="0">
                        <a:latin typeface="Cambria Math"/>
                        <a:ea typeface="Cambria Math"/>
                      </a:rPr>
                      <m:t>𝟑</m:t>
                    </m:r>
                    <m:r>
                      <a:rPr lang="en-US" b="1" i="0" smtClean="0"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b="1" i="0" smtClean="0">
                        <a:latin typeface="Cambria Math"/>
                        <a:ea typeface="Cambria Math"/>
                      </a:rPr>
                      <m:t>𝟓𝟎</m:t>
                    </m:r>
                    <m:r>
                      <a:rPr lang="en-US" b="1" i="0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b="1" i="0" smtClean="0">
                        <a:latin typeface="Cambria Math"/>
                        <a:ea typeface="Cambria Math"/>
                      </a:rPr>
                      <m:t>𝟐𝟏𝟓</m:t>
                    </m:r>
                    <m:r>
                      <a:rPr lang="en-US" b="1" i="0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b="1" i="0" smtClean="0">
                        <a:latin typeface="Cambria Math"/>
                        <a:ea typeface="Cambria Math"/>
                      </a:rPr>
                      <m:t>𝐕</m:t>
                    </m:r>
                  </m:oMath>
                </a14:m>
                <a:endParaRPr lang="en-US" b="1" dirty="0" smtClean="0"/>
              </a:p>
              <a:p>
                <a:endParaRPr lang="en-US" b="1" dirty="0" smtClean="0"/>
              </a:p>
              <a:p>
                <a:endParaRPr lang="en-US" b="1" dirty="0"/>
              </a:p>
              <a:p>
                <a:r>
                  <a:rPr lang="el-GR" b="1" dirty="0" smtClean="0"/>
                  <a:t>Γνωρίζουμε ότι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b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0">
                            <a:latin typeface="Cambria Math"/>
                          </a:rPr>
                          <m:t>𝐔</m:t>
                        </m:r>
                      </m:e>
                      <m:sub>
                        <m:r>
                          <a:rPr lang="el-GR" b="1" i="0">
                            <a:latin typeface="Cambria Math"/>
                          </a:rPr>
                          <m:t>𝛑</m:t>
                        </m:r>
                      </m:sub>
                    </m:sSub>
                    <m:r>
                      <a:rPr lang="el-GR" b="1" i="0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l-GR" b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l-GR" b="1" i="0">
                            <a:latin typeface="Cambria Math"/>
                          </a:rPr>
                          <m:t>𝟑</m:t>
                        </m:r>
                      </m:e>
                    </m:rad>
                    <m:r>
                      <a:rPr lang="el-GR" b="1" i="0">
                        <a:latin typeface="Cambria Math"/>
                        <a:ea typeface="Cambria Math"/>
                      </a:rPr>
                      <m:t>∙</m:t>
                    </m:r>
                    <m:sSub>
                      <m:sSubPr>
                        <m:ctrlPr>
                          <a:rPr lang="el-GR" b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b="1" i="0">
                            <a:latin typeface="Cambria Math"/>
                            <a:ea typeface="Cambria Math"/>
                          </a:rPr>
                          <m:t>𝐔</m:t>
                        </m:r>
                      </m:e>
                      <m:sub>
                        <m:r>
                          <a:rPr lang="el-GR" b="1" i="0">
                            <a:latin typeface="Cambria Math"/>
                            <a:ea typeface="Cambria Math"/>
                          </a:rPr>
                          <m:t>𝛗</m:t>
                        </m:r>
                      </m:sub>
                    </m:sSub>
                    <m:r>
                      <a:rPr lang="el-GR" b="1" i="0">
                        <a:latin typeface="Cambria Math"/>
                        <a:ea typeface="Cambria Math"/>
                      </a:rPr>
                      <m:t>=</m:t>
                    </m:r>
                    <m:r>
                      <a:rPr lang="el-GR" b="1" i="0">
                        <a:latin typeface="Cambria Math"/>
                        <a:ea typeface="Cambria Math"/>
                      </a:rPr>
                      <m:t>𝟏</m:t>
                    </m:r>
                    <m:r>
                      <a:rPr lang="el-GR" b="1" i="0">
                        <a:latin typeface="Cambria Math"/>
                        <a:ea typeface="Cambria Math"/>
                      </a:rPr>
                      <m:t>,</m:t>
                    </m:r>
                    <m:r>
                      <a:rPr lang="el-GR" b="1" i="0">
                        <a:latin typeface="Cambria Math"/>
                        <a:ea typeface="Cambria Math"/>
                      </a:rPr>
                      <m:t>𝟕𝟑</m:t>
                    </m:r>
                    <m:r>
                      <a:rPr lang="el-GR" b="1" i="0">
                        <a:latin typeface="Cambria Math"/>
                        <a:ea typeface="Cambria Math"/>
                      </a:rPr>
                      <m:t>∙</m:t>
                    </m:r>
                    <m:sSub>
                      <m:sSubPr>
                        <m:ctrlPr>
                          <a:rPr lang="el-GR" b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b="1" i="0">
                            <a:latin typeface="Cambria Math"/>
                            <a:ea typeface="Cambria Math"/>
                          </a:rPr>
                          <m:t>𝐔</m:t>
                        </m:r>
                      </m:e>
                      <m:sub>
                        <m:r>
                          <a:rPr lang="el-GR" b="1" i="0">
                            <a:latin typeface="Cambria Math"/>
                            <a:ea typeface="Cambria Math"/>
                          </a:rPr>
                          <m:t>𝛗</m:t>
                        </m:r>
                      </m:sub>
                    </m:sSub>
                  </m:oMath>
                </a14:m>
                <a:r>
                  <a:rPr lang="el-GR" b="1" dirty="0" smtClean="0"/>
                  <a:t>=1,73</a:t>
                </a:r>
                <a14:m>
                  <m:oMath xmlns:m="http://schemas.openxmlformats.org/officeDocument/2006/math">
                    <m:r>
                      <a:rPr lang="el-GR" b="1" i="0" dirty="0" smtClean="0">
                        <a:latin typeface="Cambria Math"/>
                        <a:ea typeface="Cambria Math"/>
                      </a:rPr>
                      <m:t>∙</m:t>
                    </m:r>
                    <m:r>
                      <a:rPr lang="el-GR" b="1" i="0" dirty="0" smtClean="0">
                        <a:latin typeface="Cambria Math"/>
                        <a:ea typeface="Cambria Math"/>
                      </a:rPr>
                      <m:t>𝟐𝟏𝟓</m:t>
                    </m:r>
                  </m:oMath>
                </a14:m>
                <a:r>
                  <a:rPr lang="el-GR" b="1" dirty="0" smtClean="0"/>
                  <a:t> = 372 </a:t>
                </a:r>
                <a:r>
                  <a:rPr lang="en-US" b="1" dirty="0" smtClean="0"/>
                  <a:t>V</a:t>
                </a:r>
                <a:endParaRPr lang="el-GR" b="1" dirty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5646" y="5018055"/>
                <a:ext cx="6444716" cy="128291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97993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25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25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25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332656"/>
            <a:ext cx="8168010" cy="175432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/>
              <a:t>4) </a:t>
            </a:r>
            <a:r>
              <a:rPr lang="el-GR" b="1" dirty="0" smtClean="0"/>
              <a:t>Τριφασικός κινητήρας είναι συνδεδεμένος σε δίκτυο πολικής τάσης 380</a:t>
            </a:r>
            <a:r>
              <a:rPr lang="en-US" b="1" dirty="0" smtClean="0"/>
              <a:t>V </a:t>
            </a:r>
            <a:r>
              <a:rPr lang="el-GR" b="1" dirty="0" smtClean="0"/>
              <a:t>και κάθε ένας από τους 3 αγωγούς τροφοδοσίας του διαρρέεται από ρεύμα έντασης 20 Α. Ο συντελεστής ισχύος του κινητήρα είναι </a:t>
            </a:r>
            <a:r>
              <a:rPr lang="el-GR" b="1" dirty="0" err="1" smtClean="0"/>
              <a:t>συνφ</a:t>
            </a:r>
            <a:r>
              <a:rPr lang="el-GR" b="1" dirty="0" smtClean="0"/>
              <a:t> = 0,85. Να βρεθούν:</a:t>
            </a:r>
          </a:p>
          <a:p>
            <a:r>
              <a:rPr lang="el-GR" b="1" dirty="0" smtClean="0"/>
              <a:t>α) Η ηλεκτρική ισχύς που απορροφά ο κινητήρας από το δίκτυο σε </a:t>
            </a:r>
            <a:r>
              <a:rPr lang="en-US" b="1" dirty="0" smtClean="0"/>
              <a:t>Kw</a:t>
            </a:r>
          </a:p>
          <a:p>
            <a:r>
              <a:rPr lang="el-GR" b="1" dirty="0" smtClean="0"/>
              <a:t>β) Ο βαθμός απόδοσης του κινητήρα αν αυτός παρέχει μηχανική ισχύ σε ένα φορτίο ίσης με 5,7 </a:t>
            </a:r>
            <a:r>
              <a:rPr lang="en-US" b="1" dirty="0"/>
              <a:t>k</a:t>
            </a:r>
            <a:r>
              <a:rPr lang="en-US" b="1" dirty="0" smtClean="0"/>
              <a:t>W</a:t>
            </a:r>
            <a:r>
              <a:rPr lang="el-GR" b="1" dirty="0" smtClean="0"/>
              <a:t>;</a:t>
            </a:r>
            <a:endParaRPr lang="el-GR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645477" y="4799409"/>
                <a:ext cx="7128792" cy="1392625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l-GR" sz="2000" b="1" dirty="0" smtClean="0"/>
                  <a:t>β) Γνωρίζουμε ότι </a:t>
                </a:r>
                <a:r>
                  <a:rPr lang="en-US" sz="2000" b="1" dirty="0"/>
                  <a:t>P</a:t>
                </a:r>
                <a:r>
                  <a:rPr lang="el-GR" sz="2000" b="1" baseline="-25000" dirty="0" smtClean="0"/>
                  <a:t>εξ </a:t>
                </a:r>
                <a:r>
                  <a:rPr lang="el-GR" sz="2000" b="1" dirty="0" smtClean="0"/>
                  <a:t> = 5,7</a:t>
                </a:r>
                <a:r>
                  <a:rPr lang="en-US" sz="2000" b="1" dirty="0" smtClean="0"/>
                  <a:t>kW</a:t>
                </a:r>
                <a:endParaRPr lang="el-GR" sz="2000" b="1" dirty="0"/>
              </a:p>
              <a:p>
                <a:endParaRPr lang="el-GR" sz="1600" b="1" dirty="0" smtClean="0"/>
              </a:p>
              <a:p>
                <a:endParaRPr lang="el-GR" sz="1600" b="1" dirty="0"/>
              </a:p>
              <a:p>
                <a:r>
                  <a:rPr lang="el-GR" sz="2000" b="1" dirty="0" smtClean="0"/>
                  <a:t>Βαθμός απόδοσης </a:t>
                </a:r>
                <a:r>
                  <a:rPr lang="en-US" sz="2000" b="1" dirty="0" smtClean="0"/>
                  <a:t>n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 smtClean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000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1" i="0" smtClean="0">
                                <a:latin typeface="Cambria Math"/>
                              </a:rPr>
                              <m:t>𝐏</m:t>
                            </m:r>
                          </m:e>
                          <m:sub>
                            <m:r>
                              <a:rPr lang="el-GR" sz="2000" b="1" i="0" smtClean="0">
                                <a:latin typeface="Cambria Math"/>
                              </a:rPr>
                              <m:t>𝛆𝛏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000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1" i="0" smtClean="0">
                                <a:latin typeface="Cambria Math"/>
                              </a:rPr>
                              <m:t>𝐏</m:t>
                            </m:r>
                          </m:e>
                          <m:sub>
                            <m:r>
                              <a:rPr lang="el-GR" sz="2000" b="1" i="0" smtClean="0">
                                <a:latin typeface="Cambria Math"/>
                              </a:rPr>
                              <m:t>𝛆𝛊𝛔</m:t>
                            </m:r>
                          </m:sub>
                        </m:sSub>
                      </m:den>
                    </m:f>
                    <m:r>
                      <a:rPr lang="el-GR" sz="2000" b="1" i="0" smtClean="0"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el-GR" sz="2000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l-GR" sz="2000" b="1" i="0" smtClean="0">
                            <a:latin typeface="Cambria Math"/>
                          </a:rPr>
                          <m:t>𝟓</m:t>
                        </m:r>
                        <m:r>
                          <a:rPr lang="el-GR" sz="2000" b="1" i="0" smtClean="0">
                            <a:latin typeface="Cambria Math"/>
                          </a:rPr>
                          <m:t>,</m:t>
                        </m:r>
                        <m:r>
                          <a:rPr lang="el-GR" sz="2000" b="1" i="0" smtClean="0">
                            <a:latin typeface="Cambria Math"/>
                          </a:rPr>
                          <m:t>𝟕</m:t>
                        </m:r>
                      </m:num>
                      <m:den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𝟔</m:t>
                        </m:r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𝟒𝟕</m:t>
                        </m:r>
                      </m:den>
                    </m:f>
                    <m:r>
                      <a:rPr lang="el-GR" sz="2000" b="1" i="0" smtClean="0">
                        <a:latin typeface="Cambria Math"/>
                      </a:rPr>
                      <m:t>=</m:t>
                    </m:r>
                    <m:r>
                      <a:rPr lang="el-GR" sz="2000" b="1" i="0" smtClean="0">
                        <a:latin typeface="Cambria Math"/>
                      </a:rPr>
                      <m:t>𝟎</m:t>
                    </m:r>
                    <m:r>
                      <a:rPr lang="el-GR" sz="2000" b="1" i="0" smtClean="0">
                        <a:latin typeface="Cambria Math"/>
                      </a:rPr>
                      <m:t>,</m:t>
                    </m:r>
                    <m:r>
                      <a:rPr lang="el-GR" sz="2000" b="1" i="0" smtClean="0">
                        <a:latin typeface="Cambria Math"/>
                      </a:rPr>
                      <m:t>𝟖𝟖</m:t>
                    </m:r>
                    <m:r>
                      <a:rPr lang="el-GR" sz="2000" b="1" i="0" smtClean="0">
                        <a:latin typeface="Cambria Math"/>
                      </a:rPr>
                      <m:t>   </m:t>
                    </m:r>
                  </m:oMath>
                </a14:m>
                <a:r>
                  <a:rPr lang="el-GR" sz="2000" b="1" dirty="0" smtClean="0"/>
                  <a:t>ή </a:t>
                </a:r>
                <a:r>
                  <a:rPr lang="el-GR" sz="2000" b="1" dirty="0" smtClean="0"/>
                  <a:t>88</a:t>
                </a:r>
                <a:r>
                  <a:rPr lang="el-GR" sz="2000" b="1" dirty="0" smtClean="0"/>
                  <a:t>%</a:t>
                </a:r>
                <a:endParaRPr lang="el-GR" sz="2000" b="1" dirty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477" y="4799409"/>
                <a:ext cx="7128792" cy="139262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2953897" y="3380936"/>
            <a:ext cx="1760688" cy="369332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b="1" dirty="0" smtClean="0"/>
              <a:t>3φ κινητήρας</a:t>
            </a:r>
            <a:endParaRPr lang="el-GR" b="1" dirty="0"/>
          </a:p>
        </p:txBody>
      </p:sp>
      <p:sp>
        <p:nvSpPr>
          <p:cNvPr id="8" name="Δεξιό βέλος 7"/>
          <p:cNvSpPr/>
          <p:nvPr/>
        </p:nvSpPr>
        <p:spPr>
          <a:xfrm>
            <a:off x="4826105" y="3437265"/>
            <a:ext cx="687584" cy="2566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Δεξιό βέλος 8"/>
          <p:cNvSpPr/>
          <p:nvPr/>
        </p:nvSpPr>
        <p:spPr>
          <a:xfrm>
            <a:off x="2228905" y="3470801"/>
            <a:ext cx="687584" cy="2566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TextBox 9"/>
          <p:cNvSpPr txBox="1"/>
          <p:nvPr/>
        </p:nvSpPr>
        <p:spPr>
          <a:xfrm>
            <a:off x="2185412" y="3641620"/>
            <a:ext cx="826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</a:t>
            </a:r>
            <a:r>
              <a:rPr lang="el-GR" b="1" baseline="-25000" dirty="0" err="1" smtClean="0"/>
              <a:t>εισ</a:t>
            </a:r>
            <a:endParaRPr lang="el-GR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739304" y="3743427"/>
            <a:ext cx="2374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n</a:t>
            </a:r>
            <a:r>
              <a:rPr lang="el-GR" b="1" dirty="0" smtClean="0"/>
              <a:t>: βαθμός </a:t>
            </a:r>
          </a:p>
          <a:p>
            <a:pPr algn="ctr"/>
            <a:r>
              <a:rPr lang="el-GR" b="1" dirty="0" smtClean="0"/>
              <a:t>απόδοσης</a:t>
            </a:r>
            <a:endParaRPr lang="el-GR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081575" y="3654077"/>
            <a:ext cx="826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</a:t>
            </a:r>
            <a:r>
              <a:rPr lang="el-GR" b="1" baseline="-25000" dirty="0" smtClean="0"/>
              <a:t>εξ</a:t>
            </a:r>
            <a:endParaRPr lang="el-GR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Ορθογώνιο 5"/>
              <p:cNvSpPr/>
              <p:nvPr/>
            </p:nvSpPr>
            <p:spPr>
              <a:xfrm>
                <a:off x="107504" y="2564904"/>
                <a:ext cx="8999569" cy="395429"/>
              </a:xfrm>
              <a:prstGeom prst="rect">
                <a:avLst/>
              </a:prstGeom>
            </p:spPr>
            <p:txBody>
              <a:bodyPr wrap="square" lIns="0">
                <a:spAutoFit/>
              </a:bodyPr>
              <a:lstStyle/>
              <a:p>
                <a:r>
                  <a:rPr lang="el-GR" b="1" dirty="0" smtClean="0">
                    <a:latin typeface="Cambria Math"/>
                  </a:rPr>
                  <a:t>α) Ο κινητήρας </a:t>
                </a:r>
                <a:r>
                  <a:rPr lang="el-GR" b="1" dirty="0" smtClean="0">
                    <a:latin typeface="Cambria Math"/>
                  </a:rPr>
                  <a:t>απορροφά  </a:t>
                </a:r>
                <a:r>
                  <a:rPr lang="el-GR" b="1" dirty="0" smtClean="0">
                    <a:latin typeface="Cambria Math"/>
                  </a:rPr>
                  <a:t>ισχύ </a:t>
                </a:r>
                <a:r>
                  <a:rPr lang="el-GR" b="1" dirty="0">
                    <a:latin typeface="Cambria Math"/>
                  </a:rPr>
                  <a:t>: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dirty="0">
                            <a:latin typeface="Cambria Math"/>
                          </a:rPr>
                          <m:t>𝐏</m:t>
                        </m:r>
                      </m:e>
                      <m:sub>
                        <m:r>
                          <a:rPr lang="el-GR" b="1" dirty="0">
                            <a:latin typeface="Cambria Math"/>
                          </a:rPr>
                          <m:t>𝛆𝛊𝛔</m:t>
                        </m:r>
                      </m:sub>
                    </m:sSub>
                    <m:r>
                      <a:rPr lang="en-US" b="1">
                        <a:latin typeface="Cambria Math"/>
                        <a:ea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b="1" i="1">
                            <a:latin typeface="Cambria Math"/>
                            <a:ea typeface="Cambria Math"/>
                          </a:rPr>
                        </m:ctrlPr>
                      </m:radPr>
                      <m:deg/>
                      <m:e>
                        <m:r>
                          <a:rPr lang="en-US" b="1">
                            <a:latin typeface="Cambria Math"/>
                            <a:ea typeface="Cambria Math"/>
                          </a:rPr>
                          <m:t>𝟑</m:t>
                        </m:r>
                        <m:r>
                          <a:rPr lang="en-US" b="1">
                            <a:latin typeface="Cambria Math"/>
                            <a:ea typeface="Cambria Math"/>
                          </a:rPr>
                          <m:t>∙</m:t>
                        </m:r>
                      </m:e>
                    </m:rad>
                    <m:r>
                      <a:rPr lang="en-US" b="1">
                        <a:latin typeface="Cambria Math"/>
                        <a:ea typeface="Cambria Math"/>
                      </a:rPr>
                      <m:t>𝐔</m:t>
                    </m:r>
                    <m:r>
                      <a:rPr lang="en-US" b="1"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b="1">
                        <a:latin typeface="Cambria Math"/>
                        <a:ea typeface="Cambria Math"/>
                      </a:rPr>
                      <m:t>𝐈</m:t>
                    </m:r>
                    <m:r>
                      <a:rPr lang="en-US" b="1">
                        <a:latin typeface="Cambria Math"/>
                        <a:ea typeface="Cambria Math"/>
                      </a:rPr>
                      <m:t>∙</m:t>
                    </m:r>
                    <m:r>
                      <a:rPr lang="el-GR" b="1">
                        <a:latin typeface="Cambria Math"/>
                        <a:ea typeface="Cambria Math"/>
                      </a:rPr>
                      <m:t>𝛔𝛖𝛎𝛗</m:t>
                    </m:r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1" i="1">
                            <a:latin typeface="Cambria Math"/>
                            <a:ea typeface="Cambria Math"/>
                          </a:rPr>
                        </m:ctrlPr>
                      </m:radPr>
                      <m:deg/>
                      <m:e>
                        <m:r>
                          <a:rPr lang="en-US" b="1">
                            <a:latin typeface="Cambria Math"/>
                            <a:ea typeface="Cambria Math"/>
                          </a:rPr>
                          <m:t>𝟑</m:t>
                        </m:r>
                        <m:r>
                          <a:rPr lang="en-US" b="1">
                            <a:latin typeface="Cambria Math"/>
                            <a:ea typeface="Cambria Math"/>
                          </a:rPr>
                          <m:t>∙</m:t>
                        </m:r>
                      </m:e>
                    </m:rad>
                    <m:r>
                      <a:rPr lang="el-GR" b="1" i="0" smtClean="0">
                        <a:latin typeface="Cambria Math"/>
                        <a:ea typeface="Cambria Math"/>
                      </a:rPr>
                      <m:t>𝟐𝟐𝟎</m:t>
                    </m:r>
                    <m:r>
                      <a:rPr lang="en-US" b="1"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b="1">
                        <a:latin typeface="Cambria Math"/>
                        <a:ea typeface="Cambria Math"/>
                      </a:rPr>
                      <m:t>𝟐𝟎</m:t>
                    </m:r>
                    <m:r>
                      <a:rPr lang="en-US" b="1"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b="1">
                        <a:latin typeface="Cambria Math"/>
                        <a:ea typeface="Cambria Math"/>
                      </a:rPr>
                      <m:t>𝟎</m:t>
                    </m:r>
                    <m:r>
                      <a:rPr lang="en-US" b="1">
                        <a:latin typeface="Cambria Math"/>
                        <a:ea typeface="Cambria Math"/>
                      </a:rPr>
                      <m:t>,</m:t>
                    </m:r>
                    <m:r>
                      <a:rPr lang="en-US" b="1">
                        <a:latin typeface="Cambria Math"/>
                        <a:ea typeface="Cambria Math"/>
                      </a:rPr>
                      <m:t>𝟖𝟓</m:t>
                    </m:r>
                    <m:r>
                      <a:rPr lang="en-US" b="1">
                        <a:latin typeface="Cambria Math"/>
                        <a:ea typeface="Cambria Math"/>
                      </a:rPr>
                      <m:t>=</m:t>
                    </m:r>
                    <m:r>
                      <a:rPr lang="en-US" b="1" i="1" smtClean="0">
                        <a:latin typeface="Cambria Math"/>
                        <a:ea typeface="Cambria Math"/>
                      </a:rPr>
                      <m:t>𝟔</m:t>
                    </m:r>
                    <m:r>
                      <a:rPr lang="en-US" b="1" i="1" smtClean="0">
                        <a:latin typeface="Cambria Math"/>
                        <a:ea typeface="Cambria Math"/>
                      </a:rPr>
                      <m:t>,</m:t>
                    </m:r>
                    <m:r>
                      <a:rPr lang="en-US" b="1" i="1" smtClean="0">
                        <a:latin typeface="Cambria Math"/>
                        <a:ea typeface="Cambria Math"/>
                      </a:rPr>
                      <m:t>𝟒𝟕</m:t>
                    </m:r>
                    <m:r>
                      <m:rPr>
                        <m:nor/>
                      </m:rPr>
                      <a:rPr lang="en-US" b="1" dirty="0"/>
                      <m:t>kW</m:t>
                    </m:r>
                  </m:oMath>
                </a14:m>
                <a:endParaRPr lang="el-GR" b="1" dirty="0"/>
              </a:p>
            </p:txBody>
          </p:sp>
        </mc:Choice>
        <mc:Fallback>
          <p:sp>
            <p:nvSpPr>
              <p:cNvPr id="6" name="Ορθογώνιο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2564904"/>
                <a:ext cx="8999569" cy="395429"/>
              </a:xfrm>
              <a:prstGeom prst="rect">
                <a:avLst/>
              </a:prstGeom>
              <a:blipFill rotWithShape="1">
                <a:blip r:embed="rId3"/>
                <a:stretch>
                  <a:fillRect l="-1626" t="-3077" b="-2461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38970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uild="p" animBg="1"/>
      <p:bldP spid="7" grpId="0" build="p" animBg="1"/>
      <p:bldP spid="8" grpId="0" build="p" animBg="1"/>
      <p:bldP spid="9" grpId="0" build="p" animBg="1"/>
      <p:bldP spid="10" grpId="0" build="p"/>
      <p:bldP spid="11" grpId="0" build="p"/>
      <p:bldP spid="12" grpId="0" build="p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Ομάδα 7"/>
          <p:cNvGrpSpPr/>
          <p:nvPr/>
        </p:nvGrpSpPr>
        <p:grpSpPr>
          <a:xfrm>
            <a:off x="11342" y="4483096"/>
            <a:ext cx="3759734" cy="2143213"/>
            <a:chOff x="11342" y="4483096"/>
            <a:chExt cx="3759734" cy="2143213"/>
          </a:xfrm>
        </p:grpSpPr>
        <p:pic>
          <p:nvPicPr>
            <p:cNvPr id="3076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42" y="4483096"/>
              <a:ext cx="3759734" cy="2143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282299" y="5234272"/>
              <a:ext cx="136815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U</a:t>
              </a:r>
              <a:r>
                <a:rPr lang="el-GR" baseline="-25000" dirty="0" smtClean="0"/>
                <a:t>π</a:t>
              </a:r>
              <a:r>
                <a:rPr lang="el-GR" dirty="0" smtClean="0"/>
                <a:t> =380</a:t>
              </a:r>
              <a:r>
                <a:rPr lang="en-US" dirty="0" smtClean="0"/>
                <a:t>V</a:t>
              </a:r>
              <a:endParaRPr lang="el-GR" dirty="0"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Ορθογώνιο 1"/>
              <p:cNvSpPr/>
              <p:nvPr/>
            </p:nvSpPr>
            <p:spPr>
              <a:xfrm>
                <a:off x="3930334" y="2224833"/>
                <a:ext cx="5118194" cy="22894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l-GR" b="1" dirty="0" smtClean="0"/>
                  <a:t>α) Η τάση στα άκρα κάθε αντίστασης είναι η φασική τάση, γνωρίζουμε ότι:      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000" b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1" i="0">
                            <a:latin typeface="Cambria Math"/>
                          </a:rPr>
                          <m:t>𝐔</m:t>
                        </m:r>
                      </m:e>
                      <m:sub>
                        <m:r>
                          <a:rPr lang="el-GR" sz="2000" b="1" i="0">
                            <a:latin typeface="Cambria Math"/>
                          </a:rPr>
                          <m:t>𝛑</m:t>
                        </m:r>
                      </m:sub>
                    </m:sSub>
                    <m:r>
                      <a:rPr lang="el-GR" sz="2000" b="1" i="0">
                        <a:latin typeface="Cambria Math"/>
                        <a:ea typeface="Cambria Math"/>
                      </a:rPr>
                      <m:t>=</m:t>
                    </m:r>
                    <m:r>
                      <a:rPr lang="el-GR" sz="2000" b="1" i="0">
                        <a:latin typeface="Cambria Math"/>
                        <a:ea typeface="Cambria Math"/>
                      </a:rPr>
                      <m:t>𝟏</m:t>
                    </m:r>
                    <m:r>
                      <a:rPr lang="el-GR" sz="2000" b="1" i="0">
                        <a:latin typeface="Cambria Math"/>
                        <a:ea typeface="Cambria Math"/>
                      </a:rPr>
                      <m:t>,</m:t>
                    </m:r>
                    <m:r>
                      <a:rPr lang="el-GR" sz="2000" b="1" i="0">
                        <a:latin typeface="Cambria Math"/>
                        <a:ea typeface="Cambria Math"/>
                      </a:rPr>
                      <m:t>𝟕𝟑</m:t>
                    </m:r>
                    <m:r>
                      <a:rPr lang="el-GR" sz="2000" b="1" i="0">
                        <a:latin typeface="Cambria Math"/>
                        <a:ea typeface="Cambria Math"/>
                      </a:rPr>
                      <m:t>∙</m:t>
                    </m:r>
                    <m:sSub>
                      <m:sSubPr>
                        <m:ctrlPr>
                          <a:rPr lang="el-GR" sz="2000" b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000" b="1" i="0">
                            <a:latin typeface="Cambria Math"/>
                            <a:ea typeface="Cambria Math"/>
                          </a:rPr>
                          <m:t>𝐔</m:t>
                        </m:r>
                      </m:e>
                      <m:sub>
                        <m:r>
                          <a:rPr lang="el-GR" sz="2000" b="1" i="0">
                            <a:latin typeface="Cambria Math"/>
                            <a:ea typeface="Cambria Math"/>
                          </a:rPr>
                          <m:t>𝛗</m:t>
                        </m:r>
                      </m:sub>
                    </m:sSub>
                    <m:r>
                      <a:rPr lang="el-GR" sz="2000" b="1" i="0" smtClean="0">
                        <a:latin typeface="Cambria Math"/>
                        <a:ea typeface="Cambria Math"/>
                      </a:rPr>
                      <m:t>→</m:t>
                    </m:r>
                    <m:sSub>
                      <m:sSubPr>
                        <m:ctrlPr>
                          <a:rPr lang="el-GR" sz="2000" b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000" b="1" i="0" smtClean="0">
                            <a:latin typeface="Cambria Math"/>
                            <a:ea typeface="Cambria Math"/>
                          </a:rPr>
                          <m:t>𝐔</m:t>
                        </m:r>
                      </m:e>
                      <m:sub>
                        <m:r>
                          <a:rPr lang="el-GR" sz="2000" b="1" i="0" smtClean="0">
                            <a:latin typeface="Cambria Math"/>
                            <a:ea typeface="Cambria Math"/>
                          </a:rPr>
                          <m:t>𝛗</m:t>
                        </m:r>
                      </m:sub>
                    </m:sSub>
                    <m:r>
                      <a:rPr lang="el-GR" sz="2000" b="1" i="0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l-GR" sz="2000" b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l-GR" sz="2000" b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000" b="1" i="0" smtClean="0">
                                <a:latin typeface="Cambria Math"/>
                                <a:ea typeface="Cambria Math"/>
                              </a:rPr>
                              <m:t>𝐔</m:t>
                            </m:r>
                          </m:e>
                          <m:sub>
                            <m:r>
                              <a:rPr lang="el-GR" sz="2000" b="1" i="0" smtClean="0">
                                <a:latin typeface="Cambria Math"/>
                                <a:ea typeface="Cambria Math"/>
                              </a:rPr>
                              <m:t>𝛑</m:t>
                            </m:r>
                          </m:sub>
                        </m:sSub>
                      </m:num>
                      <m:den>
                        <m:r>
                          <a:rPr lang="el-GR" sz="2000" b="1" i="0" smtClean="0">
                            <a:latin typeface="Cambria Math"/>
                            <a:ea typeface="Cambria Math"/>
                          </a:rPr>
                          <m:t>𝟏</m:t>
                        </m:r>
                        <m:r>
                          <a:rPr lang="el-GR" sz="2000" b="1" i="0" smtClean="0"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el-GR" sz="2000" b="1" i="0" smtClean="0">
                            <a:latin typeface="Cambria Math"/>
                            <a:ea typeface="Cambria Math"/>
                          </a:rPr>
                          <m:t>𝟕𝟑</m:t>
                        </m:r>
                      </m:den>
                    </m:f>
                    <m:r>
                      <a:rPr lang="el-GR" sz="2000" b="1" i="0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l-GR" sz="2000" b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l-GR" sz="2000" b="1" i="0" smtClean="0">
                            <a:latin typeface="Cambria Math"/>
                            <a:ea typeface="Cambria Math"/>
                          </a:rPr>
                          <m:t>𝟑𝟖𝟎</m:t>
                        </m:r>
                      </m:num>
                      <m:den>
                        <m:r>
                          <a:rPr lang="el-GR" sz="2000" b="1" i="0" smtClean="0">
                            <a:latin typeface="Cambria Math"/>
                            <a:ea typeface="Cambria Math"/>
                          </a:rPr>
                          <m:t>𝟏</m:t>
                        </m:r>
                        <m:r>
                          <a:rPr lang="el-GR" sz="2000" b="1" i="0" smtClean="0"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el-GR" sz="2000" b="1" i="0" smtClean="0">
                            <a:latin typeface="Cambria Math"/>
                            <a:ea typeface="Cambria Math"/>
                          </a:rPr>
                          <m:t>𝟕𝟑</m:t>
                        </m:r>
                      </m:den>
                    </m:f>
                    <m:r>
                      <a:rPr lang="el-GR" sz="2000" b="1" i="0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l-GR" sz="2000" b="1" i="0" smtClean="0">
                        <a:latin typeface="Cambria Math"/>
                        <a:ea typeface="Cambria Math"/>
                      </a:rPr>
                      <m:t>𝟐𝟐𝟎</m:t>
                    </m:r>
                  </m:oMath>
                </a14:m>
                <a:r>
                  <a:rPr lang="el-GR" sz="2000" b="1" dirty="0" smtClean="0"/>
                  <a:t> </a:t>
                </a:r>
                <a:r>
                  <a:rPr lang="en-US" sz="2000" b="1" dirty="0" smtClean="0"/>
                  <a:t>V</a:t>
                </a:r>
                <a:endParaRPr lang="el-GR" sz="2000" b="1" dirty="0" smtClean="0"/>
              </a:p>
              <a:p>
                <a:r>
                  <a:rPr lang="el-GR" sz="2000" b="1" dirty="0" smtClean="0"/>
                  <a:t>β) </a:t>
                </a:r>
                <a14:m>
                  <m:oMath xmlns:m="http://schemas.openxmlformats.org/officeDocument/2006/math">
                    <m:r>
                      <a:rPr lang="en-US" sz="2400" b="1" i="0" smtClean="0">
                        <a:latin typeface="Cambria Math"/>
                      </a:rPr>
                      <m:t>𝐈</m:t>
                    </m:r>
                    <m:r>
                      <a:rPr lang="en-US" sz="2400" b="1" i="0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sz="2400" b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b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400" b="1" i="0" smtClean="0">
                                <a:latin typeface="Cambria Math"/>
                                <a:ea typeface="Cambria Math"/>
                              </a:rPr>
                              <m:t>𝐔</m:t>
                            </m:r>
                          </m:e>
                          <m:sub>
                            <m:r>
                              <a:rPr lang="el-GR" sz="2400" b="1" i="0" smtClean="0">
                                <a:latin typeface="Cambria Math"/>
                                <a:ea typeface="Cambria Math"/>
                              </a:rPr>
                              <m:t>𝛗</m:t>
                            </m:r>
                          </m:sub>
                        </m:sSub>
                      </m:num>
                      <m:den>
                        <m:r>
                          <a:rPr lang="en-US" sz="2400" b="1" i="0" smtClean="0">
                            <a:latin typeface="Cambria Math"/>
                            <a:ea typeface="Cambria Math"/>
                          </a:rPr>
                          <m:t>𝐑</m:t>
                        </m:r>
                      </m:den>
                    </m:f>
                    <m:r>
                      <a:rPr lang="en-US" sz="2400" b="1" i="0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sz="2400" b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2400" b="1" i="0" smtClean="0">
                            <a:latin typeface="Cambria Math"/>
                            <a:ea typeface="Cambria Math"/>
                          </a:rPr>
                          <m:t>𝟐𝟐𝟎</m:t>
                        </m:r>
                      </m:num>
                      <m:den>
                        <m:r>
                          <a:rPr lang="en-US" sz="2400" b="1" i="0" smtClean="0">
                            <a:latin typeface="Cambria Math"/>
                            <a:ea typeface="Cambria Math"/>
                          </a:rPr>
                          <m:t>𝟏𝟏</m:t>
                        </m:r>
                      </m:den>
                    </m:f>
                    <m:r>
                      <a:rPr lang="en-US" sz="2400" b="1" i="0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400" b="1" i="0" smtClean="0">
                        <a:latin typeface="Cambria Math"/>
                        <a:ea typeface="Cambria Math"/>
                      </a:rPr>
                      <m:t>𝟐𝟎</m:t>
                    </m:r>
                    <m:r>
                      <a:rPr lang="en-US" sz="2400" b="1" i="0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2400" b="1" i="0" smtClean="0">
                        <a:latin typeface="Cambria Math"/>
                        <a:ea typeface="Cambria Math"/>
                      </a:rPr>
                      <m:t>𝐀</m:t>
                    </m:r>
                  </m:oMath>
                </a14:m>
                <a:endParaRPr lang="el-GR" sz="2000" b="1" dirty="0" smtClean="0"/>
              </a:p>
              <a:p>
                <a:endParaRPr lang="en-US" sz="2000" b="1" dirty="0" smtClean="0"/>
              </a:p>
              <a:p>
                <a:r>
                  <a:rPr lang="el-GR" sz="2000" b="1" dirty="0" smtClean="0"/>
                  <a:t>γ) </a:t>
                </a:r>
                <a14:m>
                  <m:oMath xmlns:m="http://schemas.openxmlformats.org/officeDocument/2006/math">
                    <m:r>
                      <a:rPr lang="en-US" sz="2000" b="1" i="0" smtClean="0">
                        <a:latin typeface="Cambria Math"/>
                      </a:rPr>
                      <m:t>𝐏</m:t>
                    </m:r>
                    <m:r>
                      <a:rPr lang="en-US" sz="2000" b="1" i="0" smtClean="0">
                        <a:latin typeface="Cambria Math"/>
                        <a:ea typeface="Cambria Math"/>
                      </a:rPr>
                      <m:t>=</m:t>
                    </m:r>
                    <m:sSup>
                      <m:sSupPr>
                        <m:ctrlPr>
                          <a:rPr lang="en-US" sz="2000" b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2000" b="1" i="0" smtClean="0">
                            <a:latin typeface="Cambria Math"/>
                            <a:ea typeface="Cambria Math"/>
                          </a:rPr>
                          <m:t>𝐈</m:t>
                        </m:r>
                      </m:e>
                      <m:sup>
                        <m:r>
                          <a:rPr lang="en-US" sz="2000" b="1" i="0" smtClean="0">
                            <a:latin typeface="Cambria Math"/>
                            <a:ea typeface="Cambria Math"/>
                          </a:rPr>
                          <m:t>𝟐</m:t>
                        </m:r>
                      </m:sup>
                    </m:sSup>
                    <m:r>
                      <a:rPr lang="en-US" sz="2000" b="1" i="0" smtClean="0"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sz="2000" b="1" i="0" smtClean="0">
                        <a:latin typeface="Cambria Math"/>
                        <a:ea typeface="Cambria Math"/>
                      </a:rPr>
                      <m:t>𝐑</m:t>
                    </m:r>
                    <m:r>
                      <a:rPr lang="en-US" sz="2000" b="1" i="0" smtClean="0">
                        <a:latin typeface="Cambria Math"/>
                        <a:ea typeface="Cambria Math"/>
                      </a:rPr>
                      <m:t>=</m:t>
                    </m:r>
                    <m:sSup>
                      <m:sSupPr>
                        <m:ctrlPr>
                          <a:rPr lang="en-US" sz="2000" b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2000" b="1" i="0" smtClean="0">
                            <a:latin typeface="Cambria Math"/>
                            <a:ea typeface="Cambria Math"/>
                          </a:rPr>
                          <m:t>𝟐𝟎</m:t>
                        </m:r>
                      </m:e>
                      <m:sup>
                        <m:r>
                          <a:rPr lang="en-US" sz="2000" b="1" i="0" smtClean="0">
                            <a:latin typeface="Cambria Math"/>
                            <a:ea typeface="Cambria Math"/>
                          </a:rPr>
                          <m:t>𝟐</m:t>
                        </m:r>
                      </m:sup>
                    </m:sSup>
                    <m:r>
                      <a:rPr lang="en-US" sz="2000" b="1" i="0" smtClean="0"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sz="2000" b="1" i="0" smtClean="0">
                        <a:latin typeface="Cambria Math"/>
                        <a:ea typeface="Cambria Math"/>
                      </a:rPr>
                      <m:t>𝟏𝟏</m:t>
                    </m:r>
                    <m:r>
                      <a:rPr lang="en-US" sz="2000" b="1" i="0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000" b="1" i="0" smtClean="0">
                        <a:latin typeface="Cambria Math"/>
                        <a:ea typeface="Cambria Math"/>
                      </a:rPr>
                      <m:t>𝟒𝟒𝟎𝟎</m:t>
                    </m:r>
                    <m:r>
                      <a:rPr lang="en-US" sz="2000" b="1" i="0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2000" b="1" i="0" smtClean="0">
                        <a:latin typeface="Cambria Math"/>
                        <a:ea typeface="Cambria Math"/>
                      </a:rPr>
                      <m:t>𝐖</m:t>
                    </m:r>
                  </m:oMath>
                </a14:m>
                <a:endParaRPr lang="el-GR" sz="2000" b="1" dirty="0"/>
              </a:p>
            </p:txBody>
          </p:sp>
        </mc:Choice>
        <mc:Fallback>
          <p:sp>
            <p:nvSpPr>
              <p:cNvPr id="2" name="Ορθογώνιο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0334" y="2224833"/>
                <a:ext cx="5118194" cy="2289409"/>
              </a:xfrm>
              <a:prstGeom prst="rect">
                <a:avLst/>
              </a:prstGeom>
              <a:blipFill rotWithShape="1">
                <a:blip r:embed="rId3"/>
                <a:stretch>
                  <a:fillRect l="-1311" t="-1330" b="-372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467545" y="5973"/>
            <a:ext cx="8280920" cy="203132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b="1" dirty="0" smtClean="0"/>
              <a:t>5) Τρεις όμοιες ωμικές αντιστάσεις </a:t>
            </a:r>
            <a:r>
              <a:rPr lang="en-US" b="1" dirty="0" smtClean="0"/>
              <a:t>R = 11</a:t>
            </a:r>
            <a:r>
              <a:rPr lang="el-GR" b="1" dirty="0" smtClean="0"/>
              <a:t>Ω είναι συνδεδεμένες σε σύνδεση αστέρα, σε </a:t>
            </a:r>
            <a:r>
              <a:rPr lang="el-GR" b="1" dirty="0" smtClean="0"/>
              <a:t>δίκτυο </a:t>
            </a:r>
            <a:r>
              <a:rPr lang="el-GR" b="1" dirty="0" smtClean="0"/>
              <a:t>πολικής τάσης 380</a:t>
            </a:r>
            <a:r>
              <a:rPr lang="en-US" b="1" dirty="0" smtClean="0"/>
              <a:t> V</a:t>
            </a:r>
            <a:r>
              <a:rPr lang="el-GR" b="1" dirty="0" smtClean="0"/>
              <a:t> τριών αγωγών (χωρίς ουδέτερο). Να βρεθούν:</a:t>
            </a:r>
          </a:p>
          <a:p>
            <a:r>
              <a:rPr lang="el-GR" b="1" dirty="0" smtClean="0"/>
              <a:t>α) Η τάση στα άκρα κάθε αντίστασης</a:t>
            </a:r>
          </a:p>
          <a:p>
            <a:r>
              <a:rPr lang="el-GR" b="1" dirty="0" smtClean="0"/>
              <a:t>β) Το ρεύμα που διαρρέει κάθε αντίσταση</a:t>
            </a:r>
          </a:p>
          <a:p>
            <a:r>
              <a:rPr lang="el-GR" b="1" dirty="0"/>
              <a:t>γ</a:t>
            </a:r>
            <a:r>
              <a:rPr lang="el-GR" b="1" dirty="0" smtClean="0"/>
              <a:t>) Η ισχύς που καταναλώνεται σε κάθε αντίσταση</a:t>
            </a:r>
          </a:p>
          <a:p>
            <a:r>
              <a:rPr lang="el-GR" b="1" dirty="0" smtClean="0"/>
              <a:t>δ) Αν διακοπεί η μία από τις 3 αντιστάσεις να υπολογιστούν τα προηγούμενα ερωτήματα για τις 2 αντιστάσεις που παραμένουν συνδεδεμένες.</a:t>
            </a:r>
            <a:endParaRPr lang="el-GR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3542964" y="4869160"/>
                <a:ext cx="5601036" cy="17238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>
                  <a:lnSpc>
                    <a:spcPct val="150000"/>
                  </a:lnSpc>
                </a:pPr>
                <a:r>
                  <a:rPr lang="el-GR" b="1" dirty="0">
                    <a:solidFill>
                      <a:prstClr val="black"/>
                    </a:solidFill>
                  </a:rPr>
                  <a:t>Αν διακοπεί η μία γραμμή τότε </a:t>
                </a:r>
                <a:r>
                  <a:rPr lang="en-US" b="1" dirty="0">
                    <a:solidFill>
                      <a:prstClr val="black"/>
                    </a:solidFill>
                  </a:rPr>
                  <a:t>U</a:t>
                </a:r>
                <a:r>
                  <a:rPr lang="el-GR" b="1" baseline="-25000" dirty="0">
                    <a:solidFill>
                      <a:prstClr val="black"/>
                    </a:solidFill>
                  </a:rPr>
                  <a:t>φ</a:t>
                </a:r>
                <a:r>
                  <a:rPr lang="el-GR" b="1" dirty="0">
                    <a:solidFill>
                      <a:prstClr val="black"/>
                    </a:solidFill>
                  </a:rPr>
                  <a:t> = </a:t>
                </a:r>
                <a:r>
                  <a:rPr lang="en-US" b="1" dirty="0">
                    <a:solidFill>
                      <a:prstClr val="black"/>
                    </a:solidFill>
                  </a:rPr>
                  <a:t>U</a:t>
                </a:r>
                <a:r>
                  <a:rPr lang="el-GR" b="1" baseline="-25000" dirty="0">
                    <a:solidFill>
                      <a:prstClr val="black"/>
                    </a:solidFill>
                  </a:rPr>
                  <a:t>π </a:t>
                </a:r>
                <a:r>
                  <a:rPr lang="el-GR" b="1" dirty="0">
                    <a:solidFill>
                      <a:prstClr val="black"/>
                    </a:solidFill>
                  </a:rPr>
                  <a:t>/2= 380/2=190 </a:t>
                </a:r>
                <a:r>
                  <a:rPr lang="en-US" b="1" dirty="0" smtClean="0">
                    <a:solidFill>
                      <a:prstClr val="black"/>
                    </a:solidFill>
                  </a:rPr>
                  <a:t>V</a:t>
                </a:r>
                <a:endParaRPr lang="en-US" b="1" i="0" dirty="0" smtClean="0">
                  <a:latin typeface="Cambria Math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b="1" i="0" smtClean="0">
                          <a:latin typeface="Cambria Math"/>
                        </a:rPr>
                        <m:t>𝚰</m:t>
                      </m:r>
                      <m:r>
                        <a:rPr lang="el-GR" b="1" i="0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l-GR" b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l-GR" b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1" i="0" smtClean="0">
                                  <a:latin typeface="Cambria Math"/>
                                  <a:ea typeface="Cambria Math"/>
                                </a:rPr>
                                <m:t>𝐔</m:t>
                              </m:r>
                            </m:e>
                            <m:sub>
                              <m:r>
                                <a:rPr lang="el-GR" b="1" i="0" smtClean="0">
                                  <a:latin typeface="Cambria Math"/>
                                  <a:ea typeface="Cambria Math"/>
                                </a:rPr>
                                <m:t>𝛗</m:t>
                              </m:r>
                            </m:sub>
                          </m:sSub>
                        </m:num>
                        <m:den>
                          <m:r>
                            <a:rPr lang="en-US" b="1" i="0" smtClean="0">
                              <a:latin typeface="Cambria Math"/>
                              <a:ea typeface="Cambria Math"/>
                            </a:rPr>
                            <m:t>𝐑</m:t>
                          </m:r>
                        </m:den>
                      </m:f>
                      <m:r>
                        <a:rPr lang="el-GR" b="1" i="0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l-GR" b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1" i="0" smtClean="0">
                              <a:latin typeface="Cambria Math"/>
                              <a:ea typeface="Cambria Math"/>
                            </a:rPr>
                            <m:t>𝟏𝟗𝟎</m:t>
                          </m:r>
                        </m:num>
                        <m:den>
                          <m:r>
                            <a:rPr lang="en-US" b="1" i="0" smtClean="0">
                              <a:latin typeface="Cambria Math"/>
                              <a:ea typeface="Cambria Math"/>
                            </a:rPr>
                            <m:t>𝟏𝟏</m:t>
                          </m:r>
                        </m:den>
                      </m:f>
                      <m:r>
                        <a:rPr lang="el-GR" b="1" i="0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l-GR" b="1" i="0" smtClean="0">
                          <a:latin typeface="Cambria Math"/>
                          <a:ea typeface="Cambria Math"/>
                        </a:rPr>
                        <m:t>𝟏𝟕</m:t>
                      </m:r>
                      <m:r>
                        <a:rPr lang="el-GR" b="1" i="0" smtClean="0"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el-GR" b="1" i="0" smtClean="0">
                          <a:latin typeface="Cambria Math"/>
                          <a:ea typeface="Cambria Math"/>
                        </a:rPr>
                        <m:t>𝟐𝟕</m:t>
                      </m:r>
                      <m:r>
                        <a:rPr lang="el-GR" b="1" i="0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l-GR" b="1" i="0" smtClean="0">
                          <a:latin typeface="Cambria Math"/>
                          <a:ea typeface="Cambria Math"/>
                        </a:rPr>
                        <m:t>𝚨</m:t>
                      </m:r>
                    </m:oMath>
                  </m:oMathPara>
                </a14:m>
                <a:endParaRPr lang="en-US" b="1" dirty="0" smtClean="0">
                  <a:latin typeface="Cambria Math"/>
                  <a:ea typeface="Cambria Math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0">
                          <a:latin typeface="Cambria Math"/>
                        </a:rPr>
                        <m:t>𝐏</m:t>
                      </m:r>
                      <m:r>
                        <a:rPr lang="en-US" b="1" i="0"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en-US" b="1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1" i="0">
                              <a:latin typeface="Cambria Math"/>
                              <a:ea typeface="Cambria Math"/>
                            </a:rPr>
                            <m:t>𝐈</m:t>
                          </m:r>
                        </m:e>
                        <m:sup>
                          <m:r>
                            <a:rPr lang="en-US" b="1" i="0">
                              <a:latin typeface="Cambria Math"/>
                              <a:ea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b="1" i="0">
                          <a:latin typeface="Cambria Math"/>
                          <a:ea typeface="Cambria Math"/>
                        </a:rPr>
                        <m:t>𝐑</m:t>
                      </m:r>
                      <m:r>
                        <a:rPr lang="en-US" b="1" i="0"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en-US" b="1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1" i="0" smtClean="0">
                              <a:latin typeface="Cambria Math"/>
                              <a:ea typeface="Cambria Math"/>
                            </a:rPr>
                            <m:t>𝟏𝟕</m:t>
                          </m:r>
                          <m:r>
                            <a:rPr lang="en-US" b="1" i="0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b="1" i="0" smtClean="0">
                              <a:latin typeface="Cambria Math"/>
                              <a:ea typeface="Cambria Math"/>
                            </a:rPr>
                            <m:t>𝟐𝟕</m:t>
                          </m:r>
                        </m:e>
                        <m:sup>
                          <m:r>
                            <a:rPr lang="en-US" b="1" i="0">
                              <a:latin typeface="Cambria Math"/>
                              <a:ea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b="1" i="0">
                          <a:latin typeface="Cambria Math"/>
                          <a:ea typeface="Cambria Math"/>
                        </a:rPr>
                        <m:t>𝟏𝟏</m:t>
                      </m:r>
                      <m:r>
                        <a:rPr lang="en-US" b="1" i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1" i="0" smtClean="0">
                          <a:latin typeface="Cambria Math"/>
                          <a:ea typeface="Cambria Math"/>
                        </a:rPr>
                        <m:t>𝟑</m:t>
                      </m:r>
                      <m:r>
                        <a:rPr lang="el-GR" b="1" i="0" smtClean="0">
                          <a:latin typeface="Cambria Math"/>
                          <a:ea typeface="Cambria Math"/>
                        </a:rPr>
                        <m:t>𝟐</m:t>
                      </m:r>
                      <m:r>
                        <a:rPr lang="en-US" b="1" i="0" smtClean="0">
                          <a:latin typeface="Cambria Math"/>
                          <a:ea typeface="Cambria Math"/>
                        </a:rPr>
                        <m:t>𝟖𝟐</m:t>
                      </m:r>
                      <m:r>
                        <a:rPr lang="en-US" b="1" i="0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b="1" i="0">
                          <a:latin typeface="Cambria Math"/>
                          <a:ea typeface="Cambria Math"/>
                        </a:rPr>
                        <m:t>𝐖</m:t>
                      </m:r>
                    </m:oMath>
                  </m:oMathPara>
                </a14:m>
                <a:endParaRPr lang="en-US" sz="1600" b="1" dirty="0" smtClean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2964" y="4869160"/>
                <a:ext cx="5601036" cy="1723870"/>
              </a:xfrm>
              <a:prstGeom prst="rect">
                <a:avLst/>
              </a:prstGeom>
              <a:blipFill rotWithShape="1">
                <a:blip r:embed="rId4"/>
                <a:stretch>
                  <a:fillRect l="-871" r="-653" b="-212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Ομάδα 6"/>
          <p:cNvGrpSpPr/>
          <p:nvPr/>
        </p:nvGrpSpPr>
        <p:grpSpPr>
          <a:xfrm>
            <a:off x="239126" y="2190372"/>
            <a:ext cx="3672408" cy="2093434"/>
            <a:chOff x="239126" y="2190372"/>
            <a:chExt cx="3672408" cy="2093434"/>
          </a:xfrm>
        </p:grpSpPr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9126" y="2190372"/>
              <a:ext cx="3672408" cy="20934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239126" y="3052423"/>
              <a:ext cx="136815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U</a:t>
              </a:r>
              <a:r>
                <a:rPr lang="el-GR" baseline="-25000" dirty="0" smtClean="0"/>
                <a:t>π</a:t>
              </a:r>
              <a:r>
                <a:rPr lang="el-GR" dirty="0" smtClean="0"/>
                <a:t> =380</a:t>
              </a:r>
              <a:r>
                <a:rPr lang="en-US" dirty="0" smtClean="0"/>
                <a:t>V</a:t>
              </a:r>
              <a:endParaRPr lang="el-GR" dirty="0"/>
            </a:p>
          </p:txBody>
        </p:sp>
      </p:grpSp>
    </p:spTree>
    <p:extLst>
      <p:ext uri="{BB962C8B-B14F-4D97-AF65-F5344CB8AC3E}">
        <p14:creationId xmlns:p14="http://schemas.microsoft.com/office/powerpoint/2010/main" val="4275233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 animBg="1"/>
      <p:bldP spid="5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55930"/>
            <a:ext cx="8640960" cy="203132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dirty="0" smtClean="0"/>
              <a:t>6) Τριφασικός κινητήρας παρέχει στον άξονά του μηχανική ισχύ 4000</a:t>
            </a:r>
            <a:r>
              <a:rPr lang="en-US" dirty="0" smtClean="0"/>
              <a:t> W.</a:t>
            </a:r>
            <a:r>
              <a:rPr lang="el-GR" dirty="0" smtClean="0"/>
              <a:t> Ο κινητήρας τροφοδοτείται από </a:t>
            </a:r>
            <a:r>
              <a:rPr lang="el-GR" dirty="0" smtClean="0"/>
              <a:t>τριφασικό</a:t>
            </a:r>
            <a:r>
              <a:rPr lang="en-US" dirty="0" smtClean="0"/>
              <a:t> </a:t>
            </a:r>
            <a:r>
              <a:rPr lang="el-GR" dirty="0" smtClean="0"/>
              <a:t>δίκτυο </a:t>
            </a:r>
            <a:r>
              <a:rPr lang="el-GR" dirty="0" smtClean="0"/>
              <a:t>πολικής τάσης </a:t>
            </a:r>
            <a:r>
              <a:rPr lang="en-US" dirty="0" smtClean="0"/>
              <a:t>U = 380 V</a:t>
            </a:r>
            <a:r>
              <a:rPr lang="el-GR" dirty="0" smtClean="0"/>
              <a:t> και διαρρέεται από ρεύμα </a:t>
            </a:r>
            <a:r>
              <a:rPr lang="en-US" dirty="0" smtClean="0"/>
              <a:t>I=</a:t>
            </a:r>
            <a:r>
              <a:rPr lang="el-GR" dirty="0" smtClean="0"/>
              <a:t>9</a:t>
            </a:r>
            <a:r>
              <a:rPr lang="en-US" dirty="0" smtClean="0"/>
              <a:t>A.</a:t>
            </a:r>
            <a:r>
              <a:rPr lang="el-GR" dirty="0" smtClean="0"/>
              <a:t> Ο βαθμός απόδοσης του κινητήρα είναι </a:t>
            </a:r>
            <a:r>
              <a:rPr lang="en-US" dirty="0" smtClean="0"/>
              <a:t>n=0,85. </a:t>
            </a:r>
            <a:r>
              <a:rPr lang="el-GR" dirty="0" smtClean="0"/>
              <a:t>Να βρεθούν:</a:t>
            </a:r>
          </a:p>
          <a:p>
            <a:r>
              <a:rPr lang="el-GR" dirty="0" smtClean="0"/>
              <a:t>α) η πραγματική ισχύς την οποία απορροφά ο κινητήρας</a:t>
            </a:r>
          </a:p>
          <a:p>
            <a:r>
              <a:rPr lang="el-GR" dirty="0" smtClean="0"/>
              <a:t>β) η φαινόμενη ισχύς</a:t>
            </a:r>
          </a:p>
          <a:p>
            <a:r>
              <a:rPr lang="el-GR" dirty="0" smtClean="0"/>
              <a:t>γ) ο συντελεστής ισχύος</a:t>
            </a:r>
          </a:p>
          <a:p>
            <a:r>
              <a:rPr lang="el-GR" dirty="0" smtClean="0"/>
              <a:t>δ) η άεργος ισχύς.</a:t>
            </a:r>
            <a:endParaRPr lang="el-GR" dirty="0"/>
          </a:p>
        </p:txBody>
      </p:sp>
      <p:sp>
        <p:nvSpPr>
          <p:cNvPr id="3" name="TextBox 2"/>
          <p:cNvSpPr txBox="1"/>
          <p:nvPr/>
        </p:nvSpPr>
        <p:spPr>
          <a:xfrm>
            <a:off x="867096" y="2767372"/>
            <a:ext cx="1760688" cy="369332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b="1" dirty="0" smtClean="0"/>
              <a:t>3φ κινητήρας</a:t>
            </a:r>
            <a:endParaRPr lang="el-GR" b="1" dirty="0"/>
          </a:p>
        </p:txBody>
      </p:sp>
      <p:sp>
        <p:nvSpPr>
          <p:cNvPr id="4" name="Δεξιό βέλος 3"/>
          <p:cNvSpPr/>
          <p:nvPr/>
        </p:nvSpPr>
        <p:spPr>
          <a:xfrm>
            <a:off x="2739304" y="2823701"/>
            <a:ext cx="687584" cy="2566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Δεξιό βέλος 5"/>
          <p:cNvSpPr/>
          <p:nvPr/>
        </p:nvSpPr>
        <p:spPr>
          <a:xfrm>
            <a:off x="142104" y="2857237"/>
            <a:ext cx="687584" cy="2566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TextBox 4"/>
          <p:cNvSpPr txBox="1"/>
          <p:nvPr/>
        </p:nvSpPr>
        <p:spPr>
          <a:xfrm>
            <a:off x="98611" y="3028056"/>
            <a:ext cx="826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</a:t>
            </a:r>
            <a:r>
              <a:rPr lang="el-GR" b="1" baseline="-25000" dirty="0" err="1" smtClean="0"/>
              <a:t>απορ</a:t>
            </a:r>
            <a:endParaRPr lang="el-GR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627784" y="2985574"/>
            <a:ext cx="826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</a:t>
            </a:r>
            <a:r>
              <a:rPr lang="el-GR" b="1" baseline="-25000" dirty="0" err="1" smtClean="0"/>
              <a:t>μηχ</a:t>
            </a:r>
            <a:endParaRPr lang="el-GR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52503" y="3129863"/>
            <a:ext cx="2374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n</a:t>
            </a:r>
            <a:r>
              <a:rPr lang="el-GR" b="1" dirty="0" smtClean="0"/>
              <a:t>: βαθμός </a:t>
            </a:r>
          </a:p>
          <a:p>
            <a:pPr algn="ctr"/>
            <a:r>
              <a:rPr lang="el-GR" b="1" dirty="0" smtClean="0"/>
              <a:t>απόδοσης</a:t>
            </a:r>
            <a:endParaRPr lang="el-GR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182561" y="4509120"/>
                <a:ext cx="7138549" cy="988219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l-GR" sz="2000" b="1" dirty="0" smtClean="0"/>
                  <a:t>γ) Γνωρίζουμε ότι ο συντελεστής ισχύος: </a:t>
                </a:r>
                <a:endParaRPr lang="el-GR" sz="2000" b="1" dirty="0" smtClean="0">
                  <a:latin typeface="Cambria Math"/>
                  <a:ea typeface="Cambria Math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2000" b="1" i="0" smtClean="0">
                          <a:latin typeface="Cambria Math"/>
                          <a:ea typeface="Cambria Math"/>
                        </a:rPr>
                        <m:t>𝛔𝛖𝛎𝛗</m:t>
                      </m:r>
                      <m:r>
                        <a:rPr lang="el-GR" sz="2000" b="1" i="0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l-GR" sz="2000" b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l-GR" sz="2000" b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l-GR" sz="2000" b="1" i="0" smtClean="0">
                                  <a:latin typeface="Cambria Math"/>
                                  <a:ea typeface="Cambria Math"/>
                                </a:rPr>
                                <m:t>𝚸</m:t>
                              </m:r>
                            </m:e>
                            <m:sub>
                              <m:r>
                                <a:rPr lang="el-GR" sz="2000" b="1" i="0" smtClean="0">
                                  <a:latin typeface="Cambria Math"/>
                                  <a:ea typeface="Cambria Math"/>
                                </a:rPr>
                                <m:t>𝛂𝛑𝛐𝛒</m:t>
                              </m:r>
                            </m:sub>
                          </m:sSub>
                        </m:num>
                        <m:den>
                          <m:r>
                            <a:rPr lang="en-US" sz="2000" b="1" i="0" smtClean="0">
                              <a:latin typeface="Cambria Math"/>
                              <a:ea typeface="Cambria Math"/>
                            </a:rPr>
                            <m:t>𝐒</m:t>
                          </m:r>
                        </m:den>
                      </m:f>
                      <m:r>
                        <a:rPr lang="en-US" sz="2000" b="1" i="0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000" b="1" i="0" smtClean="0">
                              <a:latin typeface="Cambria Math"/>
                              <a:ea typeface="Cambria Math"/>
                            </a:rPr>
                            <m:t>𝟒𝟕𝟎𝟔</m:t>
                          </m:r>
                        </m:num>
                        <m:den>
                          <m:r>
                            <a:rPr lang="en-US" sz="2000" b="1" i="0" smtClean="0">
                              <a:latin typeface="Cambria Math"/>
                              <a:ea typeface="Cambria Math"/>
                            </a:rPr>
                            <m:t>𝟓𝟗𝟐𝟑</m:t>
                          </m:r>
                          <m:r>
                            <a:rPr lang="en-US" sz="2000" b="1" i="0" smtClean="0">
                              <a:latin typeface="Cambria Math"/>
                              <a:ea typeface="Cambria Math"/>
                            </a:rPr>
                            <m:t>.</m:t>
                          </m:r>
                          <m:r>
                            <a:rPr lang="en-US" sz="2000" b="1" i="0" smtClean="0">
                              <a:latin typeface="Cambria Math"/>
                              <a:ea typeface="Cambria Math"/>
                            </a:rPr>
                            <m:t>𝟔</m:t>
                          </m:r>
                        </m:den>
                      </m:f>
                      <m:r>
                        <a:rPr lang="en-US" sz="2000" b="1" i="0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000" b="1" i="0" smtClean="0">
                          <a:latin typeface="Cambria Math"/>
                          <a:ea typeface="Cambria Math"/>
                        </a:rPr>
                        <m:t>𝟎</m:t>
                      </m:r>
                      <m:r>
                        <a:rPr lang="en-US" sz="2000" b="1" i="0" smtClean="0"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en-US" sz="2000" b="1" i="0" smtClean="0">
                          <a:latin typeface="Cambria Math"/>
                          <a:ea typeface="Cambria Math"/>
                        </a:rPr>
                        <m:t>𝟕𝟗𝟓</m:t>
                      </m:r>
                    </m:oMath>
                  </m:oMathPara>
                </a14:m>
                <a:endParaRPr lang="el-GR" sz="2000" b="1" dirty="0">
                  <a:latin typeface="Cambria Math"/>
                  <a:ea typeface="Cambria Math"/>
                </a:endParaRP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561" y="4509120"/>
                <a:ext cx="7138549" cy="988219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Ορθογώνιο 9"/>
          <p:cNvSpPr/>
          <p:nvPr/>
        </p:nvSpPr>
        <p:spPr>
          <a:xfrm>
            <a:off x="196572" y="2363909"/>
            <a:ext cx="4395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/>
              <a:t>α)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Ορθογώνιο 11"/>
              <p:cNvSpPr/>
              <p:nvPr/>
            </p:nvSpPr>
            <p:spPr>
              <a:xfrm>
                <a:off x="511955" y="3862829"/>
                <a:ext cx="6813147" cy="395429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r>
                  <a:rPr lang="el-GR" dirty="0"/>
                  <a:t>β) </a:t>
                </a:r>
                <a:r>
                  <a:rPr lang="en-US" dirty="0" smtClean="0"/>
                  <a:t> </a:t>
                </a:r>
                <a:r>
                  <a:rPr lang="el-GR" b="1" dirty="0" smtClean="0"/>
                  <a:t>Φαινόμενη ισχύς:   </a:t>
                </a:r>
                <a14:m>
                  <m:oMath xmlns:m="http://schemas.openxmlformats.org/officeDocument/2006/math">
                    <m:r>
                      <a:rPr lang="en-US" b="1" i="0">
                        <a:latin typeface="Cambria Math"/>
                      </a:rPr>
                      <m:t>𝐒</m:t>
                    </m:r>
                    <m:r>
                      <a:rPr lang="en-US" b="1" i="0">
                        <a:latin typeface="Cambria Math"/>
                        <a:ea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b="1" i="1">
                            <a:latin typeface="Cambria Math"/>
                            <a:ea typeface="Cambria Math"/>
                          </a:rPr>
                        </m:ctrlPr>
                      </m:radPr>
                      <m:deg/>
                      <m:e>
                        <m:r>
                          <a:rPr lang="en-US" b="1" i="0">
                            <a:latin typeface="Cambria Math"/>
                            <a:ea typeface="Cambria Math"/>
                          </a:rPr>
                          <m:t>𝟑</m:t>
                        </m:r>
                        <m:r>
                          <a:rPr lang="en-US" b="1" i="0">
                            <a:latin typeface="Cambria Math"/>
                            <a:ea typeface="Cambria Math"/>
                          </a:rPr>
                          <m:t>∙</m:t>
                        </m:r>
                      </m:e>
                    </m:rad>
                    <m:r>
                      <a:rPr lang="en-US" b="1" i="0">
                        <a:latin typeface="Cambria Math"/>
                        <a:ea typeface="Cambria Math"/>
                      </a:rPr>
                      <m:t>𝐔</m:t>
                    </m:r>
                    <m:r>
                      <a:rPr lang="en-US" b="1" i="0"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b="1" i="0">
                        <a:latin typeface="Cambria Math"/>
                        <a:ea typeface="Cambria Math"/>
                      </a:rPr>
                      <m:t>𝐈</m:t>
                    </m:r>
                    <m:r>
                      <a:rPr lang="en-US" b="1" i="0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b="1" i="0" smtClean="0">
                        <a:latin typeface="Cambria Math"/>
                        <a:ea typeface="Cambria Math"/>
                      </a:rPr>
                      <m:t>𝟏</m:t>
                    </m:r>
                    <m:r>
                      <a:rPr lang="en-US" b="1" i="0" smtClean="0">
                        <a:latin typeface="Cambria Math"/>
                        <a:ea typeface="Cambria Math"/>
                      </a:rPr>
                      <m:t>,</m:t>
                    </m:r>
                    <m:r>
                      <a:rPr lang="en-US" b="1" i="0" smtClean="0">
                        <a:latin typeface="Cambria Math"/>
                        <a:ea typeface="Cambria Math"/>
                      </a:rPr>
                      <m:t>𝟕𝟑</m:t>
                    </m:r>
                    <m:r>
                      <a:rPr lang="en-US" b="1" i="0" smtClean="0"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b="1" i="0" smtClean="0">
                        <a:latin typeface="Cambria Math"/>
                        <a:ea typeface="Cambria Math"/>
                      </a:rPr>
                      <m:t>𝟑𝟖𝟎</m:t>
                    </m:r>
                    <m:r>
                      <a:rPr lang="en-US" b="1" i="0" smtClean="0"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b="1" i="0" smtClean="0">
                        <a:latin typeface="Cambria Math"/>
                        <a:ea typeface="Cambria Math"/>
                      </a:rPr>
                      <m:t>𝟗</m:t>
                    </m:r>
                    <m:r>
                      <a:rPr lang="en-US" b="1" i="0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b="1" i="0" smtClean="0">
                        <a:latin typeface="Cambria Math"/>
                        <a:ea typeface="Cambria Math"/>
                      </a:rPr>
                      <m:t>𝟓𝟗𝟐𝟑</m:t>
                    </m:r>
                    <m:r>
                      <a:rPr lang="en-US" b="1" i="0" smtClean="0">
                        <a:latin typeface="Cambria Math"/>
                        <a:ea typeface="Cambria Math"/>
                      </a:rPr>
                      <m:t>,</m:t>
                    </m:r>
                    <m:r>
                      <a:rPr lang="en-US" b="1" i="0" smtClean="0">
                        <a:latin typeface="Cambria Math"/>
                        <a:ea typeface="Cambria Math"/>
                      </a:rPr>
                      <m:t>𝟔</m:t>
                    </m:r>
                    <m:r>
                      <a:rPr lang="en-US" b="1" i="0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b="1" i="0" smtClean="0">
                        <a:latin typeface="Cambria Math"/>
                        <a:ea typeface="Cambria Math"/>
                      </a:rPr>
                      <m:t>𝐕𝐀</m:t>
                    </m:r>
                  </m:oMath>
                </a14:m>
                <a:endParaRPr lang="el-GR" b="1" dirty="0"/>
              </a:p>
            </p:txBody>
          </p:sp>
        </mc:Choice>
        <mc:Fallback xmlns="">
          <p:sp>
            <p:nvSpPr>
              <p:cNvPr id="12" name="Ορθογώνιο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955" y="3862829"/>
                <a:ext cx="6813147" cy="39542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Ορθογώνιο 12"/>
              <p:cNvSpPr/>
              <p:nvPr/>
            </p:nvSpPr>
            <p:spPr>
              <a:xfrm>
                <a:off x="3574598" y="2714219"/>
                <a:ext cx="4830490" cy="702244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0" dirty="0" smtClean="0">
                          <a:latin typeface="Cambria Math"/>
                        </a:rPr>
                        <m:t>𝐧</m:t>
                      </m:r>
                      <m:r>
                        <a:rPr lang="en-US" b="1" i="0" dirty="0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b="1" dirty="0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1" dirty="0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1" i="0" dirty="0" smtClean="0">
                                  <a:latin typeface="Cambria Math"/>
                                  <a:ea typeface="Cambria Math"/>
                                </a:rPr>
                                <m:t>𝐏</m:t>
                              </m:r>
                            </m:e>
                            <m:sub>
                              <m:r>
                                <a:rPr lang="el-GR" b="1" i="0" dirty="0" smtClean="0">
                                  <a:latin typeface="Cambria Math"/>
                                  <a:ea typeface="Cambria Math"/>
                                </a:rPr>
                                <m:t>𝛍𝛈𝛘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1" dirty="0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1" i="0" dirty="0" smtClean="0">
                                  <a:latin typeface="Cambria Math"/>
                                  <a:ea typeface="Cambria Math"/>
                                </a:rPr>
                                <m:t>𝐏</m:t>
                              </m:r>
                            </m:e>
                            <m:sub>
                              <m:r>
                                <a:rPr lang="el-GR" b="1" i="0" dirty="0" smtClean="0">
                                  <a:latin typeface="Cambria Math"/>
                                  <a:ea typeface="Cambria Math"/>
                                </a:rPr>
                                <m:t>𝛂𝛑𝛐𝛒</m:t>
                              </m:r>
                            </m:sub>
                          </m:sSub>
                        </m:den>
                      </m:f>
                      <m:r>
                        <a:rPr lang="en-US" b="1" i="0" dirty="0" smtClean="0">
                          <a:latin typeface="Cambria Math"/>
                          <a:ea typeface="Cambria Math"/>
                        </a:rPr>
                        <m:t>→</m:t>
                      </m:r>
                      <m:sSub>
                        <m:sSubPr>
                          <m:ctrlPr>
                            <a:rPr lang="en-US" b="1" dirty="0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1" i="0" dirty="0" smtClean="0">
                              <a:latin typeface="Cambria Math"/>
                              <a:ea typeface="Cambria Math"/>
                            </a:rPr>
                            <m:t>𝐏</m:t>
                          </m:r>
                        </m:e>
                        <m:sub>
                          <m:r>
                            <a:rPr lang="el-GR" b="1" i="0" dirty="0" smtClean="0">
                              <a:latin typeface="Cambria Math"/>
                              <a:ea typeface="Cambria Math"/>
                            </a:rPr>
                            <m:t>𝛂𝛑𝛐𝛒</m:t>
                          </m:r>
                        </m:sub>
                      </m:sSub>
                      <m:r>
                        <a:rPr lang="en-US" b="1" i="0" dirty="0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b="1" dirty="0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1" dirty="0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1" i="0" dirty="0" smtClean="0">
                                  <a:latin typeface="Cambria Math"/>
                                  <a:ea typeface="Cambria Math"/>
                                </a:rPr>
                                <m:t>𝐏</m:t>
                              </m:r>
                            </m:e>
                            <m:sub>
                              <m:r>
                                <a:rPr lang="el-GR" b="1" i="0" dirty="0" smtClean="0">
                                  <a:latin typeface="Cambria Math"/>
                                  <a:ea typeface="Cambria Math"/>
                                </a:rPr>
                                <m:t>𝛍𝛈𝛘</m:t>
                              </m:r>
                            </m:sub>
                          </m:sSub>
                        </m:num>
                        <m:den>
                          <m:r>
                            <a:rPr lang="en-US" b="1" i="0" dirty="0" smtClean="0">
                              <a:latin typeface="Cambria Math"/>
                              <a:ea typeface="Cambria Math"/>
                            </a:rPr>
                            <m:t>𝐧</m:t>
                          </m:r>
                        </m:den>
                      </m:f>
                      <m:r>
                        <a:rPr lang="en-US" b="1" i="0" dirty="0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b="1" dirty="0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1" i="0" dirty="0" smtClean="0">
                              <a:latin typeface="Cambria Math"/>
                              <a:ea typeface="Cambria Math"/>
                            </a:rPr>
                            <m:t>𝟒𝟎𝟎𝟎</m:t>
                          </m:r>
                        </m:num>
                        <m:den>
                          <m:r>
                            <a:rPr lang="en-US" b="1" i="0" dirty="0" smtClean="0">
                              <a:latin typeface="Cambria Math"/>
                              <a:ea typeface="Cambria Math"/>
                            </a:rPr>
                            <m:t>𝟎</m:t>
                          </m:r>
                          <m:r>
                            <a:rPr lang="en-US" b="1" i="0" dirty="0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b="1" i="0" dirty="0" smtClean="0">
                              <a:latin typeface="Cambria Math"/>
                              <a:ea typeface="Cambria Math"/>
                            </a:rPr>
                            <m:t>𝟖𝟓</m:t>
                          </m:r>
                        </m:den>
                      </m:f>
                      <m:r>
                        <a:rPr lang="en-US" b="1" i="0" dirty="0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1" i="0" dirty="0" smtClean="0">
                          <a:latin typeface="Cambria Math"/>
                          <a:ea typeface="Cambria Math"/>
                        </a:rPr>
                        <m:t>𝟒𝟕𝟎𝟔</m:t>
                      </m:r>
                      <m:r>
                        <a:rPr lang="en-US" b="1" i="0" dirty="0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b="1" i="0" dirty="0" smtClean="0">
                          <a:latin typeface="Cambria Math"/>
                          <a:ea typeface="Cambria Math"/>
                        </a:rPr>
                        <m:t>𝐖</m:t>
                      </m:r>
                    </m:oMath>
                  </m:oMathPara>
                </a14:m>
                <a:endParaRPr lang="el-GR" b="1" dirty="0"/>
              </a:p>
            </p:txBody>
          </p:sp>
        </mc:Choice>
        <mc:Fallback>
          <p:sp>
            <p:nvSpPr>
              <p:cNvPr id="13" name="Ορθογώνιο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4598" y="2714219"/>
                <a:ext cx="4830490" cy="70224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/>
              <p:cNvSpPr txBox="1"/>
              <p:nvPr/>
            </p:nvSpPr>
            <p:spPr>
              <a:xfrm>
                <a:off x="232816" y="5589240"/>
                <a:ext cx="8678368" cy="704745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l-GR" b="1" dirty="0" smtClean="0"/>
                  <a:t>δ) Άεργος ισχύς: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b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0" smtClean="0">
                            <a:latin typeface="Cambria Math"/>
                          </a:rPr>
                          <m:t>𝐒</m:t>
                        </m:r>
                      </m:e>
                      <m:sup>
                        <m:r>
                          <a:rPr lang="en-US" b="1" i="0" smtClean="0"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l-GR" b="1" dirty="0" smtClean="0">
                    <a:latin typeface="Cambria Math"/>
                    <a:ea typeface="Cambria Math"/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b="1" dirty="0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b="1" i="0" dirty="0" smtClean="0">
                            <a:latin typeface="Cambria Math"/>
                            <a:ea typeface="Cambria Math"/>
                          </a:rPr>
                          <m:t>𝐏</m:t>
                        </m:r>
                      </m:e>
                      <m:sup>
                        <m:r>
                          <a:rPr lang="en-US" b="1" i="0" dirty="0" smtClean="0">
                            <a:latin typeface="Cambria Math"/>
                            <a:ea typeface="Cambria Math"/>
                          </a:rPr>
                          <m:t>𝟐</m:t>
                        </m:r>
                      </m:sup>
                    </m:sSup>
                    <m:r>
                      <a:rPr lang="el-GR" b="1" i="0" dirty="0" smtClean="0">
                        <a:latin typeface="Cambria Math"/>
                        <a:ea typeface="Cambria Math"/>
                      </a:rPr>
                      <m:t>+</m:t>
                    </m:r>
                    <m:sSup>
                      <m:sSupPr>
                        <m:ctrlPr>
                          <a:rPr lang="el-GR" b="1" dirty="0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b="1" i="0" dirty="0" smtClean="0">
                            <a:latin typeface="Cambria Math"/>
                            <a:ea typeface="Cambria Math"/>
                          </a:rPr>
                          <m:t>𝐐</m:t>
                        </m:r>
                      </m:e>
                      <m:sup>
                        <m:r>
                          <a:rPr lang="en-US" b="1" i="0" dirty="0" smtClean="0">
                            <a:latin typeface="Cambria Math"/>
                            <a:ea typeface="Cambria Math"/>
                          </a:rPr>
                          <m:t>𝟐</m:t>
                        </m:r>
                      </m:sup>
                    </m:sSup>
                    <m:r>
                      <a:rPr lang="el-GR" b="1" i="0" dirty="0" smtClean="0">
                        <a:latin typeface="Cambria Math"/>
                        <a:ea typeface="Cambria Math"/>
                      </a:rPr>
                      <m:t>→</m:t>
                    </m:r>
                    <m:sSup>
                      <m:sSupPr>
                        <m:ctrlPr>
                          <a:rPr lang="el-GR" b="1" dirty="0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b="1" i="0" dirty="0" smtClean="0">
                            <a:latin typeface="Cambria Math"/>
                            <a:ea typeface="Cambria Math"/>
                          </a:rPr>
                          <m:t>𝐐</m:t>
                        </m:r>
                      </m:e>
                      <m:sup>
                        <m:r>
                          <a:rPr lang="en-US" b="1" i="0" dirty="0" smtClean="0">
                            <a:latin typeface="Cambria Math"/>
                            <a:ea typeface="Cambria Math"/>
                          </a:rPr>
                          <m:t>𝟐</m:t>
                        </m:r>
                      </m:sup>
                    </m:sSup>
                    <m:r>
                      <a:rPr lang="el-GR" b="1" i="0" dirty="0" smtClean="0">
                        <a:latin typeface="Cambria Math"/>
                        <a:ea typeface="Cambria Math"/>
                      </a:rPr>
                      <m:t>=</m:t>
                    </m:r>
                    <m:sSup>
                      <m:sSupPr>
                        <m:ctrlPr>
                          <a:rPr lang="el-GR" b="1" dirty="0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b="1" i="0" dirty="0" smtClean="0">
                            <a:latin typeface="Cambria Math"/>
                            <a:ea typeface="Cambria Math"/>
                          </a:rPr>
                          <m:t>𝐒</m:t>
                        </m:r>
                      </m:e>
                      <m:sup>
                        <m:r>
                          <a:rPr lang="en-US" b="1" i="0" dirty="0" smtClean="0">
                            <a:latin typeface="Cambria Math"/>
                            <a:ea typeface="Cambria Math"/>
                          </a:rPr>
                          <m:t>𝟐</m:t>
                        </m:r>
                      </m:sup>
                    </m:sSup>
                    <m:r>
                      <a:rPr lang="el-GR" b="1" i="0" dirty="0" smtClean="0">
                        <a:latin typeface="Cambria Math"/>
                        <a:ea typeface="Cambria Math"/>
                      </a:rPr>
                      <m:t>−</m:t>
                    </m:r>
                    <m:sSup>
                      <m:sSupPr>
                        <m:ctrlPr>
                          <a:rPr lang="el-GR" b="1" dirty="0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b="1" i="0" dirty="0" smtClean="0">
                            <a:latin typeface="Cambria Math"/>
                            <a:ea typeface="Cambria Math"/>
                          </a:rPr>
                          <m:t>𝐏</m:t>
                        </m:r>
                      </m:e>
                      <m:sup>
                        <m:r>
                          <a:rPr lang="en-US" b="1" i="0" dirty="0" smtClean="0">
                            <a:latin typeface="Cambria Math"/>
                            <a:ea typeface="Cambria Math"/>
                          </a:rPr>
                          <m:t>𝟐</m:t>
                        </m:r>
                      </m:sup>
                    </m:sSup>
                    <m:r>
                      <a:rPr lang="el-GR" b="1" i="0" dirty="0" smtClean="0">
                        <a:latin typeface="Cambria Math"/>
                        <a:ea typeface="Cambria Math"/>
                      </a:rPr>
                      <m:t>→</m:t>
                    </m:r>
                    <m:r>
                      <a:rPr lang="en-US" b="1" i="0" dirty="0" smtClean="0">
                        <a:latin typeface="Cambria Math"/>
                        <a:ea typeface="Cambria Math"/>
                      </a:rPr>
                      <m:t>𝐐</m:t>
                    </m:r>
                    <m:r>
                      <a:rPr lang="en-US" b="1" i="0" dirty="0" smtClean="0">
                        <a:latin typeface="Cambria Math"/>
                        <a:ea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b="1" dirty="0" smtClean="0">
                            <a:latin typeface="Cambria Math"/>
                            <a:ea typeface="Cambria Math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b="1" dirty="0" smtClean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b="1" i="0" dirty="0" smtClean="0">
                                <a:latin typeface="Cambria Math"/>
                                <a:ea typeface="Cambria Math"/>
                              </a:rPr>
                              <m:t>𝐒</m:t>
                            </m:r>
                          </m:e>
                          <m:sup>
                            <m:r>
                              <a:rPr lang="en-US" b="1" i="0" dirty="0" smtClean="0">
                                <a:latin typeface="Cambria Math"/>
                                <a:ea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en-US" b="1" i="0" dirty="0" smtClean="0">
                            <a:latin typeface="Cambria Math"/>
                            <a:ea typeface="Cambria Math"/>
                          </a:rPr>
                          <m:t>−</m:t>
                        </m:r>
                        <m:sSup>
                          <m:sSupPr>
                            <m:ctrlPr>
                              <a:rPr lang="en-US" b="1" dirty="0" smtClean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b="1" i="0" dirty="0" smtClean="0">
                                <a:latin typeface="Cambria Math"/>
                                <a:ea typeface="Cambria Math"/>
                              </a:rPr>
                              <m:t>𝐏</m:t>
                            </m:r>
                          </m:e>
                          <m:sup>
                            <m:r>
                              <a:rPr lang="en-US" b="1" i="0" dirty="0" smtClean="0">
                                <a:latin typeface="Cambria Math"/>
                                <a:ea typeface="Cambria Math"/>
                              </a:rPr>
                              <m:t>𝟐</m:t>
                            </m:r>
                          </m:sup>
                        </m:sSup>
                      </m:e>
                    </m:rad>
                    <m:r>
                      <a:rPr lang="en-US" b="1" i="0" dirty="0" smtClean="0">
                        <a:latin typeface="Cambria Math"/>
                        <a:ea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b="1" dirty="0" smtClean="0">
                            <a:latin typeface="Cambria Math"/>
                            <a:ea typeface="Cambria Math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b="1" dirty="0" smtClean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b="1" i="0" dirty="0" smtClean="0">
                                <a:latin typeface="Cambria Math"/>
                                <a:ea typeface="Cambria Math"/>
                              </a:rPr>
                              <m:t>𝟓𝟗𝟐𝟑</m:t>
                            </m:r>
                            <m:r>
                              <a:rPr lang="en-US" b="1" i="0" dirty="0" smtClean="0">
                                <a:latin typeface="Cambria Math"/>
                                <a:ea typeface="Cambria Math"/>
                              </a:rPr>
                              <m:t>,</m:t>
                            </m:r>
                            <m:r>
                              <a:rPr lang="en-US" b="1" i="0" dirty="0" smtClean="0">
                                <a:latin typeface="Cambria Math"/>
                                <a:ea typeface="Cambria Math"/>
                              </a:rPr>
                              <m:t>𝟔</m:t>
                            </m:r>
                          </m:e>
                          <m:sup>
                            <m:r>
                              <a:rPr lang="en-US" b="1" i="0" dirty="0" smtClean="0">
                                <a:latin typeface="Cambria Math"/>
                                <a:ea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en-US" b="1" i="0" dirty="0" smtClean="0">
                            <a:latin typeface="Cambria Math"/>
                            <a:ea typeface="Cambria Math"/>
                          </a:rPr>
                          <m:t>−</m:t>
                        </m:r>
                        <m:sSup>
                          <m:sSupPr>
                            <m:ctrlPr>
                              <a:rPr lang="en-US" b="1" dirty="0" smtClean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b="1" i="0" dirty="0" smtClean="0">
                                <a:latin typeface="Cambria Math"/>
                                <a:ea typeface="Cambria Math"/>
                              </a:rPr>
                              <m:t>𝟒𝟕𝟎𝟔</m:t>
                            </m:r>
                          </m:e>
                          <m:sup>
                            <m:r>
                              <a:rPr lang="en-US" b="1" i="0" dirty="0" smtClean="0">
                                <a:latin typeface="Cambria Math"/>
                                <a:ea typeface="Cambria Math"/>
                              </a:rPr>
                              <m:t>𝟐</m:t>
                            </m:r>
                          </m:sup>
                        </m:sSup>
                      </m:e>
                    </m:rad>
                    <m:r>
                      <a:rPr lang="en-US" b="1" i="0" dirty="0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b="1" i="0" dirty="0" smtClean="0">
                        <a:latin typeface="Cambria Math"/>
                        <a:ea typeface="Cambria Math"/>
                      </a:rPr>
                      <m:t>𝟑𝟓𝟗𝟖</m:t>
                    </m:r>
                    <m:r>
                      <a:rPr lang="en-US" b="1" i="0" dirty="0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b="1" i="0" dirty="0" smtClean="0">
                        <a:latin typeface="Cambria Math"/>
                        <a:ea typeface="Cambria Math"/>
                      </a:rPr>
                      <m:t>𝐕𝐀𝐫</m:t>
                    </m:r>
                  </m:oMath>
                </a14:m>
                <a:endParaRPr lang="el-GR" b="1" dirty="0"/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816" y="5589240"/>
                <a:ext cx="8678368" cy="70474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97041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6" grpId="0" animBg="1"/>
      <p:bldP spid="5" grpId="0"/>
      <p:bldP spid="8" grpId="0"/>
      <p:bldP spid="9" grpId="0"/>
      <p:bldP spid="7" grpId="0" build="p" animBg="1"/>
      <p:bldP spid="10" grpId="0"/>
      <p:bldP spid="12" grpId="0" build="p" animBg="1"/>
      <p:bldP spid="13" grpId="0" build="p" animBg="1"/>
      <p:bldP spid="14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260648"/>
            <a:ext cx="7776864" cy="92333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dirty="0" smtClean="0"/>
              <a:t>5) </a:t>
            </a:r>
            <a:r>
              <a:rPr lang="el-GR" dirty="0" smtClean="0"/>
              <a:t>Σε ένα τριφασικό δίκτυο 4 αγωγών (3 φάσεις και ουδέτερος), το οποί</a:t>
            </a:r>
            <a:r>
              <a:rPr lang="en-US" dirty="0" smtClean="0"/>
              <a:t>o</a:t>
            </a:r>
            <a:r>
              <a:rPr lang="el-GR" dirty="0" smtClean="0"/>
              <a:t> έχει πολική τάση 380</a:t>
            </a:r>
            <a:r>
              <a:rPr lang="en-US" dirty="0" smtClean="0"/>
              <a:t>V</a:t>
            </a:r>
            <a:r>
              <a:rPr lang="el-GR" dirty="0" smtClean="0"/>
              <a:t> συνδέουμε μεταξύ αγωγού φάσης και ουδέτερου ένα μονοφασικό καταναλωτή. Τι τάση θα επικρατεί στα άκρα του;</a:t>
            </a:r>
            <a:endParaRPr lang="el-GR" dirty="0"/>
          </a:p>
        </p:txBody>
      </p:sp>
      <p:sp>
        <p:nvSpPr>
          <p:cNvPr id="3" name="TextBox 2"/>
          <p:cNvSpPr txBox="1"/>
          <p:nvPr/>
        </p:nvSpPr>
        <p:spPr>
          <a:xfrm>
            <a:off x="755576" y="1988840"/>
            <a:ext cx="80893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Θα επικρατεί η πολική τάση 380 </a:t>
            </a:r>
            <a:r>
              <a:rPr lang="en-US" dirty="0" smtClean="0"/>
              <a:t>V</a:t>
            </a:r>
            <a:r>
              <a:rPr lang="el-GR" dirty="0" smtClean="0"/>
              <a:t>, διότι αφού έχουμε ουδέτερο θα έχουμε σύνδεση σε αστέρα άρα ισχύει </a:t>
            </a:r>
            <a:r>
              <a:rPr lang="en-US" dirty="0" smtClean="0"/>
              <a:t>U</a:t>
            </a:r>
            <a:r>
              <a:rPr lang="el-GR" baseline="-25000" dirty="0" smtClean="0"/>
              <a:t>π</a:t>
            </a:r>
            <a:r>
              <a:rPr lang="el-GR" dirty="0" smtClean="0"/>
              <a:t> = </a:t>
            </a:r>
            <a:r>
              <a:rPr lang="en-US" dirty="0" smtClean="0"/>
              <a:t>U</a:t>
            </a:r>
            <a:r>
              <a:rPr lang="el-GR" baseline="-25000" dirty="0"/>
              <a:t>φ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22385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0653" y="188640"/>
            <a:ext cx="7776864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dirty="0" smtClean="0"/>
              <a:t>6) </a:t>
            </a:r>
            <a:r>
              <a:rPr lang="el-GR" dirty="0" smtClean="0"/>
              <a:t>Αν σε μία τριφασική γραμμή χωρίς ουδέτερο αγωγό πολικής τάσης 380</a:t>
            </a:r>
            <a:r>
              <a:rPr lang="en-US" dirty="0" smtClean="0"/>
              <a:t>V </a:t>
            </a:r>
            <a:r>
              <a:rPr lang="el-GR" dirty="0" smtClean="0"/>
              <a:t>συνδέσουμε τρεις ίσες αντιστάσεις σε σύνδεση</a:t>
            </a:r>
            <a:r>
              <a:rPr lang="en-US" dirty="0" smtClean="0"/>
              <a:t> </a:t>
            </a:r>
            <a:r>
              <a:rPr lang="el-GR" dirty="0" smtClean="0"/>
              <a:t>αστέρα, ποια τάση θα επικρατεί στα άκρα κάθε αντίστασης;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880301" y="5085184"/>
                <a:ext cx="6840760" cy="12083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dirty="0" smtClean="0"/>
                  <a:t>Όπως φαίνεται και από τα παραπάνω σχήμα θα έχουμε:</a:t>
                </a:r>
                <a:endParaRPr lang="en-US" dirty="0" smtClean="0"/>
              </a:p>
              <a:p>
                <a:endParaRPr lang="el-GR" dirty="0" smtClean="0"/>
              </a:p>
              <a:p>
                <a:r>
                  <a:rPr lang="en-US" sz="2400" b="1" dirty="0" smtClean="0"/>
                  <a:t>U</a:t>
                </a:r>
                <a:r>
                  <a:rPr lang="en-US" sz="2400" b="1" baseline="-25000" dirty="0" smtClean="0"/>
                  <a:t>K</a:t>
                </a:r>
                <a:r>
                  <a:rPr lang="en-US" sz="2400" b="1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1" i="0" smtClean="0">
                            <a:latin typeface="Cambria Math"/>
                          </a:rPr>
                          <m:t>𝐔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400" b="1" i="1" smtClean="0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b="1" i="0" smtClean="0">
                                <a:latin typeface="Cambria Math"/>
                              </a:rPr>
                              <m:t>𝟑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2400" b="1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1" i="0" smtClean="0">
                            <a:latin typeface="Cambria Math"/>
                          </a:rPr>
                          <m:t>𝟑𝟖𝟎</m:t>
                        </m:r>
                      </m:num>
                      <m:den>
                        <m:r>
                          <a:rPr lang="en-US" sz="2400" b="1" i="0" smtClean="0">
                            <a:latin typeface="Cambria Math"/>
                          </a:rPr>
                          <m:t>𝟏</m:t>
                        </m:r>
                        <m:r>
                          <a:rPr lang="en-US" sz="2400" b="1" i="0" smtClean="0">
                            <a:latin typeface="Cambria Math"/>
                          </a:rPr>
                          <m:t>,</m:t>
                        </m:r>
                        <m:r>
                          <a:rPr lang="en-US" sz="2400" b="1" i="0" smtClean="0">
                            <a:latin typeface="Cambria Math"/>
                          </a:rPr>
                          <m:t>𝟕𝟑</m:t>
                        </m:r>
                      </m:den>
                    </m:f>
                    <m:r>
                      <a:rPr lang="en-US" sz="2400" b="1" i="0" smtClean="0">
                        <a:latin typeface="Cambria Math"/>
                      </a:rPr>
                      <m:t>=</m:t>
                    </m:r>
                    <m:r>
                      <a:rPr lang="en-US" sz="2400" b="1" i="0" smtClean="0">
                        <a:latin typeface="Cambria Math"/>
                      </a:rPr>
                      <m:t>𝟐𝟐𝟎</m:t>
                    </m:r>
                    <m:r>
                      <a:rPr lang="en-US" sz="2400" b="1" i="0" smtClean="0">
                        <a:latin typeface="Cambria Math"/>
                      </a:rPr>
                      <m:t> </m:t>
                    </m:r>
                    <m:r>
                      <a:rPr lang="en-US" sz="2400" b="1" i="0" smtClean="0">
                        <a:latin typeface="Cambria Math"/>
                      </a:rPr>
                      <m:t>𝐕</m:t>
                    </m:r>
                  </m:oMath>
                </a14:m>
                <a:endParaRPr lang="el-GR" sz="2400" b="1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301" y="5085184"/>
                <a:ext cx="6840760" cy="1208344"/>
              </a:xfrm>
              <a:prstGeom prst="rect">
                <a:avLst/>
              </a:prstGeom>
              <a:blipFill rotWithShape="1">
                <a:blip r:embed="rId3"/>
                <a:stretch>
                  <a:fillRect l="-1336" t="-2525" b="-202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02" r="19252" b="8204"/>
          <a:stretch/>
        </p:blipFill>
        <p:spPr bwMode="auto">
          <a:xfrm>
            <a:off x="880301" y="1309391"/>
            <a:ext cx="6394068" cy="3646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3153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431</TotalTime>
  <Words>1572</Words>
  <Application>Microsoft Office PowerPoint</Application>
  <PresentationFormat>Προβολή στην οθόνη (4:3)</PresentationFormat>
  <Paragraphs>95</Paragraphs>
  <Slides>12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12</vt:i4>
      </vt:variant>
    </vt:vector>
  </HeadingPairs>
  <TitlesOfParts>
    <vt:vector size="13" baseType="lpstr">
      <vt:lpstr>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ioannis</dc:creator>
  <cp:lastModifiedBy>ioannis</cp:lastModifiedBy>
  <cp:revision>14</cp:revision>
  <dcterms:created xsi:type="dcterms:W3CDTF">2018-12-09T21:19:28Z</dcterms:created>
  <dcterms:modified xsi:type="dcterms:W3CDTF">2018-12-29T20:55:09Z</dcterms:modified>
</cp:coreProperties>
</file>