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3" r:id="rId4"/>
    <p:sldId id="265" r:id="rId5"/>
    <p:sldId id="260" r:id="rId6"/>
    <p:sldId id="258" r:id="rId7"/>
    <p:sldId id="261" r:id="rId8"/>
    <p:sldId id="259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62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5D142-22C3-4BE0-A08E-8BBAA30F7E5D}" type="datetimeFigureOut">
              <a:rPr lang="el-GR" smtClean="0"/>
              <a:t>13/9/2019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EDE49-8E27-4A05-B767-5A7143DD4A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643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F92F6-7374-435A-8D82-07EC32FFF828}" type="datetime1">
              <a:rPr lang="el-GR" smtClean="0"/>
              <a:t>13/9/2019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18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3E87-3DC3-4D0A-8230-37B44E0C8C66}" type="datetime1">
              <a:rPr lang="el-GR" smtClean="0"/>
              <a:t>13/9/2019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421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EBE0F-AD15-4867-BC23-CD7828786C4A}" type="datetime1">
              <a:rPr lang="el-GR" smtClean="0"/>
              <a:t>13/9/2019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388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EC4A-9613-41C8-9B22-28FCCA491CF8}" type="datetime1">
              <a:rPr lang="el-GR" smtClean="0"/>
              <a:t>13/9/2019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162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B5C2-CF25-464C-9B12-4F9D29B70356}" type="datetime1">
              <a:rPr lang="el-GR" smtClean="0"/>
              <a:t>13/9/2019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154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7991-5E00-4ED0-9EE1-C396865236E3}" type="datetime1">
              <a:rPr lang="el-GR" smtClean="0"/>
              <a:t>13/9/2019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0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D78A-C58B-4CD6-BD22-B574D2DB2594}" type="datetime1">
              <a:rPr lang="el-GR" smtClean="0"/>
              <a:t>13/9/2019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139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48F8-0D40-41A6-B305-CDEB7E82461F}" type="datetime1">
              <a:rPr lang="el-GR" smtClean="0"/>
              <a:t>13/9/2019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296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9F6-8D98-442C-B4CF-CF4103BF28B9}" type="datetime1">
              <a:rPr lang="el-GR" smtClean="0"/>
              <a:t>13/9/2019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649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B56A-0D1C-40CB-A2D3-F70AF70C41E8}" type="datetime1">
              <a:rPr lang="el-GR" smtClean="0"/>
              <a:t>13/9/2019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465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63D6-CE13-4AE5-8C21-F0600E35C5B4}" type="datetime1">
              <a:rPr lang="el-GR" smtClean="0"/>
              <a:t>13/9/2019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713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914E3-F405-44CA-9B96-E670FBF3F259}" type="datetime1">
              <a:rPr lang="el-GR" smtClean="0"/>
              <a:t>13/9/2019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672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628470" y="1556792"/>
            <a:ext cx="5887061" cy="21532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3600" b="1" dirty="0" smtClean="0"/>
              <a:t>ΕΝΟΤΗΤΑ 5.4 </a:t>
            </a:r>
          </a:p>
          <a:p>
            <a:pPr algn="ctr">
              <a:lnSpc>
                <a:spcPct val="200000"/>
              </a:lnSpc>
            </a:pPr>
            <a:r>
              <a:rPr lang="el-GR" sz="3600" b="1" dirty="0" smtClean="0"/>
              <a:t>ΣΥΝΤΟΝΙΣΜΟΣ ΚΥΚΛΩΜΑΤΟΣ</a:t>
            </a:r>
            <a:endParaRPr lang="el-GR" sz="3600" b="1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1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754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" t="16901" r="46251" b="16760"/>
          <a:stretch/>
        </p:blipFill>
        <p:spPr bwMode="auto">
          <a:xfrm>
            <a:off x="224714" y="1094872"/>
            <a:ext cx="4707326" cy="3225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8848" y="4335830"/>
                <a:ext cx="8966303" cy="73866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l-GR" sz="2000" dirty="0" smtClean="0"/>
                  <a:t>Τάση στον ωμικό αντιστάτη: </a:t>
                </a:r>
                <a:r>
                  <a:rPr lang="en-US" sz="2800" b="1" dirty="0"/>
                  <a:t>U</a:t>
                </a:r>
                <a:r>
                  <a:rPr lang="en-US" sz="2800" b="1" baseline="-25000" dirty="0"/>
                  <a:t>R</a:t>
                </a:r>
                <a:r>
                  <a:rPr lang="el-GR" sz="2800" b="1" baseline="-25000" dirty="0"/>
                  <a:t> </a:t>
                </a:r>
                <a:r>
                  <a:rPr lang="el-GR" sz="2800" b="1" dirty="0" smtClean="0"/>
                  <a:t>= </a:t>
                </a:r>
                <a:r>
                  <a:rPr lang="en-US" sz="2800" b="1" dirty="0" smtClean="0"/>
                  <a:t>I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800" b="1" dirty="0" smtClean="0"/>
                  <a:t>R </a:t>
                </a:r>
                <a:r>
                  <a:rPr lang="el-GR" sz="2000" dirty="0" smtClean="0"/>
                  <a:t>η τάση συμφασική με το ρεύμα</a:t>
                </a:r>
                <a:r>
                  <a:rPr lang="en-US" sz="2000" dirty="0" smtClean="0"/>
                  <a:t>, </a:t>
                </a:r>
                <a:endParaRPr lang="el-GR" sz="20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8" y="4335830"/>
                <a:ext cx="8966303" cy="738664"/>
              </a:xfrm>
              <a:prstGeom prst="rect">
                <a:avLst/>
              </a:prstGeom>
              <a:blipFill rotWithShape="1">
                <a:blip r:embed="rId3"/>
                <a:stretch>
                  <a:fillRect l="-1633" b="-1405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B69-0CD1-4062-B42D-161730878E67}" type="slidenum">
              <a:rPr lang="el-GR" smtClean="0"/>
              <a:t>2</a:t>
            </a:fld>
            <a:endParaRPr lang="el-GR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683568" y="213285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2519772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4801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9812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L</a:t>
            </a:r>
            <a:endParaRPr lang="el-GR" sz="2400" b="1" dirty="0"/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3706888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6928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5914709" y="575111"/>
            <a:ext cx="36004" cy="3934009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5282171" y="3015674"/>
            <a:ext cx="3675529" cy="0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579005" y="3113015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endParaRPr lang="el-GR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574551" y="419936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l-GR" sz="2800" dirty="0"/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H="1">
            <a:off x="5986717" y="3035727"/>
            <a:ext cx="984193" cy="0"/>
          </a:xfrm>
          <a:prstGeom prst="line">
            <a:avLst/>
          </a:prstGeom>
          <a:ln w="381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5986717" y="2995622"/>
            <a:ext cx="2088232" cy="20052"/>
          </a:xfrm>
          <a:prstGeom prst="line">
            <a:avLst/>
          </a:prstGeom>
          <a:ln w="381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12545" y="299562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endParaRPr lang="el-GR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21911" y="122130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/>
              <a:t>L</a:t>
            </a:r>
            <a:endParaRPr lang="el-GR" sz="2800" b="1" dirty="0"/>
          </a:p>
        </p:txBody>
      </p:sp>
      <p:cxnSp>
        <p:nvCxnSpPr>
          <p:cNvPr id="28" name="Ευθεία γραμμή σύνδεσης 27"/>
          <p:cNvCxnSpPr/>
          <p:nvPr/>
        </p:nvCxnSpPr>
        <p:spPr>
          <a:xfrm>
            <a:off x="5954905" y="1482910"/>
            <a:ext cx="31812" cy="1512712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V="1">
            <a:off x="5954905" y="3035727"/>
            <a:ext cx="31812" cy="1473393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96263" y="3812610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C</a:t>
            </a:r>
            <a:endParaRPr lang="el-GR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642901" y="3035727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R</a:t>
            </a:r>
            <a:endParaRPr lang="el-GR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Ορθογώνιο 49"/>
              <p:cNvSpPr/>
              <p:nvPr/>
            </p:nvSpPr>
            <p:spPr>
              <a:xfrm>
                <a:off x="-24255" y="5128373"/>
                <a:ext cx="8758429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l-GR" sz="2000" dirty="0"/>
                  <a:t>Τάση στο πηνίο: </a:t>
                </a:r>
                <a:r>
                  <a:rPr lang="en-US" sz="2000" b="1" dirty="0"/>
                  <a:t>U</a:t>
                </a:r>
                <a:r>
                  <a:rPr lang="en-US" sz="2000" b="1" baseline="-25000" dirty="0"/>
                  <a:t>L</a:t>
                </a:r>
                <a:r>
                  <a:rPr lang="el-GR" sz="2000" b="1" dirty="0"/>
                  <a:t>= </a:t>
                </a:r>
                <a:r>
                  <a:rPr lang="en-US" sz="2000" b="1" dirty="0"/>
                  <a:t>I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/>
                  <a:t>X</a:t>
                </a:r>
                <a:r>
                  <a:rPr lang="en-US" sz="2000" b="1" baseline="-25000" dirty="0"/>
                  <a:t>L</a:t>
                </a:r>
                <a:r>
                  <a:rPr lang="en-US" sz="2000" b="1" dirty="0"/>
                  <a:t>=I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2000" b="1">
                        <a:latin typeface="Cambria Math"/>
                        <a:ea typeface="Cambria Math"/>
                      </a:rPr>
                      <m:t>𝛚</m:t>
                    </m:r>
                  </m:oMath>
                </a14:m>
                <a:r>
                  <a:rPr lang="en-US" sz="2000" b="1" dirty="0"/>
                  <a:t>L =</a:t>
                </a:r>
                <a:r>
                  <a:rPr lang="el-GR" sz="2000" b="1" dirty="0"/>
                  <a:t> </a:t>
                </a:r>
                <a:r>
                  <a:rPr lang="en-US" sz="2000" b="1" dirty="0"/>
                  <a:t>I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sz="2000" b="1" dirty="0"/>
                  <a:t>2π</a:t>
                </a:r>
                <a:r>
                  <a:rPr lang="en-US" sz="2000" b="1" dirty="0" err="1"/>
                  <a:t>fL</a:t>
                </a:r>
                <a:r>
                  <a:rPr lang="en-US" sz="2000" b="1" dirty="0"/>
                  <a:t> </a:t>
                </a:r>
                <a:r>
                  <a:rPr lang="el-GR" sz="2000" dirty="0"/>
                  <a:t>η τάση προπορεύεται του </a:t>
                </a:r>
                <a:r>
                  <a:rPr lang="el-GR" sz="2000" dirty="0" smtClean="0"/>
                  <a:t>ρεύματος</a:t>
                </a:r>
                <a:r>
                  <a:rPr lang="en-US" sz="2000" dirty="0" smtClean="0"/>
                  <a:t> 90</a:t>
                </a:r>
                <a:r>
                  <a:rPr lang="en-US" sz="2000" baseline="30000" dirty="0"/>
                  <a:t>0</a:t>
                </a:r>
                <a:endParaRPr lang="el-GR" sz="2000" dirty="0"/>
              </a:p>
            </p:txBody>
          </p:sp>
        </mc:Choice>
        <mc:Fallback xmlns=""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255" y="5128373"/>
                <a:ext cx="8758429" cy="553998"/>
              </a:xfrm>
              <a:prstGeom prst="rect">
                <a:avLst/>
              </a:prstGeom>
              <a:blipFill rotWithShape="1">
                <a:blip r:embed="rId4"/>
                <a:stretch>
                  <a:fillRect l="-557" b="-98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16840" y="5733256"/>
                <a:ext cx="8653750" cy="7539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l-GR" sz="2000" dirty="0">
                    <a:solidFill>
                      <a:prstClr val="black"/>
                    </a:solidFill>
                  </a:rPr>
                  <a:t>Τάση στον πυκνωτή: </a:t>
                </a:r>
                <a:r>
                  <a:rPr lang="en-US" sz="2000" b="1" dirty="0">
                    <a:solidFill>
                      <a:prstClr val="black"/>
                    </a:solidFill>
                  </a:rPr>
                  <a:t>U</a:t>
                </a:r>
                <a:r>
                  <a:rPr lang="en-US" sz="2000" b="1" baseline="-25000" dirty="0">
                    <a:solidFill>
                      <a:prstClr val="black"/>
                    </a:solidFill>
                  </a:rPr>
                  <a:t>C  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= </a:t>
                </a:r>
                <a:r>
                  <a:rPr lang="en-US" sz="2000" b="1" dirty="0">
                    <a:solidFill>
                      <a:prstClr val="black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</a:rPr>
                  <a:t>X</a:t>
                </a:r>
                <a:r>
                  <a:rPr lang="en-US" sz="2000" b="1" baseline="-25000" dirty="0">
                    <a:solidFill>
                      <a:prstClr val="black"/>
                    </a:solidFill>
                  </a:rPr>
                  <a:t>C </a:t>
                </a:r>
                <a:r>
                  <a:rPr lang="en-US" sz="2000" b="1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prstClr val="black"/>
                            </a:solidFill>
                          </a:rPr>
                          <m:t>I</m:t>
                        </m:r>
                      </m:num>
                      <m:den>
                        <m:r>
                          <a:rPr lang="el-GR" sz="20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𝛚</m:t>
                        </m:r>
                        <m:r>
                          <a:rPr lang="en-US" sz="20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prstClr val="black"/>
                    </a:solidFill>
                  </a:rPr>
                  <a:t> =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prstClr val="black"/>
                            </a:solidFill>
                          </a:rPr>
                          <m:t>I</m:t>
                        </m:r>
                      </m:num>
                      <m:den>
                        <m:r>
                          <a:rPr lang="en-US" sz="20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l-GR" sz="20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𝛑</m:t>
                        </m:r>
                        <m:r>
                          <a:rPr lang="en-US" sz="20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𝐟</m:t>
                        </m:r>
                        <m:r>
                          <a:rPr lang="en-US" sz="2000" b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b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prstClr val="black"/>
                    </a:solidFill>
                  </a:rPr>
                  <a:t> 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 </a:t>
                </a:r>
                <a:r>
                  <a:rPr lang="el-GR" sz="2000" dirty="0">
                    <a:solidFill>
                      <a:prstClr val="black"/>
                    </a:solidFill>
                  </a:rPr>
                  <a:t>η τάση έπεται του </a:t>
                </a:r>
                <a:r>
                  <a:rPr lang="el-GR" sz="2000" dirty="0" smtClean="0">
                    <a:solidFill>
                      <a:prstClr val="black"/>
                    </a:solidFill>
                  </a:rPr>
                  <a:t>ρεύματος</a:t>
                </a:r>
                <a:r>
                  <a:rPr lang="en-US" sz="20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2000" dirty="0"/>
                  <a:t>90</a:t>
                </a:r>
                <a:r>
                  <a:rPr lang="en-US" sz="2000" baseline="30000" dirty="0"/>
                  <a:t>0</a:t>
                </a:r>
                <a:endParaRPr lang="el-GR" sz="2000" dirty="0"/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0" y="5733256"/>
                <a:ext cx="8653750" cy="753924"/>
              </a:xfrm>
              <a:prstGeom prst="rect">
                <a:avLst/>
              </a:prstGeom>
              <a:blipFill rotWithShape="1">
                <a:blip r:embed="rId5"/>
                <a:stretch>
                  <a:fillRect l="-634" b="-48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83568" y="0"/>
            <a:ext cx="76328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2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2" grpId="0"/>
      <p:bldP spid="16" grpId="0"/>
      <p:bldP spid="19" grpId="0"/>
      <p:bldP spid="25" grpId="0"/>
      <p:bldP spid="27" grpId="0"/>
      <p:bldP spid="36" grpId="0"/>
      <p:bldP spid="51" grpId="0"/>
      <p:bldP spid="50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" t="16901" r="46251" b="16760"/>
          <a:stretch/>
        </p:blipFill>
        <p:spPr bwMode="auto">
          <a:xfrm>
            <a:off x="224714" y="1094872"/>
            <a:ext cx="4707326" cy="3225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B69-0CD1-4062-B42D-161730878E67}" type="slidenum">
              <a:rPr lang="el-GR" smtClean="0"/>
              <a:t>3</a:t>
            </a:fld>
            <a:endParaRPr lang="el-GR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683568" y="213285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2519772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4801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9812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L</a:t>
            </a:r>
            <a:endParaRPr lang="el-GR" sz="2400" b="1" dirty="0"/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3706888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6928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5914709" y="575111"/>
            <a:ext cx="36004" cy="3934009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5282171" y="3015674"/>
            <a:ext cx="3675529" cy="0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749084" y="2512507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endParaRPr lang="el-GR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574551" y="419936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l-GR" sz="2800" dirty="0"/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H="1">
            <a:off x="5986717" y="3035727"/>
            <a:ext cx="984193" cy="0"/>
          </a:xfrm>
          <a:prstGeom prst="line">
            <a:avLst/>
          </a:prstGeom>
          <a:ln w="381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5986717" y="2995622"/>
            <a:ext cx="2088232" cy="20052"/>
          </a:xfrm>
          <a:prstGeom prst="line">
            <a:avLst/>
          </a:prstGeom>
          <a:ln w="381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12545" y="299562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endParaRPr lang="el-GR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21911" y="122130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/>
              <a:t>L</a:t>
            </a:r>
            <a:endParaRPr lang="el-GR" sz="2800" b="1" dirty="0"/>
          </a:p>
        </p:txBody>
      </p:sp>
      <p:cxnSp>
        <p:nvCxnSpPr>
          <p:cNvPr id="28" name="Ευθεία γραμμή σύνδεσης 27"/>
          <p:cNvCxnSpPr/>
          <p:nvPr/>
        </p:nvCxnSpPr>
        <p:spPr>
          <a:xfrm>
            <a:off x="5954905" y="1482910"/>
            <a:ext cx="31812" cy="1512712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V="1">
            <a:off x="5954905" y="3035727"/>
            <a:ext cx="31812" cy="1473393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96263" y="3812610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C</a:t>
            </a:r>
            <a:endParaRPr lang="el-GR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642901" y="3035727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R</a:t>
            </a:r>
            <a:endParaRPr lang="el-GR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3568" y="0"/>
            <a:ext cx="76328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78105" y="4653136"/>
            <a:ext cx="8496944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/>
              <a:t>Αν </a:t>
            </a:r>
            <a:r>
              <a:rPr lang="en-US" sz="2000" b="1" dirty="0" smtClean="0"/>
              <a:t>U</a:t>
            </a:r>
            <a:r>
              <a:rPr lang="en-US" sz="2000" b="1" baseline="-25000" dirty="0" smtClean="0"/>
              <a:t>L</a:t>
            </a:r>
            <a:r>
              <a:rPr lang="en-US" sz="2000" b="1" dirty="0" smtClean="0"/>
              <a:t> = U</a:t>
            </a:r>
            <a:r>
              <a:rPr lang="en-US" sz="2000" b="1" baseline="-25000" dirty="0" smtClean="0"/>
              <a:t>C</a:t>
            </a:r>
            <a:r>
              <a:rPr lang="en-US" sz="2000" b="1" dirty="0" smtClean="0"/>
              <a:t> </a:t>
            </a:r>
            <a:r>
              <a:rPr lang="el-GR" sz="2000" b="1" dirty="0" smtClean="0"/>
              <a:t>τότε αλληλοαναιρούνται και μένει μόνο η τάση </a:t>
            </a:r>
            <a:r>
              <a:rPr lang="en-US" sz="2000" b="1" dirty="0" smtClean="0"/>
              <a:t>U</a:t>
            </a:r>
            <a:r>
              <a:rPr lang="en-US" sz="2000" b="1" baseline="-25000" dirty="0" smtClean="0"/>
              <a:t>R</a:t>
            </a:r>
            <a:r>
              <a:rPr lang="en-US" sz="2000" b="1" dirty="0" smtClean="0"/>
              <a:t> = U, </a:t>
            </a:r>
            <a:endParaRPr lang="el-GR" sz="2000" b="1" dirty="0"/>
          </a:p>
        </p:txBody>
      </p:sp>
      <p:sp>
        <p:nvSpPr>
          <p:cNvPr id="29" name="Ορθογώνιο 28"/>
          <p:cNvSpPr/>
          <p:nvPr/>
        </p:nvSpPr>
        <p:spPr>
          <a:xfrm>
            <a:off x="402004" y="5486621"/>
            <a:ext cx="81959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/>
              <a:t>Συντονισμός: </a:t>
            </a:r>
            <a:r>
              <a:rPr lang="el-GR" dirty="0"/>
              <a:t>Σε κύκλωμα </a:t>
            </a:r>
            <a:r>
              <a:rPr lang="en-US" dirty="0"/>
              <a:t>R, L, C </a:t>
            </a:r>
            <a:r>
              <a:rPr lang="el-GR" dirty="0"/>
              <a:t>η τάση και το ρεύμα βρίσκονται </a:t>
            </a:r>
            <a:r>
              <a:rPr lang="el-GR" b="1" dirty="0"/>
              <a:t>σε φάση </a:t>
            </a:r>
            <a:r>
              <a:rPr lang="el-GR" dirty="0"/>
              <a:t>(</a:t>
            </a:r>
            <a:r>
              <a:rPr lang="el-GR" dirty="0" err="1"/>
              <a:t>Δφ=0</a:t>
            </a:r>
            <a:r>
              <a:rPr lang="el-GR" dirty="0"/>
              <a:t>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/>
              <a:t>Οι τιμές τάσης και έντασης παίρνουν </a:t>
            </a:r>
            <a:r>
              <a:rPr lang="el-GR" b="1" dirty="0"/>
              <a:t>μέγιστες τιμές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6470221" y="1615747"/>
            <a:ext cx="1726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U</a:t>
            </a:r>
            <a:r>
              <a:rPr lang="en-US" sz="2800" b="1" baseline="-25000" dirty="0" smtClean="0">
                <a:solidFill>
                  <a:prstClr val="black"/>
                </a:solidFill>
              </a:rPr>
              <a:t>L </a:t>
            </a:r>
            <a:r>
              <a:rPr lang="en-US" sz="2800" b="1" dirty="0" smtClean="0">
                <a:solidFill>
                  <a:prstClr val="black"/>
                </a:solidFill>
              </a:rPr>
              <a:t>– </a:t>
            </a:r>
            <a:r>
              <a:rPr lang="en-US" sz="2800" b="1" dirty="0" smtClean="0"/>
              <a:t>U</a:t>
            </a:r>
            <a:r>
              <a:rPr lang="en-US" sz="2800" b="1" baseline="-25000" dirty="0" smtClean="0"/>
              <a:t>C </a:t>
            </a:r>
            <a:r>
              <a:rPr lang="en-US" sz="2800" b="1" dirty="0" smtClean="0">
                <a:solidFill>
                  <a:prstClr val="black"/>
                </a:solidFill>
              </a:rPr>
              <a:t>= 0</a:t>
            </a:r>
            <a:endParaRPr lang="el-GR" sz="2800" b="1" dirty="0">
              <a:solidFill>
                <a:prstClr val="black"/>
              </a:solidFill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8074949" y="3050843"/>
            <a:ext cx="679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</a:rPr>
              <a:t>= U</a:t>
            </a:r>
            <a:endParaRPr lang="el-GR" sz="2800" b="1" dirty="0">
              <a:solidFill>
                <a:prstClr val="black"/>
              </a:solidFill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872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6" grpId="0"/>
      <p:bldP spid="19" grpId="0"/>
      <p:bldP spid="25" grpId="0"/>
      <p:bldP spid="27" grpId="0"/>
      <p:bldP spid="36" grpId="0"/>
      <p:bldP spid="51" grpId="0"/>
      <p:bldP spid="26" grpId="0"/>
      <p:bldP spid="29" grpId="0"/>
      <p:bldP spid="4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" t="16901" r="46251" b="16760"/>
          <a:stretch/>
        </p:blipFill>
        <p:spPr bwMode="auto">
          <a:xfrm>
            <a:off x="224714" y="1094872"/>
            <a:ext cx="4707326" cy="3225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B69-0CD1-4062-B42D-161730878E67}" type="slidenum">
              <a:rPr lang="el-GR" smtClean="0"/>
              <a:t>4</a:t>
            </a:fld>
            <a:endParaRPr lang="el-GR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683568" y="213285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2519772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4801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9812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L</a:t>
            </a:r>
            <a:endParaRPr lang="el-GR" sz="2400" b="1" dirty="0"/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3706888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6928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5914709" y="575111"/>
            <a:ext cx="36004" cy="3934009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5282171" y="3015674"/>
            <a:ext cx="3675529" cy="0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749084" y="2512507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endParaRPr lang="el-GR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574551" y="419936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l-GR" sz="2800" dirty="0"/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H="1">
            <a:off x="5986717" y="3035727"/>
            <a:ext cx="984193" cy="0"/>
          </a:xfrm>
          <a:prstGeom prst="line">
            <a:avLst/>
          </a:prstGeom>
          <a:ln w="381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5986717" y="2995622"/>
            <a:ext cx="2088232" cy="20052"/>
          </a:xfrm>
          <a:prstGeom prst="line">
            <a:avLst/>
          </a:prstGeom>
          <a:ln w="381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12545" y="299562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endParaRPr lang="el-GR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21911" y="122130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/>
              <a:t>L</a:t>
            </a:r>
            <a:endParaRPr lang="el-GR" sz="2800" b="1" dirty="0"/>
          </a:p>
        </p:txBody>
      </p:sp>
      <p:cxnSp>
        <p:nvCxnSpPr>
          <p:cNvPr id="28" name="Ευθεία γραμμή σύνδεσης 27"/>
          <p:cNvCxnSpPr/>
          <p:nvPr/>
        </p:nvCxnSpPr>
        <p:spPr>
          <a:xfrm>
            <a:off x="5954905" y="1482910"/>
            <a:ext cx="31812" cy="1512712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V="1">
            <a:off x="5954905" y="3035727"/>
            <a:ext cx="31812" cy="1473393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96263" y="3812610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C</a:t>
            </a:r>
            <a:endParaRPr lang="el-GR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642901" y="3035727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R</a:t>
            </a:r>
            <a:endParaRPr lang="el-GR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3568" y="0"/>
            <a:ext cx="76328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sp>
        <p:nvSpPr>
          <p:cNvPr id="4" name="Ορθογώνιο 3"/>
          <p:cNvSpPr/>
          <p:nvPr/>
        </p:nvSpPr>
        <p:spPr>
          <a:xfrm>
            <a:off x="6470221" y="1615747"/>
            <a:ext cx="1726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U</a:t>
            </a:r>
            <a:r>
              <a:rPr lang="en-US" sz="2800" b="1" baseline="-25000" dirty="0" smtClean="0">
                <a:solidFill>
                  <a:prstClr val="black"/>
                </a:solidFill>
              </a:rPr>
              <a:t>L </a:t>
            </a:r>
            <a:r>
              <a:rPr lang="en-US" sz="2800" b="1" dirty="0" smtClean="0">
                <a:solidFill>
                  <a:prstClr val="black"/>
                </a:solidFill>
              </a:rPr>
              <a:t>– </a:t>
            </a:r>
            <a:r>
              <a:rPr lang="en-US" sz="2800" b="1" dirty="0" smtClean="0"/>
              <a:t>U</a:t>
            </a:r>
            <a:r>
              <a:rPr lang="en-US" sz="2800" b="1" baseline="-25000" dirty="0" smtClean="0"/>
              <a:t>C </a:t>
            </a:r>
            <a:r>
              <a:rPr lang="en-US" sz="2800" b="1" dirty="0" smtClean="0">
                <a:solidFill>
                  <a:prstClr val="black"/>
                </a:solidFill>
              </a:rPr>
              <a:t>= 0</a:t>
            </a:r>
            <a:endParaRPr lang="el-GR" sz="2800" b="1" dirty="0">
              <a:solidFill>
                <a:prstClr val="black"/>
              </a:solidFill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8074949" y="3050843"/>
            <a:ext cx="679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</a:rPr>
              <a:t>= U</a:t>
            </a:r>
            <a:endParaRPr lang="el-GR" sz="28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4520" y="4725144"/>
                <a:ext cx="8496944" cy="1282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l-GR" dirty="0" smtClean="0"/>
                  <a:t>Συχνότητα συντονισμού, </a:t>
                </a:r>
                <a:r>
                  <a:rPr lang="el-GR" dirty="0" err="1" smtClean="0"/>
                  <a:t>ιδιοσυχνότητα</a:t>
                </a:r>
                <a:r>
                  <a:rPr lang="el-GR" dirty="0" smtClean="0"/>
                  <a:t> </a:t>
                </a:r>
                <a:r>
                  <a:rPr lang="en-US" sz="2400" b="1" dirty="0" smtClean="0"/>
                  <a:t>f</a:t>
                </a:r>
                <a:r>
                  <a:rPr lang="en-US" sz="2400" b="1" baseline="-25000" dirty="0" smtClean="0"/>
                  <a:t>0</a:t>
                </a:r>
                <a:r>
                  <a:rPr lang="el-GR" dirty="0" smtClean="0"/>
                  <a:t>:</a:t>
                </a:r>
                <a:endParaRPr lang="el-GR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latin typeface="Cambria Math"/>
                            </a:rPr>
                            <m:t>𝛚</m:t>
                          </m:r>
                        </m:e>
                        <m:sub>
                          <m:r>
                            <a:rPr lang="el-GR" sz="2000" b="1" i="0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20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20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0" smtClean="0">
                                  <a:latin typeface="Cambria Math"/>
                                  <a:ea typeface="Cambria Math"/>
                                </a:rPr>
                                <m:t>𝐋𝐂</m:t>
                              </m:r>
                            </m:e>
                          </m:rad>
                        </m:den>
                      </m:f>
                      <m:sSub>
                        <m:sSubPr>
                          <m:ctrlPr>
                            <a:rPr lang="el-GR" sz="20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,        </m:t>
                          </m:r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</m:e>
                        <m:sub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20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2000" b="1" i="0" smtClean="0">
                              <a:latin typeface="Cambria Math"/>
                              <a:ea typeface="Cambria Math"/>
                            </a:rPr>
                            <m:t>𝛑</m:t>
                          </m:r>
                          <m:rad>
                            <m:radPr>
                              <m:degHide m:val="on"/>
                              <m:ctrlPr>
                                <a:rPr lang="el-G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0" smtClean="0">
                                  <a:latin typeface="Cambria Math"/>
                                  <a:ea typeface="Cambria Math"/>
                                </a:rPr>
                                <m:t>𝐋𝐂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20" y="4725144"/>
                <a:ext cx="8496944" cy="1282082"/>
              </a:xfrm>
              <a:prstGeom prst="rect">
                <a:avLst/>
              </a:prstGeom>
              <a:blipFill rotWithShape="1">
                <a:blip r:embed="rId3"/>
                <a:stretch>
                  <a:fillRect l="-50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5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6" grpId="0"/>
      <p:bldP spid="19" grpId="0"/>
      <p:bldP spid="25" grpId="0"/>
      <p:bldP spid="27" grpId="0"/>
      <p:bldP spid="36" grpId="0"/>
      <p:bldP spid="51" grpId="0"/>
      <p:bldP spid="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74" y="116632"/>
            <a:ext cx="763284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56" b="3120"/>
          <a:stretch/>
        </p:blipFill>
        <p:spPr bwMode="auto">
          <a:xfrm>
            <a:off x="251520" y="652791"/>
            <a:ext cx="5090864" cy="4013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51520" y="5170528"/>
                <a:ext cx="4320480" cy="78136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/>
                            </a:rPr>
                            <m:t>𝐙</m:t>
                          </m:r>
                        </m:e>
                        <m:sub>
                          <m:r>
                            <a:rPr lang="en-US" sz="2400" b="1" i="0" smtClean="0">
                              <a:latin typeface="Cambria Math"/>
                            </a:rPr>
                            <m:t>𝐦𝐢𝐧</m:t>
                          </m:r>
                        </m:sub>
                      </m:sSub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𝐑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,        </m:t>
                      </m:r>
                      <m:sSub>
                        <m:sSubPr>
                          <m:ctrlPr>
                            <a:rPr lang="en-US" sz="2400" b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num>
                        <m:den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170528"/>
                <a:ext cx="4320480" cy="7813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5</a:t>
            </a:fld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4517885" y="463499"/>
            <a:ext cx="4572000" cy="7275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2400" b="1" dirty="0" smtClean="0"/>
              <a:t>Άρα στο </a:t>
            </a:r>
            <a:r>
              <a:rPr lang="el-GR" sz="2400" b="1" dirty="0"/>
              <a:t>συντονισμό </a:t>
            </a:r>
          </a:p>
        </p:txBody>
      </p:sp>
      <p:sp>
        <p:nvSpPr>
          <p:cNvPr id="6" name="Βέλος προς τα κάτω 5"/>
          <p:cNvSpPr/>
          <p:nvPr/>
        </p:nvSpPr>
        <p:spPr>
          <a:xfrm>
            <a:off x="6623865" y="1191080"/>
            <a:ext cx="360040" cy="66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475983" y="20754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b="1" dirty="0" smtClean="0"/>
              <a:t>σύνθετη </a:t>
            </a:r>
            <a:r>
              <a:rPr lang="el-GR" b="1" dirty="0"/>
              <a:t>αντίσταση </a:t>
            </a:r>
            <a:r>
              <a:rPr lang="en-US" b="1" dirty="0"/>
              <a:t>Z </a:t>
            </a:r>
            <a:r>
              <a:rPr lang="el-GR" b="1" dirty="0"/>
              <a:t>ελάχιστη </a:t>
            </a:r>
            <a:r>
              <a:rPr lang="el-GR" b="1" dirty="0" smtClean="0"/>
              <a:t>τιμή  =  </a:t>
            </a:r>
            <a:r>
              <a:rPr lang="el-GR" b="1" dirty="0"/>
              <a:t>ίση με την ωμική </a:t>
            </a:r>
            <a:r>
              <a:rPr lang="el-GR" b="1" dirty="0" smtClean="0"/>
              <a:t>αντίσταση </a:t>
            </a:r>
            <a:r>
              <a:rPr lang="en-US" b="1" dirty="0" smtClean="0"/>
              <a:t>R</a:t>
            </a:r>
            <a:r>
              <a:rPr lang="el-GR" b="1" dirty="0" smtClean="0"/>
              <a:t>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319200" y="3444969"/>
            <a:ext cx="3550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ένταση </a:t>
            </a:r>
            <a:r>
              <a:rPr lang="el-GR" sz="2000" b="1" dirty="0"/>
              <a:t>ρεύματος μέγιστη τιμή</a:t>
            </a:r>
            <a:endParaRPr lang="el-GR" sz="2000" dirty="0"/>
          </a:p>
        </p:txBody>
      </p:sp>
      <p:sp>
        <p:nvSpPr>
          <p:cNvPr id="10" name="Βέλος προς τα κάτω 9"/>
          <p:cNvSpPr/>
          <p:nvPr/>
        </p:nvSpPr>
        <p:spPr>
          <a:xfrm>
            <a:off x="6623865" y="2745252"/>
            <a:ext cx="360040" cy="66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5004501" y="595189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Ένταση συμφασική με την τάση</a:t>
            </a:r>
            <a:endParaRPr lang="el-GR" sz="2000" b="1" dirty="0"/>
          </a:p>
        </p:txBody>
      </p:sp>
      <p:sp>
        <p:nvSpPr>
          <p:cNvPr id="12" name="Βέλος προς τα κάτω 11"/>
          <p:cNvSpPr/>
          <p:nvPr/>
        </p:nvSpPr>
        <p:spPr>
          <a:xfrm>
            <a:off x="6632394" y="3845079"/>
            <a:ext cx="360040" cy="66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Βέλος προς τα κάτω 12"/>
          <p:cNvSpPr/>
          <p:nvPr/>
        </p:nvSpPr>
        <p:spPr>
          <a:xfrm>
            <a:off x="6632394" y="5291434"/>
            <a:ext cx="360040" cy="66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125959" y="4645029"/>
            <a:ext cx="3550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err="1" smtClean="0"/>
              <a:t>Απορροφούμενη</a:t>
            </a:r>
            <a:r>
              <a:rPr lang="el-GR" sz="2000" b="1" dirty="0" smtClean="0"/>
              <a:t> ισχύς μέγιστη </a:t>
            </a:r>
            <a:endParaRPr lang="el-GR" sz="2000" dirty="0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01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7" grpId="0"/>
      <p:bldP spid="8" grpId="0"/>
      <p:bldP spid="10" grpId="0" animBg="1"/>
      <p:bldP spid="9" grpId="0"/>
      <p:bldP spid="12" grpId="0" animBg="1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74" y="116632"/>
            <a:ext cx="763284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56" b="3120"/>
          <a:stretch/>
        </p:blipFill>
        <p:spPr bwMode="auto">
          <a:xfrm>
            <a:off x="139902" y="843677"/>
            <a:ext cx="3751924" cy="2957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62318" y="4028402"/>
                <a:ext cx="6840760" cy="136537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0" smtClean="0">
                              <a:latin typeface="Cambria Math"/>
                            </a:rPr>
                            <m:t>𝐐</m:t>
                          </m:r>
                        </m:e>
                        <m:sub>
                          <m:r>
                            <a:rPr lang="el-GR" sz="2800" b="1" i="0" smtClean="0">
                              <a:latin typeface="Cambria Math"/>
                            </a:rPr>
                            <m:t>𝛑</m:t>
                          </m:r>
                        </m:sub>
                      </m:sSub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𝐔</m:t>
                              </m:r>
                            </m:e>
                            <m:sub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𝐋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𝐔</m:t>
                              </m:r>
                            </m:e>
                            <m:sub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𝐂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sz="2800" b="1" i="0" smtClean="0">
                                  <a:latin typeface="Cambria Math"/>
                                  <a:ea typeface="Cambria Math"/>
                                </a:rPr>
                                <m:t>𝛚</m:t>
                              </m:r>
                            </m:e>
                            <m:sub>
                              <m:r>
                                <a:rPr lang="el-GR" sz="2800" b="1" i="0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𝐋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sz="2800" b="1" i="0" smtClean="0">
                                  <a:latin typeface="Cambria Math"/>
                                  <a:ea typeface="Cambria Math"/>
                                </a:rPr>
                                <m:t>𝛚</m:t>
                              </m:r>
                            </m:e>
                            <m:sub>
                              <m:r>
                                <a:rPr lang="el-GR" sz="2800" b="1" i="0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𝐑𝐂</m:t>
                          </m:r>
                        </m:den>
                      </m:f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𝐋</m:t>
                              </m:r>
                            </m:num>
                            <m:den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𝐂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l-GR" sz="2800" b="1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318" y="4028402"/>
                <a:ext cx="6840760" cy="13653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6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3923928" y="843677"/>
            <a:ext cx="51303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200" b="1" u="sng" dirty="0" smtClean="0"/>
              <a:t>Συντελεστής ποιότητος</a:t>
            </a:r>
            <a:r>
              <a:rPr lang="en-US" sz="2200" dirty="0" smtClean="0"/>
              <a:t> </a:t>
            </a:r>
            <a:r>
              <a:rPr lang="en-US" sz="2200" b="1" dirty="0" smtClean="0"/>
              <a:t> Q</a:t>
            </a:r>
            <a:r>
              <a:rPr lang="el-GR" sz="2200" b="1" baseline="-25000" dirty="0" smtClean="0"/>
              <a:t>π </a:t>
            </a:r>
            <a:r>
              <a:rPr lang="el-GR" sz="2200" b="1" dirty="0" smtClean="0"/>
              <a:t>το πηλίκο της τάσης στα άκρα του πηνίου ή του πυκνωτή προς την τάση του δικτύου κατά το συντονισμό του κυκλώματος</a:t>
            </a:r>
            <a:r>
              <a:rPr lang="en-US" sz="2200" b="1" dirty="0" smtClean="0"/>
              <a:t>, </a:t>
            </a:r>
            <a:r>
              <a:rPr lang="el-GR" sz="2200" b="1" dirty="0" smtClean="0"/>
              <a:t>δείχνει πόσες φορές η τάση </a:t>
            </a:r>
            <a:r>
              <a:rPr lang="en-US" sz="2200" b="1" dirty="0" smtClean="0"/>
              <a:t>U</a:t>
            </a:r>
            <a:r>
              <a:rPr lang="en-US" sz="2200" b="1" baseline="-25000" dirty="0" smtClean="0"/>
              <a:t>L</a:t>
            </a:r>
            <a:r>
              <a:rPr lang="en-US" sz="2200" b="1" dirty="0" smtClean="0"/>
              <a:t> </a:t>
            </a:r>
            <a:r>
              <a:rPr lang="el-GR" sz="2200" b="1" dirty="0" smtClean="0"/>
              <a:t>ή </a:t>
            </a:r>
            <a:r>
              <a:rPr lang="en-US" sz="2200" b="1" dirty="0" smtClean="0"/>
              <a:t>U</a:t>
            </a:r>
            <a:r>
              <a:rPr lang="en-US" sz="2200" b="1" baseline="-25000" dirty="0" smtClean="0"/>
              <a:t>C</a:t>
            </a:r>
            <a:r>
              <a:rPr lang="en-US" sz="2200" b="1" dirty="0" smtClean="0"/>
              <a:t> </a:t>
            </a:r>
            <a:r>
              <a:rPr lang="el-GR" sz="2200" b="1" dirty="0" smtClean="0"/>
              <a:t>είναι μεγαλύτερη από την τάση τροφοδοσίας.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4931" y="5706454"/>
            <a:ext cx="7435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Κίνδυνος υπέρτασης                                      καταστροφή του πυκνωτή</a:t>
            </a:r>
            <a:endParaRPr lang="el-GR" sz="2000" b="1" dirty="0"/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>
            <a:off x="3347864" y="5917922"/>
            <a:ext cx="1224136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429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74" y="116632"/>
            <a:ext cx="763284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 – ΖΩΝΗ ΔΙΕΛΕΥΣΗΣ</a:t>
            </a:r>
            <a:endParaRPr lang="el-GR" sz="28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2" r="14244" b="18013"/>
          <a:stretch/>
        </p:blipFill>
        <p:spPr bwMode="auto">
          <a:xfrm>
            <a:off x="242211" y="764704"/>
            <a:ext cx="4231178" cy="351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55976" y="792255"/>
            <a:ext cx="468052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l-GR" sz="2000" b="1" dirty="0" smtClean="0"/>
              <a:t>Ζώνη διέλευσης: </a:t>
            </a:r>
            <a:r>
              <a:rPr lang="el-GR" sz="2800" b="1" dirty="0" smtClean="0"/>
              <a:t>Δ</a:t>
            </a:r>
            <a:r>
              <a:rPr lang="en-US" sz="2800" b="1" dirty="0" smtClean="0"/>
              <a:t>f = f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– f</a:t>
            </a:r>
            <a:r>
              <a:rPr lang="en-US" sz="2800" b="1" baseline="-25000" dirty="0" smtClean="0"/>
              <a:t>1 </a:t>
            </a:r>
            <a:r>
              <a:rPr lang="en-US" sz="2800" b="1" dirty="0" smtClean="0"/>
              <a:t> </a:t>
            </a:r>
            <a:endParaRPr lang="en-US" sz="2000" b="1" dirty="0" smtClean="0"/>
          </a:p>
          <a:p>
            <a:pPr>
              <a:lnSpc>
                <a:spcPct val="200000"/>
              </a:lnSpc>
            </a:pPr>
            <a:r>
              <a:rPr lang="en-US" sz="2000" b="1" dirty="0"/>
              <a:t>f</a:t>
            </a:r>
            <a:r>
              <a:rPr lang="en-US" sz="2000" b="1" baseline="-25000" dirty="0"/>
              <a:t>2</a:t>
            </a:r>
            <a:r>
              <a:rPr lang="en-US" sz="2000" b="1" dirty="0"/>
              <a:t> </a:t>
            </a:r>
            <a:r>
              <a:rPr lang="el-GR" sz="2000" b="1" dirty="0" smtClean="0"/>
              <a:t>και</a:t>
            </a:r>
            <a:r>
              <a:rPr lang="en-US" sz="2000" b="1" dirty="0" smtClean="0"/>
              <a:t> f</a:t>
            </a:r>
            <a:r>
              <a:rPr lang="en-US" sz="2000" b="1" baseline="-25000" dirty="0" smtClean="0"/>
              <a:t>1</a:t>
            </a:r>
            <a:r>
              <a:rPr lang="el-GR" sz="2000" b="1" baseline="-25000" dirty="0" smtClean="0"/>
              <a:t> </a:t>
            </a:r>
            <a:r>
              <a:rPr lang="el-GR" sz="2000" b="1" dirty="0"/>
              <a:t> </a:t>
            </a:r>
            <a:r>
              <a:rPr lang="el-GR" sz="2000" b="1" dirty="0" smtClean="0"/>
              <a:t>είναι </a:t>
            </a:r>
            <a:r>
              <a:rPr lang="el-GR" sz="2000" b="1" dirty="0"/>
              <a:t>ο</a:t>
            </a:r>
            <a:r>
              <a:rPr lang="el-GR" sz="2000" b="1" dirty="0" smtClean="0"/>
              <a:t>ι πλευρικές συχνότητες όταν το ρεύμα παίρνει τιμή Ι = 0,707</a:t>
            </a:r>
            <a:r>
              <a:rPr lang="en-US" sz="2000" b="1" dirty="0" smtClean="0"/>
              <a:t> </a:t>
            </a:r>
            <a:r>
              <a:rPr lang="el-GR" sz="2000" b="1" dirty="0" smtClean="0"/>
              <a:t>Ι</a:t>
            </a:r>
            <a:r>
              <a:rPr lang="en-US" sz="2000" b="1" baseline="-25000" dirty="0" smtClean="0"/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242211" y="4283605"/>
                <a:ext cx="8650269" cy="2039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l-GR" sz="2000" b="1" dirty="0" smtClean="0"/>
                  <a:t>Επίσης ισχύει </a:t>
                </a:r>
                <a:r>
                  <a:rPr lang="el-GR" sz="2800" b="1" dirty="0" smtClean="0"/>
                  <a:t>Δ</a:t>
                </a:r>
                <a:r>
                  <a:rPr lang="en-US" sz="2800" b="1" dirty="0"/>
                  <a:t>f</a:t>
                </a:r>
                <a14:m>
                  <m:oMath xmlns:m="http://schemas.openxmlformats.org/officeDocument/2006/math">
                    <m:r>
                      <a:rPr lang="el-GR" sz="2800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8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8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8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𝑸</m:t>
                            </m:r>
                          </m:e>
                          <m:sub>
                            <m:r>
                              <a:rPr lang="el-GR" sz="2800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 smtClean="0"/>
                  <a:t>, </a:t>
                </a:r>
                <a:r>
                  <a:rPr lang="el-GR" sz="2000" b="1" dirty="0" smtClean="0"/>
                  <a:t>για ορισμένη συχνότητα συντονισμού όσο μεγαλύτερο συντελεστή ποιότητας έχουμε τότε προκύπτει στενή ζώνη διέλευσης.</a:t>
                </a:r>
                <a:endParaRPr lang="el-GR" sz="2000" b="1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11" y="4283605"/>
                <a:ext cx="8650269" cy="2039213"/>
              </a:xfrm>
              <a:prstGeom prst="rect">
                <a:avLst/>
              </a:prstGeom>
              <a:blipFill rotWithShape="1">
                <a:blip r:embed="rId3"/>
                <a:stretch>
                  <a:fillRect l="-775" r="-1339" b="-239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26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74" y="116632"/>
            <a:ext cx="763284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2" r="14244" b="18013"/>
          <a:stretch/>
        </p:blipFill>
        <p:spPr bwMode="auto">
          <a:xfrm>
            <a:off x="242211" y="764704"/>
            <a:ext cx="4231178" cy="351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87274" y="4840367"/>
                <a:ext cx="7169451" cy="1217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/>
                        </a:rPr>
                        <m:t>𝐏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 smtClean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 smtClean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𝛔𝛖𝛎𝛗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2400" b="1" i="0">
                          <a:latin typeface="Cambria Math"/>
                          <a:ea typeface="Cambria Math"/>
                        </a:rPr>
                        <m:t>𝛔𝛖𝛎</m:t>
                      </m:r>
                      <m:sSup>
                        <m:sSupPr>
                          <m:ctrlPr>
                            <a:rPr lang="el-GR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l-GR" sz="2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2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</m:oMath>
                  </m:oMathPara>
                </a14:m>
                <a:endParaRPr lang="el-GR" sz="2400" b="1" dirty="0" smtClean="0"/>
              </a:p>
              <a:p>
                <a:endParaRPr lang="el-GR" sz="2400" b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/>
                        </a:rPr>
                        <m:t>𝐐</m:t>
                      </m:r>
                      <m:r>
                        <a:rPr lang="en-US" sz="24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𝛈𝛍</m:t>
                      </m:r>
                      <m:r>
                        <a:rPr lang="el-GR" sz="2400" b="1" i="0">
                          <a:latin typeface="Cambria Math"/>
                          <a:ea typeface="Cambria Math"/>
                        </a:rPr>
                        <m:t>𝛗</m:t>
                      </m:r>
                      <m:r>
                        <a:rPr lang="el-GR" sz="24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𝛈𝛍𝛗</m:t>
                      </m:r>
                      <m:sSup>
                        <m:sSupPr>
                          <m:ctrlPr>
                            <a:rPr lang="el-GR" sz="24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  <m:r>
                        <a:rPr lang="el-GR" sz="2400" b="1" i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l-GR" sz="2000" b="1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274" y="4840367"/>
                <a:ext cx="7169451" cy="1217000"/>
              </a:xfrm>
              <a:prstGeom prst="rect">
                <a:avLst/>
              </a:prstGeom>
              <a:blipFill rotWithShape="1">
                <a:blip r:embed="rId3"/>
                <a:stretch>
                  <a:fillRect l="-1361" t="-3000" b="-10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Ορθογώνιο 4"/>
          <p:cNvSpPr/>
          <p:nvPr/>
        </p:nvSpPr>
        <p:spPr>
          <a:xfrm>
            <a:off x="4283968" y="764704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2000" b="1" u="sng" dirty="0" smtClean="0"/>
              <a:t>ΙΣΧΥΣ ΣΤΟ ΣΥΝΤΟΝΙΣΜΟ:</a:t>
            </a:r>
          </a:p>
          <a:p>
            <a:pPr>
              <a:lnSpc>
                <a:spcPct val="200000"/>
              </a:lnSpc>
            </a:pPr>
            <a:r>
              <a:rPr lang="el-GR" sz="2000" dirty="0" smtClean="0"/>
              <a:t>η διαφορά φάσης μηδέν οπότε &gt; το κύκλωμα απορροφά μόνο πραγματική ισχύ από την πηγή &gt; ρεύμα μέγιστο &gt; απορροφημένη ισχύς μέγιστη&gt; άεργη ισχύς είναι μηδέν.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082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E35FB-EF0E-412F-9CD1-427B00254DB9}" type="slidenum">
              <a:rPr lang="el-GR" smtClean="0"/>
              <a:t>9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683568" y="54868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ΒΙΒΛΙΟΓΡΑΦΙΑ:</a:t>
            </a:r>
          </a:p>
          <a:p>
            <a:r>
              <a:rPr lang="el-GR" b="1" dirty="0" smtClean="0"/>
              <a:t>Ηλεκτροτεχνία </a:t>
            </a:r>
            <a:r>
              <a:rPr lang="el-GR" b="1" dirty="0"/>
              <a:t>(</a:t>
            </a:r>
            <a:r>
              <a:rPr lang="el-GR" b="1" dirty="0" err="1"/>
              <a:t>Βουρνάς</a:t>
            </a:r>
            <a:r>
              <a:rPr lang="el-GR" b="1" dirty="0"/>
              <a:t> Κ., </a:t>
            </a:r>
            <a:r>
              <a:rPr lang="el-GR" b="1" dirty="0" err="1"/>
              <a:t>Δαφέρμος</a:t>
            </a:r>
            <a:r>
              <a:rPr lang="el-GR" b="1" dirty="0"/>
              <a:t> </a:t>
            </a:r>
            <a:r>
              <a:rPr lang="el-GR" b="1" dirty="0" err="1"/>
              <a:t>Ολ</a:t>
            </a:r>
            <a:r>
              <a:rPr lang="el-GR" b="1" dirty="0" smtClean="0"/>
              <a:t>., Πάγκαλος </a:t>
            </a:r>
            <a:r>
              <a:rPr lang="el-GR" b="1" dirty="0"/>
              <a:t>Στ., </a:t>
            </a:r>
            <a:r>
              <a:rPr lang="el-GR" b="1" dirty="0" err="1"/>
              <a:t>Χατζαράκης</a:t>
            </a:r>
            <a:r>
              <a:rPr lang="el-GR" b="1" dirty="0"/>
              <a:t> Γ., </a:t>
            </a:r>
            <a:r>
              <a:rPr lang="el-GR" b="1" dirty="0" err="1"/>
              <a:t>εκδ</a:t>
            </a:r>
            <a:r>
              <a:rPr lang="el-GR" b="1" dirty="0"/>
              <a:t>. Διόφαντος)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366842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592</Words>
  <Application>Microsoft Office PowerPoint</Application>
  <PresentationFormat>Προβολή στην οθόνη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18</cp:revision>
  <dcterms:created xsi:type="dcterms:W3CDTF">2018-12-09T20:47:56Z</dcterms:created>
  <dcterms:modified xsi:type="dcterms:W3CDTF">2019-09-13T08:35:31Z</dcterms:modified>
</cp:coreProperties>
</file>