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51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15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99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797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422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81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967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64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377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33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319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507B-0AA5-49BD-AACE-AF3968836E6F}" type="datetimeFigureOut">
              <a:rPr lang="el-GR" smtClean="0"/>
              <a:t>29/12/2018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3358-C7F0-421A-8CF8-6F2E03B87C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976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9782" y="3096307"/>
            <a:ext cx="3924436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Ασκήσεις Ενότητα 5.1</a:t>
            </a:r>
          </a:p>
          <a:p>
            <a:pPr algn="ctr"/>
            <a:r>
              <a:rPr lang="el-GR" sz="2400" dirty="0" smtClean="0"/>
              <a:t>Εναλλασσόμενο ρεύμα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490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4572000" y="126876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899592" y="3429000"/>
            <a:ext cx="7272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98421" y="338181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x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67944" y="126876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el-GR" b="1" dirty="0"/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>
            <a:off x="4572000" y="3429000"/>
            <a:ext cx="270000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90386" y="3429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el-GR" b="1" dirty="0"/>
          </a:p>
        </p:txBody>
      </p:sp>
      <p:sp>
        <p:nvSpPr>
          <p:cNvPr id="23" name="Τόξο 22"/>
          <p:cNvSpPr/>
          <p:nvPr/>
        </p:nvSpPr>
        <p:spPr>
          <a:xfrm rot="1232973">
            <a:off x="5793089" y="3431460"/>
            <a:ext cx="366136" cy="459287"/>
          </a:xfrm>
          <a:prstGeom prst="arc">
            <a:avLst>
              <a:gd name="adj1" fmla="val 16200000"/>
              <a:gd name="adj2" fmla="val 531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6179129" y="3578546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30</a:t>
            </a:r>
            <a:r>
              <a:rPr lang="en-US" b="1" baseline="30000" dirty="0"/>
              <a:t>O</a:t>
            </a:r>
            <a:endParaRPr lang="el-GR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16153" y="332656"/>
            <a:ext cx="85203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/>
              <a:t>1) Να παρασταθεί διανυσματικά το εναλλασσόμενο ρεύμα </a:t>
            </a:r>
            <a:r>
              <a:rPr lang="en-US" sz="2400" b="1" dirty="0" smtClean="0"/>
              <a:t>              i = 15</a:t>
            </a:r>
            <a:r>
              <a:rPr lang="el-GR" sz="2400" b="1" dirty="0" err="1" smtClean="0"/>
              <a:t>ημ</a:t>
            </a:r>
            <a:r>
              <a:rPr lang="en-US" sz="2400" b="1" dirty="0" smtClean="0"/>
              <a:t>(</a:t>
            </a:r>
            <a:r>
              <a:rPr lang="el-GR" sz="2400" b="1" dirty="0" smtClean="0"/>
              <a:t>ω</a:t>
            </a:r>
            <a:r>
              <a:rPr lang="en-US" sz="2400" b="1" dirty="0" smtClean="0"/>
              <a:t>t – 30</a:t>
            </a:r>
            <a:r>
              <a:rPr lang="en-US" sz="2400" b="1" baseline="30000" dirty="0" smtClean="0"/>
              <a:t>0</a:t>
            </a:r>
            <a:r>
              <a:rPr lang="en-US" sz="2400" b="1" dirty="0" smtClean="0"/>
              <a:t> )</a:t>
            </a:r>
            <a:endParaRPr lang="el-GR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004048" y="4653136"/>
            <a:ext cx="32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Κλίμακα: </a:t>
            </a:r>
            <a:r>
              <a:rPr lang="en-US" dirty="0" smtClean="0"/>
              <a:t>2 </a:t>
            </a:r>
            <a:r>
              <a:rPr lang="el-GR" dirty="0" smtClean="0"/>
              <a:t>Α = 1</a:t>
            </a:r>
            <a:r>
              <a:rPr lang="en-US" dirty="0" smtClean="0"/>
              <a:t>cm, OA = 7,5 cm</a:t>
            </a:r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7284673" y="410843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el-GR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3578546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000" b="1" dirty="0" smtClean="0"/>
              <a:t>Από την εξίσωση έχουμε ότι:</a:t>
            </a:r>
          </a:p>
          <a:p>
            <a:pPr>
              <a:lnSpc>
                <a:spcPct val="200000"/>
              </a:lnSpc>
            </a:pPr>
            <a:r>
              <a:rPr lang="el-GR" sz="2000" b="1" dirty="0" smtClean="0"/>
              <a:t>Ι</a:t>
            </a:r>
            <a:r>
              <a:rPr lang="el-GR" sz="2000" b="1" baseline="-25000" dirty="0" smtClean="0"/>
              <a:t>0</a:t>
            </a:r>
            <a:r>
              <a:rPr lang="el-GR" sz="2000" b="1" dirty="0" smtClean="0"/>
              <a:t> = 15 Α και γωνία φ = - 30</a:t>
            </a:r>
            <a:r>
              <a:rPr lang="el-GR" sz="2000" b="1" baseline="30000" dirty="0" smtClean="0"/>
              <a:t>0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24920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4" grpId="0"/>
      <p:bldP spid="23" grpId="0" animBg="1"/>
      <p:bldP spid="26" grpId="0"/>
      <p:bldP spid="25" grpId="0"/>
      <p:bldP spid="27" grpId="0"/>
      <p:bldP spid="3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4572000" y="126876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899592" y="3429000"/>
            <a:ext cx="72728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66345" y="344230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x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67944" y="126876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el-GR" b="1" dirty="0"/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>
            <a:off x="4572000" y="3429000"/>
            <a:ext cx="270000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90386" y="3429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el-GR" b="1" dirty="0"/>
          </a:p>
        </p:txBody>
      </p:sp>
      <p:sp>
        <p:nvSpPr>
          <p:cNvPr id="23" name="Τόξο 22"/>
          <p:cNvSpPr/>
          <p:nvPr/>
        </p:nvSpPr>
        <p:spPr>
          <a:xfrm rot="1232973">
            <a:off x="5793089" y="3431460"/>
            <a:ext cx="366136" cy="459287"/>
          </a:xfrm>
          <a:prstGeom prst="arc">
            <a:avLst>
              <a:gd name="adj1" fmla="val 16200000"/>
              <a:gd name="adj2" fmla="val 53144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6179129" y="3578546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φ1= - </a:t>
            </a:r>
            <a:r>
              <a:rPr lang="en-US" b="1" dirty="0" smtClean="0"/>
              <a:t>30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16153" y="332656"/>
            <a:ext cx="8376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2) Να βρεθεί η διαφορά φάσης </a:t>
            </a:r>
            <a:r>
              <a:rPr lang="el-GR" b="1" dirty="0" err="1" smtClean="0"/>
              <a:t>Δφ</a:t>
            </a:r>
            <a:r>
              <a:rPr lang="el-GR" b="1" dirty="0" smtClean="0"/>
              <a:t> μεταξύ των εναλλασσομένων ρευμάτων                      </a:t>
            </a:r>
            <a:r>
              <a:rPr lang="en-US" b="1" dirty="0" smtClean="0"/>
              <a:t>i</a:t>
            </a:r>
            <a:r>
              <a:rPr lang="el-GR" b="1" baseline="-25000" dirty="0" smtClean="0"/>
              <a:t>1</a:t>
            </a:r>
            <a:r>
              <a:rPr lang="en-US" b="1" dirty="0" smtClean="0"/>
              <a:t> = </a:t>
            </a:r>
            <a:r>
              <a:rPr lang="el-GR" b="1" dirty="0" smtClean="0"/>
              <a:t>25ημ</a:t>
            </a:r>
            <a:r>
              <a:rPr lang="en-US" b="1" dirty="0" smtClean="0"/>
              <a:t>(</a:t>
            </a:r>
            <a:r>
              <a:rPr lang="el-GR" b="1" dirty="0" smtClean="0"/>
              <a:t>314</a:t>
            </a:r>
            <a:r>
              <a:rPr lang="en-US" b="1" dirty="0" smtClean="0"/>
              <a:t>t – 30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 και </a:t>
            </a:r>
            <a:r>
              <a:rPr lang="en-US" b="1" dirty="0" smtClean="0"/>
              <a:t>i</a:t>
            </a:r>
            <a:r>
              <a:rPr lang="el-GR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= 15</a:t>
            </a:r>
            <a:r>
              <a:rPr lang="el-GR" b="1" dirty="0" err="1"/>
              <a:t>ημ</a:t>
            </a:r>
            <a:r>
              <a:rPr lang="en-US" b="1" dirty="0"/>
              <a:t>(</a:t>
            </a:r>
            <a:r>
              <a:rPr lang="el-GR" b="1" dirty="0"/>
              <a:t>314</a:t>
            </a:r>
            <a:r>
              <a:rPr lang="en-US" b="1" dirty="0"/>
              <a:t>t </a:t>
            </a:r>
            <a:r>
              <a:rPr lang="el-GR" b="1" dirty="0"/>
              <a:t> </a:t>
            </a:r>
            <a:r>
              <a:rPr lang="el-GR" b="1" dirty="0" smtClean="0"/>
              <a:t>+ 45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. Ποιο ρεύμα προπορεύεται;</a:t>
            </a:r>
            <a:endParaRPr lang="el-GR" b="1" dirty="0"/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 flipV="1">
            <a:off x="4602942" y="1831450"/>
            <a:ext cx="1512168" cy="1610852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6153" y="2323584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02 </a:t>
            </a:r>
            <a:r>
              <a:rPr lang="el-GR" sz="2800" b="1" dirty="0" smtClean="0"/>
              <a:t> = 15 Α</a:t>
            </a:r>
            <a:endParaRPr lang="el-GR" sz="2800" b="1" dirty="0"/>
          </a:p>
        </p:txBody>
      </p:sp>
      <p:sp>
        <p:nvSpPr>
          <p:cNvPr id="18" name="Τόξο 17"/>
          <p:cNvSpPr/>
          <p:nvPr/>
        </p:nvSpPr>
        <p:spPr>
          <a:xfrm rot="20240184">
            <a:off x="5098479" y="2824526"/>
            <a:ext cx="380344" cy="566365"/>
          </a:xfrm>
          <a:prstGeom prst="arc">
            <a:avLst>
              <a:gd name="adj1" fmla="val 16200000"/>
              <a:gd name="adj2" fmla="val 53144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5453257" y="2853971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l-GR" b="1" baseline="-25000" dirty="0" smtClean="0"/>
              <a:t>2</a:t>
            </a:r>
            <a:r>
              <a:rPr lang="el-GR" b="1" dirty="0" smtClean="0"/>
              <a:t>= 45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7956" y="3763212"/>
            <a:ext cx="41780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l-GR" sz="2000" b="1" dirty="0" err="1" smtClean="0"/>
              <a:t>Δφ</a:t>
            </a:r>
            <a:r>
              <a:rPr lang="el-GR" sz="2000" b="1" dirty="0" smtClean="0"/>
              <a:t> = φ</a:t>
            </a:r>
            <a:r>
              <a:rPr lang="el-GR" sz="2000" b="1" baseline="-25000" dirty="0" smtClean="0"/>
              <a:t>1</a:t>
            </a:r>
            <a:r>
              <a:rPr lang="el-GR" sz="2000" b="1" dirty="0" smtClean="0"/>
              <a:t>-φ</a:t>
            </a:r>
            <a:r>
              <a:rPr lang="el-GR" sz="2000" b="1" baseline="-25000" dirty="0" smtClean="0"/>
              <a:t>2 </a:t>
            </a:r>
            <a:r>
              <a:rPr lang="el-GR" sz="2000" b="1" dirty="0" smtClean="0"/>
              <a:t>= -30</a:t>
            </a:r>
            <a:r>
              <a:rPr lang="el-GR" sz="2000" b="1" baseline="30000" dirty="0" smtClean="0"/>
              <a:t>0</a:t>
            </a:r>
            <a:r>
              <a:rPr lang="el-GR" sz="2000" b="1" dirty="0" smtClean="0"/>
              <a:t> – 45</a:t>
            </a:r>
            <a:r>
              <a:rPr lang="el-GR" sz="2000" b="1" baseline="30000" dirty="0" smtClean="0"/>
              <a:t>0</a:t>
            </a:r>
            <a:r>
              <a:rPr lang="el-GR" sz="2000" b="1" dirty="0" smtClean="0"/>
              <a:t> =-75</a:t>
            </a:r>
            <a:r>
              <a:rPr lang="el-GR" sz="2000" b="1" baseline="30000" dirty="0" smtClean="0"/>
              <a:t>0 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el-GR" sz="2000" b="1" dirty="0" err="1" smtClean="0"/>
              <a:t>Δφ</a:t>
            </a:r>
            <a:r>
              <a:rPr lang="el-GR" sz="2000" b="1" dirty="0" smtClean="0"/>
              <a:t> &lt; 0, Προπορεύεται  το ρεύμα </a:t>
            </a:r>
            <a:r>
              <a:rPr lang="en-US" sz="2000" b="1" dirty="0" smtClean="0"/>
              <a:t>i</a:t>
            </a:r>
            <a:r>
              <a:rPr lang="en-US" sz="2000" b="1" baseline="-25000" dirty="0" smtClean="0"/>
              <a:t>2</a:t>
            </a:r>
            <a:endParaRPr lang="el-GR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9717" y="156984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01 </a:t>
            </a:r>
            <a:r>
              <a:rPr lang="el-GR" sz="2800" b="1" dirty="0" smtClean="0"/>
              <a:t> = 25 Α</a:t>
            </a:r>
            <a:endParaRPr lang="el-GR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32266" y="1308230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02 </a:t>
            </a:r>
            <a:r>
              <a:rPr lang="el-GR" sz="2800" b="1" dirty="0" smtClean="0"/>
              <a:t> = 15 Α</a:t>
            </a:r>
            <a:endParaRPr lang="el-GR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272698" y="4031486"/>
            <a:ext cx="1587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01 </a:t>
            </a:r>
            <a:r>
              <a:rPr lang="el-GR" sz="2800" b="1" dirty="0" smtClean="0"/>
              <a:t> = 25 Α</a:t>
            </a:r>
            <a:endParaRPr lang="el-GR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28084" y="4554706"/>
                <a:ext cx="25562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/>
                  <a:t>Κλίμακα: </a:t>
                </a:r>
                <a:r>
                  <a:rPr lang="el-GR" b="1" dirty="0" smtClean="0"/>
                  <a:t>1 </a:t>
                </a:r>
                <a:r>
                  <a:rPr lang="en-US" b="1" dirty="0" smtClean="0"/>
                  <a:t>cm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Cambria Math"/>
                      </a:rPr>
                      <m:t>~ 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1" i="0" smtClean="0">
                        <a:latin typeface="Cambria Math"/>
                        <a:ea typeface="Cambria Math"/>
                      </a:rPr>
                      <m:t>𝐀</m:t>
                    </m:r>
                  </m:oMath>
                </a14:m>
                <a:endParaRPr lang="el-G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4" y="4554706"/>
                <a:ext cx="2556284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1909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81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4" grpId="0"/>
      <p:bldP spid="23" grpId="0" animBg="1"/>
      <p:bldP spid="26" grpId="0"/>
      <p:bldP spid="25" grpId="0"/>
      <p:bldP spid="17" grpId="0"/>
      <p:bldP spid="18" grpId="0" animBg="1"/>
      <p:bldP spid="19" grpId="0"/>
      <p:bldP spid="4" grpId="0"/>
      <p:bldP spid="20" grpId="0"/>
      <p:bldP spid="21" grpId="0"/>
      <p:bldP spid="2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2779236" y="1264166"/>
            <a:ext cx="0" cy="2940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12492" y="3419812"/>
            <a:ext cx="7520391" cy="191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12581" y="344808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x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90945" y="1130839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el-GR" b="1" dirty="0"/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>
            <a:off x="2810594" y="3440248"/>
            <a:ext cx="2296088" cy="475899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97622" y="342440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el-GR" b="1" dirty="0"/>
          </a:p>
        </p:txBody>
      </p:sp>
      <p:sp>
        <p:nvSpPr>
          <p:cNvPr id="23" name="Τόξο 22"/>
          <p:cNvSpPr/>
          <p:nvPr/>
        </p:nvSpPr>
        <p:spPr>
          <a:xfrm rot="1232973">
            <a:off x="4166599" y="3457008"/>
            <a:ext cx="228547" cy="270900"/>
          </a:xfrm>
          <a:prstGeom prst="arc">
            <a:avLst>
              <a:gd name="adj1" fmla="val 16200000"/>
              <a:gd name="adj2" fmla="val 531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4501687" y="3389286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l-GR" b="1" baseline="-25000" dirty="0" smtClean="0"/>
              <a:t>1</a:t>
            </a:r>
            <a:r>
              <a:rPr lang="el-GR" b="1" dirty="0" smtClean="0"/>
              <a:t>= - </a:t>
            </a:r>
            <a:r>
              <a:rPr lang="en-US" b="1" dirty="0" smtClean="0"/>
              <a:t>15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51520" y="332656"/>
            <a:ext cx="8640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3) Δίνονται τα εναλλασσόμενα ρεύματα </a:t>
            </a:r>
            <a:r>
              <a:rPr lang="en-US" b="1" dirty="0" smtClean="0"/>
              <a:t>i</a:t>
            </a:r>
            <a:r>
              <a:rPr lang="el-GR" b="1" baseline="-25000" dirty="0" smtClean="0"/>
              <a:t>1</a:t>
            </a:r>
            <a:r>
              <a:rPr lang="en-US" b="1" dirty="0" smtClean="0"/>
              <a:t> = </a:t>
            </a:r>
            <a:r>
              <a:rPr lang="el-GR" b="1" dirty="0" smtClean="0"/>
              <a:t>10ημ</a:t>
            </a:r>
            <a:r>
              <a:rPr lang="en-US" b="1" dirty="0" smtClean="0"/>
              <a:t>(</a:t>
            </a:r>
            <a:r>
              <a:rPr lang="el-GR" b="1" dirty="0" smtClean="0"/>
              <a:t>314</a:t>
            </a:r>
            <a:r>
              <a:rPr lang="en-US" b="1" dirty="0" smtClean="0"/>
              <a:t>t – </a:t>
            </a:r>
            <a:r>
              <a:rPr lang="el-GR" b="1" dirty="0" smtClean="0"/>
              <a:t>15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 και </a:t>
            </a:r>
            <a:r>
              <a:rPr lang="en-US" b="1" dirty="0" smtClean="0"/>
              <a:t>i</a:t>
            </a:r>
            <a:r>
              <a:rPr lang="el-GR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l-GR" b="1" dirty="0" smtClean="0"/>
              <a:t>20ημ</a:t>
            </a:r>
            <a:r>
              <a:rPr lang="en-US" b="1" dirty="0"/>
              <a:t>(</a:t>
            </a:r>
            <a:r>
              <a:rPr lang="el-GR" b="1" dirty="0"/>
              <a:t>314</a:t>
            </a:r>
            <a:r>
              <a:rPr lang="en-US" b="1" dirty="0"/>
              <a:t>t </a:t>
            </a:r>
            <a:r>
              <a:rPr lang="el-GR" b="1" dirty="0"/>
              <a:t> </a:t>
            </a:r>
            <a:r>
              <a:rPr lang="el-GR" b="1" dirty="0" smtClean="0"/>
              <a:t>+ 30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. Ζητείται το ρεύμα </a:t>
            </a:r>
            <a:r>
              <a:rPr lang="en-US" b="1" dirty="0" smtClean="0"/>
              <a:t>i</a:t>
            </a:r>
            <a:r>
              <a:rPr lang="en-US" b="1" baseline="-25000" dirty="0" smtClean="0"/>
              <a:t>1</a:t>
            </a:r>
            <a:r>
              <a:rPr lang="en-US" b="1" dirty="0" smtClean="0"/>
              <a:t> </a:t>
            </a:r>
            <a:r>
              <a:rPr lang="el-GR" b="1" dirty="0" smtClean="0"/>
              <a:t>+ </a:t>
            </a:r>
            <a:r>
              <a:rPr lang="en-US" b="1" dirty="0" smtClean="0"/>
              <a:t>i</a:t>
            </a:r>
            <a:r>
              <a:rPr lang="en-US" b="1" baseline="-25000" dirty="0" smtClean="0"/>
              <a:t>2</a:t>
            </a:r>
            <a:endParaRPr lang="el-GR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928995" y="3681674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01</a:t>
            </a:r>
            <a:endParaRPr lang="el-GR" sz="2800" b="1" dirty="0"/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 flipV="1">
            <a:off x="2779236" y="1633498"/>
            <a:ext cx="4500000" cy="1804210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91330" y="1315505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02</a:t>
            </a:r>
            <a:endParaRPr lang="el-GR" sz="2800" b="1" dirty="0"/>
          </a:p>
        </p:txBody>
      </p:sp>
      <p:sp>
        <p:nvSpPr>
          <p:cNvPr id="18" name="Τόξο 17"/>
          <p:cNvSpPr/>
          <p:nvPr/>
        </p:nvSpPr>
        <p:spPr>
          <a:xfrm rot="20240184">
            <a:off x="3686367" y="3076416"/>
            <a:ext cx="271907" cy="385074"/>
          </a:xfrm>
          <a:prstGeom prst="arc">
            <a:avLst>
              <a:gd name="adj1" fmla="val 16200000"/>
              <a:gd name="adj2" fmla="val 531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535102" y="2792930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l-GR" b="1" baseline="-25000" dirty="0" smtClean="0"/>
              <a:t>2</a:t>
            </a:r>
            <a:r>
              <a:rPr lang="el-GR" b="1" dirty="0" smtClean="0"/>
              <a:t>= </a:t>
            </a:r>
            <a:r>
              <a:rPr lang="en-US" b="1" dirty="0" smtClean="0"/>
              <a:t>30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cxnSp>
        <p:nvCxnSpPr>
          <p:cNvPr id="28" name="Ευθύγραμμο βέλος σύνδεσης 27"/>
          <p:cNvCxnSpPr/>
          <p:nvPr/>
        </p:nvCxnSpPr>
        <p:spPr>
          <a:xfrm>
            <a:off x="7270563" y="1651762"/>
            <a:ext cx="1800000" cy="373927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/>
          <p:cNvCxnSpPr/>
          <p:nvPr/>
        </p:nvCxnSpPr>
        <p:spPr>
          <a:xfrm flipV="1">
            <a:off x="5029235" y="2009965"/>
            <a:ext cx="4009425" cy="1933319"/>
          </a:xfrm>
          <a:prstGeom prst="straightConnector1">
            <a:avLst/>
          </a:prstGeom>
          <a:ln w="38100">
            <a:solidFill>
              <a:srgbClr val="00206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 flipV="1">
            <a:off x="2779236" y="2009965"/>
            <a:ext cx="6113244" cy="141903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7378" y="4154681"/>
                <a:ext cx="9146432" cy="2630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000" b="1" u="sng" dirty="0" smtClean="0"/>
                  <a:t>Με τη μέθοδο του παραλληλογράμμου: </a:t>
                </a:r>
                <a:endParaRPr lang="el-GR" b="1" baseline="-25000" dirty="0" smtClean="0"/>
              </a:p>
              <a:p>
                <a:r>
                  <a:rPr lang="el-GR" b="1" dirty="0" smtClean="0"/>
                  <a:t>Πλάτος ΟΒ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= ΟΑ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ΟΓ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+ 2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ΟΑ</a:t>
                </a:r>
                <a14:m>
                  <m:oMath xmlns:m="http://schemas.openxmlformats.org/officeDocument/2006/math">
                    <m:r>
                      <a:rPr lang="el-GR" b="1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ΟΓ</a:t>
                </a:r>
                <a14:m>
                  <m:oMath xmlns:m="http://schemas.openxmlformats.org/officeDocument/2006/math">
                    <m:r>
                      <a:rPr lang="el-GR" b="1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συν(φ</a:t>
                </a:r>
                <a:r>
                  <a:rPr lang="el-GR" b="1" baseline="-25000" dirty="0" smtClean="0"/>
                  <a:t>1 </a:t>
                </a:r>
                <a:r>
                  <a:rPr lang="el-GR" b="1" dirty="0" smtClean="0"/>
                  <a:t>+ φ</a:t>
                </a:r>
                <a:r>
                  <a:rPr lang="el-GR" b="1" baseline="-25000" dirty="0" smtClean="0"/>
                  <a:t>2</a:t>
                </a:r>
                <a:r>
                  <a:rPr lang="el-GR" b="1" dirty="0" smtClean="0"/>
                  <a:t>)=10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+ 25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+ 2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10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25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0,707 = 1078,5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𝚶𝚩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𝟏𝟎𝟕𝟖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l-GR" b="1" dirty="0" smtClean="0"/>
                  <a:t>= 32,8 </a:t>
                </a:r>
                <a:r>
                  <a:rPr lang="el-GR" b="1" dirty="0" smtClean="0"/>
                  <a:t>Α</a:t>
                </a:r>
                <a:r>
                  <a:rPr lang="en-US" b="1" dirty="0" smtClean="0"/>
                  <a:t> = I</a:t>
                </a:r>
                <a:r>
                  <a:rPr lang="el-GR" b="1" baseline="-25000" dirty="0" err="1" smtClean="0"/>
                  <a:t>ολ</a:t>
                </a:r>
                <a:endParaRPr lang="el-GR" dirty="0" smtClean="0"/>
              </a:p>
              <a:p>
                <a:pPr>
                  <a:lnSpc>
                    <a:spcPct val="150000"/>
                  </a:lnSpc>
                </a:pP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</a:rPr>
                      <m:t>𝜺𝝋</m:t>
                    </m:r>
                    <m:r>
                      <a:rPr lang="el-GR" b="1" i="1" smtClean="0">
                        <a:latin typeface="Cambria Math"/>
                      </a:rPr>
                      <m:t> </m:t>
                    </m:r>
                    <m:r>
                      <a:rPr lang="el-GR" b="1" i="1" smtClean="0">
                        <a:latin typeface="Cambria Math"/>
                      </a:rPr>
                      <m:t>𝜽</m:t>
                    </m:r>
                    <m:r>
                      <a:rPr lang="el-GR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1" i="0" smtClean="0">
                            <a:latin typeface="Cambria Math"/>
                          </a:rPr>
                          <m:t>𝚶𝚨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𝜼𝝁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𝟒𝟓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p>
                        </m:sSup>
                      </m:num>
                      <m:den>
                        <m:r>
                          <a:rPr lang="el-GR" b="1" i="0" smtClean="0">
                            <a:latin typeface="Cambria Math"/>
                          </a:rPr>
                          <m:t>𝚶𝚪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𝚶𝚨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𝝈𝝊𝝂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𝟒𝟓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p>
                        </m:sSup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𝟐𝟓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𝟕𝟎𝟕</m:t>
                        </m:r>
                      </m:num>
                      <m:den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𝟐𝟓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𝟕𝟎𝟕</m:t>
                        </m:r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𝟏𝟕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𝟔𝟕𝟓</m:t>
                        </m:r>
                      </m:num>
                      <m:den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𝟐𝟕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𝟔𝟕𝟓</m:t>
                        </m:r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𝟔𝟑𝟖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𝜽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𝟑𝟐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  <m:sup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l-GR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b="1" dirty="0" smtClean="0"/>
                  <a:t>οπότε </a:t>
                </a:r>
                <a:r>
                  <a:rPr lang="en-US" b="1" dirty="0" smtClean="0"/>
                  <a:t>                                   </a:t>
                </a:r>
                <a:r>
                  <a:rPr lang="el-GR" sz="2000" b="1" dirty="0" smtClean="0"/>
                  <a:t>φ </a:t>
                </a:r>
                <a:r>
                  <a:rPr lang="el-GR" sz="2000" b="1" dirty="0" smtClean="0"/>
                  <a:t>= θ – φ</a:t>
                </a:r>
                <a:r>
                  <a:rPr lang="el-GR" sz="2000" b="1" baseline="-25000" dirty="0" smtClean="0"/>
                  <a:t>1</a:t>
                </a:r>
                <a:r>
                  <a:rPr lang="el-GR" sz="2000" b="1" dirty="0" smtClean="0"/>
                  <a:t>=32,5</a:t>
                </a:r>
                <a:r>
                  <a:rPr lang="el-GR" sz="2000" b="1" baseline="30000" dirty="0" smtClean="0"/>
                  <a:t>0</a:t>
                </a:r>
                <a:r>
                  <a:rPr lang="el-GR" sz="2000" b="1" dirty="0" smtClean="0"/>
                  <a:t> -15</a:t>
                </a:r>
                <a:r>
                  <a:rPr lang="el-GR" sz="2000" b="1" baseline="30000" dirty="0" smtClean="0"/>
                  <a:t>0 </a:t>
                </a:r>
                <a:r>
                  <a:rPr lang="el-GR" sz="2000" b="1" dirty="0" smtClean="0"/>
                  <a:t>=</a:t>
                </a:r>
                <a:r>
                  <a:rPr lang="el-GR" sz="2000" b="1" dirty="0" smtClean="0"/>
                  <a:t>17,5</a:t>
                </a:r>
                <a:r>
                  <a:rPr lang="el-GR" sz="2000" b="1" baseline="30000" dirty="0" smtClean="0"/>
                  <a:t>0.   </a:t>
                </a:r>
                <a:r>
                  <a:rPr lang="el-GR" sz="2000" b="1" dirty="0" smtClean="0"/>
                  <a:t> </a:t>
                </a:r>
                <a:endParaRPr lang="en-US" sz="20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l-GR" sz="2000" b="1" dirty="0" smtClean="0"/>
                  <a:t>Οπότε το ρεύμα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i</a:t>
                </a:r>
                <a:r>
                  <a:rPr lang="en-US" sz="2000" b="1" baseline="-25000" dirty="0">
                    <a:solidFill>
                      <a:prstClr val="black"/>
                    </a:solidFill>
                  </a:rPr>
                  <a:t>1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+ </a:t>
                </a:r>
                <a:r>
                  <a:rPr lang="en-US" sz="2000" b="1" dirty="0" smtClean="0">
                    <a:solidFill>
                      <a:prstClr val="black"/>
                    </a:solidFill>
                  </a:rPr>
                  <a:t>i</a:t>
                </a:r>
                <a:r>
                  <a:rPr lang="en-US" sz="2000" b="1" baseline="-25000" dirty="0" smtClean="0">
                    <a:solidFill>
                      <a:prstClr val="black"/>
                    </a:solidFill>
                  </a:rPr>
                  <a:t>2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 = </a:t>
                </a:r>
                <a:r>
                  <a:rPr lang="el-GR" sz="2000" b="1" dirty="0" err="1" smtClean="0">
                    <a:solidFill>
                      <a:prstClr val="black"/>
                    </a:solidFill>
                  </a:rPr>
                  <a:t>Ι</a:t>
                </a:r>
                <a:r>
                  <a:rPr lang="el-GR" sz="2000" b="1" baseline="-25000" dirty="0" err="1" smtClean="0">
                    <a:solidFill>
                      <a:prstClr val="black"/>
                    </a:solidFill>
                  </a:rPr>
                  <a:t>ολ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 </a:t>
                </a:r>
                <a:r>
                  <a:rPr lang="el-GR" sz="2000" b="1" dirty="0" err="1" smtClean="0">
                    <a:solidFill>
                      <a:prstClr val="black"/>
                    </a:solidFill>
                  </a:rPr>
                  <a:t>ημ(ω</a:t>
                </a:r>
                <a:r>
                  <a:rPr lang="en-US" sz="2000" b="1" dirty="0" smtClean="0">
                    <a:solidFill>
                      <a:prstClr val="black"/>
                    </a:solidFill>
                  </a:rPr>
                  <a:t>t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+</a:t>
                </a:r>
                <a:r>
                  <a:rPr lang="el-GR" sz="2000" b="1" dirty="0" err="1" smtClean="0">
                    <a:solidFill>
                      <a:prstClr val="black"/>
                    </a:solidFill>
                  </a:rPr>
                  <a:t>φ</a:t>
                </a:r>
                <a:r>
                  <a:rPr lang="el-GR" sz="2000" b="1" baseline="30000" dirty="0" err="1" smtClean="0">
                    <a:solidFill>
                      <a:prstClr val="black"/>
                    </a:solidFill>
                  </a:rPr>
                  <a:t>0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) = 32,8ημ(314</a:t>
                </a:r>
                <a:r>
                  <a:rPr lang="en-US" sz="2000" b="1" dirty="0" smtClean="0">
                    <a:solidFill>
                      <a:prstClr val="black"/>
                    </a:solidFill>
                  </a:rPr>
                  <a:t>t+17,5</a:t>
                </a:r>
                <a:r>
                  <a:rPr lang="en-US" sz="2000" b="1" baseline="30000" dirty="0" smtClean="0">
                    <a:solidFill>
                      <a:prstClr val="black"/>
                    </a:solidFill>
                  </a:rPr>
                  <a:t>0</a:t>
                </a:r>
                <a:r>
                  <a:rPr lang="el-GR" sz="2000" b="1" dirty="0" smtClean="0">
                    <a:solidFill>
                      <a:prstClr val="black"/>
                    </a:solidFill>
                  </a:rPr>
                  <a:t>)</a:t>
                </a:r>
                <a:endParaRPr lang="el-GR" sz="20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" y="4154681"/>
                <a:ext cx="9146432" cy="2630015"/>
              </a:xfrm>
              <a:prstGeom prst="rect">
                <a:avLst/>
              </a:prstGeom>
              <a:blipFill rotWithShape="1">
                <a:blip r:embed="rId2"/>
                <a:stretch>
                  <a:fillRect l="-666" t="-1160" b="-16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092280" y="1340768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72178" y="2030732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l-GR" dirty="0"/>
          </a:p>
        </p:txBody>
      </p:sp>
      <p:sp>
        <p:nvSpPr>
          <p:cNvPr id="33" name="Τόξο 32"/>
          <p:cNvSpPr/>
          <p:nvPr/>
        </p:nvSpPr>
        <p:spPr>
          <a:xfrm rot="1232973">
            <a:off x="3787284" y="3170579"/>
            <a:ext cx="384269" cy="498467"/>
          </a:xfrm>
          <a:prstGeom prst="arc">
            <a:avLst>
              <a:gd name="adj1" fmla="val 16200000"/>
              <a:gd name="adj2" fmla="val 531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TextBox 29"/>
          <p:cNvSpPr txBox="1"/>
          <p:nvPr/>
        </p:nvSpPr>
        <p:spPr>
          <a:xfrm>
            <a:off x="4098528" y="3121811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/>
              <a:t>θ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29236" y="3835562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l-GR" dirty="0"/>
          </a:p>
        </p:txBody>
      </p:sp>
      <p:sp>
        <p:nvSpPr>
          <p:cNvPr id="37" name="Τόξο 36"/>
          <p:cNvSpPr/>
          <p:nvPr/>
        </p:nvSpPr>
        <p:spPr>
          <a:xfrm rot="21213828">
            <a:off x="4867561" y="2926776"/>
            <a:ext cx="384269" cy="498467"/>
          </a:xfrm>
          <a:prstGeom prst="arc">
            <a:avLst>
              <a:gd name="adj1" fmla="val 16200000"/>
              <a:gd name="adj2" fmla="val 53144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TextBox 37"/>
          <p:cNvSpPr txBox="1"/>
          <p:nvPr/>
        </p:nvSpPr>
        <p:spPr>
          <a:xfrm>
            <a:off x="5106682" y="2915767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φ= 17,5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31" name="Ορθογώνιο 30"/>
          <p:cNvSpPr/>
          <p:nvPr/>
        </p:nvSpPr>
        <p:spPr>
          <a:xfrm rot="20587126">
            <a:off x="7351338" y="1803886"/>
            <a:ext cx="835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i</a:t>
            </a:r>
            <a:r>
              <a:rPr lang="en-US" sz="2400" b="1" baseline="-25000" dirty="0"/>
              <a:t>1</a:t>
            </a:r>
            <a:r>
              <a:rPr lang="en-US" sz="2400" b="1" dirty="0"/>
              <a:t> </a:t>
            </a:r>
            <a:r>
              <a:rPr lang="el-GR" sz="2400" b="1" dirty="0"/>
              <a:t>+ </a:t>
            </a:r>
            <a:r>
              <a:rPr lang="en-US" sz="2400" b="1" dirty="0"/>
              <a:t>i</a:t>
            </a:r>
            <a:r>
              <a:rPr lang="en-US" sz="2400" b="1" baseline="-25000" dirty="0"/>
              <a:t>2</a:t>
            </a:r>
            <a:endParaRPr lang="el-GR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17493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4" grpId="0"/>
      <p:bldP spid="23" grpId="0" animBg="1"/>
      <p:bldP spid="26" grpId="0"/>
      <p:bldP spid="25" grpId="0"/>
      <p:bldP spid="35" grpId="0"/>
      <p:bldP spid="17" grpId="0"/>
      <p:bldP spid="18" grpId="0" animBg="1"/>
      <p:bldP spid="19" grpId="0"/>
      <p:bldP spid="20" grpId="0" build="p"/>
      <p:bldP spid="21" grpId="0"/>
      <p:bldP spid="32" grpId="0"/>
      <p:bldP spid="33" grpId="0" animBg="1"/>
      <p:bldP spid="30" grpId="0"/>
      <p:bldP spid="36" grpId="0"/>
      <p:bldP spid="37" grpId="0" animBg="1"/>
      <p:bldP spid="3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2119672" y="1020169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528060" y="3168669"/>
            <a:ext cx="5472608" cy="1633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14489" y="320197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x</a:t>
            </a:r>
            <a:endParaRPr lang="el-GR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08137" y="1096771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</a:t>
            </a:r>
            <a:endParaRPr lang="el-GR" b="1" dirty="0"/>
          </a:p>
        </p:txBody>
      </p:sp>
      <p:cxnSp>
        <p:nvCxnSpPr>
          <p:cNvPr id="15" name="Ευθύγραμμο βέλος σύνδεσης 14"/>
          <p:cNvCxnSpPr/>
          <p:nvPr/>
        </p:nvCxnSpPr>
        <p:spPr>
          <a:xfrm flipV="1">
            <a:off x="24004" y="1594729"/>
            <a:ext cx="4320480" cy="3102442"/>
          </a:xfrm>
          <a:prstGeom prst="straightConnector1">
            <a:avLst/>
          </a:prstGeom>
          <a:ln w="3810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743171" y="280750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el-GR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302875" y="2474967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l-GR" b="1" baseline="-25000" dirty="0"/>
              <a:t>2</a:t>
            </a:r>
            <a:r>
              <a:rPr lang="el-GR" b="1" dirty="0" smtClean="0"/>
              <a:t>= </a:t>
            </a:r>
            <a:r>
              <a:rPr lang="el-GR" b="1" dirty="0"/>
              <a:t>4</a:t>
            </a:r>
            <a:r>
              <a:rPr lang="en-US" b="1" dirty="0" smtClean="0"/>
              <a:t>5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17775" y="14661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 smtClean="0"/>
              <a:t>2</a:t>
            </a:r>
            <a:endParaRPr lang="el-GR" sz="2800" b="1" dirty="0"/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 flipV="1">
            <a:off x="2151030" y="2649847"/>
            <a:ext cx="3600000" cy="518822"/>
          </a:xfrm>
          <a:prstGeom prst="straightConnector1">
            <a:avLst/>
          </a:pr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20548" y="222412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r>
              <a:rPr lang="el-GR" sz="2800" b="1" baseline="-25000" dirty="0"/>
              <a:t>1</a:t>
            </a:r>
            <a:endParaRPr lang="el-GR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383543" y="2776618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r>
              <a:rPr lang="el-GR" b="1" baseline="-25000" dirty="0"/>
              <a:t>1</a:t>
            </a:r>
            <a:r>
              <a:rPr lang="el-GR" b="1" dirty="0" smtClean="0"/>
              <a:t>= 15</a:t>
            </a:r>
            <a:r>
              <a:rPr lang="en-US" b="1" baseline="30000" dirty="0" smtClean="0"/>
              <a:t>O</a:t>
            </a:r>
            <a:endParaRPr lang="el-GR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820601" y="2539926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82602" y="4104336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l-GR" dirty="0"/>
          </a:p>
        </p:txBody>
      </p:sp>
      <p:sp>
        <p:nvSpPr>
          <p:cNvPr id="33" name="Τόξο 32"/>
          <p:cNvSpPr/>
          <p:nvPr/>
        </p:nvSpPr>
        <p:spPr>
          <a:xfrm rot="20839756">
            <a:off x="2773409" y="2563327"/>
            <a:ext cx="686532" cy="603551"/>
          </a:xfrm>
          <a:prstGeom prst="arc">
            <a:avLst>
              <a:gd name="adj1" fmla="val 16200000"/>
              <a:gd name="adj2" fmla="val 5140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TextBox 33"/>
          <p:cNvSpPr txBox="1"/>
          <p:nvPr/>
        </p:nvSpPr>
        <p:spPr>
          <a:xfrm>
            <a:off x="265533" y="332656"/>
            <a:ext cx="8626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4) Δίνονται τα εναλλασσόμενα ρεύματα </a:t>
            </a:r>
            <a:r>
              <a:rPr lang="en-US" b="1" dirty="0" smtClean="0"/>
              <a:t>i</a:t>
            </a:r>
            <a:r>
              <a:rPr lang="el-GR" b="1" baseline="-25000" dirty="0" smtClean="0"/>
              <a:t>1</a:t>
            </a:r>
            <a:r>
              <a:rPr lang="en-US" b="1" dirty="0" smtClean="0"/>
              <a:t> = </a:t>
            </a:r>
            <a:r>
              <a:rPr lang="el-GR" b="1" dirty="0"/>
              <a:t>3</a:t>
            </a:r>
            <a:r>
              <a:rPr lang="el-GR" b="1" dirty="0" smtClean="0"/>
              <a:t>0ημ</a:t>
            </a:r>
            <a:r>
              <a:rPr lang="en-US" b="1" dirty="0" smtClean="0"/>
              <a:t>(</a:t>
            </a:r>
            <a:r>
              <a:rPr lang="el-GR" b="1" dirty="0" smtClean="0"/>
              <a:t>314</a:t>
            </a:r>
            <a:r>
              <a:rPr lang="en-US" b="1" dirty="0" smtClean="0"/>
              <a:t>t </a:t>
            </a:r>
            <a:r>
              <a:rPr lang="el-GR" b="1" dirty="0"/>
              <a:t>+</a:t>
            </a:r>
            <a:r>
              <a:rPr lang="en-US" b="1" dirty="0" smtClean="0"/>
              <a:t> </a:t>
            </a:r>
            <a:r>
              <a:rPr lang="el-GR" b="1" dirty="0" smtClean="0"/>
              <a:t>15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 και </a:t>
            </a:r>
            <a:r>
              <a:rPr lang="en-US" b="1" dirty="0" smtClean="0"/>
              <a:t>i</a:t>
            </a:r>
            <a:r>
              <a:rPr lang="el-GR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l-GR" b="1" dirty="0" smtClean="0"/>
              <a:t>20ημ</a:t>
            </a:r>
            <a:r>
              <a:rPr lang="en-US" b="1" dirty="0"/>
              <a:t>(</a:t>
            </a:r>
            <a:r>
              <a:rPr lang="el-GR" b="1" dirty="0"/>
              <a:t>314</a:t>
            </a:r>
            <a:r>
              <a:rPr lang="en-US" b="1" dirty="0"/>
              <a:t>t </a:t>
            </a:r>
            <a:r>
              <a:rPr lang="el-GR" b="1" dirty="0"/>
              <a:t> </a:t>
            </a:r>
            <a:r>
              <a:rPr lang="el-GR" b="1" dirty="0" smtClean="0"/>
              <a:t>+ 45</a:t>
            </a:r>
            <a:r>
              <a:rPr lang="en-US" b="1" baseline="30000" dirty="0" smtClean="0"/>
              <a:t>0</a:t>
            </a:r>
            <a:r>
              <a:rPr lang="en-US" b="1" dirty="0" smtClean="0"/>
              <a:t> )</a:t>
            </a:r>
            <a:r>
              <a:rPr lang="el-GR" b="1" dirty="0" smtClean="0"/>
              <a:t>. Ζητείται το ρεύμα </a:t>
            </a:r>
            <a:r>
              <a:rPr lang="en-US" b="1" dirty="0" smtClean="0"/>
              <a:t>i</a:t>
            </a:r>
            <a:r>
              <a:rPr lang="en-US" b="1" baseline="-25000" dirty="0" smtClean="0"/>
              <a:t>1</a:t>
            </a:r>
            <a:r>
              <a:rPr lang="en-US" b="1" dirty="0" smtClean="0"/>
              <a:t> </a:t>
            </a:r>
            <a:r>
              <a:rPr lang="el-GR" b="1" dirty="0"/>
              <a:t>-</a:t>
            </a:r>
            <a:r>
              <a:rPr lang="el-GR" b="1" dirty="0" smtClean="0"/>
              <a:t> </a:t>
            </a:r>
            <a:r>
              <a:rPr lang="en-US" b="1" dirty="0" smtClean="0"/>
              <a:t>i</a:t>
            </a:r>
            <a:r>
              <a:rPr lang="en-US" b="1" baseline="-25000" dirty="0" smtClean="0"/>
              <a:t>2</a:t>
            </a:r>
            <a:endParaRPr lang="el-GR" b="1" dirty="0"/>
          </a:p>
        </p:txBody>
      </p:sp>
      <p:cxnSp>
        <p:nvCxnSpPr>
          <p:cNvPr id="41" name="Ευθύγραμμο βέλος σύνδεσης 40"/>
          <p:cNvCxnSpPr/>
          <p:nvPr/>
        </p:nvCxnSpPr>
        <p:spPr>
          <a:xfrm flipV="1">
            <a:off x="82602" y="4174582"/>
            <a:ext cx="3600000" cy="518822"/>
          </a:xfrm>
          <a:prstGeom prst="straightConnector1">
            <a:avLst/>
          </a:prstGeom>
          <a:ln w="38100" cmpd="sng">
            <a:solidFill>
              <a:srgbClr val="002060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ύγραμμο βέλος σύνδεσης 41"/>
          <p:cNvCxnSpPr/>
          <p:nvPr/>
        </p:nvCxnSpPr>
        <p:spPr>
          <a:xfrm flipV="1">
            <a:off x="3590790" y="2649847"/>
            <a:ext cx="2160240" cy="1549366"/>
          </a:xfrm>
          <a:prstGeom prst="straightConnector1">
            <a:avLst/>
          </a:prstGeom>
          <a:ln w="38100" cmpd="sng">
            <a:solidFill>
              <a:srgbClr val="002060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ύγραμμο βέλος σύνδεσης 42"/>
          <p:cNvCxnSpPr/>
          <p:nvPr/>
        </p:nvCxnSpPr>
        <p:spPr>
          <a:xfrm>
            <a:off x="2119672" y="3185003"/>
            <a:ext cx="1562930" cy="1014210"/>
          </a:xfrm>
          <a:prstGeom prst="straightConnector1">
            <a:avLst/>
          </a:prstGeom>
          <a:ln w="666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231" y="4458817"/>
                <a:ext cx="9146432" cy="1677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000" b="1" u="sng" dirty="0" smtClean="0"/>
                  <a:t>Με τη μέθοδο του παραλληλογράμμου: </a:t>
                </a:r>
                <a:endParaRPr lang="el-GR" b="1" baseline="-25000" dirty="0" smtClean="0"/>
              </a:p>
              <a:p>
                <a:r>
                  <a:rPr lang="el-GR" b="1" dirty="0" smtClean="0"/>
                  <a:t>Πλάτος ΟΒ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= ΟΑ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ΟΓ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+ 2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ΟΑ</a:t>
                </a:r>
                <a14:m>
                  <m:oMath xmlns:m="http://schemas.openxmlformats.org/officeDocument/2006/math">
                    <m:r>
                      <a:rPr lang="el-GR" b="1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ΟΓ</a:t>
                </a:r>
                <a14:m>
                  <m:oMath xmlns:m="http://schemas.openxmlformats.org/officeDocument/2006/math">
                    <m:r>
                      <a:rPr lang="el-GR" b="1" i="1" dirty="0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συν(150</a:t>
                </a:r>
                <a:r>
                  <a:rPr lang="el-GR" b="1" baseline="30000" dirty="0" smtClean="0"/>
                  <a:t>0</a:t>
                </a:r>
                <a:r>
                  <a:rPr lang="el-GR" b="1" dirty="0" smtClean="0"/>
                  <a:t>)=20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+ 30</a:t>
                </a:r>
                <a:r>
                  <a:rPr lang="el-GR" b="1" baseline="30000" dirty="0" smtClean="0"/>
                  <a:t>2</a:t>
                </a:r>
                <a:r>
                  <a:rPr lang="el-GR" b="1" dirty="0" smtClean="0"/>
                  <a:t> + 2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r>
                  <a:rPr lang="el-GR" b="1" dirty="0" smtClean="0"/>
                  <a:t>0</a:t>
                </a:r>
                <a:r>
                  <a:rPr lang="el-GR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b="1" i="0" dirty="0" smtClean="0">
                        <a:latin typeface="Cambria Math"/>
                        <a:ea typeface="Cambria Math"/>
                      </a:rPr>
                      <m:t>𝟑𝟎</m:t>
                    </m:r>
                  </m:oMath>
                </a14:m>
                <a:r>
                  <a:rPr lang="el-GR" b="1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b="1" i="1" dirty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b="1" dirty="0" smtClean="0"/>
                  <a:t> 0,87 = 256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𝚶𝚩</m:t>
                    </m:r>
                    <m:r>
                      <a:rPr lang="el-GR" b="1" i="0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𝟐𝟓𝟔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l-GR" b="1" dirty="0" smtClean="0"/>
                  <a:t>= 16 </a:t>
                </a:r>
                <a:endParaRPr lang="el-GR" dirty="0" smtClean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l-GR" b="1" i="1" smtClean="0">
                        <a:latin typeface="Cambria Math"/>
                      </a:rPr>
                      <m:t>𝜺𝝋𝜽</m:t>
                    </m:r>
                    <m:r>
                      <a:rPr lang="el-GR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1" i="0" smtClean="0">
                            <a:latin typeface="Cambria Math"/>
                          </a:rPr>
                          <m:t>𝚶𝚪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𝜼𝝁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𝟏𝟓𝟎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p>
                        </m:sSup>
                      </m:num>
                      <m:den>
                        <m:r>
                          <a:rPr lang="el-GR" b="1" i="0" smtClean="0">
                            <a:latin typeface="Cambria Math"/>
                          </a:rPr>
                          <m:t>𝚶𝚨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l-GR" b="1" i="0" smtClean="0">
                            <a:latin typeface="Cambria Math"/>
                            <a:ea typeface="Cambria Math"/>
                          </a:rPr>
                          <m:t>𝚶𝚪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𝝈𝝊𝝂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l-GR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𝟏𝟓𝟎</m:t>
                            </m:r>
                          </m:e>
                          <m:sup>
                            <m:r>
                              <a:rPr lang="el-GR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p>
                        </m:sSup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num>
                      <m:den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𝟑𝟎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𝟐𝟎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𝟖𝟔𝟔</m:t>
                        </m:r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num>
                      <m:den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𝟏𝟐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𝟔𝟖</m:t>
                        </m:r>
                      </m:den>
                    </m:f>
                    <m:r>
                      <a:rPr lang="el-GR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𝟕𝟖𝟖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𝜽</m:t>
                    </m:r>
                    <m:r>
                      <a:rPr lang="el-GR" b="1" i="1" smtClean="0"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l-GR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𝟑𝟖</m:t>
                        </m:r>
                      </m:e>
                      <m:sup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sup>
                    </m:sSup>
                    <m:r>
                      <a:rPr lang="el-GR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b="1" dirty="0" smtClean="0"/>
                  <a:t>οπότε φ = </a:t>
                </a:r>
                <a:r>
                  <a:rPr lang="el-GR" b="1" dirty="0"/>
                  <a:t>3</a:t>
                </a:r>
                <a:r>
                  <a:rPr lang="en-US" b="1" dirty="0" smtClean="0"/>
                  <a:t>8</a:t>
                </a:r>
                <a:r>
                  <a:rPr lang="el-GR" b="1" baseline="30000" dirty="0" smtClean="0"/>
                  <a:t>0</a:t>
                </a:r>
                <a:r>
                  <a:rPr lang="el-GR" b="1" dirty="0" smtClean="0"/>
                  <a:t> –15</a:t>
                </a:r>
                <a:r>
                  <a:rPr lang="el-GR" b="1" baseline="30000" dirty="0" smtClean="0"/>
                  <a:t>0</a:t>
                </a:r>
                <a:r>
                  <a:rPr lang="en-US" b="1" baseline="30000" dirty="0" smtClean="0"/>
                  <a:t> </a:t>
                </a:r>
                <a:r>
                  <a:rPr lang="el-GR" b="1" dirty="0" smtClean="0"/>
                  <a:t>=</a:t>
                </a:r>
                <a:r>
                  <a:rPr lang="en-US" b="1" dirty="0" smtClean="0"/>
                  <a:t> </a:t>
                </a:r>
                <a:r>
                  <a:rPr lang="el-GR" b="1" dirty="0" smtClean="0"/>
                  <a:t>23</a:t>
                </a:r>
                <a:r>
                  <a:rPr lang="el-GR" b="1" baseline="30000" dirty="0" smtClean="0"/>
                  <a:t>0</a:t>
                </a:r>
                <a:endParaRPr lang="el-GR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" y="4458817"/>
                <a:ext cx="9146432" cy="1677126"/>
              </a:xfrm>
              <a:prstGeom prst="rect">
                <a:avLst/>
              </a:prstGeom>
              <a:blipFill rotWithShape="1">
                <a:blip r:embed="rId2"/>
                <a:stretch>
                  <a:fillRect l="-533" t="-18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5231" y="4217456"/>
            <a:ext cx="44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</a:t>
            </a:r>
          </a:p>
        </p:txBody>
      </p:sp>
      <p:sp>
        <p:nvSpPr>
          <p:cNvPr id="25" name="Τόξο 24"/>
          <p:cNvSpPr/>
          <p:nvPr/>
        </p:nvSpPr>
        <p:spPr>
          <a:xfrm rot="20839756">
            <a:off x="4026397" y="2892227"/>
            <a:ext cx="284673" cy="336272"/>
          </a:xfrm>
          <a:prstGeom prst="arc">
            <a:avLst>
              <a:gd name="adj1" fmla="val 16200000"/>
              <a:gd name="adj2" fmla="val 5140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Τόξο 27"/>
          <p:cNvSpPr/>
          <p:nvPr/>
        </p:nvSpPr>
        <p:spPr>
          <a:xfrm rot="2049369">
            <a:off x="2569924" y="3057055"/>
            <a:ext cx="384269" cy="498467"/>
          </a:xfrm>
          <a:prstGeom prst="arc">
            <a:avLst>
              <a:gd name="adj1" fmla="val 16200000"/>
              <a:gd name="adj2" fmla="val 5314457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TextBox 28"/>
          <p:cNvSpPr txBox="1"/>
          <p:nvPr/>
        </p:nvSpPr>
        <p:spPr>
          <a:xfrm>
            <a:off x="2901137" y="319980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/>
              <a:t>θ</a:t>
            </a:r>
          </a:p>
        </p:txBody>
      </p:sp>
      <p:sp>
        <p:nvSpPr>
          <p:cNvPr id="30" name="Τόξο 29"/>
          <p:cNvSpPr/>
          <p:nvPr/>
        </p:nvSpPr>
        <p:spPr>
          <a:xfrm rot="2362110">
            <a:off x="2717718" y="3079996"/>
            <a:ext cx="686532" cy="603551"/>
          </a:xfrm>
          <a:prstGeom prst="arc">
            <a:avLst>
              <a:gd name="adj1" fmla="val 16200000"/>
              <a:gd name="adj2" fmla="val 5140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TextBox 30"/>
          <p:cNvSpPr txBox="1"/>
          <p:nvPr/>
        </p:nvSpPr>
        <p:spPr>
          <a:xfrm>
            <a:off x="3302875" y="3363845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φ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435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505</Words>
  <Application>Microsoft Office PowerPoint</Application>
  <PresentationFormat>Προβολή στην οθόνη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</cp:revision>
  <dcterms:created xsi:type="dcterms:W3CDTF">2018-12-09T21:13:49Z</dcterms:created>
  <dcterms:modified xsi:type="dcterms:W3CDTF">2018-12-29T12:12:37Z</dcterms:modified>
</cp:coreProperties>
</file>