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2" r:id="rId2"/>
    <p:sldId id="256" r:id="rId3"/>
    <p:sldId id="258" r:id="rId4"/>
    <p:sldId id="257" r:id="rId5"/>
    <p:sldId id="259" r:id="rId6"/>
    <p:sldId id="260" r:id="rId7"/>
    <p:sldId id="261" r:id="rId8"/>
    <p:sldId id="263" r:id="rId9"/>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110" d="100"/>
          <a:sy n="110" d="100"/>
        </p:scale>
        <p:origin x="-636" y="-90"/>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685800" y="2130425"/>
            <a:ext cx="7772400" cy="1470025"/>
          </a:xfrm>
        </p:spPr>
        <p:txBody>
          <a:bodyPr/>
          <a:lstStyle/>
          <a:p>
            <a:r>
              <a:rPr lang="el-GR" smtClean="0"/>
              <a:t>Στυλ κύριου τίτλου</a:t>
            </a:r>
            <a:endParaRPr lang="el-GR"/>
          </a:p>
        </p:txBody>
      </p:sp>
      <p:sp>
        <p:nvSpPr>
          <p:cNvPr id="3" name="Υπότιτλο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Στυλ κύριου υπότιτλου</a:t>
            </a:r>
            <a:endParaRPr lang="el-GR"/>
          </a:p>
        </p:txBody>
      </p:sp>
      <p:sp>
        <p:nvSpPr>
          <p:cNvPr id="4" name="Θέση ημερομηνίας 3"/>
          <p:cNvSpPr>
            <a:spLocks noGrp="1"/>
          </p:cNvSpPr>
          <p:nvPr>
            <p:ph type="dt" sz="half" idx="10"/>
          </p:nvPr>
        </p:nvSpPr>
        <p:spPr/>
        <p:txBody>
          <a:bodyPr/>
          <a:lstStyle/>
          <a:p>
            <a:fld id="{9B0DF361-7CD3-432F-85AF-328462A35E2F}" type="datetimeFigureOut">
              <a:rPr lang="el-GR" smtClean="0"/>
              <a:pPr/>
              <a:t>1/9/2023</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102276D4-8F1F-487D-9623-21115265BC5E}" type="slidenum">
              <a:rPr lang="el-GR" smtClean="0"/>
              <a:pPr/>
              <a:t>‹#›</a:t>
            </a:fld>
            <a:endParaRPr lang="el-GR"/>
          </a:p>
        </p:txBody>
      </p:sp>
    </p:spTree>
    <p:extLst>
      <p:ext uri="{BB962C8B-B14F-4D97-AF65-F5344CB8AC3E}">
        <p14:creationId xmlns:p14="http://schemas.microsoft.com/office/powerpoint/2010/main" xmlns="" val="29769387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9B0DF361-7CD3-432F-85AF-328462A35E2F}" type="datetimeFigureOut">
              <a:rPr lang="el-GR" smtClean="0"/>
              <a:pPr/>
              <a:t>1/9/2023</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102276D4-8F1F-487D-9623-21115265BC5E}" type="slidenum">
              <a:rPr lang="el-GR" smtClean="0"/>
              <a:pPr/>
              <a:t>‹#›</a:t>
            </a:fld>
            <a:endParaRPr lang="el-GR"/>
          </a:p>
        </p:txBody>
      </p:sp>
    </p:spTree>
    <p:extLst>
      <p:ext uri="{BB962C8B-B14F-4D97-AF65-F5344CB8AC3E}">
        <p14:creationId xmlns:p14="http://schemas.microsoft.com/office/powerpoint/2010/main" xmlns="" val="11258118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6629400" y="274638"/>
            <a:ext cx="2057400" cy="5851525"/>
          </a:xfrm>
        </p:spPr>
        <p:txBody>
          <a:bodyPr vert="eaVert"/>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a:xfrm>
            <a:off x="457200" y="274638"/>
            <a:ext cx="6019800" cy="5851525"/>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9B0DF361-7CD3-432F-85AF-328462A35E2F}" type="datetimeFigureOut">
              <a:rPr lang="el-GR" smtClean="0"/>
              <a:pPr/>
              <a:t>1/9/2023</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102276D4-8F1F-487D-9623-21115265BC5E}" type="slidenum">
              <a:rPr lang="el-GR" smtClean="0"/>
              <a:pPr/>
              <a:t>‹#›</a:t>
            </a:fld>
            <a:endParaRPr lang="el-GR"/>
          </a:p>
        </p:txBody>
      </p:sp>
    </p:spTree>
    <p:extLst>
      <p:ext uri="{BB962C8B-B14F-4D97-AF65-F5344CB8AC3E}">
        <p14:creationId xmlns:p14="http://schemas.microsoft.com/office/powerpoint/2010/main" xmlns="" val="17283971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idx="1"/>
          </p:nvPr>
        </p:nvSpPr>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9B0DF361-7CD3-432F-85AF-328462A35E2F}" type="datetimeFigureOut">
              <a:rPr lang="el-GR" smtClean="0"/>
              <a:pPr/>
              <a:t>1/9/2023</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102276D4-8F1F-487D-9623-21115265BC5E}" type="slidenum">
              <a:rPr lang="el-GR" smtClean="0"/>
              <a:pPr/>
              <a:t>‹#›</a:t>
            </a:fld>
            <a:endParaRPr lang="el-GR"/>
          </a:p>
        </p:txBody>
      </p:sp>
    </p:spTree>
    <p:extLst>
      <p:ext uri="{BB962C8B-B14F-4D97-AF65-F5344CB8AC3E}">
        <p14:creationId xmlns:p14="http://schemas.microsoft.com/office/powerpoint/2010/main" xmlns="" val="42256200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722313" y="4406900"/>
            <a:ext cx="7772400" cy="1362075"/>
          </a:xfrm>
        </p:spPr>
        <p:txBody>
          <a:bodyPr anchor="t"/>
          <a:lstStyle>
            <a:lvl1pPr algn="l">
              <a:defRPr sz="4000" b="1" cap="all"/>
            </a:lvl1pPr>
          </a:lstStyle>
          <a:p>
            <a:r>
              <a:rPr lang="el-GR" smtClean="0"/>
              <a:t>Στυλ κύριου τίτλου</a:t>
            </a:r>
            <a:endParaRPr lang="el-GR"/>
          </a:p>
        </p:txBody>
      </p:sp>
      <p:sp>
        <p:nvSpPr>
          <p:cNvPr id="3" name="Θέση κειμένου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
        <p:nvSpPr>
          <p:cNvPr id="4" name="Θέση ημερομηνίας 3"/>
          <p:cNvSpPr>
            <a:spLocks noGrp="1"/>
          </p:cNvSpPr>
          <p:nvPr>
            <p:ph type="dt" sz="half" idx="10"/>
          </p:nvPr>
        </p:nvSpPr>
        <p:spPr/>
        <p:txBody>
          <a:bodyPr/>
          <a:lstStyle/>
          <a:p>
            <a:fld id="{9B0DF361-7CD3-432F-85AF-328462A35E2F}" type="datetimeFigureOut">
              <a:rPr lang="el-GR" smtClean="0"/>
              <a:pPr/>
              <a:t>1/9/2023</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102276D4-8F1F-487D-9623-21115265BC5E}" type="slidenum">
              <a:rPr lang="el-GR" smtClean="0"/>
              <a:pPr/>
              <a:t>‹#›</a:t>
            </a:fld>
            <a:endParaRPr lang="el-GR"/>
          </a:p>
        </p:txBody>
      </p:sp>
    </p:spTree>
    <p:extLst>
      <p:ext uri="{BB962C8B-B14F-4D97-AF65-F5344CB8AC3E}">
        <p14:creationId xmlns:p14="http://schemas.microsoft.com/office/powerpoint/2010/main" xmlns="" val="24990128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περιεχομένου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ημερομηνίας 4"/>
          <p:cNvSpPr>
            <a:spLocks noGrp="1"/>
          </p:cNvSpPr>
          <p:nvPr>
            <p:ph type="dt" sz="half" idx="10"/>
          </p:nvPr>
        </p:nvSpPr>
        <p:spPr/>
        <p:txBody>
          <a:bodyPr/>
          <a:lstStyle/>
          <a:p>
            <a:fld id="{9B0DF361-7CD3-432F-85AF-328462A35E2F}" type="datetimeFigureOut">
              <a:rPr lang="el-GR" smtClean="0"/>
              <a:pPr/>
              <a:t>1/9/2023</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102276D4-8F1F-487D-9623-21115265BC5E}" type="slidenum">
              <a:rPr lang="el-GR" smtClean="0"/>
              <a:pPr/>
              <a:t>‹#›</a:t>
            </a:fld>
            <a:endParaRPr lang="el-GR"/>
          </a:p>
        </p:txBody>
      </p:sp>
    </p:spTree>
    <p:extLst>
      <p:ext uri="{BB962C8B-B14F-4D97-AF65-F5344CB8AC3E}">
        <p14:creationId xmlns:p14="http://schemas.microsoft.com/office/powerpoint/2010/main" xmlns="" val="10661102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a:lvl1pPr>
          </a:lstStyle>
          <a:p>
            <a:r>
              <a:rPr lang="el-GR" smtClean="0"/>
              <a:t>Στυλ κύριου τίτλου</a:t>
            </a:r>
            <a:endParaRPr lang="el-GR"/>
          </a:p>
        </p:txBody>
      </p:sp>
      <p:sp>
        <p:nvSpPr>
          <p:cNvPr id="3" name="Θέση κειμένου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Θέση περιεχομένου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κειμένου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Θέση περιεχομένου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Θέση ημερομηνίας 6"/>
          <p:cNvSpPr>
            <a:spLocks noGrp="1"/>
          </p:cNvSpPr>
          <p:nvPr>
            <p:ph type="dt" sz="half" idx="10"/>
          </p:nvPr>
        </p:nvSpPr>
        <p:spPr/>
        <p:txBody>
          <a:bodyPr/>
          <a:lstStyle/>
          <a:p>
            <a:fld id="{9B0DF361-7CD3-432F-85AF-328462A35E2F}" type="datetimeFigureOut">
              <a:rPr lang="el-GR" smtClean="0"/>
              <a:pPr/>
              <a:t>1/9/2023</a:t>
            </a:fld>
            <a:endParaRPr lang="el-GR"/>
          </a:p>
        </p:txBody>
      </p:sp>
      <p:sp>
        <p:nvSpPr>
          <p:cNvPr id="8" name="Θέση υποσέλιδου 7"/>
          <p:cNvSpPr>
            <a:spLocks noGrp="1"/>
          </p:cNvSpPr>
          <p:nvPr>
            <p:ph type="ftr" sz="quarter" idx="11"/>
          </p:nvPr>
        </p:nvSpPr>
        <p:spPr/>
        <p:txBody>
          <a:bodyPr/>
          <a:lstStyle/>
          <a:p>
            <a:endParaRPr lang="el-GR"/>
          </a:p>
        </p:txBody>
      </p:sp>
      <p:sp>
        <p:nvSpPr>
          <p:cNvPr id="9" name="Θέση αριθμού διαφάνειας 8"/>
          <p:cNvSpPr>
            <a:spLocks noGrp="1"/>
          </p:cNvSpPr>
          <p:nvPr>
            <p:ph type="sldNum" sz="quarter" idx="12"/>
          </p:nvPr>
        </p:nvSpPr>
        <p:spPr/>
        <p:txBody>
          <a:bodyPr/>
          <a:lstStyle/>
          <a:p>
            <a:fld id="{102276D4-8F1F-487D-9623-21115265BC5E}" type="slidenum">
              <a:rPr lang="el-GR" smtClean="0"/>
              <a:pPr/>
              <a:t>‹#›</a:t>
            </a:fld>
            <a:endParaRPr lang="el-GR"/>
          </a:p>
        </p:txBody>
      </p:sp>
    </p:spTree>
    <p:extLst>
      <p:ext uri="{BB962C8B-B14F-4D97-AF65-F5344CB8AC3E}">
        <p14:creationId xmlns:p14="http://schemas.microsoft.com/office/powerpoint/2010/main" xmlns="" val="9244924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ημερομηνίας 2"/>
          <p:cNvSpPr>
            <a:spLocks noGrp="1"/>
          </p:cNvSpPr>
          <p:nvPr>
            <p:ph type="dt" sz="half" idx="10"/>
          </p:nvPr>
        </p:nvSpPr>
        <p:spPr/>
        <p:txBody>
          <a:bodyPr/>
          <a:lstStyle/>
          <a:p>
            <a:fld id="{9B0DF361-7CD3-432F-85AF-328462A35E2F}" type="datetimeFigureOut">
              <a:rPr lang="el-GR" smtClean="0"/>
              <a:pPr/>
              <a:t>1/9/2023</a:t>
            </a:fld>
            <a:endParaRPr lang="el-GR"/>
          </a:p>
        </p:txBody>
      </p:sp>
      <p:sp>
        <p:nvSpPr>
          <p:cNvPr id="4" name="Θέση υποσέλιδου 3"/>
          <p:cNvSpPr>
            <a:spLocks noGrp="1"/>
          </p:cNvSpPr>
          <p:nvPr>
            <p:ph type="ftr" sz="quarter" idx="11"/>
          </p:nvPr>
        </p:nvSpPr>
        <p:spPr/>
        <p:txBody>
          <a:bodyPr/>
          <a:lstStyle/>
          <a:p>
            <a:endParaRPr lang="el-GR"/>
          </a:p>
        </p:txBody>
      </p:sp>
      <p:sp>
        <p:nvSpPr>
          <p:cNvPr id="5" name="Θέση αριθμού διαφάνειας 4"/>
          <p:cNvSpPr>
            <a:spLocks noGrp="1"/>
          </p:cNvSpPr>
          <p:nvPr>
            <p:ph type="sldNum" sz="quarter" idx="12"/>
          </p:nvPr>
        </p:nvSpPr>
        <p:spPr/>
        <p:txBody>
          <a:bodyPr/>
          <a:lstStyle/>
          <a:p>
            <a:fld id="{102276D4-8F1F-487D-9623-21115265BC5E}" type="slidenum">
              <a:rPr lang="el-GR" smtClean="0"/>
              <a:pPr/>
              <a:t>‹#›</a:t>
            </a:fld>
            <a:endParaRPr lang="el-GR"/>
          </a:p>
        </p:txBody>
      </p:sp>
    </p:spTree>
    <p:extLst>
      <p:ext uri="{BB962C8B-B14F-4D97-AF65-F5344CB8AC3E}">
        <p14:creationId xmlns:p14="http://schemas.microsoft.com/office/powerpoint/2010/main" xmlns="" val="27577403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Θέση ημερομηνίας 1"/>
          <p:cNvSpPr>
            <a:spLocks noGrp="1"/>
          </p:cNvSpPr>
          <p:nvPr>
            <p:ph type="dt" sz="half" idx="10"/>
          </p:nvPr>
        </p:nvSpPr>
        <p:spPr/>
        <p:txBody>
          <a:bodyPr/>
          <a:lstStyle/>
          <a:p>
            <a:fld id="{9B0DF361-7CD3-432F-85AF-328462A35E2F}" type="datetimeFigureOut">
              <a:rPr lang="el-GR" smtClean="0"/>
              <a:pPr/>
              <a:t>1/9/2023</a:t>
            </a:fld>
            <a:endParaRPr lang="el-GR"/>
          </a:p>
        </p:txBody>
      </p:sp>
      <p:sp>
        <p:nvSpPr>
          <p:cNvPr id="3" name="Θέση υποσέλιδου 2"/>
          <p:cNvSpPr>
            <a:spLocks noGrp="1"/>
          </p:cNvSpPr>
          <p:nvPr>
            <p:ph type="ftr" sz="quarter" idx="11"/>
          </p:nvPr>
        </p:nvSpPr>
        <p:spPr/>
        <p:txBody>
          <a:bodyPr/>
          <a:lstStyle/>
          <a:p>
            <a:endParaRPr lang="el-GR"/>
          </a:p>
        </p:txBody>
      </p:sp>
      <p:sp>
        <p:nvSpPr>
          <p:cNvPr id="4" name="Θέση αριθμού διαφάνειας 3"/>
          <p:cNvSpPr>
            <a:spLocks noGrp="1"/>
          </p:cNvSpPr>
          <p:nvPr>
            <p:ph type="sldNum" sz="quarter" idx="12"/>
          </p:nvPr>
        </p:nvSpPr>
        <p:spPr/>
        <p:txBody>
          <a:bodyPr/>
          <a:lstStyle/>
          <a:p>
            <a:fld id="{102276D4-8F1F-487D-9623-21115265BC5E}" type="slidenum">
              <a:rPr lang="el-GR" smtClean="0"/>
              <a:pPr/>
              <a:t>‹#›</a:t>
            </a:fld>
            <a:endParaRPr lang="el-GR"/>
          </a:p>
        </p:txBody>
      </p:sp>
    </p:spTree>
    <p:extLst>
      <p:ext uri="{BB962C8B-B14F-4D97-AF65-F5344CB8AC3E}">
        <p14:creationId xmlns:p14="http://schemas.microsoft.com/office/powerpoint/2010/main" xmlns="" val="11289865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3050"/>
            <a:ext cx="3008313" cy="1162050"/>
          </a:xfrm>
        </p:spPr>
        <p:txBody>
          <a:bodyPr anchor="b"/>
          <a:lstStyle>
            <a:lvl1pPr algn="l">
              <a:defRPr sz="2000" b="1"/>
            </a:lvl1pPr>
          </a:lstStyle>
          <a:p>
            <a:r>
              <a:rPr lang="el-GR" smtClean="0"/>
              <a:t>Στυλ κύριου τίτλου</a:t>
            </a:r>
            <a:endParaRPr lang="el-GR"/>
          </a:p>
        </p:txBody>
      </p:sp>
      <p:sp>
        <p:nvSpPr>
          <p:cNvPr id="3" name="Θέση περιεχομένου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κειμένου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Θέση ημερομηνίας 4"/>
          <p:cNvSpPr>
            <a:spLocks noGrp="1"/>
          </p:cNvSpPr>
          <p:nvPr>
            <p:ph type="dt" sz="half" idx="10"/>
          </p:nvPr>
        </p:nvSpPr>
        <p:spPr/>
        <p:txBody>
          <a:bodyPr/>
          <a:lstStyle/>
          <a:p>
            <a:fld id="{9B0DF361-7CD3-432F-85AF-328462A35E2F}" type="datetimeFigureOut">
              <a:rPr lang="el-GR" smtClean="0"/>
              <a:pPr/>
              <a:t>1/9/2023</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102276D4-8F1F-487D-9623-21115265BC5E}" type="slidenum">
              <a:rPr lang="el-GR" smtClean="0"/>
              <a:pPr/>
              <a:t>‹#›</a:t>
            </a:fld>
            <a:endParaRPr lang="el-GR"/>
          </a:p>
        </p:txBody>
      </p:sp>
    </p:spTree>
    <p:extLst>
      <p:ext uri="{BB962C8B-B14F-4D97-AF65-F5344CB8AC3E}">
        <p14:creationId xmlns:p14="http://schemas.microsoft.com/office/powerpoint/2010/main" xmlns="" val="6849760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1792288" y="4800600"/>
            <a:ext cx="5486400" cy="566738"/>
          </a:xfrm>
        </p:spPr>
        <p:txBody>
          <a:bodyPr anchor="b"/>
          <a:lstStyle>
            <a:lvl1pPr algn="l">
              <a:defRPr sz="2000" b="1"/>
            </a:lvl1pPr>
          </a:lstStyle>
          <a:p>
            <a:r>
              <a:rPr lang="el-GR" smtClean="0"/>
              <a:t>Στυλ κύριου τίτλου</a:t>
            </a:r>
            <a:endParaRPr lang="el-GR"/>
          </a:p>
        </p:txBody>
      </p:sp>
      <p:sp>
        <p:nvSpPr>
          <p:cNvPr id="3" name="Θέση εικόνας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Θέση ημερομηνίας 4"/>
          <p:cNvSpPr>
            <a:spLocks noGrp="1"/>
          </p:cNvSpPr>
          <p:nvPr>
            <p:ph type="dt" sz="half" idx="10"/>
          </p:nvPr>
        </p:nvSpPr>
        <p:spPr/>
        <p:txBody>
          <a:bodyPr/>
          <a:lstStyle/>
          <a:p>
            <a:fld id="{9B0DF361-7CD3-432F-85AF-328462A35E2F}" type="datetimeFigureOut">
              <a:rPr lang="el-GR" smtClean="0"/>
              <a:pPr/>
              <a:t>1/9/2023</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102276D4-8F1F-487D-9623-21115265BC5E}" type="slidenum">
              <a:rPr lang="el-GR" smtClean="0"/>
              <a:pPr/>
              <a:t>‹#›</a:t>
            </a:fld>
            <a:endParaRPr lang="el-GR"/>
          </a:p>
        </p:txBody>
      </p:sp>
    </p:spTree>
    <p:extLst>
      <p:ext uri="{BB962C8B-B14F-4D97-AF65-F5344CB8AC3E}">
        <p14:creationId xmlns:p14="http://schemas.microsoft.com/office/powerpoint/2010/main" xmlns="" val="5557929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Στυλ κύριου τίτλου</a:t>
            </a:r>
            <a:endParaRPr lang="el-GR"/>
          </a:p>
        </p:txBody>
      </p:sp>
      <p:sp>
        <p:nvSpPr>
          <p:cNvPr id="3" name="Θέση κειμένου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B0DF361-7CD3-432F-85AF-328462A35E2F}" type="datetimeFigureOut">
              <a:rPr lang="el-GR" smtClean="0"/>
              <a:pPr/>
              <a:t>1/9/2023</a:t>
            </a:fld>
            <a:endParaRPr lang="el-GR"/>
          </a:p>
        </p:txBody>
      </p:sp>
      <p:sp>
        <p:nvSpPr>
          <p:cNvPr id="5" name="Θέση υποσέλιδου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Θέση αριθμού διαφάνειας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02276D4-8F1F-487D-9623-21115265BC5E}" type="slidenum">
              <a:rPr lang="el-GR" smtClean="0"/>
              <a:pPr/>
              <a:t>‹#›</a:t>
            </a:fld>
            <a:endParaRPr lang="el-GR"/>
          </a:p>
        </p:txBody>
      </p:sp>
    </p:spTree>
    <p:extLst>
      <p:ext uri="{BB962C8B-B14F-4D97-AF65-F5344CB8AC3E}">
        <p14:creationId xmlns:p14="http://schemas.microsoft.com/office/powerpoint/2010/main" xmlns="" val="99977461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photodentro.edu.gr/aggregator/lo/photodentro-lor-8521-10702"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 Id="rId5" Type="http://schemas.openxmlformats.org/officeDocument/2006/relationships/image" Target="../media/image10.png"/><Relationship Id="rId4" Type="http://schemas.openxmlformats.org/officeDocument/2006/relationships/image" Target="../media/image9.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23528" y="260648"/>
            <a:ext cx="8424936" cy="4708981"/>
          </a:xfrm>
          <a:prstGeom prst="rect">
            <a:avLst/>
          </a:prstGeom>
          <a:noFill/>
        </p:spPr>
        <p:txBody>
          <a:bodyPr wrap="square" rtlCol="0">
            <a:spAutoFit/>
          </a:bodyPr>
          <a:lstStyle/>
          <a:p>
            <a:pPr algn="ctr">
              <a:lnSpc>
                <a:spcPct val="150000"/>
              </a:lnSpc>
            </a:pPr>
            <a:r>
              <a:rPr lang="el-GR" sz="2000" b="1" dirty="0"/>
              <a:t>ΙΣΧΥΣ – ΕΝΕΡΓΕΙΑ ΣΤΟ Ε. Ρ.</a:t>
            </a:r>
          </a:p>
          <a:p>
            <a:pPr>
              <a:lnSpc>
                <a:spcPct val="150000"/>
              </a:lnSpc>
            </a:pPr>
            <a:r>
              <a:rPr lang="el-GR" sz="2000" b="1" dirty="0"/>
              <a:t>1. </a:t>
            </a:r>
            <a:r>
              <a:rPr lang="el-GR" sz="2000" dirty="0"/>
              <a:t>Απλό </a:t>
            </a:r>
            <a:r>
              <a:rPr lang="el-GR" sz="2000" dirty="0">
                <a:hlinkClick r:id="rId2"/>
              </a:rPr>
              <a:t>διάγραμμα </a:t>
            </a:r>
            <a:r>
              <a:rPr lang="el-GR" sz="2000" dirty="0"/>
              <a:t>που δείχνει τη ροή της άεργου ισχύος σε ηλεκτροκινητήρα στην περίπτωση χωρίς αντιστάθμιση και στη συνέχεια με χωρητική αντιστάθμιση, χωρίς δυνατότητα αλλαγής μεγεθών, απλή </a:t>
            </a:r>
            <a:r>
              <a:rPr lang="el-GR" sz="2000" dirty="0" err="1"/>
              <a:t>οπτικοποίηση</a:t>
            </a:r>
            <a:endParaRPr lang="el-GR" sz="2000" dirty="0"/>
          </a:p>
          <a:p>
            <a:pPr>
              <a:lnSpc>
                <a:spcPct val="150000"/>
              </a:lnSpc>
            </a:pPr>
            <a:r>
              <a:rPr lang="el-GR" sz="2000" b="1" dirty="0"/>
              <a:t>2.  </a:t>
            </a:r>
            <a:r>
              <a:rPr lang="el-GR" sz="2000" dirty="0"/>
              <a:t>Λίγο πιο σύνθετο διάγραμμα που δείχνει την αλλαγή του τριγώνου ισχύος όταν συνδέουμε πυκνωτές αλλά και τη μεταβολή του τριγώνου ισχύος σε συνάρτηση με τη μεταβολή του </a:t>
            </a:r>
            <a:r>
              <a:rPr lang="el-GR" sz="2000" dirty="0" err="1"/>
              <a:t>συνφ</a:t>
            </a:r>
            <a:endParaRPr lang="el-GR" sz="2000" dirty="0"/>
          </a:p>
          <a:p>
            <a:pPr>
              <a:lnSpc>
                <a:spcPct val="150000"/>
              </a:lnSpc>
            </a:pPr>
            <a:r>
              <a:rPr lang="el-GR" sz="2000" b="1" dirty="0"/>
              <a:t>3. </a:t>
            </a:r>
            <a:r>
              <a:rPr lang="el-GR" sz="2000" dirty="0"/>
              <a:t>Δίνει περίπου 11 συσκευές με ωμική, επαγωγική και χωρητική συμπεριφορά. Ο χρήστης επιλέγει όποια συσκευή θέλει δημιουργεί κύκλωμα και βλέπει το </a:t>
            </a:r>
            <a:r>
              <a:rPr lang="el-GR" sz="2000" dirty="0" err="1"/>
              <a:t>συνφ</a:t>
            </a:r>
            <a:r>
              <a:rPr lang="el-GR" sz="2000" dirty="0"/>
              <a:t> και την αντίστοιχη </a:t>
            </a:r>
            <a:r>
              <a:rPr lang="el-GR" sz="2000" dirty="0" err="1"/>
              <a:t>κυματομορφή</a:t>
            </a:r>
            <a:r>
              <a:rPr lang="el-GR" sz="2000" dirty="0"/>
              <a:t>. </a:t>
            </a:r>
          </a:p>
        </p:txBody>
      </p:sp>
    </p:spTree>
    <p:extLst>
      <p:ext uri="{BB962C8B-B14F-4D97-AF65-F5344CB8AC3E}">
        <p14:creationId xmlns:p14="http://schemas.microsoft.com/office/powerpoint/2010/main" xmlns="" val="159764479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rotWithShape="1">
          <a:blip r:embed="rId2" cstate="print">
            <a:extLst>
              <a:ext uri="{28A0092B-C50C-407E-A947-70E740481C1C}">
                <a14:useLocalDpi xmlns:a14="http://schemas.microsoft.com/office/drawing/2010/main" xmlns="" val="0"/>
              </a:ext>
            </a:extLst>
          </a:blip>
          <a:srcRect l="15195" t="4323"/>
          <a:stretch/>
        </p:blipFill>
        <p:spPr bwMode="auto">
          <a:xfrm>
            <a:off x="395536" y="980728"/>
            <a:ext cx="8516970" cy="511256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4" name="TextBox 3"/>
          <p:cNvSpPr txBox="1"/>
          <p:nvPr/>
        </p:nvSpPr>
        <p:spPr>
          <a:xfrm>
            <a:off x="2123728" y="188640"/>
            <a:ext cx="5688632" cy="646331"/>
          </a:xfrm>
          <a:prstGeom prst="rect">
            <a:avLst/>
          </a:prstGeom>
        </p:spPr>
        <p:style>
          <a:lnRef idx="0">
            <a:schemeClr val="accent3"/>
          </a:lnRef>
          <a:fillRef idx="3">
            <a:schemeClr val="accent3"/>
          </a:fillRef>
          <a:effectRef idx="3">
            <a:schemeClr val="accent3"/>
          </a:effectRef>
          <a:fontRef idx="minor">
            <a:schemeClr val="lt1"/>
          </a:fontRef>
        </p:style>
        <p:txBody>
          <a:bodyPr wrap="square" rtlCol="0">
            <a:spAutoFit/>
          </a:bodyPr>
          <a:lstStyle/>
          <a:p>
            <a:pPr algn="ctr"/>
            <a:r>
              <a:rPr lang="el-GR" sz="3600" b="1" dirty="0" smtClean="0"/>
              <a:t>Οικιακοί καταναλωτές</a:t>
            </a:r>
            <a:endParaRPr lang="el-GR" sz="3600" b="1" dirty="0"/>
          </a:p>
        </p:txBody>
      </p:sp>
    </p:spTree>
    <p:extLst>
      <p:ext uri="{BB962C8B-B14F-4D97-AF65-F5344CB8AC3E}">
        <p14:creationId xmlns:p14="http://schemas.microsoft.com/office/powerpoint/2010/main" xmlns="" val="64215666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123728" y="188640"/>
            <a:ext cx="5688632" cy="646331"/>
          </a:xfrm>
          <a:prstGeom prst="rect">
            <a:avLst/>
          </a:prstGeom>
        </p:spPr>
        <p:style>
          <a:lnRef idx="0">
            <a:schemeClr val="accent3"/>
          </a:lnRef>
          <a:fillRef idx="3">
            <a:schemeClr val="accent3"/>
          </a:fillRef>
          <a:effectRef idx="3">
            <a:schemeClr val="accent3"/>
          </a:effectRef>
          <a:fontRef idx="minor">
            <a:schemeClr val="lt1"/>
          </a:fontRef>
        </p:style>
        <p:txBody>
          <a:bodyPr wrap="square" rtlCol="0">
            <a:spAutoFit/>
          </a:bodyPr>
          <a:lstStyle/>
          <a:p>
            <a:pPr algn="ctr"/>
            <a:r>
              <a:rPr lang="el-GR" sz="3600" b="1" dirty="0" smtClean="0"/>
              <a:t>Οικιακοί καταναλωτές</a:t>
            </a:r>
            <a:endParaRPr lang="el-GR" sz="3600" b="1" dirty="0"/>
          </a:p>
        </p:txBody>
      </p:sp>
      <p:pic>
        <p:nvPicPr>
          <p:cNvPr id="2050" name="Picture 2"/>
          <p:cNvPicPr>
            <a:picLocks noChangeAspect="1" noChangeArrowheads="1"/>
          </p:cNvPicPr>
          <p:nvPr/>
        </p:nvPicPr>
        <p:blipFill rotWithShape="1">
          <a:blip r:embed="rId2" cstate="print">
            <a:extLst>
              <a:ext uri="{28A0092B-C50C-407E-A947-70E740481C1C}">
                <a14:useLocalDpi xmlns:a14="http://schemas.microsoft.com/office/drawing/2010/main" xmlns="" val="0"/>
              </a:ext>
            </a:extLst>
          </a:blip>
          <a:srcRect l="15471" t="6611"/>
          <a:stretch/>
        </p:blipFill>
        <p:spPr bwMode="auto">
          <a:xfrm>
            <a:off x="255723" y="834972"/>
            <a:ext cx="8636757" cy="541483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2" name="Έλλειψη 1"/>
          <p:cNvSpPr/>
          <p:nvPr/>
        </p:nvSpPr>
        <p:spPr>
          <a:xfrm>
            <a:off x="7128284" y="2911092"/>
            <a:ext cx="1368152" cy="678698"/>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extLst>
      <p:ext uri="{BB962C8B-B14F-4D97-AF65-F5344CB8AC3E}">
        <p14:creationId xmlns:p14="http://schemas.microsoft.com/office/powerpoint/2010/main" xmlns="" val="204611747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07504" y="212466"/>
            <a:ext cx="8748465" cy="584775"/>
          </a:xfrm>
          <a:prstGeom prst="rect">
            <a:avLst/>
          </a:prstGeom>
        </p:spPr>
        <p:style>
          <a:lnRef idx="0">
            <a:schemeClr val="accent2"/>
          </a:lnRef>
          <a:fillRef idx="3">
            <a:schemeClr val="accent2"/>
          </a:fillRef>
          <a:effectRef idx="3">
            <a:schemeClr val="accent2"/>
          </a:effectRef>
          <a:fontRef idx="minor">
            <a:schemeClr val="lt1"/>
          </a:fontRef>
        </p:style>
        <p:txBody>
          <a:bodyPr wrap="square" rtlCol="0">
            <a:spAutoFit/>
          </a:bodyPr>
          <a:lstStyle/>
          <a:p>
            <a:pPr algn="ctr"/>
            <a:r>
              <a:rPr lang="el-GR" sz="3200" b="1" dirty="0" smtClean="0"/>
              <a:t>Βιομηχανικοί καταναλωτές χωρίς αντιστάθμιση</a:t>
            </a:r>
            <a:endParaRPr lang="el-GR" sz="3200" b="1" dirty="0"/>
          </a:p>
        </p:txBody>
      </p:sp>
      <p:pic>
        <p:nvPicPr>
          <p:cNvPr id="3075" name="Picture 3"/>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258507" y="869250"/>
            <a:ext cx="8759076" cy="536806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204611747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107504" y="946267"/>
            <a:ext cx="8782788" cy="536305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5" name="TextBox 4"/>
          <p:cNvSpPr txBox="1"/>
          <p:nvPr/>
        </p:nvSpPr>
        <p:spPr>
          <a:xfrm>
            <a:off x="107504" y="212466"/>
            <a:ext cx="8748465" cy="584775"/>
          </a:xfrm>
          <a:prstGeom prst="rect">
            <a:avLst/>
          </a:prstGeom>
        </p:spPr>
        <p:style>
          <a:lnRef idx="0">
            <a:schemeClr val="accent2"/>
          </a:lnRef>
          <a:fillRef idx="3">
            <a:schemeClr val="accent2"/>
          </a:fillRef>
          <a:effectRef idx="3">
            <a:schemeClr val="accent2"/>
          </a:effectRef>
          <a:fontRef idx="minor">
            <a:schemeClr val="lt1"/>
          </a:fontRef>
        </p:style>
        <p:txBody>
          <a:bodyPr wrap="square" rtlCol="0">
            <a:spAutoFit/>
          </a:bodyPr>
          <a:lstStyle/>
          <a:p>
            <a:pPr algn="ctr"/>
            <a:r>
              <a:rPr lang="el-GR" sz="3200" b="1" dirty="0" smtClean="0"/>
              <a:t>Βιομηχανικοί καταναλωτές χωρίς αντιστάθμιση</a:t>
            </a:r>
            <a:endParaRPr lang="el-GR" sz="3200" b="1" dirty="0"/>
          </a:p>
        </p:txBody>
      </p:sp>
      <p:sp>
        <p:nvSpPr>
          <p:cNvPr id="2" name="Έλλειψη 1"/>
          <p:cNvSpPr/>
          <p:nvPr/>
        </p:nvSpPr>
        <p:spPr>
          <a:xfrm>
            <a:off x="7286291" y="2582135"/>
            <a:ext cx="1547665" cy="846865"/>
          </a:xfrm>
          <a:prstGeom prst="ellipse">
            <a:avLst/>
          </a:prstGeom>
          <a:noFill/>
          <a:ln w="508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extLst>
      <p:ext uri="{BB962C8B-B14F-4D97-AF65-F5344CB8AC3E}">
        <p14:creationId xmlns:p14="http://schemas.microsoft.com/office/powerpoint/2010/main" xmlns="" val="417907559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727684" y="188639"/>
            <a:ext cx="5688632" cy="646331"/>
          </a:xfrm>
          <a:prstGeom prst="rect">
            <a:avLst/>
          </a:prstGeom>
        </p:spPr>
        <p:style>
          <a:lnRef idx="0">
            <a:schemeClr val="accent2"/>
          </a:lnRef>
          <a:fillRef idx="3">
            <a:schemeClr val="accent2"/>
          </a:fillRef>
          <a:effectRef idx="3">
            <a:schemeClr val="accent2"/>
          </a:effectRef>
          <a:fontRef idx="minor">
            <a:schemeClr val="lt1"/>
          </a:fontRef>
        </p:style>
        <p:txBody>
          <a:bodyPr wrap="square" rtlCol="0">
            <a:spAutoFit/>
          </a:bodyPr>
          <a:lstStyle/>
          <a:p>
            <a:pPr algn="ctr"/>
            <a:r>
              <a:rPr lang="el-GR" sz="3600" b="1" dirty="0" smtClean="0"/>
              <a:t>Βιομηχανικοί καταναλωτές</a:t>
            </a:r>
            <a:endParaRPr lang="el-GR" sz="3600" b="1" dirty="0"/>
          </a:p>
        </p:txBody>
      </p:sp>
      <p:pic>
        <p:nvPicPr>
          <p:cNvPr id="5122" name="Picture 2"/>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107503" y="980728"/>
            <a:ext cx="8928993" cy="541036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417907559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727684" y="188639"/>
            <a:ext cx="5688632" cy="646331"/>
          </a:xfrm>
          <a:prstGeom prst="rect">
            <a:avLst/>
          </a:prstGeom>
        </p:spPr>
        <p:style>
          <a:lnRef idx="0">
            <a:schemeClr val="accent2"/>
          </a:lnRef>
          <a:fillRef idx="3">
            <a:schemeClr val="accent2"/>
          </a:fillRef>
          <a:effectRef idx="3">
            <a:schemeClr val="accent2"/>
          </a:effectRef>
          <a:fontRef idx="minor">
            <a:schemeClr val="lt1"/>
          </a:fontRef>
        </p:style>
        <p:txBody>
          <a:bodyPr wrap="square" rtlCol="0">
            <a:spAutoFit/>
          </a:bodyPr>
          <a:lstStyle/>
          <a:p>
            <a:pPr algn="ctr"/>
            <a:r>
              <a:rPr lang="el-GR" sz="3600" b="1" dirty="0" smtClean="0"/>
              <a:t>Βιομηχανικοί καταναλωτές</a:t>
            </a:r>
            <a:endParaRPr lang="el-GR" sz="3600" b="1" dirty="0"/>
          </a:p>
        </p:txBody>
      </p:sp>
      <p:pic>
        <p:nvPicPr>
          <p:cNvPr id="6146" name="Picture 2"/>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1066800" y="1271588"/>
            <a:ext cx="7010400" cy="43148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5" name="Έλλειψη 4"/>
          <p:cNvSpPr/>
          <p:nvPr/>
        </p:nvSpPr>
        <p:spPr>
          <a:xfrm>
            <a:off x="6300192" y="2852936"/>
            <a:ext cx="1547665" cy="846865"/>
          </a:xfrm>
          <a:prstGeom prst="ellipse">
            <a:avLst/>
          </a:prstGeom>
          <a:noFill/>
          <a:ln w="508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extLst>
      <p:ext uri="{BB962C8B-B14F-4D97-AF65-F5344CB8AC3E}">
        <p14:creationId xmlns:p14="http://schemas.microsoft.com/office/powerpoint/2010/main" xmlns="" val="417907559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3"/>
          <p:cNvSpPr/>
          <p:nvPr/>
        </p:nvSpPr>
        <p:spPr>
          <a:xfrm>
            <a:off x="107504" y="58847"/>
            <a:ext cx="9036496" cy="2523768"/>
          </a:xfrm>
          <a:prstGeom prst="rect">
            <a:avLst/>
          </a:prstGeom>
        </p:spPr>
        <p:txBody>
          <a:bodyPr wrap="square">
            <a:spAutoFit/>
          </a:bodyPr>
          <a:lstStyle/>
          <a:p>
            <a:r>
              <a:rPr lang="el-GR" sz="1400" b="1" dirty="0"/>
              <a:t>Σε μια βιοτεχνία κατεργασίας μετάλλου και ξύλου, υπάρχουν δύο (2) μηχανήματα CNC για την κοπή και τυποποίηση των μεταλλικών και ξύλινων υλικών και δύο (2) μονοφασικοί κινητήρες για τη λειτουργία ταινίας μεταφοράς και διαλογής αυτών. Τοποθετήστε τις παραπάνω συσκευές, στο ηλεκτρολογικό κύκλωμα που σας δίνεται.</a:t>
            </a:r>
          </a:p>
          <a:p>
            <a:r>
              <a:rPr lang="el-GR" sz="1400" b="1" dirty="0"/>
              <a:t>α) Παρατηρήστε ποια είναι η συνολική άεργος ισχύς του κυκλώματος Q και υπολογίστε τη συνολική φαινόμενη ισχύ S.</a:t>
            </a:r>
          </a:p>
          <a:p>
            <a:r>
              <a:rPr lang="el-GR" sz="1400" b="1" dirty="0"/>
              <a:t>β) Παρατηρήστε ποιος είναι ο συντελεστής ισχύος του κυκλώματος και υπολογίστε το ολικό ρεύμα I του κυκλώματος.</a:t>
            </a:r>
          </a:p>
          <a:p>
            <a:r>
              <a:rPr lang="el-GR" sz="1400" b="1" dirty="0"/>
              <a:t>γ) Παρατηρήστε ποια είναι η τάση που </a:t>
            </a:r>
            <a:r>
              <a:rPr lang="el-GR" sz="1400" b="1" dirty="0" smtClean="0"/>
              <a:t>τροφοδοτεί </a:t>
            </a:r>
            <a:r>
              <a:rPr lang="el-GR" sz="1400" b="1" dirty="0"/>
              <a:t>το κύκλωμα και υπολογίστε τη σύνθετη αντίσταση Z του κυκλώματος</a:t>
            </a:r>
            <a:r>
              <a:rPr lang="el-GR" sz="1400" b="1" dirty="0" smtClean="0"/>
              <a:t>.</a:t>
            </a:r>
            <a:endParaRPr lang="el-GR" sz="1400" b="1" dirty="0"/>
          </a:p>
          <a:p>
            <a:r>
              <a:rPr lang="el-GR" sz="1400" b="1" dirty="0"/>
              <a:t>Στην παραπάνω βιοτεχνία, ο </a:t>
            </a:r>
            <a:r>
              <a:rPr lang="el-GR" sz="1400" b="1" dirty="0" err="1"/>
              <a:t>πάροχος</a:t>
            </a:r>
            <a:r>
              <a:rPr lang="el-GR" sz="1400" b="1" dirty="0"/>
              <a:t> ηλεκτρικής ενέργειας έστειλε ειδοποίηση για αντιστάθμιση, αλλιώς ο καταναλωτής οφείλει να πληρώσει μεγάλο χρηματικό πρόστιμο.</a:t>
            </a:r>
          </a:p>
          <a:p>
            <a:r>
              <a:rPr lang="el-GR" sz="1400" b="1" dirty="0"/>
              <a:t>Τί μπορείτε να κάνετε για να βοηθήσετε στην αποφυγή του προστίμου</a:t>
            </a:r>
            <a:r>
              <a:rPr lang="el-GR" sz="1400" b="1" dirty="0" smtClean="0"/>
              <a:t>;</a:t>
            </a:r>
          </a:p>
          <a:p>
            <a:pPr algn="ctr"/>
            <a:r>
              <a:rPr lang="el-GR" b="1" u="sng" dirty="0" smtClean="0"/>
              <a:t>ΛΥΣΗ</a:t>
            </a:r>
            <a:endParaRPr lang="el-GR" sz="1400" b="1" u="sng" dirty="0"/>
          </a:p>
        </p:txBody>
      </p:sp>
      <p:pic>
        <p:nvPicPr>
          <p:cNvPr id="9" name="8 - Εικόνα" descr="Εικόνα1.png"/>
          <p:cNvPicPr>
            <a:picLocks noChangeAspect="1"/>
          </p:cNvPicPr>
          <p:nvPr/>
        </p:nvPicPr>
        <p:blipFill>
          <a:blip r:embed="rId2" cstate="print"/>
          <a:stretch>
            <a:fillRect/>
          </a:stretch>
        </p:blipFill>
        <p:spPr>
          <a:xfrm>
            <a:off x="395536" y="2708920"/>
            <a:ext cx="8472740" cy="347443"/>
          </a:xfrm>
          <a:prstGeom prst="rect">
            <a:avLst/>
          </a:prstGeom>
        </p:spPr>
      </p:pic>
      <p:pic>
        <p:nvPicPr>
          <p:cNvPr id="10" name="9 - Εικόνα" descr="Εικόνα2.png"/>
          <p:cNvPicPr>
            <a:picLocks noChangeAspect="1"/>
          </p:cNvPicPr>
          <p:nvPr/>
        </p:nvPicPr>
        <p:blipFill>
          <a:blip r:embed="rId3" cstate="print"/>
          <a:stretch>
            <a:fillRect/>
          </a:stretch>
        </p:blipFill>
        <p:spPr>
          <a:xfrm>
            <a:off x="107504" y="3140968"/>
            <a:ext cx="8722656" cy="402303"/>
          </a:xfrm>
          <a:prstGeom prst="rect">
            <a:avLst/>
          </a:prstGeom>
        </p:spPr>
      </p:pic>
      <p:pic>
        <p:nvPicPr>
          <p:cNvPr id="11" name="10 - Εικόνα" descr="Εικόνα3.png"/>
          <p:cNvPicPr>
            <a:picLocks noChangeAspect="1"/>
          </p:cNvPicPr>
          <p:nvPr/>
        </p:nvPicPr>
        <p:blipFill>
          <a:blip r:embed="rId4" cstate="print"/>
          <a:stretch>
            <a:fillRect/>
          </a:stretch>
        </p:blipFill>
        <p:spPr>
          <a:xfrm>
            <a:off x="467544" y="4077072"/>
            <a:ext cx="8363021" cy="810701"/>
          </a:xfrm>
          <a:prstGeom prst="rect">
            <a:avLst/>
          </a:prstGeom>
        </p:spPr>
      </p:pic>
      <p:pic>
        <p:nvPicPr>
          <p:cNvPr id="12" name="11 - Εικόνα" descr="Εικόνα4.png"/>
          <p:cNvPicPr>
            <a:picLocks noChangeAspect="1"/>
          </p:cNvPicPr>
          <p:nvPr/>
        </p:nvPicPr>
        <p:blipFill>
          <a:blip r:embed="rId5" cstate="print"/>
          <a:stretch>
            <a:fillRect/>
          </a:stretch>
        </p:blipFill>
        <p:spPr>
          <a:xfrm>
            <a:off x="539552" y="5373216"/>
            <a:ext cx="6778192" cy="524213"/>
          </a:xfrm>
          <a:prstGeom prst="rect">
            <a:avLst/>
          </a:prstGeom>
        </p:spPr>
      </p:pic>
    </p:spTree>
    <p:extLst>
      <p:ext uri="{BB962C8B-B14F-4D97-AF65-F5344CB8AC3E}">
        <p14:creationId xmlns:p14="http://schemas.microsoft.com/office/powerpoint/2010/main" xmlns="" val="4443320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wipe(left)">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wipe(left)">
                                      <p:cBhvr>
                                        <p:cTn id="12" dur="500"/>
                                        <p:tgtEl>
                                          <p:spTgt spid="10"/>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11"/>
                                        </p:tgtEl>
                                        <p:attrNameLst>
                                          <p:attrName>style.visibility</p:attrName>
                                        </p:attrNameLst>
                                      </p:cBhvr>
                                      <p:to>
                                        <p:strVal val="visible"/>
                                      </p:to>
                                    </p:set>
                                    <p:animEffect transition="in" filter="wipe(left)">
                                      <p:cBhvr>
                                        <p:cTn id="17" dur="500"/>
                                        <p:tgtEl>
                                          <p:spTgt spid="11"/>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12"/>
                                        </p:tgtEl>
                                        <p:attrNameLst>
                                          <p:attrName>style.visibility</p:attrName>
                                        </p:attrNameLst>
                                      </p:cBhvr>
                                      <p:to>
                                        <p:strVal val="visible"/>
                                      </p:to>
                                    </p:set>
                                    <p:animEffect transition="in" filter="wipe(left)">
                                      <p:cBhvr>
                                        <p:cTn id="22"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113</TotalTime>
  <Words>264</Words>
  <Application>Microsoft Office PowerPoint</Application>
  <PresentationFormat>Προβολή στην οθόνη (4:3)</PresentationFormat>
  <Paragraphs>17</Paragraphs>
  <Slides>8</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8</vt:i4>
      </vt:variant>
    </vt:vector>
  </HeadingPairs>
  <TitlesOfParts>
    <vt:vector size="9" baseType="lpstr">
      <vt:lpstr>Θέμα του Office</vt:lpstr>
      <vt:lpstr>Διαφάνεια 1</vt:lpstr>
      <vt:lpstr>Διαφάνεια 2</vt:lpstr>
      <vt:lpstr>Διαφάνεια 3</vt:lpstr>
      <vt:lpstr>Διαφάνεια 4</vt:lpstr>
      <vt:lpstr>Διαφάνεια 5</vt:lpstr>
      <vt:lpstr>Διαφάνεια 6</vt:lpstr>
      <vt:lpstr>Διαφάνεια 7</vt:lpstr>
      <vt:lpstr>Διαφάνεια 8</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ioannis</dc:creator>
  <cp:lastModifiedBy>userX</cp:lastModifiedBy>
  <cp:revision>18</cp:revision>
  <dcterms:created xsi:type="dcterms:W3CDTF">2019-09-05T07:26:52Z</dcterms:created>
  <dcterms:modified xsi:type="dcterms:W3CDTF">2023-09-01T09:14:19Z</dcterms:modified>
</cp:coreProperties>
</file>