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4660"/>
  </p:normalViewPr>
  <p:slideViewPr>
    <p:cSldViewPr showGuides="1">
      <p:cViewPr>
        <p:scale>
          <a:sx n="100" d="100"/>
          <a:sy n="100" d="100"/>
        </p:scale>
        <p:origin x="-130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819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7902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854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61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854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7382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715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6169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7161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636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45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6E27-B746-4E64-8971-6036D018C550}" type="datetimeFigureOut">
              <a:rPr lang="el-GR" smtClean="0"/>
              <a:t>13/2/2019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BE858-04EC-4E90-A730-34A4A1ECBF48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6095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ΗΛΕΚΤΡΟΤΕΧΝΙΑΣ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7290" y="476672"/>
                <a:ext cx="4229926" cy="274479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i="0" dirty="0" smtClean="0">
                    <a:latin typeface="Cambria Math"/>
                  </a:rPr>
                  <a:t>Στιγμιαίες τιμές τάσης και έντασης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1" i="0" smtClean="0">
                          <a:latin typeface="Cambria Math"/>
                        </a:rPr>
                        <m:t>𝐮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𝛈𝛍𝛗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𝛈𝛍𝛚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𝐭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𝐟𝐭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 i="0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𝛈𝛍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𝐭</m:t>
                      </m:r>
                    </m:oMath>
                  </m:oMathPara>
                </a14:m>
                <a:endParaRPr lang="el-GR" sz="1400" b="1" dirty="0"/>
              </a:p>
              <a:p>
                <a:endParaRPr lang="el-GR" sz="1400" b="1" dirty="0" smtClean="0">
                  <a:ea typeface="Cambria Math"/>
                </a:endParaRPr>
              </a:p>
              <a:p>
                <a:r>
                  <a:rPr lang="en-US" sz="1400" b="1" dirty="0" smtClean="0">
                    <a:ea typeface="Cambria Math"/>
                  </a:rPr>
                  <a:t>i</a:t>
                </a:r>
                <a14:m>
                  <m:oMath xmlns:m="http://schemas.openxmlformats.org/officeDocument/2006/math">
                    <m:r>
                      <a:rPr lang="en-US" sz="1400" b="1" i="0" smtClean="0">
                        <a:latin typeface="Cambria Math"/>
                        <a:ea typeface="Cambria Math"/>
                      </a:rPr>
                      <m:t> =</m:t>
                    </m:r>
                    <m:sSub>
                      <m:sSubPr>
                        <m:ctrlPr>
                          <a:rPr lang="en-US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𝛈𝛍𝛗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𝛈𝛍𝛚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𝐭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1400" b="1" i="0" smtClean="0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𝐟𝐭</m:t>
                    </m:r>
                    <m:r>
                      <a:rPr lang="en-US" sz="1400" b="1" i="0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i="0" smtClean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𝛈𝛍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𝛑</m:t>
                        </m:r>
                      </m:num>
                      <m:den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𝚻</m:t>
                        </m:r>
                      </m:den>
                    </m:f>
                    <m:r>
                      <a:rPr lang="en-US" sz="1400" b="1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endParaRPr lang="el-GR" sz="1400" b="1" dirty="0"/>
              </a:p>
              <a:p>
                <a:r>
                  <a:rPr lang="en-US" sz="1400" b="1" dirty="0" smtClean="0"/>
                  <a:t>u, i </a:t>
                </a:r>
                <a:r>
                  <a:rPr lang="el-GR" sz="1400" b="1" dirty="0" smtClean="0"/>
                  <a:t>οι στιγμιαίες τιμές</a:t>
                </a:r>
              </a:p>
              <a:p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, I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το πλάτος δηλ. οι μέγιστες τιμές τάσης, έντασης</a:t>
                </a:r>
              </a:p>
              <a:p>
                <a:r>
                  <a:rPr lang="el-GR" sz="1400" b="1" dirty="0" smtClean="0"/>
                  <a:t>Τ: περίοδος, δηλ. ο χρόνος που απαιτείται για να ολοκληρωθεί ένας κύκλος</a:t>
                </a:r>
              </a:p>
              <a:p>
                <a:r>
                  <a:rPr lang="en-US" sz="1400" b="1" dirty="0" smtClean="0"/>
                  <a:t>f</a:t>
                </a:r>
                <a:r>
                  <a:rPr lang="el-GR" sz="1400" b="1" dirty="0" smtClean="0"/>
                  <a:t>: συχνότητα</a:t>
                </a:r>
                <a:endParaRPr lang="en-US" sz="1400" b="1" dirty="0" smtClean="0"/>
              </a:p>
              <a:p>
                <a:r>
                  <a:rPr lang="el-GR" sz="1400" b="1" dirty="0" smtClean="0"/>
                  <a:t>ω: η κυκλική συχνότητα</a:t>
                </a:r>
              </a:p>
              <a:p>
                <a:r>
                  <a:rPr lang="el-GR" sz="1400" b="1" dirty="0" smtClean="0"/>
                  <a:t>φ: η στιγμιαία φάση</a:t>
                </a:r>
                <a:endParaRPr lang="el-GR" sz="1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90" y="476672"/>
                <a:ext cx="4229926" cy="2744790"/>
              </a:xfrm>
              <a:prstGeom prst="rect">
                <a:avLst/>
              </a:prstGeom>
              <a:blipFill rotWithShape="1">
                <a:blip r:embed="rId2"/>
                <a:stretch>
                  <a:fillRect l="-143" b="-88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Ορθογώνιο 8"/>
              <p:cNvSpPr/>
              <p:nvPr/>
            </p:nvSpPr>
            <p:spPr>
              <a:xfrm>
                <a:off x="197944" y="3352741"/>
                <a:ext cx="3333285" cy="711092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r>
                  <a:rPr lang="el-GR" sz="1400" b="1" i="0" dirty="0" smtClean="0">
                    <a:latin typeface="Cambria Math"/>
                  </a:rPr>
                  <a:t>Κυκλική συχνότητα, </a:t>
                </a:r>
                <a:r>
                  <a:rPr lang="el-GR" sz="1400" b="1" i="0" dirty="0" err="1" smtClean="0">
                    <a:latin typeface="Cambria Math"/>
                  </a:rPr>
                  <a:t>συχνότητα,</a:t>
                </a:r>
                <a:r>
                  <a:rPr lang="el-GR" sz="1400" b="1" i="0" dirty="0" smtClean="0">
                    <a:latin typeface="Cambria Math"/>
                  </a:rPr>
                  <a:t> περίοδος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400" b="1" i="0" smtClean="0">
                          <a:latin typeface="Cambria Math"/>
                        </a:rPr>
                        <m:t>𝛚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𝛑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𝚻</m:t>
                          </m:r>
                        </m:den>
                      </m:f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l-GR" sz="1400" b="1" i="0" smtClean="0">
                          <a:latin typeface="Cambria Math"/>
                          <a:ea typeface="Cambria Math"/>
                        </a:rPr>
                        <m:t>𝛑</m:t>
                      </m:r>
                      <m:r>
                        <a:rPr lang="en-US" sz="1400" b="1" i="0" smtClean="0">
                          <a:latin typeface="Cambria Math"/>
                          <a:ea typeface="Cambria Math"/>
                        </a:rPr>
                        <m:t>𝐟</m:t>
                      </m:r>
                    </m:oMath>
                  </m:oMathPara>
                </a14:m>
                <a:endParaRPr lang="el-GR" sz="1400" b="1" dirty="0"/>
              </a:p>
            </p:txBody>
          </p:sp>
        </mc:Choice>
        <mc:Fallback xmlns="">
          <p:sp>
            <p:nvSpPr>
              <p:cNvPr id="9" name="Ορθογώνιο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" y="3352741"/>
                <a:ext cx="3333285" cy="711092"/>
              </a:xfrm>
              <a:prstGeom prst="rect">
                <a:avLst/>
              </a:prstGeom>
              <a:blipFill rotWithShape="1">
                <a:blip r:embed="rId3"/>
                <a:stretch>
                  <a:fillRect r="-127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97944" y="4272269"/>
                <a:ext cx="2592288" cy="162583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l-GR" sz="1400" b="1" dirty="0" smtClean="0">
                    <a:latin typeface="Cambria Math"/>
                  </a:rPr>
                  <a:t>Ενεργός τάση και ένταση</a:t>
                </a:r>
                <a:endParaRPr lang="el-GR" sz="1400" b="1" i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1400" b="1" i="0" smtClean="0">
                              <a:latin typeface="Cambria Math"/>
                            </a:rPr>
                            <m:t>𝚰</m:t>
                          </m:r>
                        </m:e>
                        <m:sub>
                          <m:r>
                            <a:rPr lang="el-GR" sz="1400" b="1" i="1" smtClean="0">
                              <a:latin typeface="Cambria Math"/>
                            </a:rPr>
                            <m:t>𝜺𝝂</m:t>
                          </m:r>
                        </m:sub>
                      </m:sSub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l-GR" sz="1400" b="1" i="0" smtClean="0">
                                  <a:latin typeface="Cambria Math"/>
                                  <a:ea typeface="Cambria Math"/>
                                </a:rPr>
                                <m:t>𝚰</m:t>
                              </m:r>
                            </m:e>
                            <m:sub>
                              <m: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l-GR" sz="1400" b="1" i="1" smtClean="0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l-GR" sz="1400" b="1" i="1" smtClean="0">
                          <a:latin typeface="Cambria Math"/>
                          <a:ea typeface="Cambria Math"/>
                        </a:rPr>
                        <m:t>𝟕𝟎𝟕</m:t>
                      </m:r>
                      <m:sSub>
                        <m:sSubPr>
                          <m:ctrlPr>
                            <a:rPr lang="el-GR" sz="1400" b="1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l-GR" sz="1400" b="1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el-GR" sz="1400" b="1" i="0" smtClean="0">
                              <a:latin typeface="Cambria Math"/>
                              <a:ea typeface="Cambria Math"/>
                            </a:rPr>
                            <m:t>𝚰</m:t>
                          </m:r>
                        </m:e>
                        <m:sub>
                          <m:r>
                            <a:rPr lang="el-GR" sz="1400" b="1" i="1" smtClean="0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endParaRPr lang="en-US" sz="1400" b="1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4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b="1">
                              <a:latin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400" b="1">
                              <a:latin typeface="Cambria Math"/>
                            </a:rPr>
                            <m:t>𝛆𝛎</m:t>
                          </m:r>
                        </m:sub>
                      </m:sSub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400" b="1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𝐔</m:t>
                              </m:r>
                            </m:e>
                            <m:sub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𝟎</m:t>
                              </m:r>
                            </m:sub>
                          </m:sSub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4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1">
                                  <a:latin typeface="Cambria Math"/>
                                  <a:ea typeface="Cambria Math"/>
                                </a:rPr>
                                <m:t>𝟐</m:t>
                              </m:r>
                            </m:e>
                          </m:rad>
                        </m:den>
                      </m:f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𝟎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sz="1400" b="1">
                          <a:latin typeface="Cambria Math"/>
                          <a:ea typeface="Cambria Math"/>
                        </a:rPr>
                        <m:t>𝟕𝟎𝟕</m:t>
                      </m:r>
                      <m:r>
                        <a:rPr lang="en-US" sz="1400" b="1" i="1" smtClean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4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1400" b="1" dirty="0" smtClean="0"/>
              </a:p>
              <a:p>
                <a:r>
                  <a:rPr lang="el-GR" sz="1400" b="1" dirty="0" smtClean="0"/>
                  <a:t>Ι</a:t>
                </a:r>
                <a:r>
                  <a:rPr lang="el-GR" sz="1400" b="1" baseline="-25000" dirty="0" smtClean="0"/>
                  <a:t>0</a:t>
                </a:r>
                <a:r>
                  <a:rPr lang="el-GR" sz="1400" b="1" dirty="0" smtClean="0"/>
                  <a:t> </a:t>
                </a:r>
                <a:r>
                  <a:rPr lang="el-GR" sz="1400" b="1" dirty="0"/>
                  <a:t>και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</a:t>
                </a:r>
                <a:r>
                  <a:rPr lang="el-GR" sz="1400" b="1" dirty="0"/>
                  <a:t>οι μέγιστες τιμές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44" y="4272269"/>
                <a:ext cx="2592288" cy="1625830"/>
              </a:xfrm>
              <a:prstGeom prst="rect">
                <a:avLst/>
              </a:prstGeom>
              <a:blipFill rotWithShape="1">
                <a:blip r:embed="rId4"/>
                <a:stretch>
                  <a:fillRect b="-184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0" y="493773"/>
                <a:ext cx="4392488" cy="13136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36000" tIns="36000" rtlCol="0">
                <a:spAutoFit/>
              </a:bodyPr>
              <a:lstStyle/>
              <a:p>
                <a:pPr algn="ctr"/>
                <a:r>
                  <a:rPr lang="el-GR" sz="1600" b="1" dirty="0" smtClean="0"/>
                  <a:t>ΚΥΚΛΩΜΑ ΜΟΝΟ ΜΕ ΠΗΝΙΟ</a:t>
                </a:r>
              </a:p>
              <a:p>
                <a:r>
                  <a:rPr lang="el-GR" sz="1600" dirty="0" smtClean="0"/>
                  <a:t>η </a:t>
                </a:r>
                <a:r>
                  <a:rPr lang="el-GR" sz="1600" dirty="0"/>
                  <a:t>τάση </a:t>
                </a:r>
                <a:r>
                  <a:rPr lang="el-GR" sz="1600" b="1" dirty="0"/>
                  <a:t>προπορεύεται</a:t>
                </a:r>
                <a:r>
                  <a:rPr lang="el-GR" sz="1600" dirty="0"/>
                  <a:t> της έντασης του ρεύματος κατά </a:t>
                </a:r>
                <a:r>
                  <a:rPr lang="el-GR" sz="1600" b="1" dirty="0"/>
                  <a:t>90</a:t>
                </a:r>
                <a:r>
                  <a:rPr lang="el-GR" sz="1600" b="1" baseline="30000" dirty="0"/>
                  <a:t>0</a:t>
                </a:r>
                <a:r>
                  <a:rPr lang="el-GR" sz="1600" dirty="0"/>
                  <a:t>,  </a:t>
                </a:r>
                <a:r>
                  <a:rPr lang="el-GR" sz="1600" dirty="0" smtClean="0"/>
                  <a:t>  </a:t>
                </a:r>
                <a14:m>
                  <m:oMath xmlns:m="http://schemas.openxmlformats.org/officeDocument/2006/math">
                    <m:r>
                      <a:rPr lang="en-US" sz="1600" b="1">
                        <a:latin typeface="Cambria Math"/>
                      </a:rPr>
                      <m:t>𝐮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600" b="1">
                        <a:latin typeface="Cambria Math"/>
                        <a:ea typeface="Cambria Math"/>
                      </a:rPr>
                      <m:t>𝛈𝛍𝛚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𝐭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𝛋𝛂𝛊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600" b="1" dirty="0">
                    <a:ea typeface="Cambria Math"/>
                  </a:rPr>
                  <a:t>i</a:t>
                </a:r>
                <a14:m>
                  <m:oMath xmlns:m="http://schemas.openxmlformats.org/officeDocument/2006/math">
                    <m:r>
                      <a:rPr lang="en-US" sz="1600" b="1">
                        <a:latin typeface="Cambria Math"/>
                        <a:ea typeface="Cambria Math"/>
                      </a:rPr>
                      <m:t> =</m:t>
                    </m:r>
                    <m:sSub>
                      <m:sSub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600" b="1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(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r>
                  <a:rPr lang="el-GR" sz="1600" b="1" dirty="0">
                    <a:ea typeface="Cambria Math"/>
                  </a:rPr>
                  <a:t>-90</a:t>
                </a:r>
                <a:r>
                  <a:rPr lang="el-GR" sz="1600" b="1" baseline="30000" dirty="0">
                    <a:ea typeface="Cambria Math"/>
                  </a:rPr>
                  <a:t>0</a:t>
                </a:r>
                <a:r>
                  <a:rPr lang="el-GR" sz="1600" b="1" dirty="0" smtClean="0">
                    <a:ea typeface="Cambria Math"/>
                  </a:rPr>
                  <a:t>)</a:t>
                </a:r>
                <a:r>
                  <a:rPr lang="en-US" sz="1600" b="1" dirty="0" smtClean="0">
                    <a:ea typeface="Cambria Math"/>
                  </a:rPr>
                  <a:t> </a:t>
                </a:r>
                <a:r>
                  <a:rPr lang="el-GR" sz="1600" b="1" dirty="0" smtClean="0">
                    <a:ea typeface="Cambria Math"/>
                  </a:rPr>
                  <a:t>                    επαγωγική    αντίδραση</a:t>
                </a:r>
                <a:r>
                  <a:rPr lang="en-US" sz="1600" b="1" dirty="0" smtClean="0">
                    <a:ea typeface="Cambria Math"/>
                  </a:rPr>
                  <a:t> </a:t>
                </a:r>
                <a:r>
                  <a:rPr lang="el-GR" sz="1600" b="1" dirty="0" smtClean="0">
                    <a:ea typeface="Cambria Math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𝐋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𝐋</m:t>
                    </m:r>
                  </m:oMath>
                </a14:m>
                <a:r>
                  <a:rPr lang="el-GR" sz="1600" b="1" dirty="0" smtClean="0">
                    <a:ea typeface="Cambria Math"/>
                  </a:rPr>
                  <a:t> σε Ωμ</a:t>
                </a:r>
              </a:p>
              <a:p>
                <a:r>
                  <a:rPr lang="en-US" sz="1600" b="1" dirty="0" smtClean="0">
                    <a:ea typeface="Cambria Math"/>
                  </a:rPr>
                  <a:t>U</a:t>
                </a:r>
                <a:r>
                  <a:rPr lang="en-US" sz="1600" b="1" baseline="-25000" dirty="0">
                    <a:ea typeface="Cambria Math"/>
                  </a:rPr>
                  <a:t>0 </a:t>
                </a:r>
                <a:r>
                  <a:rPr lang="en-US" sz="1600" b="1" dirty="0">
                    <a:ea typeface="Cambria Math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𝐋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𝐋</m:t>
                    </m:r>
                    <m:sSub>
                      <m:sSubPr>
                        <m:ctrlPr>
                          <a:rPr lang="el-GR" sz="1600" b="1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1" dirty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b="1" dirty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600" b="1" dirty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𝟐</m:t>
                    </m:r>
                    <m:r>
                      <a:rPr lang="el-GR" sz="1600" b="1">
                        <a:latin typeface="Cambria Math"/>
                        <a:ea typeface="Cambria Math"/>
                      </a:rPr>
                      <m:t>𝛑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𝐟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𝐋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600" dirty="0">
                    <a:ea typeface="Cambria Math"/>
                  </a:rPr>
                  <a:t> </a:t>
                </a:r>
                <a:r>
                  <a:rPr lang="el-GR" sz="1600" dirty="0">
                    <a:ea typeface="Cambria Math"/>
                  </a:rPr>
                  <a:t> και </a:t>
                </a:r>
                <a:r>
                  <a:rPr lang="en-US" sz="1600" b="1" dirty="0">
                    <a:ea typeface="Cambria Math"/>
                  </a:rPr>
                  <a:t>U</a:t>
                </a:r>
                <a:r>
                  <a:rPr lang="el-GR" sz="1600" b="1" baseline="-25000" dirty="0">
                    <a:ea typeface="Cambria Math"/>
                  </a:rPr>
                  <a:t>εν</a:t>
                </a:r>
                <a:r>
                  <a:rPr lang="el-GR" sz="1600" b="1" dirty="0">
                    <a:ea typeface="Cambria Math"/>
                  </a:rPr>
                  <a:t>= ω</a:t>
                </a:r>
                <a:r>
                  <a:rPr lang="en-US" sz="1600" b="1" dirty="0">
                    <a:ea typeface="Cambria Math"/>
                  </a:rPr>
                  <a:t>L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600" b="1" dirty="0">
                    <a:ea typeface="Cambria Math"/>
                  </a:rPr>
                  <a:t> I</a:t>
                </a:r>
                <a:r>
                  <a:rPr lang="el-GR" sz="1600" b="1" baseline="-25000" dirty="0" smtClean="0">
                    <a:ea typeface="Cambria Math"/>
                  </a:rPr>
                  <a:t>εν</a:t>
                </a:r>
                <a:endParaRPr lang="el-GR" sz="1600" b="1" dirty="0">
                  <a:ea typeface="Cambria Math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93773"/>
                <a:ext cx="4392488" cy="1313624"/>
              </a:xfrm>
              <a:prstGeom prst="rect">
                <a:avLst/>
              </a:prstGeom>
              <a:blipFill rotWithShape="1">
                <a:blip r:embed="rId5"/>
                <a:stretch>
                  <a:fillRect l="-1934" t="-1835" r="-14917" b="-412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534453" y="1988840"/>
                <a:ext cx="4392488" cy="140544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lIns="36000" tIns="0" rIns="72000" rtlCol="0">
                <a:spAutoFit/>
              </a:bodyPr>
              <a:lstStyle/>
              <a:p>
                <a:pPr algn="ctr"/>
                <a:r>
                  <a:rPr lang="el-GR" sz="1400" b="1" dirty="0" smtClean="0"/>
                  <a:t>ΚΥΚΛΩΜΑ ΜΟΝΟ ΜΕ ΠΥΚΝΩΤΗ</a:t>
                </a:r>
              </a:p>
              <a:p>
                <a:r>
                  <a:rPr lang="el-GR" sz="1400" dirty="0"/>
                  <a:t>Το ρεύμα </a:t>
                </a:r>
                <a:r>
                  <a:rPr lang="el-GR" sz="1400" b="1" dirty="0"/>
                  <a:t>προπορεύεται</a:t>
                </a:r>
                <a:r>
                  <a:rPr lang="el-GR" sz="1400" dirty="0"/>
                  <a:t> της τάσης του ρεύματος κατά </a:t>
                </a:r>
                <a:r>
                  <a:rPr lang="el-GR" sz="1400" b="1" dirty="0"/>
                  <a:t>90</a:t>
                </a:r>
                <a:r>
                  <a:rPr lang="el-GR" sz="1400" b="1" baseline="30000" dirty="0"/>
                  <a:t>0</a:t>
                </a:r>
                <a:r>
                  <a:rPr lang="el-GR" sz="1400" dirty="0"/>
                  <a:t>, </a:t>
                </a:r>
                <a:r>
                  <a:rPr lang="el-GR" sz="1400" dirty="0" smtClean="0"/>
                  <a:t>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𝐮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𝛈𝛍𝛚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𝐭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 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𝛋𝛂𝛊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1400" b="1" dirty="0">
                    <a:ea typeface="Cambria Math"/>
                  </a:rPr>
                  <a:t>i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  <a:ea typeface="Cambria Math"/>
                      </a:rPr>
                      <m:t> =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(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𝛚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r>
                  <a:rPr lang="el-GR" sz="1400" b="1" dirty="0">
                    <a:ea typeface="Cambria Math"/>
                  </a:rPr>
                  <a:t>-90</a:t>
                </a:r>
                <a:r>
                  <a:rPr lang="el-GR" sz="1400" b="1" baseline="30000" dirty="0">
                    <a:ea typeface="Cambria Math"/>
                  </a:rPr>
                  <a:t>0</a:t>
                </a:r>
                <a:r>
                  <a:rPr lang="el-GR" sz="1400" b="1" dirty="0" smtClean="0">
                    <a:ea typeface="Cambria Math"/>
                  </a:rPr>
                  <a:t>)</a:t>
                </a:r>
              </a:p>
              <a:p>
                <a:r>
                  <a:rPr lang="el-GR" sz="1400" b="1" dirty="0" smtClean="0">
                    <a:ea typeface="Cambria Math"/>
                  </a:rPr>
                  <a:t>Χωρητική αντίδραση: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600" b="1" i="0" smtClean="0">
                            <a:latin typeface="Cambria Math"/>
                            <a:ea typeface="Cambria Math"/>
                          </a:rPr>
                          <m:t> </m:t>
                        </m:r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  <m:r>
                      <a:rPr lang="en-US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1600" b="1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</m:oMath>
                </a14:m>
                <a:r>
                  <a:rPr lang="el-GR" sz="1400" b="1" dirty="0" smtClean="0">
                    <a:ea typeface="Cambria Math"/>
                  </a:rPr>
                  <a:t> σε Ωμ</a:t>
                </a:r>
              </a:p>
              <a:p>
                <a:r>
                  <a:rPr lang="en-US" sz="1400" b="1" dirty="0" smtClean="0">
                    <a:ea typeface="Cambria Math"/>
                  </a:rPr>
                  <a:t>U</a:t>
                </a:r>
                <a:r>
                  <a:rPr lang="en-US" sz="1400" b="1" baseline="-25000" dirty="0">
                    <a:ea typeface="Cambria Math"/>
                  </a:rPr>
                  <a:t>0 </a:t>
                </a:r>
                <a:r>
                  <a:rPr lang="en-US" sz="1400" b="1" dirty="0">
                    <a:ea typeface="Cambria Math"/>
                  </a:rPr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𝐗</m:t>
                        </m:r>
                      </m:e>
                      <m: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𝐂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  <m:sSub>
                      <m:sSubPr>
                        <m:ctrlPr>
                          <a:rPr lang="el-GR" sz="1400" b="1" i="1" dirty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l-GR" sz="1400" b="1" dirty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dirty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 dirty="0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𝐟𝐂</m:t>
                        </m:r>
                      </m:den>
                    </m:f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400" dirty="0">
                    <a:ea typeface="Cambria Math"/>
                  </a:rPr>
                  <a:t> </a:t>
                </a:r>
                <a:r>
                  <a:rPr lang="el-GR" sz="1400" dirty="0">
                    <a:ea typeface="Cambria Math"/>
                  </a:rPr>
                  <a:t> και </a:t>
                </a:r>
                <a:r>
                  <a:rPr lang="en-US" sz="1400" b="1" dirty="0">
                    <a:ea typeface="Cambria Math"/>
                  </a:rPr>
                  <a:t>U</a:t>
                </a:r>
                <a:r>
                  <a:rPr lang="el-GR" sz="1400" b="1" baseline="-25000" dirty="0">
                    <a:ea typeface="Cambria Math"/>
                  </a:rPr>
                  <a:t>εν</a:t>
                </a:r>
                <a:r>
                  <a:rPr lang="el-GR" sz="1400" b="1" dirty="0">
                    <a:ea typeface="Cambria Math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400" b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l-GR" sz="1400" b="1" dirty="0">
                    <a:solidFill>
                      <a:prstClr val="black"/>
                    </a:solidFill>
                    <a:ea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>
                    <a:ea typeface="Cambria Math"/>
                  </a:rPr>
                  <a:t> I</a:t>
                </a:r>
                <a:r>
                  <a:rPr lang="el-GR" sz="1400" b="1" baseline="-25000" dirty="0" smtClean="0">
                    <a:ea typeface="Cambria Math"/>
                  </a:rPr>
                  <a:t>εν</a:t>
                </a:r>
                <a:endParaRPr lang="el-GR" sz="1400" b="1" dirty="0">
                  <a:ea typeface="Cambria Math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453" y="1988840"/>
                <a:ext cx="4392488" cy="1405449"/>
              </a:xfrm>
              <a:prstGeom prst="rect">
                <a:avLst/>
              </a:prstGeom>
              <a:blipFill rotWithShape="1">
                <a:blip r:embed="rId6"/>
                <a:stretch>
                  <a:fillRect l="-1381" t="-2553" r="-2210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59675" y="3882291"/>
                <a:ext cx="5304813" cy="1202893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dirty="0" smtClean="0"/>
                  <a:t>ΚΥΚΛΩΜΑ ΜΕ ΩΜΙΚΟ ΑΝΤΙΣΤΑΤΗ ΚΑΙ ΠΗΝΙΟ (R και L) ΣΕ ΣΕΙΡΑ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R</a:t>
                </a:r>
                <a:r>
                  <a:rPr lang="el-GR" sz="1400" b="1" baseline="-25000" dirty="0" smtClean="0"/>
                  <a:t> </a:t>
                </a:r>
                <a:r>
                  <a:rPr lang="el-GR" sz="1400" b="1" dirty="0"/>
                  <a:t>= </a:t>
                </a:r>
                <a:r>
                  <a:rPr lang="en-US" sz="1400" b="1" dirty="0"/>
                  <a:t>I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 smtClean="0"/>
                  <a:t>R</a:t>
                </a:r>
                <a:r>
                  <a:rPr lang="el-GR" sz="1400" b="1" dirty="0" smtClean="0"/>
                  <a:t>,   </a:t>
                </a: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L</a:t>
                </a:r>
                <a:r>
                  <a:rPr lang="el-GR" sz="1400" b="1" dirty="0"/>
                  <a:t>= </a:t>
                </a:r>
                <a:r>
                  <a:rPr lang="en-US" sz="1400" b="1" dirty="0"/>
                  <a:t>I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/>
                  <a:t>X</a:t>
                </a:r>
                <a:r>
                  <a:rPr lang="en-US" sz="1400" b="1" baseline="-25000" dirty="0"/>
                  <a:t>L</a:t>
                </a:r>
                <a:r>
                  <a:rPr lang="en-US" sz="1400" b="1" dirty="0"/>
                  <a:t>= </a:t>
                </a:r>
                <a:r>
                  <a:rPr lang="el-GR" sz="1400" b="1" dirty="0"/>
                  <a:t>ω</a:t>
                </a:r>
                <a:r>
                  <a:rPr lang="en-US" sz="1400" b="1" dirty="0"/>
                  <a:t>l=</a:t>
                </a:r>
                <a:r>
                  <a:rPr lang="el-GR" sz="1400" b="1" dirty="0"/>
                  <a:t> 2π</a:t>
                </a:r>
                <a:r>
                  <a:rPr lang="en-US" sz="1400" b="1" dirty="0"/>
                  <a:t>f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/>
                  <a:t>L </a:t>
                </a:r>
                <a:r>
                  <a:rPr lang="el-GR" sz="1400" dirty="0" smtClean="0"/>
                  <a:t>Σύνθετη αντίσταση: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    </m:t>
                    </m:r>
                    <m:r>
                      <a:rPr lang="en-US" sz="1400" b="1" i="0">
                        <a:latin typeface="Cambria Math"/>
                      </a:rPr>
                      <m:t>𝐙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14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400" b="1" i="0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a:rPr lang="en-US" sz="1400" b="1" i="0">
                                    <a:latin typeface="Cambria Math"/>
                                    <a:ea typeface="Cambria Math"/>
                                  </a:rPr>
                                  <m:t>𝐗</m:t>
                                </m:r>
                              </m:e>
                              <m:sub>
                                <m:r>
                                  <a:rPr lang="en-US" sz="1400" b="1" i="0" smtClean="0">
                                    <a:latin typeface="Cambria Math"/>
                                    <a:ea typeface="Cambria Math"/>
                                  </a:rPr>
                                  <m:t>𝐋</m:t>
                                </m:r>
                              </m:sub>
                            </m:s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1400" b="1" dirty="0"/>
              </a:p>
              <a:p>
                <a:pPr>
                  <a:lnSpc>
                    <a:spcPct val="150000"/>
                  </a:lnSpc>
                </a:pPr>
                <a:r>
                  <a:rPr lang="el-GR" sz="1400" dirty="0"/>
                  <a:t>Διαφορά 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1400" i="0">
                            <a:latin typeface="Cambria Math"/>
                          </a:rPr>
                          <m:t>φ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400" i="0">
                            <a:latin typeface="Cambria Math"/>
                          </a:rPr>
                          <m:t>Z</m:t>
                        </m:r>
                      </m:sub>
                    </m:sSub>
                    <m:r>
                      <a:rPr lang="en-US" sz="1400" i="0">
                        <a:latin typeface="Cambria Math"/>
                      </a:rPr>
                      <m:t>, </m:t>
                    </m:r>
                  </m:oMath>
                </a14:m>
                <a:r>
                  <a:rPr lang="el-GR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 i="0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1400" b="1" i="0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𝐋</m:t>
                        </m:r>
                      </m:num>
                      <m:den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</m:oMath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9675" y="3882291"/>
                <a:ext cx="5304813" cy="12028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175067" y="5517232"/>
                <a:ext cx="5688632" cy="95474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dirty="0"/>
                  <a:t>ΚΥΚΛΩΜΑ ΜΕ ΩΜΙΚΟ ΑΝΤΙΣΤΑΤΗ ΚΑΙ ΠΥΚΝΩΤΗ (</a:t>
                </a:r>
                <a:r>
                  <a:rPr lang="en-US" sz="1400" b="1" dirty="0"/>
                  <a:t>R </a:t>
                </a:r>
                <a:r>
                  <a:rPr lang="el-GR" sz="1400" b="1" dirty="0"/>
                  <a:t>και </a:t>
                </a:r>
                <a:r>
                  <a:rPr lang="en-US" sz="1400" b="1" dirty="0"/>
                  <a:t>C</a:t>
                </a:r>
                <a:r>
                  <a:rPr lang="el-GR" sz="1400" b="1" dirty="0"/>
                  <a:t>) ΣΕ ΣΕΙΡΑ</a:t>
                </a:r>
              </a:p>
              <a:p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R</a:t>
                </a:r>
                <a:r>
                  <a:rPr lang="el-GR" sz="1400" b="1" baseline="-25000" dirty="0" smtClean="0"/>
                  <a:t> </a:t>
                </a:r>
                <a:r>
                  <a:rPr lang="el-GR" sz="1400" b="1" dirty="0"/>
                  <a:t>= </a:t>
                </a:r>
                <a:r>
                  <a:rPr lang="en-US" sz="1400" b="1" dirty="0"/>
                  <a:t>I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 smtClean="0"/>
                  <a:t>R</a:t>
                </a:r>
                <a:r>
                  <a:rPr lang="el-GR" sz="1400" b="1" dirty="0" smtClean="0"/>
                  <a:t>,  </a:t>
                </a:r>
                <a:r>
                  <a:rPr lang="en-US" sz="1400" b="1" dirty="0" smtClean="0"/>
                  <a:t> U</a:t>
                </a:r>
                <a:r>
                  <a:rPr lang="en-US" sz="1400" b="1" baseline="-25000" dirty="0" smtClean="0"/>
                  <a:t>C  </a:t>
                </a:r>
                <a:r>
                  <a:rPr lang="el-GR" sz="1400" b="1" dirty="0"/>
                  <a:t>= </a:t>
                </a:r>
                <a:r>
                  <a:rPr lang="en-US" sz="1400" b="1" dirty="0"/>
                  <a:t>I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400" b="1" dirty="0"/>
                  <a:t>X</a:t>
                </a:r>
                <a:r>
                  <a:rPr lang="en-US" sz="1400" b="1" baseline="-25000" dirty="0"/>
                  <a:t>C </a:t>
                </a:r>
                <a:r>
                  <a:rPr lang="en-US" sz="14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1">
                            <a:latin typeface="Cambria Math"/>
                          </a:rPr>
                          <m:t>𝐈</m:t>
                        </m:r>
                      </m:num>
                      <m:den>
                        <m:r>
                          <a:rPr lang="el-GR" sz="1400" b="1">
                            <a:latin typeface="Cambria Math"/>
                          </a:rPr>
                          <m:t>𝛚</m:t>
                        </m:r>
                        <m:r>
                          <a:rPr lang="en-US" sz="1400" b="1">
                            <a:latin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1400" b="1" dirty="0"/>
                  <a:t> =</a:t>
                </a:r>
                <a:r>
                  <a:rPr lang="el-GR" sz="14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4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400" b="1" dirty="0">
                            <a:latin typeface="Cambria Math"/>
                          </a:rPr>
                          <m:t>𝐈</m:t>
                        </m:r>
                      </m:num>
                      <m:den>
                        <m:r>
                          <a:rPr lang="en-US" sz="1400" b="1" dirty="0">
                            <a:latin typeface="Cambria Math"/>
                          </a:rPr>
                          <m:t>𝟐</m:t>
                        </m:r>
                        <m:r>
                          <a:rPr lang="el-GR" sz="1400" b="1" dirty="0">
                            <a:latin typeface="Cambria Math"/>
                          </a:rPr>
                          <m:t>𝛑</m:t>
                        </m:r>
                        <m:r>
                          <a:rPr lang="en-US" sz="1400" b="1" dirty="0">
                            <a:latin typeface="Cambria Math"/>
                          </a:rPr>
                          <m:t>𝐟</m:t>
                        </m:r>
                        <m:r>
                          <a:rPr lang="en-US" sz="1400" b="1" dirty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dirty="0">
                            <a:latin typeface="Cambria Math"/>
                            <a:ea typeface="Cambria Math"/>
                          </a:rPr>
                          <m:t>𝐋</m:t>
                        </m:r>
                      </m:den>
                    </m:f>
                  </m:oMath>
                </a14:m>
                <a:r>
                  <a:rPr lang="en-US" sz="1400" b="1" dirty="0"/>
                  <a:t> </a:t>
                </a:r>
                <a:r>
                  <a:rPr lang="el-GR" sz="1400" b="1" dirty="0"/>
                  <a:t> </a:t>
                </a:r>
                <a:r>
                  <a:rPr lang="el-GR" sz="1400" dirty="0" smtClean="0"/>
                  <a:t>Σύνθετη </a:t>
                </a:r>
                <a:r>
                  <a:rPr lang="el-GR" sz="1400" dirty="0"/>
                  <a:t>αντίσταση: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𝐙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+</m:t>
                        </m:r>
                        <m:sSup>
                          <m:sSup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US" sz="1400" b="1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l-GR" sz="1400" b="1">
                                    <a:latin typeface="Cambria Math"/>
                                    <a:ea typeface="Cambria Math"/>
                                  </a:rPr>
                                  <m:t> </m:t>
                                </m:r>
                                <m:r>
                                  <a:rPr lang="en-US" sz="1400" b="1">
                                    <a:latin typeface="Cambria Math"/>
                                    <a:ea typeface="Cambria Math"/>
                                  </a:rPr>
                                  <m:t>𝐗</m:t>
                                </m:r>
                              </m:e>
                              <m:sub>
                                <m:r>
                                  <a:rPr lang="en-US" sz="1400" b="1">
                                    <a:latin typeface="Cambria Math"/>
                                    <a:ea typeface="Cambria Math"/>
                                  </a:rPr>
                                  <m:t>𝐂</m:t>
                                </m:r>
                              </m:sub>
                            </m:s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</m:e>
                    </m:rad>
                  </m:oMath>
                </a14:m>
                <a:endParaRPr lang="en-US" sz="1400" dirty="0" smtClean="0"/>
              </a:p>
              <a:p>
                <a:r>
                  <a:rPr lang="el-GR" sz="1400" dirty="0"/>
                  <a:t>Διαφορά 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>
                            <a:latin typeface="Cambria Math"/>
                          </a:rPr>
                          <m:t>𝛗</m:t>
                        </m:r>
                      </m:e>
                      <m:sub>
                        <m:r>
                          <a:rPr lang="en-US" sz="1400" b="1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,</m:t>
                    </m:r>
                  </m:oMath>
                </a14:m>
                <a:r>
                  <a:rPr lang="el-GR" sz="14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1400" b="1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𝐂𝐑</m:t>
                        </m:r>
                      </m:den>
                    </m:f>
                  </m:oMath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5067" y="5517232"/>
                <a:ext cx="5688632" cy="954749"/>
              </a:xfrm>
              <a:prstGeom prst="rect">
                <a:avLst/>
              </a:prstGeom>
              <a:blipFill rotWithShape="1">
                <a:blip r:embed="rId8"/>
                <a:stretch>
                  <a:fillRect l="-107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436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56000" y="2141297"/>
                <a:ext cx="8852529" cy="1595565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l-GR" sz="1600" b="1" dirty="0" smtClean="0"/>
                  <a:t>ΚΥΚΛΩΜΑ ΜΕ ΩΜΙΚΟ ΑΝΤΙΣΤΑΤΗ, ΠΗΝΙΟ ΚΑΙ ΠΥΚΝΩΤΗ (R, L και C) ΠΑΡΑΛΛΗΛΑ</a:t>
                </a:r>
              </a:p>
              <a:p>
                <a:r>
                  <a:rPr lang="en-US" sz="1600" b="1" dirty="0" smtClean="0"/>
                  <a:t>        I</a:t>
                </a:r>
                <a:r>
                  <a:rPr lang="en-US" sz="1600" b="1" baseline="-25000" dirty="0" smtClean="0"/>
                  <a:t>R</a:t>
                </a:r>
                <a:r>
                  <a:rPr lang="en-US" sz="1600" b="1" dirty="0" smtClean="0"/>
                  <a:t> </a:t>
                </a:r>
                <a:r>
                  <a:rPr lang="en-US" sz="1600" b="1" dirty="0"/>
                  <a:t>=</a:t>
                </a:r>
                <a:r>
                  <a:rPr lang="el-GR" sz="16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1" i="0" dirty="0"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en-US" sz="1600" b="1" i="0" dirty="0">
                            <a:latin typeface="Cambria Math"/>
                          </a:rPr>
                          <m:t>𝐑</m:t>
                        </m:r>
                      </m:den>
                    </m:f>
                    <m:r>
                      <a:rPr lang="en-US" sz="1600" b="1" i="0" dirty="0" smtClean="0">
                        <a:latin typeface="Cambria Math"/>
                      </a:rPr>
                      <m:t>,  </m:t>
                    </m:r>
                  </m:oMath>
                </a14:m>
                <a:r>
                  <a:rPr lang="en-US" sz="1600" b="1" dirty="0" smtClean="0"/>
                  <a:t>I</a:t>
                </a:r>
                <a:r>
                  <a:rPr lang="en-US" sz="1600" b="1" baseline="-25000" dirty="0" smtClean="0"/>
                  <a:t>L</a:t>
                </a:r>
                <a:r>
                  <a:rPr lang="el-GR" sz="1600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6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1" i="0">
                            <a:latin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</a:rPr>
                              <m:t>𝐋</m:t>
                            </m:r>
                          </m:sub>
                        </m:sSub>
                      </m:den>
                    </m:f>
                    <m:r>
                      <a:rPr lang="el-GR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𝐋</m:t>
                        </m:r>
                      </m:den>
                    </m:f>
                    <m:r>
                      <a:rPr lang="el-GR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𝟐</m:t>
                        </m:r>
                        <m:r>
                          <a:rPr lang="el-GR" sz="1600" b="1" i="0">
                            <a:latin typeface="Cambria Math"/>
                            <a:ea typeface="Cambria Math"/>
                          </a:rPr>
                          <m:t>𝛑</m:t>
                        </m:r>
                        <m:r>
                          <a:rPr lang="en-US" sz="1600" b="1" i="0">
                            <a:latin typeface="Cambria Math"/>
                            <a:ea typeface="Cambria Math"/>
                          </a:rPr>
                          <m:t>𝐟𝐋</m:t>
                        </m:r>
                      </m:den>
                    </m:f>
                    <m:r>
                      <a:rPr lang="en-US" sz="1600" b="1" i="0" smtClean="0">
                        <a:latin typeface="Cambria Math"/>
                        <a:ea typeface="Cambria Math"/>
                      </a:rPr>
                      <m:t>, </m:t>
                    </m:r>
                    <m:sSub>
                      <m:sSubPr>
                        <m:ctrlPr>
                          <a:rPr lang="en-US" sz="1600" b="1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𝐈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𝐂</m:t>
                        </m:r>
                      </m:sub>
                    </m:sSub>
                    <m:r>
                      <a:rPr lang="en-US" sz="1600" b="1" i="0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 dirty="0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 i="0" dirty="0" smtClean="0">
                            <a:latin typeface="Cambria Math"/>
                            <a:ea typeface="Cambria Math"/>
                          </a:rPr>
                          <m:t>𝐔</m:t>
                        </m:r>
                      </m:num>
                      <m:den>
                        <m:sSub>
                          <m:sSubPr>
                            <m:ctrlPr>
                              <a:rPr lang="en-US" sz="1600" b="1" i="1" dirty="0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 dirty="0" smtClean="0">
                                <a:latin typeface="Cambria Math"/>
                                <a:ea typeface="Cambria Math"/>
                              </a:rPr>
                              <m:t>𝐗</m:t>
                            </m:r>
                          </m:e>
                          <m:sub>
                            <m:r>
                              <a:rPr lang="en-US" sz="1600" b="1" i="0" dirty="0" smtClean="0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den>
                    </m:f>
                  </m:oMath>
                </a14:m>
                <a:endParaRPr lang="en-US" sz="1600" b="1" dirty="0" smtClean="0"/>
              </a:p>
              <a:p>
                <a:r>
                  <a:rPr lang="el-GR" sz="1600" dirty="0" smtClean="0"/>
                  <a:t>Σύνθετη </a:t>
                </a:r>
                <a:r>
                  <a:rPr lang="el-GR" sz="1600" dirty="0"/>
                  <a:t>αντίσταση: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/>
                      </a:rPr>
                      <m:t>𝐙</m:t>
                    </m:r>
                    <m:r>
                      <a:rPr lang="en-US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b="1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</a:rPr>
                                      <m:t>𝑹</m:t>
                                    </m:r>
                                  </m:e>
                                  <m:sup>
                                    <m:r>
                                      <a:rPr lang="en-US" b="1" i="1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den>
                            </m:f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+(</m:t>
                            </m:r>
                            <m:r>
                              <a:rPr lang="el-GR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b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el-GR" b="1">
                                    <a:latin typeface="Cambria Math"/>
                                    <a:ea typeface="Cambria Math"/>
                                  </a:rPr>
                                  <m:t>𝛚</m:t>
                                </m:r>
                                <m:r>
                                  <a:rPr lang="en-US" b="1">
                                    <a:latin typeface="Cambria Math"/>
                                    <a:ea typeface="Cambria Math"/>
                                  </a:rPr>
                                  <m:t>𝐋</m:t>
                                </m:r>
                              </m:den>
                            </m:f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n-US" b="1" baseline="30000" dirty="0"/>
                          <m:t>2</m:t>
                        </m:r>
                        <m:r>
                          <m:rPr>
                            <m:nor/>
                          </m:rPr>
                          <a:rPr lang="en-US" b="1" dirty="0"/>
                          <m:t>,</m:t>
                        </m:r>
                      </m:den>
                    </m:f>
                  </m:oMath>
                </a14:m>
                <a:r>
                  <a:rPr lang="en-US" dirty="0" smtClean="0"/>
                  <a:t>     </a:t>
                </a:r>
                <a:r>
                  <a:rPr lang="el-GR" sz="1600" dirty="0" smtClean="0"/>
                  <a:t>Διαφορά </a:t>
                </a:r>
                <a:r>
                  <a:rPr lang="el-GR" sz="1600" dirty="0"/>
                  <a:t>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b="1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  <m:r>
                          <a:rPr lang="el-GR" b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l-GR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b="1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b="1">
                            <a:latin typeface="Cambria Math"/>
                            <a:ea typeface="Cambria Math"/>
                          </a:rPr>
                          <m:t>𝐂</m:t>
                        </m:r>
                        <m:r>
                          <a:rPr lang="en-US" b="1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  <m:r>
                              <a:rPr lang="en-US" b="1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den>
                        </m:f>
                      </m:num>
                      <m:den>
                        <m:r>
                          <a:rPr lang="en-US" b="1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</m:oMath>
                </a14:m>
                <a:endParaRPr lang="en-US" sz="1600" b="1" dirty="0"/>
              </a:p>
              <a:p>
                <a:r>
                  <a:rPr lang="en-US" sz="1600" dirty="0" smtClean="0"/>
                  <a:t>    </a:t>
                </a:r>
                <a:r>
                  <a:rPr lang="el-GR" sz="1600" dirty="0" smtClean="0"/>
                  <a:t>Αν </a:t>
                </a:r>
                <a:r>
                  <a:rPr lang="en-US" sz="1600" b="1" dirty="0"/>
                  <a:t>I</a:t>
                </a:r>
                <a:r>
                  <a:rPr lang="en-US" sz="1600" b="1" baseline="-25000" dirty="0"/>
                  <a:t>L.</a:t>
                </a:r>
                <a:r>
                  <a:rPr lang="en-US" sz="1600" b="1" dirty="0"/>
                  <a:t>&gt; I</a:t>
                </a:r>
                <a:r>
                  <a:rPr lang="en-US" sz="1600" b="1" baseline="-25000" dirty="0"/>
                  <a:t>C</a:t>
                </a:r>
                <a:r>
                  <a:rPr lang="en-US" sz="1600" b="1" dirty="0"/>
                  <a:t> </a:t>
                </a:r>
                <a:r>
                  <a:rPr lang="el-GR" sz="1600" dirty="0"/>
                  <a:t>τότε έχουμε επαγωγική </a:t>
                </a:r>
                <a:r>
                  <a:rPr lang="el-GR" sz="1600" dirty="0" smtClean="0"/>
                  <a:t>συμπεριφορά</a:t>
                </a:r>
                <a:r>
                  <a:rPr lang="en-US" sz="1600" dirty="0" smtClean="0"/>
                  <a:t>,                    </a:t>
                </a:r>
                <a:r>
                  <a:rPr lang="el-GR" sz="1600" dirty="0" smtClean="0"/>
                  <a:t>Αν </a:t>
                </a:r>
                <a:r>
                  <a:rPr lang="en-US" sz="1600" b="1" dirty="0"/>
                  <a:t>I</a:t>
                </a:r>
                <a:r>
                  <a:rPr lang="en-US" sz="1600" b="1" baseline="-25000" dirty="0"/>
                  <a:t>C</a:t>
                </a:r>
                <a:r>
                  <a:rPr lang="el-GR" sz="1600" b="1" baseline="-25000" dirty="0"/>
                  <a:t> </a:t>
                </a:r>
                <a:r>
                  <a:rPr lang="en-US" sz="1600" b="1" dirty="0"/>
                  <a:t>&gt;</a:t>
                </a:r>
                <a:r>
                  <a:rPr lang="el-GR" sz="1600" b="1" dirty="0"/>
                  <a:t> </a:t>
                </a:r>
                <a:r>
                  <a:rPr lang="en-US" sz="1600" b="1" dirty="0"/>
                  <a:t>I</a:t>
                </a:r>
                <a:r>
                  <a:rPr lang="en-US" sz="1600" b="1" baseline="-25000" dirty="0"/>
                  <a:t>L</a:t>
                </a:r>
                <a:r>
                  <a:rPr lang="en-US" sz="1600" b="1" dirty="0"/>
                  <a:t> </a:t>
                </a:r>
                <a:r>
                  <a:rPr lang="el-GR" sz="1600" dirty="0"/>
                  <a:t>έχουμε χωρητική συμπεριφορά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00" y="2141297"/>
                <a:ext cx="8852529" cy="1595565"/>
              </a:xfrm>
              <a:prstGeom prst="rect">
                <a:avLst/>
              </a:prstGeom>
              <a:blipFill rotWithShape="1">
                <a:blip r:embed="rId2"/>
                <a:stretch>
                  <a:fillRect l="-1305" t="-376" b="-3008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ΗΛΕΚΤΡΟΤΕΧΝΙΑΣ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82264" y="5466702"/>
                <a:ext cx="4388033" cy="129137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 smtClean="0"/>
                  <a:t>ΙΣΧΥΣ ΚΑΙ ΕΝΕΡΓΕΙΑ ΣΤΑ ΕΝΑΛΛΑΣΣΟΜΕΝΑ ΚΥΚΛΩΜΑΤΑ</a:t>
                </a:r>
                <a:endParaRPr lang="en-US" sz="1600" b="1" dirty="0" smtClean="0"/>
              </a:p>
              <a:p>
                <a:r>
                  <a:rPr lang="el-GR" sz="1600" b="1" dirty="0"/>
                  <a:t>Ισ</a:t>
                </a:r>
                <a:r>
                  <a:rPr lang="el-GR" sz="1600" b="1" dirty="0" smtClean="0"/>
                  <a:t>χύς: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𝑷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 b="1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𝑰</m:t>
                        </m:r>
                      </m:e>
                      <m:sub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𝜺𝝂</m:t>
                        </m:r>
                      </m:sub>
                    </m:sSub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𝑼</m:t>
                        </m:r>
                      </m:e>
                      <m:sub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𝜺𝝂</m:t>
                        </m:r>
                      </m:sub>
                    </m:sSub>
                  </m:oMath>
                </a14:m>
                <a:endParaRPr lang="el-GR" sz="1600" b="1" dirty="0"/>
              </a:p>
              <a:p>
                <a:r>
                  <a:rPr lang="el-GR" sz="1600" b="1" dirty="0"/>
                  <a:t>Ε</a:t>
                </a:r>
                <a:r>
                  <a:rPr lang="el-GR" sz="1600" b="1" dirty="0" smtClean="0"/>
                  <a:t>νέργεια:  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</a:rPr>
                      <m:t>𝑾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𝑷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𝒕</m:t>
                    </m:r>
                    <m:r>
                      <a:rPr lang="en-US" sz="1600" b="1" i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𝑼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𝑰</m:t>
                            </m:r>
                          </m:e>
                          <m:sub>
                            <m:r>
                              <a:rPr lang="en-US" sz="1600" b="1" i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𝒕</m:t>
                        </m:r>
                      </m:num>
                      <m:den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 b="1" i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𝑼</m:t>
                        </m:r>
                      </m:e>
                      <m:sub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𝜺𝝂</m:t>
                        </m:r>
                      </m:sub>
                    </m:sSub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/>
                            <a:ea typeface="Cambria Math"/>
                          </a:rPr>
                          <m:t>𝑰</m:t>
                        </m:r>
                      </m:e>
                      <m:sub>
                        <m:r>
                          <a:rPr lang="el-GR" sz="1600" b="1" i="1">
                            <a:latin typeface="Cambria Math"/>
                            <a:ea typeface="Cambria Math"/>
                          </a:rPr>
                          <m:t>𝜺𝝂</m:t>
                        </m:r>
                      </m:sub>
                    </m:sSub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𝐭</m:t>
                    </m:r>
                  </m:oMath>
                </a14:m>
                <a:endParaRPr lang="el-GR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64" y="5466702"/>
                <a:ext cx="4388033" cy="1291379"/>
              </a:xfrm>
              <a:prstGeom prst="rect">
                <a:avLst/>
              </a:prstGeom>
              <a:blipFill rotWithShape="1">
                <a:blip r:embed="rId3"/>
                <a:stretch>
                  <a:fillRect l="-414" t="-463" b="-463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09648" y="3814574"/>
                <a:ext cx="4388033" cy="938077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600" b="1" dirty="0"/>
                  <a:t>ΙΣΧΥΣ ΚΑΙ ΕΝΕΡΓΕΙΑ ΣΕ ΚΥΚΛΩΜΑ ΜΕ </a:t>
                </a:r>
                <a:r>
                  <a:rPr lang="el-GR" sz="1600" b="1" dirty="0" smtClean="0"/>
                  <a:t>ΙΔΑΝΙΚΟ ΠΗΝΙΟ</a:t>
                </a:r>
              </a:p>
              <a:p>
                <a:r>
                  <a:rPr lang="el-GR" sz="1600" b="1" dirty="0" smtClean="0"/>
                  <a:t>Άεργη ισχύς </a:t>
                </a:r>
                <a14:m>
                  <m:oMath xmlns:m="http://schemas.openxmlformats.org/officeDocument/2006/math">
                    <m:r>
                      <a:rPr lang="en-US" sz="1600" b="1">
                        <a:latin typeface="Cambria Math"/>
                      </a:rPr>
                      <m:t>𝐐</m:t>
                    </m:r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600">
                        <a:latin typeface="Cambria Math"/>
                        <a:ea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l-GR" sz="160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el-GR" sz="1600" dirty="0"/>
                  <a:t>ε </a:t>
                </a:r>
                <a:r>
                  <a:rPr lang="en-US" sz="1600" dirty="0" smtClean="0"/>
                  <a:t>Var</a:t>
                </a:r>
                <a:endParaRPr lang="el-GR" sz="16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648" y="3814574"/>
                <a:ext cx="4388033" cy="938077"/>
              </a:xfrm>
              <a:prstGeom prst="rect">
                <a:avLst/>
              </a:prstGeom>
              <a:blipFill rotWithShape="1">
                <a:blip r:embed="rId4"/>
                <a:stretch>
                  <a:fillRect l="-693" t="-1274" b="-1274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82263" y="4849802"/>
                <a:ext cx="4388033" cy="61690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72000" rIns="72000" rtlCol="0">
                <a:spAutoFit/>
              </a:bodyPr>
              <a:lstStyle/>
              <a:p>
                <a:r>
                  <a:rPr lang="el-GR" sz="1400" b="1" dirty="0"/>
                  <a:t>ΙΣΧΥΣ ΚΑΙ ΕΝΕΡΓΕΙΑ ΣΕ ΚΥΚΛΩΜΑ ΜΕ </a:t>
                </a:r>
                <a:r>
                  <a:rPr lang="el-GR" sz="1400" b="1" dirty="0" smtClean="0"/>
                  <a:t>ΙΔΑΝΙΚΟ ΠΥΚΝΩΤΗ</a:t>
                </a:r>
              </a:p>
              <a:p>
                <a:r>
                  <a:rPr lang="el-GR" sz="1400" b="1" dirty="0"/>
                  <a:t>Ά</a:t>
                </a:r>
                <a:r>
                  <a:rPr lang="el-GR" sz="1400" b="1" dirty="0" smtClean="0"/>
                  <a:t>εργη ισχύς 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𝐐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400">
                        <a:latin typeface="Cambria Math"/>
                        <a:ea typeface="Cambria Math"/>
                      </a:rPr>
                      <m:t>  </m:t>
                    </m:r>
                    <m:r>
                      <m:rPr>
                        <m:sty m:val="p"/>
                      </m:rPr>
                      <a:rPr lang="el-GR" sz="1400">
                        <a:latin typeface="Cambria Math"/>
                        <a:ea typeface="Cambria Math"/>
                      </a:rPr>
                      <m:t>σ</m:t>
                    </m:r>
                  </m:oMath>
                </a14:m>
                <a:r>
                  <a:rPr lang="el-GR" sz="1400" dirty="0"/>
                  <a:t>ε </a:t>
                </a:r>
                <a:r>
                  <a:rPr lang="en-US" sz="1400" dirty="0" smtClean="0"/>
                  <a:t>Var</a:t>
                </a:r>
                <a:endParaRPr lang="el-GR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63" y="4849802"/>
                <a:ext cx="4388033" cy="616900"/>
              </a:xfrm>
              <a:prstGeom prst="rect">
                <a:avLst/>
              </a:prstGeom>
              <a:blipFill rotWithShape="1">
                <a:blip r:embed="rId5"/>
                <a:stretch>
                  <a:fillRect l="-692" r="-415" b="-962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1029" y="4077072"/>
                <a:ext cx="4442579" cy="240706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el-GR" sz="1400" b="1" dirty="0"/>
                  <a:t>ΙΣΧΥΣ ΚΑΙ ΕΝΕΡΓΕΙΑ ΣΕ ΚΥΚΛΩΜΑ ΜΕ ΣΥΝΘΕΤΗ </a:t>
                </a:r>
                <a:r>
                  <a:rPr lang="el-GR" sz="1400" b="1" dirty="0" smtClean="0"/>
                  <a:t>ΑΝΤΙΣΤΑΣΗ</a:t>
                </a:r>
                <a:endParaRPr lang="el-GR" sz="1400" b="1" u="sng" dirty="0" smtClean="0"/>
              </a:p>
              <a:p>
                <a:r>
                  <a:rPr lang="el-GR" sz="1400" b="1" u="sng" dirty="0" smtClean="0"/>
                  <a:t>Πραγματική </a:t>
                </a:r>
                <a:r>
                  <a:rPr lang="el-GR" sz="1400" b="1" u="sng" dirty="0"/>
                  <a:t>ισχύς:</a:t>
                </a:r>
                <a:r>
                  <a:rPr lang="el-GR" sz="1400" u="sng" dirty="0"/>
                  <a:t> </a:t>
                </a:r>
                <a:r>
                  <a:rPr lang="el-GR" sz="1400" dirty="0"/>
                  <a:t>αυτή που καταναλώνεται στο ωμικό μέρος της σύνθετης αντίστασης</a:t>
                </a:r>
              </a:p>
              <a:p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</a:rPr>
                      <m:t>𝐏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𝛔𝛖𝛎𝛗</m:t>
                    </m:r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l-GR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l-GR" sz="1400" b="1" i="0">
                        <a:latin typeface="Cambria Math"/>
                        <a:ea typeface="Cambria Math"/>
                      </a:rPr>
                      <m:t>𝛔𝛖𝛎𝛗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1400" b="1" dirty="0"/>
                  <a:t>σε </a:t>
                </a:r>
                <a:r>
                  <a:rPr lang="en-US" sz="1400" b="1" dirty="0" smtClean="0"/>
                  <a:t>Watt</a:t>
                </a:r>
                <a:endParaRPr lang="el-GR" sz="1400" dirty="0"/>
              </a:p>
              <a:p>
                <a:r>
                  <a:rPr lang="el-GR" sz="1400" b="1" u="sng" dirty="0"/>
                  <a:t>Άεργος ισχύς: </a:t>
                </a:r>
                <a:r>
                  <a:rPr lang="el-GR" sz="1400" dirty="0"/>
                  <a:t>στο επαγωγικό ή χωρητικό μέρος της σύνθετης αντίστασης</a:t>
                </a:r>
              </a:p>
              <a:p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</a:rPr>
                      <m:t>𝐐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n-US" sz="1400" b="1" i="0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𝛈𝛍𝛗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sSub>
                          <m:sSub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l-GR" sz="1400" b="1" i="0">
                        <a:latin typeface="Cambria Math"/>
                        <a:ea typeface="Cambria Math"/>
                      </a:rPr>
                      <m:t>𝛈𝛍𝛗</m:t>
                    </m:r>
                    <m:r>
                      <a:rPr lang="en-US" sz="1400" b="1" i="0">
                        <a:latin typeface="Cambria Math"/>
                        <a:ea typeface="Cambria Math"/>
                      </a:rPr>
                      <m:t>  </m:t>
                    </m:r>
                  </m:oMath>
                </a14:m>
                <a:r>
                  <a:rPr lang="el-GR" sz="1400" b="1" dirty="0"/>
                  <a:t>σε </a:t>
                </a:r>
                <a:r>
                  <a:rPr lang="en-US" sz="1400" b="1" dirty="0" err="1" smtClean="0"/>
                  <a:t>Var</a:t>
                </a:r>
                <a:endParaRPr lang="el-GR" sz="1400" dirty="0"/>
              </a:p>
              <a:p>
                <a:r>
                  <a:rPr lang="el-GR" sz="1400" b="1" u="sng" dirty="0"/>
                  <a:t>Φαινόμενη ισχύς:</a:t>
                </a:r>
                <a:r>
                  <a:rPr lang="el-GR" sz="1400" b="1" dirty="0"/>
                  <a:t> </a:t>
                </a:r>
                <a:r>
                  <a:rPr lang="en-US" sz="1400" b="1" dirty="0"/>
                  <a:t>     S </a:t>
                </a:r>
                <a14:m>
                  <m:oMath xmlns:m="http://schemas.openxmlformats.org/officeDocument/2006/math">
                    <m:r>
                      <a:rPr lang="en-US" sz="1400" b="1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sSub>
                      <m:sSubPr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𝐈</m:t>
                        </m:r>
                      </m:e>
                      <m:sub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𝛆𝛎</m:t>
                        </m:r>
                      </m:sub>
                    </m:sSub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sSub>
                          <m:sSubPr>
                            <m:ctrlPr>
                              <a:rPr lang="el-GR" sz="14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0">
                                <a:latin typeface="Cambria Math"/>
                                <a:ea typeface="Cambria Math"/>
                              </a:rPr>
                              <m:t>𝐈</m:t>
                            </m:r>
                          </m:e>
                          <m:sub>
                            <m:r>
                              <a:rPr lang="el-GR" sz="14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r>
                          <a:rPr lang="el-GR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1400" b="1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l-GR" sz="1400" dirty="0"/>
                  <a:t>σε </a:t>
                </a:r>
                <a:r>
                  <a:rPr lang="en-US" sz="1400" dirty="0" smtClean="0"/>
                  <a:t>VA</a:t>
                </a:r>
                <a:r>
                  <a:rPr lang="el-GR" sz="1400" dirty="0" smtClean="0"/>
                  <a:t>,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l-GR" sz="1400" b="1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</a:rPr>
                          <m:t>𝐒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l-GR" sz="1400" b="1" i="0">
                        <a:latin typeface="Cambria Math"/>
                        <a:ea typeface="Cambria Math"/>
                      </a:rPr>
                      <m:t>=</m:t>
                    </m:r>
                    <m:sSup>
                      <m:sSup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𝐐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  <m:r>
                      <a:rPr lang="el-GR" sz="1400" b="1" i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𝐏</m:t>
                        </m:r>
                      </m:e>
                      <m:sup>
                        <m:r>
                          <a:rPr lang="en-US" sz="1400" b="1" i="0">
                            <a:latin typeface="Cambria Math"/>
                            <a:ea typeface="Cambria Math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l-GR" sz="1400" b="1" dirty="0"/>
                  <a:t>, </a:t>
                </a:r>
                <a14:m>
                  <m:oMath xmlns:m="http://schemas.openxmlformats.org/officeDocument/2006/math">
                    <m:r>
                      <a:rPr lang="el-GR" sz="1400" b="1" i="0" dirty="0">
                        <a:latin typeface="Cambria Math"/>
                      </a:rPr>
                      <m:t>𝛔𝛖𝛎𝛗</m:t>
                    </m:r>
                    <m:r>
                      <a:rPr lang="el-GR" sz="1400" b="1" i="0" dirty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b="1" i="1" dirty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400" b="1" i="0" dirty="0">
                            <a:latin typeface="Cambria Math"/>
                            <a:ea typeface="Cambria Math"/>
                          </a:rPr>
                          <m:t>𝐏</m:t>
                        </m:r>
                      </m:num>
                      <m:den>
                        <m:r>
                          <a:rPr lang="en-US" sz="1400" b="1" i="0" dirty="0">
                            <a:latin typeface="Cambria Math"/>
                            <a:ea typeface="Cambria Math"/>
                          </a:rPr>
                          <m:t>𝐒</m:t>
                        </m:r>
                      </m:den>
                    </m:f>
                  </m:oMath>
                </a14:m>
                <a:endParaRPr lang="el-GR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029" y="4077072"/>
                <a:ext cx="4442579" cy="2407069"/>
              </a:xfrm>
              <a:prstGeom prst="rect">
                <a:avLst/>
              </a:prstGeom>
              <a:blipFill rotWithShape="1">
                <a:blip r:embed="rId6"/>
                <a:stretch>
                  <a:fillRect l="-1505" r="-2052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87524" y="548680"/>
                <a:ext cx="8568952" cy="1520609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lIns="0" rtlCol="0">
                <a:spAutoFit/>
              </a:bodyPr>
              <a:lstStyle/>
              <a:p>
                <a:pPr algn="ctr"/>
                <a:r>
                  <a:rPr lang="el-GR" sz="1200" b="1" dirty="0" smtClean="0"/>
                  <a:t>ΚΥΚΛΩΜΑ ΜΕ ΩΜΙΚΟ ΑΝΤΙΣΤΑΤΗ, ΠΗΝΙΟ ΚΑΙ ΠΥΚΝΩΤΗ (R, L και C) ΣΕ ΣΕΙΡΑ</a:t>
                </a:r>
              </a:p>
              <a:p>
                <a:r>
                  <a:rPr lang="en-US" sz="1600" b="1" dirty="0" smtClean="0"/>
                  <a:t>U</a:t>
                </a:r>
                <a:r>
                  <a:rPr lang="en-US" sz="1600" b="1" baseline="-25000" dirty="0" smtClean="0"/>
                  <a:t>R</a:t>
                </a:r>
                <a:r>
                  <a:rPr lang="el-GR" sz="1600" b="1" baseline="-25000" dirty="0" smtClean="0"/>
                  <a:t> </a:t>
                </a:r>
                <a:r>
                  <a:rPr lang="el-GR" sz="1600" b="1" dirty="0"/>
                  <a:t>= </a:t>
                </a:r>
                <a:r>
                  <a:rPr lang="en-US" sz="1600" b="1" dirty="0"/>
                  <a:t>I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600" b="1" dirty="0" smtClean="0"/>
                  <a:t>R</a:t>
                </a:r>
                <a:r>
                  <a:rPr lang="el-GR" sz="1600" b="1" dirty="0" smtClean="0"/>
                  <a:t>, </a:t>
                </a:r>
                <a:r>
                  <a:rPr lang="en-US" sz="1600" b="1" dirty="0" smtClean="0"/>
                  <a:t> U</a:t>
                </a:r>
                <a:r>
                  <a:rPr lang="en-US" sz="1600" b="1" baseline="-25000" dirty="0" smtClean="0"/>
                  <a:t>L</a:t>
                </a:r>
                <a:r>
                  <a:rPr lang="el-GR" sz="1600" b="1" dirty="0"/>
                  <a:t>= </a:t>
                </a:r>
                <a:r>
                  <a:rPr lang="en-US" sz="1600" b="1" dirty="0"/>
                  <a:t>I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600" b="1" dirty="0"/>
                  <a:t>X</a:t>
                </a:r>
                <a:r>
                  <a:rPr lang="en-US" sz="1600" b="1" baseline="-25000" dirty="0"/>
                  <a:t>L</a:t>
                </a:r>
                <a:r>
                  <a:rPr lang="en-US" sz="1600" b="1" dirty="0"/>
                  <a:t>= </a:t>
                </a:r>
                <a:r>
                  <a:rPr lang="el-GR" sz="1600" b="1" dirty="0"/>
                  <a:t>ω</a:t>
                </a:r>
                <a:r>
                  <a:rPr lang="en-US" sz="1600" b="1" dirty="0"/>
                  <a:t>l=</a:t>
                </a:r>
                <a:r>
                  <a:rPr lang="el-GR" sz="1600" b="1" dirty="0"/>
                  <a:t> 2π</a:t>
                </a:r>
                <a:r>
                  <a:rPr lang="en-US" sz="1600" b="1" dirty="0"/>
                  <a:t>f</a:t>
                </a:r>
                <a14:m>
                  <m:oMath xmlns:m="http://schemas.openxmlformats.org/officeDocument/2006/math">
                    <m:r>
                      <a:rPr lang="en-US" sz="1600" b="1" i="1"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600" b="1" dirty="0"/>
                  <a:t>L</a:t>
                </a:r>
                <a:r>
                  <a:rPr lang="en-US" sz="1200" b="1" dirty="0"/>
                  <a:t> </a:t>
                </a:r>
                <a:r>
                  <a:rPr lang="el-GR" sz="1200" dirty="0" smtClean="0"/>
                  <a:t>,  </a:t>
                </a:r>
                <a:r>
                  <a:rPr lang="en-US" sz="1600" b="1" dirty="0" smtClean="0">
                    <a:solidFill>
                      <a:prstClr val="black"/>
                    </a:solidFill>
                  </a:rPr>
                  <a:t>U</a:t>
                </a:r>
                <a:r>
                  <a:rPr lang="en-US" sz="1600" b="1" baseline="-25000" dirty="0" smtClean="0">
                    <a:solidFill>
                      <a:prstClr val="black"/>
                    </a:solidFill>
                  </a:rPr>
                  <a:t>C  </a:t>
                </a:r>
                <a:r>
                  <a:rPr lang="el-GR" sz="1600" b="1" dirty="0">
                    <a:solidFill>
                      <a:prstClr val="black"/>
                    </a:solidFill>
                  </a:rPr>
                  <a:t>= </a:t>
                </a:r>
                <a:r>
                  <a:rPr lang="en-US" sz="1600" b="1" dirty="0">
                    <a:solidFill>
                      <a:prstClr val="black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a:rPr lang="en-US" sz="1600" b="1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∙</m:t>
                    </m:r>
                  </m:oMath>
                </a14:m>
                <a:r>
                  <a:rPr lang="en-US" sz="1600" b="1" dirty="0">
                    <a:solidFill>
                      <a:prstClr val="black"/>
                    </a:solidFill>
                  </a:rPr>
                  <a:t>X</a:t>
                </a:r>
                <a:r>
                  <a:rPr lang="en-US" sz="1600" b="1" baseline="-25000" dirty="0">
                    <a:solidFill>
                      <a:prstClr val="black"/>
                    </a:solidFill>
                  </a:rPr>
                  <a:t>C </a:t>
                </a:r>
                <a:r>
                  <a:rPr lang="en-US" sz="1600" b="1" dirty="0">
                    <a:solidFill>
                      <a:prstClr val="black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𝐈</m:t>
                        </m:r>
                      </m:num>
                      <m:den>
                        <m:r>
                          <a:rPr lang="el-GR" sz="16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𝛚</m:t>
                        </m:r>
                        <m:r>
                          <a:rPr lang="en-US" sz="1600" b="1">
                            <a:solidFill>
                              <a:prstClr val="black"/>
                            </a:solidFill>
                            <a:latin typeface="Cambria Math"/>
                          </a:rPr>
                          <m:t>𝐂</m:t>
                        </m:r>
                      </m:den>
                    </m:f>
                  </m:oMath>
                </a14:m>
                <a:r>
                  <a:rPr lang="en-US" sz="1600" b="1" dirty="0">
                    <a:solidFill>
                      <a:prstClr val="black"/>
                    </a:solidFill>
                  </a:rPr>
                  <a:t> =</a:t>
                </a:r>
                <a:r>
                  <a:rPr lang="el-GR" sz="1600" b="1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600" b="1" i="1" dirty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𝐈</m:t>
                        </m:r>
                      </m:num>
                      <m:den>
                        <m:r>
                          <a:rPr lang="en-US" sz="16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l-GR" sz="16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𝛑</m:t>
                        </m:r>
                        <m:r>
                          <a:rPr lang="en-US" sz="1600" b="1" dirty="0">
                            <a:solidFill>
                              <a:prstClr val="black"/>
                            </a:solidFill>
                            <a:latin typeface="Cambria Math"/>
                          </a:rPr>
                          <m:t>𝐟</m:t>
                        </m:r>
                        <m:r>
                          <a:rPr lang="en-US" sz="16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a:rPr lang="en-US" sz="1600" b="1" dirty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𝐋</m:t>
                        </m:r>
                      </m:den>
                    </m:f>
                  </m:oMath>
                </a14:m>
                <a:endParaRPr lang="el-GR" sz="1200" dirty="0">
                  <a:solidFill>
                    <a:prstClr val="black"/>
                  </a:solidFill>
                </a:endParaRPr>
              </a:p>
              <a:p>
                <a:r>
                  <a:rPr lang="el-GR" sz="1200" dirty="0"/>
                  <a:t>Σύνθετη αντίσταση: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𝐙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sz="1400" b="1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e>
                          <m:sup>
                            <m:r>
                              <a:rPr lang="en-US" sz="1400" b="1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+(</m:t>
                        </m:r>
                        <m:sSub>
                          <m:sSubPr>
                            <m:ctrlP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  <m:t>𝑳</m:t>
                            </m:r>
                          </m:sub>
                        </m:s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  <m:t>𝑿</m:t>
                            </m:r>
                          </m:e>
                          <m:sub>
                            <m:r>
                              <a:rPr lang="en-US" sz="1400" b="1" i="1" smtClean="0">
                                <a:latin typeface="Cambria Math"/>
                                <a:ea typeface="Cambria Math"/>
                              </a:rPr>
                              <m:t>𝑪</m:t>
                            </m:r>
                          </m:sub>
                        </m:sSub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rad>
                  </m:oMath>
                </a14:m>
                <a:r>
                  <a:rPr lang="en-US" sz="1400" b="1" baseline="30000" dirty="0" smtClean="0"/>
                  <a:t>2</a:t>
                </a:r>
                <a:r>
                  <a:rPr lang="el-GR" sz="1400" b="1" dirty="0" smtClean="0"/>
                  <a:t> </a:t>
                </a:r>
                <a:r>
                  <a:rPr lang="el-GR" sz="1200" dirty="0"/>
                  <a:t> </a:t>
                </a:r>
                <a:r>
                  <a:rPr lang="el-GR" sz="1200" dirty="0" smtClean="0"/>
                  <a:t> Διαφορά </a:t>
                </a:r>
                <a:r>
                  <a:rPr lang="el-GR" sz="1200" dirty="0"/>
                  <a:t>φάσης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>
                            <a:latin typeface="Cambria Math"/>
                          </a:rPr>
                          <m:t>𝛗</m:t>
                        </m:r>
                      </m:e>
                      <m:sub>
                        <m:r>
                          <a:rPr lang="en-US" sz="1400" b="1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n-US" sz="1400" i="1">
                        <a:latin typeface="Cambria Math"/>
                      </a:rPr>
                      <m:t>, </m:t>
                    </m:r>
                  </m:oMath>
                </a14:m>
                <a:r>
                  <a:rPr lang="el-GR" sz="12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600" b="1">
                            <a:latin typeface="Cambria Math"/>
                          </a:rPr>
                          <m:t>𝛆𝛗𝛗</m:t>
                        </m:r>
                      </m:e>
                      <m:sub>
                        <m:r>
                          <a:rPr lang="en-US" sz="1600" b="1">
                            <a:latin typeface="Cambria Math"/>
                          </a:rPr>
                          <m:t>𝐙</m:t>
                        </m:r>
                      </m:sub>
                    </m:sSub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−</m:t>
                        </m:r>
                        <m:sSub>
                          <m:sSub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𝐔</m:t>
                            </m:r>
                          </m:e>
                          <m:sub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𝐑</m:t>
                            </m:r>
                          </m:sub>
                        </m:sSub>
                      </m:den>
                    </m:f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𝐋</m:t>
                        </m:r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sz="16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den>
                        </m:f>
                      </m:num>
                      <m:den>
                        <m:r>
                          <a:rPr lang="el-GR" sz="1600" b="1">
                            <a:latin typeface="Cambria Math"/>
                            <a:ea typeface="Cambria Math"/>
                          </a:rPr>
                          <m:t>𝛚</m:t>
                        </m:r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𝐂𝐑</m:t>
                        </m:r>
                      </m:den>
                    </m:f>
                  </m:oMath>
                </a14:m>
                <a:endParaRPr lang="el-GR" sz="1200" b="1" dirty="0"/>
              </a:p>
              <a:p>
                <a:endParaRPr lang="en-US" sz="1200" b="1" dirty="0"/>
              </a:p>
              <a:p>
                <a:r>
                  <a:rPr lang="el-GR" sz="1200" dirty="0"/>
                  <a:t>Αν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L.</a:t>
                </a:r>
                <a:r>
                  <a:rPr lang="en-US" sz="1400" b="1" dirty="0"/>
                  <a:t>&gt; U</a:t>
                </a:r>
                <a:r>
                  <a:rPr lang="en-US" sz="1400" b="1" baseline="-25000" dirty="0"/>
                  <a:t>C</a:t>
                </a:r>
                <a:r>
                  <a:rPr lang="en-US" sz="1400" b="1" dirty="0"/>
                  <a:t> </a:t>
                </a:r>
                <a:r>
                  <a:rPr lang="el-GR" sz="1200" dirty="0"/>
                  <a:t>τότε έχουμε επαγωγική </a:t>
                </a:r>
                <a:r>
                  <a:rPr lang="el-GR" sz="1200" dirty="0" smtClean="0"/>
                  <a:t>συμπεριφορά                            Αν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C</a:t>
                </a:r>
                <a:r>
                  <a:rPr lang="el-GR" sz="1400" b="1" baseline="-25000" dirty="0"/>
                  <a:t> </a:t>
                </a:r>
                <a:r>
                  <a:rPr lang="en-US" sz="1400" b="1" dirty="0"/>
                  <a:t>&gt;</a:t>
                </a:r>
                <a:r>
                  <a:rPr lang="el-GR" sz="1400" b="1" dirty="0"/>
                  <a:t>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L</a:t>
                </a:r>
                <a:r>
                  <a:rPr lang="en-US" sz="1400" b="1" dirty="0"/>
                  <a:t> </a:t>
                </a:r>
                <a:r>
                  <a:rPr lang="el-GR" sz="1200" dirty="0"/>
                  <a:t>έχουμε χωρητική </a:t>
                </a:r>
                <a:r>
                  <a:rPr lang="el-GR" sz="1200" dirty="0" smtClean="0"/>
                  <a:t>συμπεριφορά</a:t>
                </a:r>
                <a:endParaRPr lang="el-GR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524" y="548680"/>
                <a:ext cx="8568952" cy="1520609"/>
              </a:xfrm>
              <a:prstGeom prst="rect">
                <a:avLst/>
              </a:prstGeom>
              <a:blipFill rotWithShape="1">
                <a:blip r:embed="rId7"/>
                <a:stretch>
                  <a:fillRect l="-1277" b="-2372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875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57339"/>
            <a:ext cx="7776864" cy="36933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b="1" dirty="0" smtClean="0"/>
              <a:t>ΤΥΠΟΛΟΓΙΟ ΗΛΕΚΤΡΟΤΕΧΝΙΑΣ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85506" y="476672"/>
                <a:ext cx="4464496" cy="1741823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l-GR" sz="1400" b="1" dirty="0" smtClean="0"/>
                  <a:t>Συμμετρικό τριφασικό σύστημα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1</a:t>
                </a:r>
                <a:r>
                  <a:rPr lang="en-US" sz="1400" b="1" dirty="0" smtClean="0"/>
                  <a:t> = U</a:t>
                </a:r>
                <a:r>
                  <a:rPr lang="en-US" sz="1400" b="1" baseline="-25000" dirty="0" smtClean="0"/>
                  <a:t>0</a:t>
                </a:r>
                <a:r>
                  <a:rPr lang="en-US" sz="1400" b="1" dirty="0" smtClean="0"/>
                  <a:t> . </a:t>
                </a:r>
                <a:r>
                  <a:rPr lang="el-GR" sz="1400" b="1" dirty="0" err="1" smtClean="0"/>
                  <a:t>ημω</a:t>
                </a:r>
                <a:r>
                  <a:rPr lang="en-US" sz="1400" b="1" dirty="0" smtClean="0"/>
                  <a:t>t</a:t>
                </a:r>
                <a:r>
                  <a:rPr lang="el-GR" sz="1400" b="1" dirty="0" smtClean="0"/>
                  <a:t>, </a:t>
                </a: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2</a:t>
                </a:r>
                <a:r>
                  <a:rPr lang="en-US" sz="1400" b="1" dirty="0" smtClean="0"/>
                  <a:t> </a:t>
                </a:r>
                <a:r>
                  <a:rPr lang="en-US" sz="1400" b="1" dirty="0"/>
                  <a:t>= 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. </a:t>
                </a:r>
                <a:r>
                  <a:rPr lang="el-GR" sz="1400" b="1" dirty="0" err="1" smtClean="0"/>
                  <a:t>ημ</a:t>
                </a:r>
                <a:r>
                  <a:rPr lang="en-US" sz="1400" b="1" dirty="0" smtClean="0"/>
                  <a:t>(</a:t>
                </a:r>
                <a:r>
                  <a:rPr lang="el-GR" sz="1400" b="1" dirty="0" smtClean="0"/>
                  <a:t>ω</a:t>
                </a:r>
                <a:r>
                  <a:rPr lang="en-US" sz="1400" b="1" dirty="0" smtClean="0"/>
                  <a:t>t-120</a:t>
                </a:r>
                <a:r>
                  <a:rPr lang="en-US" sz="1400" b="1" baseline="30000" dirty="0" smtClean="0"/>
                  <a:t>0</a:t>
                </a:r>
                <a:r>
                  <a:rPr lang="en-US" sz="1400" b="1" dirty="0" smtClean="0"/>
                  <a:t>)</a:t>
                </a:r>
                <a:r>
                  <a:rPr lang="el-GR" sz="1400" b="1" dirty="0" smtClean="0"/>
                  <a:t>, </a:t>
                </a: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3</a:t>
                </a:r>
                <a:r>
                  <a:rPr lang="en-US" sz="1400" b="1" dirty="0" smtClean="0"/>
                  <a:t> </a:t>
                </a:r>
                <a:r>
                  <a:rPr lang="en-US" sz="1400" b="1" dirty="0"/>
                  <a:t>= U</a:t>
                </a:r>
                <a:r>
                  <a:rPr lang="en-US" sz="1400" b="1" baseline="-25000" dirty="0"/>
                  <a:t>0</a:t>
                </a:r>
                <a:r>
                  <a:rPr lang="en-US" sz="1400" b="1" dirty="0"/>
                  <a:t> . </a:t>
                </a:r>
                <a:r>
                  <a:rPr lang="el-GR" sz="1400" b="1" dirty="0" err="1" smtClean="0"/>
                  <a:t>ημ</a:t>
                </a:r>
                <a:r>
                  <a:rPr lang="en-US" sz="1400" b="1" dirty="0" smtClean="0"/>
                  <a:t>(</a:t>
                </a:r>
                <a:r>
                  <a:rPr lang="el-GR" sz="1400" b="1" dirty="0" smtClean="0"/>
                  <a:t>ω</a:t>
                </a:r>
                <a:r>
                  <a:rPr lang="en-US" sz="1400" b="1" dirty="0" smtClean="0"/>
                  <a:t>t+120</a:t>
                </a:r>
                <a:r>
                  <a:rPr lang="en-US" sz="1400" b="1" baseline="30000" dirty="0" smtClean="0"/>
                  <a:t>0</a:t>
                </a:r>
                <a:r>
                  <a:rPr lang="en-US" sz="1400" b="1" dirty="0" smtClean="0"/>
                  <a:t>)</a:t>
                </a:r>
                <a:endParaRPr lang="el-GR" sz="1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U</a:t>
                </a:r>
                <a:r>
                  <a:rPr lang="el-GR" sz="1400" b="1" baseline="-25000" dirty="0"/>
                  <a:t>φ </a:t>
                </a:r>
                <a:r>
                  <a:rPr lang="el-GR" sz="1400" b="1" dirty="0"/>
                  <a:t>: Ανάμεσα σε φάση και ουδέτερο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1400" b="1" dirty="0"/>
                  <a:t>U</a:t>
                </a:r>
                <a:r>
                  <a:rPr lang="el-GR" sz="1400" b="1" baseline="-25000" dirty="0"/>
                  <a:t>π </a:t>
                </a:r>
                <a:r>
                  <a:rPr lang="el-GR" sz="1400" b="1" dirty="0"/>
                  <a:t>:  Ανάμεσα σε φάση και </a:t>
                </a:r>
                <a:r>
                  <a:rPr lang="el-GR" sz="1400" b="1" dirty="0" smtClean="0"/>
                  <a:t>φάση</a:t>
                </a:r>
                <a:endParaRPr lang="en-US" sz="1400" b="1" dirty="0" smtClean="0"/>
              </a:p>
              <a:p>
                <a:pPr>
                  <a:lnSpc>
                    <a:spcPct val="150000"/>
                  </a:lnSpc>
                </a:pPr>
                <a:r>
                  <a:rPr lang="en-US" sz="1400" b="1" dirty="0" smtClean="0"/>
                  <a:t>u</a:t>
                </a:r>
                <a:r>
                  <a:rPr lang="en-US" sz="1400" b="1" baseline="-25000" dirty="0" smtClean="0"/>
                  <a:t>1</a:t>
                </a:r>
                <a:r>
                  <a:rPr lang="en-US" sz="1400" b="1" dirty="0" smtClean="0"/>
                  <a:t> </a:t>
                </a:r>
                <a:r>
                  <a:rPr lang="el-GR" sz="1400" b="1" dirty="0" smtClean="0"/>
                  <a:t>+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2</a:t>
                </a:r>
                <a:r>
                  <a:rPr lang="en-US" sz="1400" b="1" dirty="0"/>
                  <a:t> </a:t>
                </a:r>
                <a:r>
                  <a:rPr lang="el-GR" sz="1400" b="1" dirty="0" smtClean="0"/>
                  <a:t>+ </a:t>
                </a:r>
                <a:r>
                  <a:rPr lang="en-US" sz="1400" b="1" dirty="0"/>
                  <a:t>u</a:t>
                </a:r>
                <a:r>
                  <a:rPr lang="en-US" sz="1400" b="1" baseline="-25000" dirty="0"/>
                  <a:t>3</a:t>
                </a:r>
                <a:r>
                  <a:rPr lang="en-US" sz="1400" b="1" dirty="0"/>
                  <a:t> </a:t>
                </a:r>
                <a:r>
                  <a:rPr lang="en-US" sz="1400" b="1" dirty="0" smtClean="0"/>
                  <a:t>=</a:t>
                </a:r>
                <a:r>
                  <a:rPr lang="el-GR" sz="1400" b="1" dirty="0" smtClean="0"/>
                  <a:t> 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l-GR" sz="1400" b="1" i="0" smtClean="0">
                            <a:latin typeface="Cambria Math"/>
                          </a:rPr>
                          <m:t>                         </m:t>
                        </m:r>
                        <m:r>
                          <a:rPr lang="en-US" sz="1400" b="1">
                            <a:latin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</a:rPr>
                          <m:t>𝛑</m:t>
                        </m:r>
                      </m:sub>
                    </m:sSub>
                    <m:r>
                      <a:rPr lang="el-GR" sz="1400" b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1400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l-GR" sz="1400" b="1"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l-GR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𝛗</m:t>
                        </m:r>
                      </m:sub>
                    </m:sSub>
                    <m:r>
                      <a:rPr lang="el-GR" sz="1400" b="1">
                        <a:latin typeface="Cambria Math"/>
                        <a:ea typeface="Cambria Math"/>
                      </a:rPr>
                      <m:t>=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𝟏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,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𝟕𝟑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∙</m:t>
                    </m:r>
                    <m:sSub>
                      <m:sSubPr>
                        <m:ctrlPr>
                          <a:rPr lang="el-GR" sz="1400" b="1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𝐔</m:t>
                        </m:r>
                      </m:e>
                      <m:sub>
                        <m:r>
                          <a:rPr lang="el-GR" sz="1400" b="1">
                            <a:latin typeface="Cambria Math"/>
                            <a:ea typeface="Cambria Math"/>
                          </a:rPr>
                          <m:t>𝛗</m:t>
                        </m:r>
                      </m:sub>
                    </m:sSub>
                  </m:oMath>
                </a14:m>
                <a:endParaRPr lang="en-US" sz="1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5506" y="476672"/>
                <a:ext cx="4464496" cy="1741823"/>
              </a:xfrm>
              <a:prstGeom prst="rect">
                <a:avLst/>
              </a:prstGeom>
              <a:blipFill rotWithShape="1">
                <a:blip r:embed="rId2"/>
                <a:stretch>
                  <a:fillRect l="-272" r="-136" b="-1038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478635" y="2276872"/>
                <a:ext cx="4464496" cy="1535933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l-GR" sz="1400" b="1" dirty="0" smtClean="0"/>
                  <a:t>ΣΥΝΔΕΣΗ ΤΡΙΦΑΣΙΚΗΣ ΓΕΝΝΗΤΡΙΑΣ</a:t>
                </a:r>
              </a:p>
              <a:p>
                <a:r>
                  <a:rPr lang="el-GR" sz="1400" dirty="0"/>
                  <a:t>ΣΕ </a:t>
                </a:r>
                <a:r>
                  <a:rPr lang="el-GR" sz="1400" dirty="0" smtClean="0"/>
                  <a:t>ΑΣΤΕΡΑ </a:t>
                </a:r>
                <a:r>
                  <a:rPr lang="en-US" sz="1400" dirty="0"/>
                  <a:t>U</a:t>
                </a:r>
                <a:r>
                  <a:rPr lang="el-GR" sz="1400" baseline="-25000" dirty="0" err="1"/>
                  <a:t>τυλ</a:t>
                </a:r>
                <a:r>
                  <a:rPr lang="el-GR" sz="1400" dirty="0"/>
                  <a:t>=</a:t>
                </a:r>
                <a:r>
                  <a:rPr lang="en-US" sz="1400" dirty="0"/>
                  <a:t>U</a:t>
                </a:r>
                <a:r>
                  <a:rPr lang="el-GR" sz="1400" baseline="-25000" dirty="0"/>
                  <a:t>φ</a:t>
                </a:r>
                <a:endParaRPr lang="el-GR" sz="1400" dirty="0"/>
              </a:p>
              <a:p>
                <a:r>
                  <a:rPr lang="el-GR" sz="1400" dirty="0" smtClean="0"/>
                  <a:t>ΣΕ ΤΡΙΓΩΝΟ </a:t>
                </a:r>
                <a:r>
                  <a:rPr lang="en-US" sz="1400" dirty="0"/>
                  <a:t>U</a:t>
                </a:r>
                <a:r>
                  <a:rPr lang="el-GR" sz="1400" baseline="-25000" dirty="0" err="1"/>
                  <a:t>τυλ</a:t>
                </a:r>
                <a:r>
                  <a:rPr lang="el-GR" sz="1400" dirty="0"/>
                  <a:t>=</a:t>
                </a:r>
                <a:r>
                  <a:rPr lang="en-US" sz="1400" dirty="0"/>
                  <a:t>U</a:t>
                </a:r>
                <a:r>
                  <a:rPr lang="el-GR" sz="1400" b="1" baseline="-25000" dirty="0"/>
                  <a:t>π</a:t>
                </a:r>
                <a:endParaRPr lang="el-GR" sz="1400" b="1" dirty="0"/>
              </a:p>
              <a:p>
                <a:r>
                  <a:rPr lang="el-GR" sz="1400" b="1" dirty="0"/>
                  <a:t>ΣΥΝΔΕΣΗ ΣΥΜΜΕΤΡΙΚΩΝ ΚΑΤΑΝΑΛΩΤΩΝ</a:t>
                </a:r>
              </a:p>
              <a:p>
                <a:r>
                  <a:rPr lang="el-GR" sz="1400" dirty="0" smtClean="0"/>
                  <a:t>ΣΕ ΑΣΤΕΡΑ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</a:rPr>
                          <m:t>αστερα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400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400" b="0" i="0">
                                <a:latin typeface="Cambria Math"/>
                                <a:ea typeface="Cambria Math"/>
                              </a:rPr>
                              <m:t>U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1400" b="0" i="0">
                                <a:latin typeface="Cambria Math"/>
                                <a:ea typeface="Cambria Math"/>
                              </a:rPr>
                              <m:t>φ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  <a:ea typeface="Cambria Math"/>
                          </a:rPr>
                          <m:t>Z</m:t>
                        </m:r>
                      </m:den>
                    </m:f>
                    <m:r>
                      <a:rPr lang="el-GR" sz="1400" b="0" i="0" smtClean="0">
                        <a:latin typeface="Cambria Math"/>
                        <a:ea typeface="Cambria Math"/>
                      </a:rPr>
                      <m:t>,</m:t>
                    </m:r>
                    <m:sSub>
                      <m:sSubPr>
                        <m:ctrlPr>
                          <a:rPr lang="el-GR" sz="1400" i="1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</a:rPr>
                          <m:t>γραμμης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latin typeface="Cambria Math"/>
                            <a:ea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latin typeface="Cambria Math"/>
                            <a:ea typeface="Cambria Math"/>
                          </a:rPr>
                          <m:t>αστερα</m:t>
                        </m:r>
                      </m:sub>
                    </m:sSub>
                    <m:r>
                      <a:rPr lang="el-GR" sz="1400" b="0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el-GR" sz="1400" dirty="0" smtClean="0"/>
              </a:p>
              <a:p>
                <a:r>
                  <a:rPr lang="el-GR" sz="1400" dirty="0" smtClean="0"/>
                  <a:t>ΣΕ </a:t>
                </a:r>
                <a:r>
                  <a:rPr lang="el-GR" sz="1400" dirty="0"/>
                  <a:t>ΤΡΙΓΩΝΟ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</a:rPr>
                          <m:t>γραμμης</m:t>
                        </m:r>
                      </m:sub>
                    </m:sSub>
                    <m:r>
                      <a:rPr lang="el-GR" sz="1400" b="0" i="0">
                        <a:solidFill>
                          <a:prstClr val="black"/>
                        </a:solidFill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l-GR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e>
                    </m:rad>
                    <m:sSub>
                      <m:sSubPr>
                        <m:ctrlP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r>
                          <m:rPr>
                            <m:sty m:val="p"/>
                          </m:rPr>
                          <a:rPr lang="en-US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1400" b="0" i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τριγώνου</m:t>
                        </m:r>
                      </m:sub>
                    </m:sSub>
                  </m:oMath>
                </a14:m>
                <a:endParaRPr lang="el-GR" sz="1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635" y="2276872"/>
                <a:ext cx="4464496" cy="1535933"/>
              </a:xfrm>
              <a:prstGeom prst="rect">
                <a:avLst/>
              </a:prstGeom>
              <a:blipFill rotWithShape="1">
                <a:blip r:embed="rId3"/>
                <a:stretch>
                  <a:fillRect l="-136" b="-1569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499992" y="3899305"/>
                <a:ext cx="4392488" cy="2527808"/>
              </a:xfrm>
              <a:prstGeom prst="rect">
                <a:avLst/>
              </a:prstGeom>
              <a:noFill/>
              <a:ln w="2222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l-GR" sz="1400" b="1" dirty="0"/>
                  <a:t>ΙΣΧΥΣ ΣΕ ΤΡΙΦΑΣΙΚΟ </a:t>
                </a:r>
                <a:r>
                  <a:rPr lang="el-GR" sz="1400" b="1" dirty="0" smtClean="0"/>
                  <a:t>ΡΕΥΜΑ</a:t>
                </a:r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Πραγματική ισχύς: </a:t>
                </a:r>
                <a14:m>
                  <m:oMath xmlns:m="http://schemas.openxmlformats.org/officeDocument/2006/math">
                    <m:r>
                      <a:rPr lang="en-US" sz="1400" b="1">
                        <a:latin typeface="Cambria Math"/>
                      </a:rPr>
                      <m:t>𝐏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𝐈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𝛔𝛖𝛎𝛗</m:t>
                    </m:r>
                  </m:oMath>
                </a14:m>
                <a:endParaRPr lang="el-GR" sz="1400" b="1" dirty="0"/>
              </a:p>
              <a:p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Άεργος ισχύς:         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</a:rPr>
                      <m:t>𝐐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 i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1">
                        <a:latin typeface="Cambria Math"/>
                        <a:ea typeface="Cambria Math"/>
                      </a:rPr>
                      <m:t>𝐈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l-GR" sz="1400" b="1">
                        <a:latin typeface="Cambria Math"/>
                        <a:ea typeface="Cambria Math"/>
                      </a:rPr>
                      <m:t>𝛈𝛍</m:t>
                    </m:r>
                    <m:r>
                      <a:rPr lang="el-GR" sz="1400" b="1" i="1">
                        <a:latin typeface="Cambria Math"/>
                        <a:ea typeface="Cambria Math"/>
                      </a:rPr>
                      <m:t>𝛗</m:t>
                    </m:r>
                  </m:oMath>
                </a14:m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endParaRPr lang="el-GR" sz="1400" b="1" dirty="0"/>
              </a:p>
              <a:p>
                <a:pPr marL="342900" indent="-342900">
                  <a:buFont typeface="Wingdings" pitchFamily="2" charset="2"/>
                  <a:buChar char="Ø"/>
                </a:pPr>
                <a:r>
                  <a:rPr lang="el-GR" sz="1400" b="1" dirty="0"/>
                  <a:t>Φαινόμενη ισχύς:   </a:t>
                </a:r>
                <a14:m>
                  <m:oMath xmlns:m="http://schemas.openxmlformats.org/officeDocument/2006/math">
                    <m:r>
                      <a:rPr lang="en-US" sz="1400" b="1" i="1">
                        <a:latin typeface="Cambria Math"/>
                      </a:rPr>
                      <m:t>𝐒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4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r>
                          <a:rPr lang="en-US" sz="1400" b="1" i="1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en-US" sz="1400" b="1">
                            <a:latin typeface="Cambria Math"/>
                            <a:ea typeface="Cambria Math"/>
                          </a:rPr>
                          <m:t>∙</m:t>
                        </m:r>
                      </m:e>
                    </m:rad>
                    <m:r>
                      <a:rPr lang="en-US" sz="1400" b="1" i="1">
                        <a:latin typeface="Cambria Math"/>
                        <a:ea typeface="Cambria Math"/>
                      </a:rPr>
                      <m:t>𝐔</m:t>
                    </m:r>
                    <m:r>
                      <a:rPr lang="en-US" sz="1400" b="1">
                        <a:latin typeface="Cambria Math"/>
                        <a:ea typeface="Cambria Math"/>
                      </a:rPr>
                      <m:t>∙</m:t>
                    </m:r>
                    <m:r>
                      <a:rPr lang="en-US" sz="1400" b="1" i="1">
                        <a:latin typeface="Cambria Math"/>
                        <a:ea typeface="Cambria Math"/>
                      </a:rPr>
                      <m:t>𝐈</m:t>
                    </m:r>
                  </m:oMath>
                </a14:m>
                <a:endParaRPr lang="el-GR" sz="140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1400" b="1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</a:rPr>
                            <m:t>𝐒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1400" b="1">
                          <a:latin typeface="Cambria Math"/>
                          <a:ea typeface="Cambria Math"/>
                        </a:rPr>
                        <m:t>=</m:t>
                      </m:r>
                      <m:sSup>
                        <m:sSup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𝐏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  <m:r>
                        <a:rPr lang="el-GR" sz="1400" b="1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l-GR" sz="1400" b="1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𝐐</m:t>
                          </m:r>
                        </m:e>
                        <m:sup>
                          <m:r>
                            <a:rPr lang="en-US" sz="1400" b="1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1400" b="1" dirty="0"/>
              </a:p>
              <a:p>
                <a:r>
                  <a:rPr lang="en-US" sz="1400" b="1" dirty="0"/>
                  <a:t>U</a:t>
                </a:r>
                <a:r>
                  <a:rPr lang="el-GR" sz="1400" b="1" dirty="0"/>
                  <a:t>: Η πολική τάση δηλ. ανάμεσα σε φάσεις</a:t>
                </a:r>
              </a:p>
              <a:p>
                <a:r>
                  <a:rPr lang="en-US" sz="1400" b="1" dirty="0"/>
                  <a:t>I</a:t>
                </a:r>
                <a:r>
                  <a:rPr lang="el-GR" sz="1400" b="1" dirty="0"/>
                  <a:t>:  Το ρεύμα των αγωγών των φάσεων</a:t>
                </a:r>
              </a:p>
              <a:p>
                <a:r>
                  <a:rPr lang="el-GR" sz="1400" b="1" dirty="0" err="1"/>
                  <a:t>συνφ</a:t>
                </a:r>
                <a:r>
                  <a:rPr lang="el-GR" sz="1400" b="1" dirty="0"/>
                  <a:t> ο συντελεστής ισχύος</a:t>
                </a:r>
              </a:p>
              <a:p>
                <a:r>
                  <a:rPr lang="el-GR" sz="1400" b="1" dirty="0"/>
                  <a:t>φ: η διαφορά φάσης μεταξύ τάσης και έντασης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899305"/>
                <a:ext cx="4392488" cy="2527808"/>
              </a:xfrm>
              <a:prstGeom prst="rect">
                <a:avLst/>
              </a:prstGeom>
              <a:blipFill rotWithShape="1">
                <a:blip r:embed="rId4"/>
                <a:stretch>
                  <a:fillRect b="-1196"/>
                </a:stretch>
              </a:blipFill>
              <a:ln w="2222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07505" y="726250"/>
                <a:ext cx="4248472" cy="5532861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lIns="36000" rIns="36000" rtlCol="0">
                <a:spAutoFit/>
              </a:bodyPr>
              <a:lstStyle/>
              <a:p>
                <a:pPr algn="ctr"/>
                <a:r>
                  <a:rPr lang="el-GR" sz="1600" b="1" dirty="0" smtClean="0"/>
                  <a:t>ΣΥΝΤΟΝΙΣΜΟΣ ΚΥΚΛΩΜΑΤΟΣ</a:t>
                </a:r>
                <a:endParaRPr lang="el-GR" sz="1600" b="1" dirty="0"/>
              </a:p>
              <a:p>
                <a:pPr>
                  <a:lnSpc>
                    <a:spcPct val="150000"/>
                  </a:lnSpc>
                </a:pPr>
                <a:r>
                  <a:rPr lang="el-GR" sz="1600" dirty="0"/>
                  <a:t>Συχνότητα συντονισμού, </a:t>
                </a:r>
                <a:r>
                  <a:rPr lang="el-GR" sz="1600" dirty="0" err="1"/>
                  <a:t>ιδιοσυχνότητα</a:t>
                </a:r>
                <a:r>
                  <a:rPr lang="el-GR" sz="1600" dirty="0"/>
                  <a:t> </a:t>
                </a:r>
                <a:r>
                  <a:rPr lang="en-US" sz="1600" b="1" dirty="0"/>
                  <a:t>f</a:t>
                </a:r>
                <a:r>
                  <a:rPr lang="en-US" sz="1600" b="1" baseline="-25000" dirty="0"/>
                  <a:t>0</a:t>
                </a:r>
                <a:r>
                  <a:rPr lang="el-GR" sz="16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1600" b="1">
                              <a:latin typeface="Cambria Math"/>
                            </a:rPr>
                            <m:t>𝛚</m:t>
                          </m:r>
                        </m:e>
                        <m:sub>
                          <m:r>
                            <a:rPr lang="el-GR" sz="1600" b="1">
                              <a:latin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6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sz="1600" b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l-GR" sz="16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1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  <m:sSub>
                        <m:sSub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,        </m:t>
                          </m:r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𝐟</m:t>
                          </m:r>
                        </m:e>
                        <m:sub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  <m:r>
                        <a:rPr lang="el-GR" sz="1600" b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sz="1600" b="1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1600" b="1"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el-GR" sz="1600" b="1">
                              <a:latin typeface="Cambria Math"/>
                              <a:ea typeface="Cambria Math"/>
                            </a:rPr>
                            <m:t>𝛑</m:t>
                          </m:r>
                          <m:rad>
                            <m:radPr>
                              <m:degHide m:val="on"/>
                              <m:ctrlPr>
                                <a:rPr lang="el-GR" sz="1600" b="1" i="1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1">
                                  <a:latin typeface="Cambria Math"/>
                                  <a:ea typeface="Cambria Math"/>
                                </a:rPr>
                                <m:t>𝐋𝐂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l-GR" sz="16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b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</a:rPr>
                            <m:t>𝐙</m:t>
                          </m:r>
                        </m:e>
                        <m:sub>
                          <m:r>
                            <a:rPr lang="en-US" sz="1600" b="1" i="0">
                              <a:latin typeface="Cambria Math"/>
                            </a:rPr>
                            <m:t>𝐦𝐢𝐧</m:t>
                          </m:r>
                        </m:sub>
                      </m:sSub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𝐑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,        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𝐦𝐚𝐱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num>
                        <m:den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𝐑</m:t>
                          </m:r>
                        </m:den>
                      </m:f>
                    </m:oMath>
                  </m:oMathPara>
                </a14:m>
                <a:endParaRPr lang="el-GR" sz="1600" b="1" dirty="0"/>
              </a:p>
              <a:p>
                <a:r>
                  <a:rPr lang="el-GR" sz="1600" b="1" dirty="0" smtClean="0"/>
                  <a:t>Συντελεστής ποιότητος: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>
                            <a:latin typeface="Cambria Math"/>
                          </a:rPr>
                          <m:t>𝐐</m:t>
                        </m:r>
                      </m:e>
                      <m:sub>
                        <m:r>
                          <a:rPr lang="el-GR" sz="1600" b="1">
                            <a:latin typeface="Cambria Math"/>
                          </a:rPr>
                          <m:t>𝛑</m:t>
                        </m:r>
                      </m:sub>
                    </m:sSub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</m:e>
                          <m:sub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𝐋</m:t>
                        </m:r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sSub>
                          <m:sSub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𝛚</m:t>
                            </m:r>
                          </m:e>
                          <m:sub>
                            <m:r>
                              <a:rPr lang="el-GR" sz="1600" b="1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𝐑𝐂</m:t>
                        </m:r>
                      </m:den>
                    </m:f>
                    <m:r>
                      <a:rPr lang="el-GR" sz="1600" b="1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1600" b="1">
                            <a:latin typeface="Cambria Math"/>
                            <a:ea typeface="Cambria Math"/>
                          </a:rPr>
                          <m:t>𝐑</m:t>
                        </m:r>
                      </m:den>
                    </m:f>
                    <m:rad>
                      <m:radPr>
                        <m:degHide m:val="on"/>
                        <m:ctrlPr>
                          <a:rPr lang="el-GR" sz="1600" b="1" i="1">
                            <a:latin typeface="Cambria Math"/>
                            <a:ea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l-GR" sz="1600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𝐋</m:t>
                            </m:r>
                          </m:num>
                          <m:den>
                            <m:r>
                              <a:rPr lang="en-US" sz="1600" b="1">
                                <a:latin typeface="Cambria Math"/>
                                <a:ea typeface="Cambria Math"/>
                              </a:rPr>
                              <m:t>𝐂</m:t>
                            </m:r>
                          </m:den>
                        </m:f>
                      </m:e>
                    </m:rad>
                  </m:oMath>
                </a14:m>
                <a:r>
                  <a:rPr lang="el-GR" sz="1600" dirty="0" smtClean="0"/>
                  <a:t>  </a:t>
                </a:r>
              </a:p>
              <a:p>
                <a:r>
                  <a:rPr lang="el-GR" sz="1600" dirty="0"/>
                  <a:t>Ζώνη διέλευσης: </a:t>
                </a:r>
                <a:r>
                  <a:rPr lang="el-GR" sz="1600" b="1" dirty="0"/>
                  <a:t>Δ</a:t>
                </a:r>
                <a:r>
                  <a:rPr lang="en-US" sz="1600" b="1" dirty="0"/>
                  <a:t>f = f</a:t>
                </a:r>
                <a:r>
                  <a:rPr lang="en-US" sz="1600" b="1" baseline="-25000" dirty="0"/>
                  <a:t>2</a:t>
                </a:r>
                <a:r>
                  <a:rPr lang="en-US" sz="1600" b="1" dirty="0"/>
                  <a:t> – f</a:t>
                </a:r>
                <a:r>
                  <a:rPr lang="en-US" sz="1600" b="1" baseline="-25000" dirty="0"/>
                  <a:t>1 </a:t>
                </a:r>
                <a:r>
                  <a:rPr lang="en-US" sz="1600" b="1" dirty="0"/>
                  <a:t> </a:t>
                </a:r>
              </a:p>
              <a:p>
                <a:r>
                  <a:rPr lang="en-US" sz="1600" dirty="0"/>
                  <a:t>f</a:t>
                </a:r>
                <a:r>
                  <a:rPr lang="en-US" sz="1600" baseline="-25000" dirty="0"/>
                  <a:t>2</a:t>
                </a:r>
                <a:r>
                  <a:rPr lang="en-US" sz="1600" dirty="0"/>
                  <a:t> </a:t>
                </a:r>
                <a:r>
                  <a:rPr lang="el-GR" sz="1600" dirty="0"/>
                  <a:t>και</a:t>
                </a:r>
                <a:r>
                  <a:rPr lang="en-US" sz="1600" dirty="0"/>
                  <a:t> f</a:t>
                </a:r>
                <a:r>
                  <a:rPr lang="en-US" sz="1600" baseline="-25000" dirty="0"/>
                  <a:t>1</a:t>
                </a:r>
                <a:r>
                  <a:rPr lang="el-GR" sz="1600" baseline="-25000" dirty="0"/>
                  <a:t> </a:t>
                </a:r>
                <a:r>
                  <a:rPr lang="en-US" sz="1600" dirty="0"/>
                  <a:t>o</a:t>
                </a:r>
                <a:r>
                  <a:rPr lang="el-GR" sz="1600" dirty="0" smtClean="0"/>
                  <a:t>ι </a:t>
                </a:r>
                <a:r>
                  <a:rPr lang="el-GR" sz="1600" dirty="0"/>
                  <a:t>πλευρικές συχνότητες όταν το ρεύμα παίρνει τιμή Ι = 0,707</a:t>
                </a:r>
                <a:r>
                  <a:rPr lang="en-US" sz="1600" dirty="0"/>
                  <a:t> </a:t>
                </a:r>
                <a:r>
                  <a:rPr lang="el-GR" sz="1600" dirty="0"/>
                  <a:t>Ι</a:t>
                </a:r>
                <a:r>
                  <a:rPr lang="en-US" sz="1600" baseline="-25000" dirty="0"/>
                  <a:t>max</a:t>
                </a:r>
              </a:p>
              <a:p>
                <a:r>
                  <a:rPr lang="el-GR" sz="1600" dirty="0"/>
                  <a:t>Επίσης ισχύει </a:t>
                </a:r>
                <a:r>
                  <a:rPr lang="el-GR" sz="1600" b="1" dirty="0"/>
                  <a:t>Δ</a:t>
                </a:r>
                <a:r>
                  <a:rPr lang="en-US" sz="1600" b="1" dirty="0"/>
                  <a:t>f</a:t>
                </a:r>
                <a14:m>
                  <m:oMath xmlns:m="http://schemas.openxmlformats.org/officeDocument/2006/math">
                    <m:r>
                      <a:rPr lang="el-GR" sz="1600" b="1" i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l-GR" sz="1600" b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𝐟</m:t>
                            </m:r>
                          </m:e>
                          <m:sub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𝟎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l-GR" sz="1600" b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1600" b="1" i="0">
                                <a:latin typeface="Cambria Math"/>
                                <a:ea typeface="Cambria Math"/>
                              </a:rPr>
                              <m:t>𝐐</m:t>
                            </m:r>
                          </m:e>
                          <m:sub>
                            <m:r>
                              <a:rPr lang="el-GR" sz="1600" b="1" i="0">
                                <a:latin typeface="Cambria Math"/>
                                <a:ea typeface="Cambria Math"/>
                              </a:rPr>
                              <m:t>𝛑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1600" dirty="0" smtClean="0"/>
                  <a:t> και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 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𝟐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b="1" dirty="0" smtClean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1600" b="1" dirty="0" smtClean="0"/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b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1600" b="1" i="0" dirty="0" smtClean="0">
                            <a:latin typeface="Cambria Math"/>
                          </a:rPr>
                          <m:t>𝚫</m:t>
                        </m:r>
                        <m:r>
                          <a:rPr lang="en-US" sz="1600" b="1" i="0" dirty="0" smtClean="0">
                            <a:latin typeface="Cambria Math"/>
                          </a:rPr>
                          <m:t>𝐟</m:t>
                        </m:r>
                      </m:num>
                      <m:den>
                        <m:r>
                          <a:rPr lang="en-US" sz="1600" b="1" i="0" dirty="0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1600" b="1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600" b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 smtClean="0">
                            <a:latin typeface="Cambria Math"/>
                          </a:rPr>
                          <m:t>𝟏</m:t>
                        </m:r>
                        <m:r>
                          <a:rPr lang="en-US" sz="1600" b="1" i="0" dirty="0">
                            <a:latin typeface="Cambria Math"/>
                          </a:rPr>
                          <m:t> </m:t>
                        </m:r>
                      </m:sub>
                    </m:sSub>
                  </m:oMath>
                </a14:m>
                <a:r>
                  <a:rPr lang="en-US" sz="1600" b="1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e>
                      <m:sub>
                        <m:r>
                          <a:rPr lang="en-US" sz="1600" b="1" i="0" dirty="0">
                            <a:latin typeface="Cambria Math"/>
                          </a:rPr>
                          <m:t>𝟎</m:t>
                        </m:r>
                      </m:sub>
                    </m:sSub>
                    <m:r>
                      <a:rPr lang="en-US" sz="1600" b="1" i="0" dirty="0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600" b="1" dirty="0">
                            <a:latin typeface="Cambria Math"/>
                          </a:rPr>
                        </m:ctrlPr>
                      </m:fPr>
                      <m:num>
                        <m:r>
                          <a:rPr lang="el-GR" sz="1600" b="1" i="0" dirty="0">
                            <a:latin typeface="Cambria Math"/>
                          </a:rPr>
                          <m:t>𝚫</m:t>
                        </m:r>
                        <m:r>
                          <a:rPr lang="en-US" sz="1600" b="1" i="0" dirty="0">
                            <a:latin typeface="Cambria Math"/>
                          </a:rPr>
                          <m:t>𝐟</m:t>
                        </m:r>
                      </m:num>
                      <m:den>
                        <m:r>
                          <a:rPr lang="en-US" sz="1600" b="1" i="0" dirty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el-GR" sz="1600" b="1" dirty="0" smtClean="0"/>
              </a:p>
              <a:p>
                <a:r>
                  <a:rPr lang="el-GR" sz="1600" b="1" u="sng" dirty="0"/>
                  <a:t>ΙΣΧΥΣ ΣΤΟ ΣΥΝΤΟΝΙΣΜΟ: </a:t>
                </a:r>
                <a:r>
                  <a:rPr lang="el-GR" sz="1600" dirty="0"/>
                  <a:t>η διαφορά φάσης μηδέν οπότε &gt; το κύκλωμα απορροφά μόνο πραγματική ισχύ από την πηγή &gt; ρεύμα μέγιστο &gt; </a:t>
                </a:r>
                <a:r>
                  <a:rPr lang="el-GR" sz="1600" dirty="0" err="1" smtClean="0"/>
                  <a:t>απορροφούμενη</a:t>
                </a:r>
                <a:r>
                  <a:rPr lang="el-GR" sz="1600" dirty="0" smtClean="0"/>
                  <a:t>   </a:t>
                </a:r>
                <a:r>
                  <a:rPr lang="el-GR" sz="1600" dirty="0"/>
                  <a:t>ισχύς μέγιστη</a:t>
                </a:r>
              </a:p>
              <a:p>
                <a:endParaRPr lang="el-GR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>
                          <a:latin typeface="Cambria Math"/>
                        </a:rPr>
                        <m:t>𝐏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𝛔𝛖𝛎𝛗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𝛔𝛖𝛎</m:t>
                      </m:r>
                      <m:sSup>
                        <m:sSupPr>
                          <m:ctrlPr>
                            <a:rPr lang="el-GR" sz="1600" b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</m:oMath>
                  </m:oMathPara>
                </a14:m>
                <a:endParaRPr lang="el-GR" sz="1600" b="1" dirty="0"/>
              </a:p>
              <a:p>
                <a:endParaRPr lang="el-GR" sz="1600" b="1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0">
                          <a:latin typeface="Cambria Math"/>
                        </a:rPr>
                        <m:t>𝐐</m:t>
                      </m:r>
                      <m:r>
                        <a:rPr lang="en-US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𝛈𝛍𝛗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𝐔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sSub>
                        <m:sSubPr>
                          <m:ctrlPr>
                            <a:rPr lang="en-US" sz="1600" b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600" b="1" i="0">
                              <a:latin typeface="Cambria Math"/>
                              <a:ea typeface="Cambria Math"/>
                            </a:rPr>
                            <m:t>𝐈</m:t>
                          </m:r>
                        </m:e>
                        <m:sub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𝛆𝛎</m:t>
                          </m:r>
                        </m:sub>
                      </m:sSub>
                      <m:r>
                        <a:rPr lang="en-US" sz="1600" b="1" i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𝛈𝛍𝛗</m:t>
                      </m:r>
                      <m:sSup>
                        <m:sSupPr>
                          <m:ctrlPr>
                            <a:rPr lang="el-GR" sz="1600" b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e>
                        <m:sup>
                          <m:r>
                            <a:rPr lang="el-GR" sz="1600" b="1" i="0">
                              <a:latin typeface="Cambria Math"/>
                              <a:ea typeface="Cambria Math"/>
                            </a:rPr>
                            <m:t>𝟎</m:t>
                          </m:r>
                        </m:sup>
                      </m:sSup>
                      <m:r>
                        <a:rPr lang="el-GR" sz="1600" b="1" i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l-GR" sz="1600" b="1" i="0">
                          <a:latin typeface="Cambria Math"/>
                          <a:ea typeface="Cambria Math"/>
                        </a:rPr>
                        <m:t>𝟎</m:t>
                      </m:r>
                    </m:oMath>
                  </m:oMathPara>
                </a14:m>
                <a:endParaRPr lang="el-GR" sz="1600" b="1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5" y="726250"/>
                <a:ext cx="4248472" cy="5532861"/>
              </a:xfrm>
              <a:prstGeom prst="rect">
                <a:avLst/>
              </a:prstGeom>
              <a:blipFill rotWithShape="1">
                <a:blip r:embed="rId5"/>
                <a:stretch>
                  <a:fillRect l="-2000" t="-220" r="-4143" b="-220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9286357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1581</TotalTime>
  <Words>1583</Words>
  <Application>Microsoft Office PowerPoint</Application>
  <PresentationFormat>Προβολή στην οθόνη (4:3)</PresentationFormat>
  <Paragraphs>91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Παρουσίαση του PowerPoint</vt:lpstr>
      <vt:lpstr>Παρουσίαση του PowerPoint</vt:lpstr>
      <vt:lpstr>Παρουσίαση του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ioannis</dc:creator>
  <cp:lastModifiedBy>ioannis</cp:lastModifiedBy>
  <cp:revision>47</cp:revision>
  <dcterms:created xsi:type="dcterms:W3CDTF">2018-10-31T08:53:33Z</dcterms:created>
  <dcterms:modified xsi:type="dcterms:W3CDTF">2019-02-13T17:27:39Z</dcterms:modified>
</cp:coreProperties>
</file>