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4660"/>
  </p:normalViewPr>
  <p:slideViewPr>
    <p:cSldViewPr showGuides="1">
      <p:cViewPr varScale="1">
        <p:scale>
          <a:sx n="79" d="100"/>
          <a:sy n="79" d="100"/>
        </p:scale>
        <p:origin x="-19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9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54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1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6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3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0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ΗΛΕΚΤΡΟΤΕΧΝΙΑΣ ενότητα 5.5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1520" y="548680"/>
                <a:ext cx="4464496" cy="2421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l-GR" sz="1400" b="1" dirty="0" smtClean="0"/>
                  <a:t>Συμμετρικό τριφασικό σύστημα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1</a:t>
                </a:r>
                <a:r>
                  <a:rPr lang="en-US" sz="1400" b="1" dirty="0" smtClean="0"/>
                  <a:t> = U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 . </a:t>
                </a:r>
                <a:r>
                  <a:rPr lang="el-GR" sz="1400" b="1" dirty="0" err="1" smtClean="0"/>
                  <a:t>ημω</a:t>
                </a:r>
                <a:r>
                  <a:rPr lang="en-US" sz="1400" b="1" dirty="0" smtClean="0"/>
                  <a:t>t</a:t>
                </a:r>
                <a:r>
                  <a:rPr lang="el-GR" sz="1400" b="1" dirty="0" smtClean="0"/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2</a:t>
                </a:r>
                <a:r>
                  <a:rPr lang="en-US" sz="1400" b="1" dirty="0" smtClean="0"/>
                  <a:t> </a:t>
                </a:r>
                <a:r>
                  <a:rPr lang="en-US" sz="1400" b="1" dirty="0"/>
                  <a:t>= 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. </a:t>
                </a:r>
                <a:r>
                  <a:rPr lang="el-GR" sz="1400" b="1" dirty="0" err="1" smtClean="0"/>
                  <a:t>ημ</a:t>
                </a:r>
                <a:r>
                  <a:rPr lang="en-US" sz="1400" b="1" dirty="0" smtClean="0"/>
                  <a:t>(</a:t>
                </a:r>
                <a:r>
                  <a:rPr lang="el-GR" sz="1400" b="1" dirty="0" smtClean="0"/>
                  <a:t>ω</a:t>
                </a:r>
                <a:r>
                  <a:rPr lang="en-US" sz="1400" b="1" dirty="0" smtClean="0"/>
                  <a:t>t-120</a:t>
                </a:r>
                <a:r>
                  <a:rPr lang="en-US" sz="1400" b="1" baseline="30000" dirty="0" smtClean="0"/>
                  <a:t>0</a:t>
                </a:r>
                <a:r>
                  <a:rPr lang="en-US" sz="1400" b="1" dirty="0" smtClean="0"/>
                  <a:t>)</a:t>
                </a:r>
                <a:r>
                  <a:rPr lang="el-GR" sz="1400" b="1" dirty="0" smtClean="0"/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3</a:t>
                </a:r>
                <a:r>
                  <a:rPr lang="en-US" sz="1400" b="1" dirty="0" smtClean="0"/>
                  <a:t> </a:t>
                </a:r>
                <a:r>
                  <a:rPr lang="en-US" sz="1400" b="1" dirty="0"/>
                  <a:t>= 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. </a:t>
                </a:r>
                <a:r>
                  <a:rPr lang="el-GR" sz="1400" b="1" dirty="0" err="1" smtClean="0"/>
                  <a:t>ημ</a:t>
                </a:r>
                <a:r>
                  <a:rPr lang="en-US" sz="1400" b="1" dirty="0" smtClean="0"/>
                  <a:t>(</a:t>
                </a:r>
                <a:r>
                  <a:rPr lang="el-GR" sz="1400" b="1" dirty="0" smtClean="0"/>
                  <a:t>ω</a:t>
                </a:r>
                <a:r>
                  <a:rPr lang="en-US" sz="1400" b="1" dirty="0" smtClean="0"/>
                  <a:t>t+120</a:t>
                </a:r>
                <a:r>
                  <a:rPr lang="en-US" sz="1400" b="1" baseline="30000" dirty="0" smtClean="0"/>
                  <a:t>0</a:t>
                </a:r>
                <a:r>
                  <a:rPr lang="en-US" sz="1400" b="1" dirty="0" smtClean="0"/>
                  <a:t>)</a:t>
                </a:r>
                <a:endParaRPr lang="el-GR" sz="1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U</a:t>
                </a:r>
                <a:r>
                  <a:rPr lang="el-GR" sz="1400" b="1" baseline="-25000" dirty="0"/>
                  <a:t>φ </a:t>
                </a:r>
                <a:r>
                  <a:rPr lang="el-GR" sz="1400" b="1" dirty="0"/>
                  <a:t>: Ανάμεσα σε φάση και ουδέτερο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U</a:t>
                </a:r>
                <a:r>
                  <a:rPr lang="el-GR" sz="1400" b="1" baseline="-25000" dirty="0"/>
                  <a:t>π </a:t>
                </a:r>
                <a:r>
                  <a:rPr lang="el-GR" sz="1400" b="1" dirty="0"/>
                  <a:t>:  Ανάμεσα σε φάση και </a:t>
                </a:r>
                <a:r>
                  <a:rPr lang="el-GR" sz="1400" b="1" dirty="0" smtClean="0"/>
                  <a:t>φάση</a:t>
                </a:r>
                <a:endParaRPr lang="en-US" sz="1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1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+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 </a:t>
                </a:r>
                <a:r>
                  <a:rPr lang="el-GR" sz="1400" b="1" dirty="0" smtClean="0"/>
                  <a:t>+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3</a:t>
                </a:r>
                <a:r>
                  <a:rPr lang="en-US" sz="1400" b="1" dirty="0"/>
                  <a:t> </a:t>
                </a:r>
                <a:r>
                  <a:rPr lang="en-US" sz="1400" b="1" dirty="0" smtClean="0"/>
                  <a:t>=</a:t>
                </a:r>
                <a:r>
                  <a:rPr lang="el-GR" sz="1400" b="1" dirty="0" smtClean="0"/>
                  <a:t> 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 i="0" smtClean="0">
                            <a:latin typeface="Cambria Math"/>
                          </a:rPr>
                          <m:t>                         </m:t>
                        </m:r>
                        <m:r>
                          <a:rPr lang="en-US" sz="1400" b="1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</a:rPr>
                          <m:t>𝛑</m:t>
                        </m:r>
                      </m:sub>
                    </m:sSub>
                    <m:r>
                      <a:rPr lang="el-GR" sz="1400" b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14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1400" b="1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l-GR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𝛗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𝟏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𝟕𝟑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𝛗</m:t>
                        </m:r>
                      </m:sub>
                    </m:sSub>
                  </m:oMath>
                </a14:m>
                <a:endParaRPr lang="en-US" sz="1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48680"/>
                <a:ext cx="4464496" cy="2421432"/>
              </a:xfrm>
              <a:prstGeom prst="rect">
                <a:avLst/>
              </a:prstGeom>
              <a:blipFill rotWithShape="1">
                <a:blip r:embed="rId2"/>
                <a:stretch>
                  <a:fillRect l="-13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148064" y="548680"/>
                <a:ext cx="3590081" cy="2257734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400" b="1" dirty="0" smtClean="0"/>
                  <a:t>ΣΥΝΔΕΣΗ ΤΡΙΦΑΣΙΚΗΣ ΓΕΝΝΗΤΡΙΑΣ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1400" dirty="0"/>
                  <a:t>ΣΕ </a:t>
                </a:r>
                <a:r>
                  <a:rPr lang="el-GR" sz="1400" dirty="0" smtClean="0"/>
                  <a:t>ΑΣΤΕΡΑ </a:t>
                </a:r>
                <a:r>
                  <a:rPr lang="en-US" sz="1400" dirty="0"/>
                  <a:t>U</a:t>
                </a:r>
                <a:r>
                  <a:rPr lang="el-GR" sz="1400" baseline="-25000" dirty="0" err="1"/>
                  <a:t>τυλ</a:t>
                </a:r>
                <a:r>
                  <a:rPr lang="el-GR" sz="1400" dirty="0"/>
                  <a:t>=</a:t>
                </a:r>
                <a:r>
                  <a:rPr lang="en-US" sz="1400" dirty="0"/>
                  <a:t>U</a:t>
                </a:r>
                <a:r>
                  <a:rPr lang="el-GR" sz="1400" baseline="-25000" dirty="0"/>
                  <a:t>φ</a:t>
                </a:r>
                <a:endParaRPr lang="el-GR" sz="1400" dirty="0"/>
              </a:p>
              <a:p>
                <a:pPr>
                  <a:lnSpc>
                    <a:spcPct val="150000"/>
                  </a:lnSpc>
                </a:pPr>
                <a:r>
                  <a:rPr lang="el-GR" sz="1400" dirty="0" smtClean="0"/>
                  <a:t>ΣΕ ΤΡΙΓΩΝΟ </a:t>
                </a:r>
                <a:r>
                  <a:rPr lang="en-US" sz="1400" dirty="0"/>
                  <a:t>U</a:t>
                </a:r>
                <a:r>
                  <a:rPr lang="el-GR" sz="1400" baseline="-25000" dirty="0" err="1"/>
                  <a:t>τυλ</a:t>
                </a:r>
                <a:r>
                  <a:rPr lang="el-GR" sz="1400" dirty="0"/>
                  <a:t>=</a:t>
                </a:r>
                <a:r>
                  <a:rPr lang="en-US" sz="1400" dirty="0"/>
                  <a:t>U</a:t>
                </a:r>
                <a:r>
                  <a:rPr lang="el-GR" sz="1400" b="1" baseline="-25000" dirty="0"/>
                  <a:t>π</a:t>
                </a:r>
                <a:endParaRPr lang="el-GR" sz="1400" b="1" dirty="0"/>
              </a:p>
              <a:p>
                <a:endParaRPr lang="el-GR" sz="1400" b="1" dirty="0" smtClean="0"/>
              </a:p>
              <a:p>
                <a:r>
                  <a:rPr lang="el-GR" sz="1400" b="1" dirty="0" smtClean="0"/>
                  <a:t>ΣΥΝΔΕΣΗ </a:t>
                </a:r>
                <a:r>
                  <a:rPr lang="el-GR" sz="1400" b="1" dirty="0"/>
                  <a:t>ΣΥΜΜΕΤΡΙΚΩΝ ΚΑΤΑΝΑΛΩΤΩΝ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1400" dirty="0" smtClean="0"/>
                  <a:t>ΣΕ ΑΣΤΕΡΑ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</a:rPr>
                          <m:t>αστερα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>
                                <a:latin typeface="Cambria Math"/>
                                <a:ea typeface="Cambria Math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1400" b="0" i="0">
                                <a:latin typeface="Cambria Math"/>
                                <a:ea typeface="Cambria Math"/>
                              </a:rPr>
                              <m:t>φ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  <a:ea typeface="Cambria Math"/>
                          </a:rPr>
                          <m:t>Z</m:t>
                        </m:r>
                      </m:den>
                    </m:f>
                    <m:r>
                      <a:rPr lang="el-GR" sz="1400" b="0" i="0" smtClean="0"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l-GR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</a:rPr>
                          <m:t>γραμμης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  <a:ea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  <a:ea typeface="Cambria Math"/>
                          </a:rPr>
                          <m:t>αστερα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l-GR" sz="1400" dirty="0" smtClean="0"/>
              </a:p>
              <a:p>
                <a:pPr>
                  <a:lnSpc>
                    <a:spcPct val="150000"/>
                  </a:lnSpc>
                </a:pPr>
                <a:r>
                  <a:rPr lang="el-GR" sz="1400" dirty="0" smtClean="0"/>
                  <a:t>ΣΕ </a:t>
                </a:r>
                <a:r>
                  <a:rPr lang="el-GR" sz="1400" dirty="0"/>
                  <a:t>ΤΡΙΓΩΝΟ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</a:rPr>
                          <m:t>γραμμης</m:t>
                        </m:r>
                      </m:sub>
                    </m:sSub>
                    <m:r>
                      <a:rPr lang="el-GR" sz="1400" b="0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τριγώνου</m:t>
                        </m:r>
                      </m:sub>
                    </m:sSub>
                  </m:oMath>
                </a14:m>
                <a:endParaRPr lang="el-GR" sz="1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48680"/>
                <a:ext cx="3590081" cy="22577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95736" y="3627003"/>
                <a:ext cx="4392488" cy="317413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dirty="0"/>
                  <a:t>ΙΣΧΥΣ ΣΕ ΤΡΙΦΑΣΙΚΟ </a:t>
                </a:r>
                <a:r>
                  <a:rPr lang="el-GR" sz="1400" b="1" dirty="0" smtClean="0"/>
                  <a:t>ΡΕΥΜΑ</a:t>
                </a:r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Πραγματική ισχύς: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𝐏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𝐈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𝛔𝛖𝛎𝛗</m:t>
                    </m:r>
                  </m:oMath>
                </a14:m>
                <a:endParaRPr lang="el-GR" sz="1400" b="1" dirty="0"/>
              </a:p>
              <a:p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Άεργος ισχύς:         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</a:rPr>
                      <m:t>𝐐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 i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1">
                        <a:latin typeface="Cambria Math"/>
                        <a:ea typeface="Cambria Math"/>
                      </a:rPr>
                      <m:t>𝐈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l-GR" sz="1400" b="1" i="1">
                        <a:latin typeface="Cambria Math"/>
                        <a:ea typeface="Cambria Math"/>
                      </a:rPr>
                      <m:t>𝛗</m:t>
                    </m:r>
                  </m:oMath>
                </a14:m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Φαινόμενη ισχύς:  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</a:rPr>
                      <m:t>𝐒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 i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1">
                        <a:latin typeface="Cambria Math"/>
                        <a:ea typeface="Cambria Math"/>
                      </a:rPr>
                      <m:t>𝐈</m:t>
                    </m:r>
                  </m:oMath>
                </a14:m>
                <a:endParaRPr lang="el-GR" sz="1400" b="1" dirty="0" smtClean="0"/>
              </a:p>
              <a:p>
                <a:pPr marL="342900" indent="-342900">
                  <a:buFont typeface="Wingdings" pitchFamily="2" charset="2"/>
                  <a:buChar char="Ø"/>
                </a:pPr>
                <a:endParaRPr lang="el-GR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</a:rPr>
                            <m:t>𝐒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𝐏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1400" b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𝐐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400" b="1" dirty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U</a:t>
                </a:r>
                <a:r>
                  <a:rPr lang="el-GR" sz="1400" b="1" dirty="0"/>
                  <a:t>: Η πολική τάση δηλ. ανάμεσα σε φάσεις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I</a:t>
                </a:r>
                <a:r>
                  <a:rPr lang="el-GR" sz="1400" b="1" dirty="0"/>
                  <a:t>:  Το ρεύμα των αγωγών των φάσεων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1400" b="1" dirty="0" err="1" smtClean="0"/>
                  <a:t>συνφ</a:t>
                </a:r>
                <a:r>
                  <a:rPr lang="el-GR" sz="1400" b="1" dirty="0" smtClean="0"/>
                  <a:t>: </a:t>
                </a:r>
                <a:r>
                  <a:rPr lang="el-GR" sz="1400" b="1" dirty="0"/>
                  <a:t>ο συντελεστής ισχύος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1400" b="1" dirty="0"/>
                  <a:t>φ: η διαφορά φάσης μεταξύ τάσης και έντασης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627003"/>
                <a:ext cx="4392488" cy="31741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24832" y="3032994"/>
                <a:ext cx="5894336" cy="39600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Ισχύει</a:t>
                </a:r>
                <a:r>
                  <a:rPr lang="el-GR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 smtClean="0">
                            <a:latin typeface="Cambria Math"/>
                          </a:rPr>
                          <m:t>      </m:t>
                        </m:r>
                        <m:r>
                          <a:rPr lang="en-US" b="1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l-GR" b="1">
                            <a:latin typeface="Cambria Math"/>
                          </a:rPr>
                          <m:t>𝛄𝛒𝛂𝛍𝛍𝛈𝛓</m:t>
                        </m:r>
                        <m:r>
                          <a:rPr lang="el-GR" b="1">
                            <a:latin typeface="Cambria Math"/>
                          </a:rPr>
                          <m:t> (</m:t>
                        </m:r>
                        <m:r>
                          <a:rPr lang="el-GR" b="1">
                            <a:latin typeface="Cambria Math"/>
                          </a:rPr>
                          <m:t>𝛕𝛒𝛊𝛄𝛚𝛎𝛐𝛖</m:t>
                        </m:r>
                        <m:r>
                          <a:rPr lang="el-GR" b="1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l-GR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l-GR" b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b="1">
                            <a:latin typeface="Cambria Math"/>
                            <a:ea typeface="Cambria Math"/>
                          </a:rPr>
                          <m:t>𝛄𝛒𝛂𝛍𝛍𝛈𝛓</m:t>
                        </m:r>
                        <m:r>
                          <a:rPr lang="el-GR" b="1">
                            <a:latin typeface="Cambria Math"/>
                            <a:ea typeface="Cambria Math"/>
                          </a:rPr>
                          <m:t> (</m:t>
                        </m:r>
                        <m:r>
                          <a:rPr lang="el-GR" b="1">
                            <a:latin typeface="Cambria Math"/>
                            <a:ea typeface="Cambria Math"/>
                          </a:rPr>
                          <m:t>𝛂𝛔𝛕𝛆𝛒𝛂</m:t>
                        </m:r>
                        <m:r>
                          <a:rPr lang="el-GR" b="1">
                            <a:latin typeface="Cambria Math"/>
                            <a:ea typeface="Cambria Math"/>
                          </a:rPr>
                          <m:t>)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3032994"/>
                <a:ext cx="5894336" cy="396006"/>
              </a:xfrm>
              <a:prstGeom prst="rect">
                <a:avLst/>
              </a:prstGeom>
              <a:blipFill rotWithShape="1">
                <a:blip r:embed="rId5"/>
                <a:stretch>
                  <a:fillRect l="-722" t="-2899" b="-1449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2863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240</Words>
  <Application>Microsoft Office PowerPoint</Application>
  <PresentationFormat>Προβολή στην οθόνη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50</cp:revision>
  <dcterms:created xsi:type="dcterms:W3CDTF">2018-10-31T08:53:33Z</dcterms:created>
  <dcterms:modified xsi:type="dcterms:W3CDTF">2019-02-14T13:16:03Z</dcterms:modified>
</cp:coreProperties>
</file>