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334" r:id="rId10"/>
    <p:sldId id="265" r:id="rId11"/>
    <p:sldId id="266" r:id="rId12"/>
    <p:sldId id="267" r:id="rId13"/>
    <p:sldId id="268" r:id="rId14"/>
    <p:sldId id="269" r:id="rId15"/>
    <p:sldId id="309" r:id="rId16"/>
    <p:sldId id="310" r:id="rId17"/>
    <p:sldId id="272" r:id="rId18"/>
    <p:sldId id="273" r:id="rId19"/>
    <p:sldId id="333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312" r:id="rId32"/>
    <p:sldId id="313" r:id="rId33"/>
    <p:sldId id="287" r:id="rId34"/>
    <p:sldId id="314" r:id="rId35"/>
    <p:sldId id="318" r:id="rId36"/>
    <p:sldId id="315" r:id="rId37"/>
    <p:sldId id="316" r:id="rId38"/>
    <p:sldId id="291" r:id="rId39"/>
    <p:sldId id="292" r:id="rId40"/>
    <p:sldId id="293" r:id="rId41"/>
    <p:sldId id="317" r:id="rId42"/>
    <p:sldId id="319" r:id="rId43"/>
    <p:sldId id="320" r:id="rId44"/>
    <p:sldId id="321" r:id="rId45"/>
    <p:sldId id="322" r:id="rId46"/>
    <p:sldId id="323" r:id="rId47"/>
    <p:sldId id="324" r:id="rId48"/>
    <p:sldId id="326" r:id="rId49"/>
    <p:sldId id="327" r:id="rId50"/>
    <p:sldId id="302" r:id="rId51"/>
    <p:sldId id="328" r:id="rId52"/>
    <p:sldId id="329" r:id="rId53"/>
    <p:sldId id="330" r:id="rId54"/>
    <p:sldId id="331" r:id="rId55"/>
    <p:sldId id="332" r:id="rId56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00"/>
    <a:srgbClr val="FFFFCC"/>
    <a:srgbClr val="800000"/>
    <a:srgbClr val="FF9900"/>
    <a:srgbClr val="FABF8E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1292A0-FAE5-405D-9725-2D77F7F3E5C4}" type="datetimeFigureOut">
              <a:rPr lang="el-GR" smtClean="0"/>
              <a:t>9/2/2021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A565BC-DA03-48DF-A4DC-E5C06B439C4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02728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634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158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515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24F44-E708-4DD5-AF0A-FCEF5BE8A6F1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9894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altLang="el-GR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482F6-6567-444F-9A04-38D96E42A2C9}" type="slidenum">
              <a:rPr lang="el-GR" alt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93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altLang="el-GR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3AF50-8782-40CF-8B53-39F564DB54A3}" type="slidenum">
              <a:rPr lang="el-GR" alt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0873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Τίτλος και Αντικείμενο επάνω από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103632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914400" y="4114800"/>
            <a:ext cx="103632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altLang="el-GR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A2E8E-A6A2-4C00-8D22-066B12895CBB}" type="slidenum">
              <a:rPr lang="el-GR" alt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59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840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043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464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093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087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556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546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656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7000">
              <a:srgbClr val="FFFFCC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784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images.google.gr/imgres?imgurl=http://www.astronomia.gr/wiki/images/thumb/e/e8/%CE%93%CE%B1%CE%BB%CE%B9%CE%BB%CE%B1%CE%AF%CE%BF%CF%82.jpg/200px-%CE%93%CE%B1%CE%BB%CE%B9%CE%BB%CE%B1%CE%AF%CE%BF%CF%82.jpg&amp;imgrefurl=http://www.astronomia.gr/wiki/index.php?title=Galileo,_Galilei&amp;h=245&amp;w=200&amp;sz=17&amp;hl=el&amp;start=10&amp;um=1&amp;tbnid=-uVWhOy8eKI5fM:&amp;tbnh=110&amp;tbnw=90&amp;prev=/images?q=%CE%93%CE%B1%CE%BB%CE%B9%CE%BB%CE%B1%CE%AF%CE%BF%CF%82&amp;svnum=10&amp;um=1&amp;hl=el&amp;rlz=1T4SKPB_enGR244GR244&amp;sa=N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images.google.gr/imgres?imgurl=http://www.astronomia.gr/wiki/images/thumb/e/e8/%CE%93%CE%B1%CE%BB%CE%B9%CE%BB%CE%B1%CE%AF%CE%BF%CF%82.jpg/200px-%CE%93%CE%B1%CE%BB%CE%B9%CE%BB%CE%B1%CE%AF%CE%BF%CF%82.jpg&amp;imgrefurl=http://www.astronomia.gr/wiki/index.php?title=Galileo,_Galilei&amp;h=245&amp;w=200&amp;sz=17&amp;hl=el&amp;start=10&amp;um=1&amp;tbnid=-uVWhOy8eKI5fM:&amp;tbnh=110&amp;tbnw=90&amp;prev=/images?q=%CE%93%CE%B1%CE%BB%CE%B9%CE%BB%CE%B1%CE%AF%CE%BF%CF%82&amp;svnum=10&amp;um=1&amp;hl=el&amp;rlz=1T4SKPB_enGR244GR244&amp;sa=N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betaguides.blogspot.gr/2010/08/misty-mountains-and-sparkling-white.html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hyperlink" Target="http://images.google.gr/imgres?imgurl=http://www.astronomia.gr/wiki/images/thumb/e/e8/%CE%93%CE%B1%CE%BB%CE%B9%CE%BB%CE%B1%CE%AF%CE%BF%CF%82.jpg/200px-%CE%93%CE%B1%CE%BB%CE%B9%CE%BB%CE%B1%CE%AF%CE%BF%CF%82.jpg&amp;imgrefurl=http://www.astronomia.gr/wiki/index.php?title=Galileo,_Galilei&amp;h=245&amp;w=200&amp;sz=17&amp;hl=el&amp;start=10&amp;um=1&amp;tbnid=-uVWhOy8eKI5fM:&amp;tbnh=110&amp;tbnw=90&amp;prev=/images?q=%CE%93%CE%B1%CE%BB%CE%B9%CE%BB%CE%B1%CE%AF%CE%BF%CF%82&amp;svnum=10&amp;um=1&amp;hl=el&amp;rlz=1T4SKPB_enGR244GR244&amp;sa=N" TargetMode="External"/><Relationship Id="rId7" Type="http://schemas.openxmlformats.org/officeDocument/2006/relationships/image" Target="../media/image1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0.jpeg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3" Type="http://schemas.openxmlformats.org/officeDocument/2006/relationships/image" Target="../media/image10.jpeg"/><Relationship Id="rId7" Type="http://schemas.openxmlformats.org/officeDocument/2006/relationships/image" Target="../media/image21.png"/><Relationship Id="rId12" Type="http://schemas.openxmlformats.org/officeDocument/2006/relationships/image" Target="../media/image23.png"/><Relationship Id="rId2" Type="http://schemas.openxmlformats.org/officeDocument/2006/relationships/hyperlink" Target="http://images.google.gr/imgres?imgurl=http://www.astronomia.gr/wiki/images/thumb/e/e8/%CE%93%CE%B1%CE%BB%CE%B9%CE%BB%CE%B1%CE%AF%CE%BF%CF%82.jpg/200px-%CE%93%CE%B1%CE%BB%CE%B9%CE%BB%CE%B1%CE%AF%CE%BF%CF%82.jpg&amp;imgrefurl=http://www.astronomia.gr/wiki/index.php?title=Galileo,_Galilei&amp;h=245&amp;w=200&amp;sz=17&amp;hl=el&amp;start=10&amp;um=1&amp;tbnid=-uVWhOy8eKI5fM:&amp;tbnh=110&amp;tbnw=90&amp;prev=/images?q=%CE%93%CE%B1%CE%BB%CE%B9%CE%BB%CE%B1%CE%AF%CE%BF%CF%82&amp;svnum=10&amp;um=1&amp;hl=el&amp;rlz=1T4SKPB_enGR244GR244&amp;sa=N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60.png"/><Relationship Id="rId5" Type="http://schemas.openxmlformats.org/officeDocument/2006/relationships/image" Target="../media/image17.jpe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6.gif"/><Relationship Id="rId3" Type="http://schemas.openxmlformats.org/officeDocument/2006/relationships/hyperlink" Target="http://www.drive.gr/posts/symvoyles/heimoniatika-lastiha-yper-kai-kata-video" TargetMode="External"/><Relationship Id="rId7" Type="http://schemas.openxmlformats.org/officeDocument/2006/relationships/hyperlink" Target="http://diaviosi.blogspot.gr/2013/10/fotia.html" TargetMode="External"/><Relationship Id="rId12" Type="http://schemas.openxmlformats.org/officeDocument/2006/relationships/image" Target="../media/image5.gif"/><Relationship Id="rId2" Type="http://schemas.openxmlformats.org/officeDocument/2006/relationships/hyperlink" Target="http://users.sch.gr/kassetas/zzzzzzzTPIBH1.htm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tovima.gr/2009/01/30/culture/penteli-akropoli-o-dromos-toy-marmaroy/" TargetMode="External"/><Relationship Id="rId11" Type="http://schemas.openxmlformats.org/officeDocument/2006/relationships/image" Target="../media/image4.jpeg"/><Relationship Id="rId5" Type="http://schemas.openxmlformats.org/officeDocument/2006/relationships/hyperlink" Target="http://rodopinews.gr/23999" TargetMode="External"/><Relationship Id="rId15" Type="http://schemas.openxmlformats.org/officeDocument/2006/relationships/image" Target="../media/image8.gif"/><Relationship Id="rId10" Type="http://schemas.openxmlformats.org/officeDocument/2006/relationships/image" Target="../media/image3.gif"/><Relationship Id="rId4" Type="http://schemas.openxmlformats.org/officeDocument/2006/relationships/hyperlink" Target="http://www.triathlonworld.gr/swimmsuit/" TargetMode="External"/><Relationship Id="rId9" Type="http://schemas.openxmlformats.org/officeDocument/2006/relationships/hyperlink" Target="http://el.wikipedia.org/wiki/%CE%88%CE%B4%CF%81%CE%B1%CE%BD%CE%BF" TargetMode="External"/><Relationship Id="rId1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images.google.gr/imgres?imgurl=http://www.astronomia.gr/wiki/images/thumb/e/e8/%CE%93%CE%B1%CE%BB%CE%B9%CE%BB%CE%B1%CE%AF%CE%BF%CF%82.jpg/200px-%CE%93%CE%B1%CE%BB%CE%B9%CE%BB%CE%B1%CE%AF%CE%BF%CF%82.jpg&amp;imgrefurl=http://www.astronomia.gr/wiki/index.php?title=Galileo,_Galilei&amp;h=245&amp;w=200&amp;sz=17&amp;hl=el&amp;start=10&amp;um=1&amp;tbnid=-uVWhOy8eKI5fM:&amp;tbnh=110&amp;tbnw=90&amp;prev=/images?q=%CE%93%CE%B1%CE%BB%CE%B9%CE%BB%CE%B1%CE%AF%CE%BF%CF%82&amp;svnum=10&amp;um=1&amp;hl=el&amp;rlz=1T4SKPB_enGR244GR244&amp;sa=N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4.jpeg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36.wmf"/><Relationship Id="rId9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gif"/><Relationship Id="rId4" Type="http://schemas.openxmlformats.org/officeDocument/2006/relationships/image" Target="../media/image46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gif"/><Relationship Id="rId4" Type="http://schemas.openxmlformats.org/officeDocument/2006/relationships/image" Target="../media/image50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engineering.nyu.edu/" TargetMode="External"/><Relationship Id="rId13" Type="http://schemas.openxmlformats.org/officeDocument/2006/relationships/hyperlink" Target="http://ylikonet200.blogspot.gr/p/blog-page_7109.html" TargetMode="External"/><Relationship Id="rId3" Type="http://schemas.openxmlformats.org/officeDocument/2006/relationships/hyperlink" Target="http://www.seilias.gr/index.php?option=com_content&amp;task=view&amp;id=390&amp;Itemid=32&amp;catid=21" TargetMode="External"/><Relationship Id="rId7" Type="http://schemas.openxmlformats.org/officeDocument/2006/relationships/hyperlink" Target="https://prezi.com/l60otteu5omf/friction/" TargetMode="External"/><Relationship Id="rId12" Type="http://schemas.openxmlformats.org/officeDocument/2006/relationships/hyperlink" Target="https://ekountouris.blogspot.com/2019/12/blog-post_21.html" TargetMode="External"/><Relationship Id="rId2" Type="http://schemas.openxmlformats.org/officeDocument/2006/relationships/hyperlink" Target="http://users.sch.gr/kassetas/zzzzzzTPIBH2.htm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pi.ning.com/files/oyyJWUC*r8iAjjQTglkdz1ZdPYT1nRbPNPWWqzuZtjQ_/file.pdf%22%3e%CE%9C%CE%B5%CF%81%CE%B9%CE%BA%CE%BF%CE%AF%20%CE%BC%CF%8D%CE%B8%CE%BF%CE%B9%20%CE%B3%CE%B9%CE%B1%20%CF%84%CE%B7%CE%BD%20%CE%A4%CE%A1%CE%99%CE%92%CE%97.pdf" TargetMode="External"/><Relationship Id="rId11" Type="http://schemas.openxmlformats.org/officeDocument/2006/relationships/hyperlink" Target="https://drive.google.com/file/d/1uOEEvWapW-9xfrNwPaKmhOqkTmov1-CR/view?usp=sharing" TargetMode="External"/><Relationship Id="rId5" Type="http://schemas.openxmlformats.org/officeDocument/2006/relationships/hyperlink" Target="http://users.sch.gr/dmargaris/page/tribi.htm" TargetMode="External"/><Relationship Id="rId10" Type="http://schemas.openxmlformats.org/officeDocument/2006/relationships/hyperlink" Target="https://www.youtube.com/watch?v=vmO6i5Jrn_0" TargetMode="External"/><Relationship Id="rId4" Type="http://schemas.openxmlformats.org/officeDocument/2006/relationships/hyperlink" Target="http://www.seilias.gr/index.php?option=com_content&amp;task=view&amp;id=94&amp;Itemid=32&amp;catid=21" TargetMode="External"/><Relationship Id="rId9" Type="http://schemas.openxmlformats.org/officeDocument/2006/relationships/hyperlink" Target="http://engineering.nyu.edu/gk12/Information/RAISE_Workshop_PowerPointFiles/Static%20&amp;%20kinetic%20Friction.ppt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merkopanas.blogspot.gr/2018/02/30-hot-potatoes.html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images.google.gr/imgres?imgurl=http://www.astronomia.gr/wiki/images/thumb/e/e8/%CE%93%CE%B1%CE%BB%CE%B9%CE%BB%CE%B1%CE%AF%CE%BF%CF%82.jpg/200px-%CE%93%CE%B1%CE%BB%CE%B9%CE%BB%CE%B1%CE%AF%CE%BF%CF%82.jpg&amp;imgrefurl=http://www.astronomia.gr/wiki/index.php?title=Galileo,_Galilei&amp;h=245&amp;w=200&amp;sz=17&amp;hl=el&amp;start=10&amp;um=1&amp;tbnid=-uVWhOy8eKI5fM:&amp;tbnh=110&amp;tbnw=90&amp;prev=/images?q=%CE%93%CE%B1%CE%BB%CE%B9%CE%BB%CE%B1%CE%AF%CE%BF%CF%82&amp;svnum=10&amp;um=1&amp;hl=el&amp;rlz=1T4SKPB_enGR244GR244&amp;sa=N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cV8dFX5lfTg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Μερκ</a:t>
            </a:r>
            <a:r>
              <a:rPr kumimoji="0" lang="el-G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Παναγιωτόπουλος-Φυσικός        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www.merkopanas.blogspot.gr</a:t>
            </a:r>
            <a:endParaRPr kumimoji="0" lang="el-GR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F53439-851E-44AD-84B1-B6BFC3D0C743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l-GR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1" y="769417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Επεξήγηση με στρογγυλεμένο παραλληλόγραμμο 5"/>
          <p:cNvSpPr/>
          <p:nvPr/>
        </p:nvSpPr>
        <p:spPr>
          <a:xfrm>
            <a:off x="2521509" y="240903"/>
            <a:ext cx="2846920" cy="774086"/>
          </a:xfrm>
          <a:prstGeom prst="wedgeRoundRectCallout">
            <a:avLst>
              <a:gd name="adj1" fmla="val -66142"/>
              <a:gd name="adj2" fmla="val 78321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Ας θυμηθούμε…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521509" y="1049442"/>
                <a:ext cx="7609522" cy="10717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l-GR" sz="2000" b="1" dirty="0" smtClean="0">
                    <a:latin typeface="Comic Sans MS" panose="030F0702030302020204" pitchFamily="66" charset="0"/>
                  </a:rPr>
                  <a:t>Για τις δυνάμεις </a:t>
                </a:r>
                <a:r>
                  <a:rPr lang="el-GR" sz="2000" b="1" dirty="0">
                    <a:latin typeface="Comic Sans MS" panose="030F0702030302020204" pitchFamily="66" charset="0"/>
                  </a:rPr>
                  <a:t>που δρουν </a:t>
                </a:r>
                <a:r>
                  <a:rPr lang="el-GR" sz="2000" b="1" dirty="0" smtClean="0">
                    <a:latin typeface="Comic Sans MS" panose="030F0702030302020204" pitchFamily="66" charset="0"/>
                  </a:rPr>
                  <a:t>σ’ ένα </a:t>
                </a:r>
                <a:r>
                  <a:rPr lang="el-GR" sz="2000" b="1" dirty="0">
                    <a:latin typeface="Comic Sans MS" panose="030F0702030302020204" pitchFamily="66" charset="0"/>
                  </a:rPr>
                  <a:t>σώμα </a:t>
                </a:r>
                <a:r>
                  <a:rPr lang="el-GR" sz="2000" b="1" dirty="0" smtClean="0">
                    <a:latin typeface="Comic Sans MS" panose="030F0702030302020204" pitchFamily="66" charset="0"/>
                  </a:rPr>
                  <a:t>κατά τον άξονα </a:t>
                </a:r>
                <a:r>
                  <a:rPr lang="en-US" sz="2000" b="1" dirty="0" err="1" smtClean="0">
                    <a:latin typeface="Comic Sans MS" panose="030F0702030302020204" pitchFamily="66" charset="0"/>
                  </a:rPr>
                  <a:t>x’x</a:t>
                </a:r>
                <a:r>
                  <a:rPr lang="en-US" sz="2000" b="1" dirty="0" smtClean="0">
                    <a:latin typeface="Comic Sans MS" panose="030F0702030302020204" pitchFamily="66" charset="0"/>
                  </a:rPr>
                  <a:t>,</a:t>
                </a:r>
                <a:r>
                  <a:rPr lang="el-GR" sz="2000" b="1" dirty="0" smtClean="0">
                    <a:latin typeface="Comic Sans MS" panose="030F0702030302020204" pitchFamily="66" charset="0"/>
                  </a:rPr>
                  <a:t> ο </a:t>
                </a:r>
                <a:r>
                  <a:rPr lang="el-GR" sz="2000" b="1" dirty="0">
                    <a:latin typeface="Comic Sans MS" panose="030F0702030302020204" pitchFamily="66" charset="0"/>
                  </a:rPr>
                  <a:t>1</a:t>
                </a:r>
                <a:r>
                  <a:rPr lang="el-GR" sz="2000" b="1" baseline="30000" dirty="0">
                    <a:latin typeface="Comic Sans MS" panose="030F0702030302020204" pitchFamily="66" charset="0"/>
                  </a:rPr>
                  <a:t>ος</a:t>
                </a:r>
                <a:r>
                  <a:rPr lang="el-GR" sz="2000" b="1" dirty="0">
                    <a:latin typeface="Comic Sans MS" panose="030F0702030302020204" pitchFamily="66" charset="0"/>
                  </a:rPr>
                  <a:t> νόμος του </a:t>
                </a:r>
                <a:r>
                  <a:rPr lang="en-US" sz="2000" b="1" dirty="0">
                    <a:latin typeface="Comic Sans MS" panose="030F0702030302020204" pitchFamily="66" charset="0"/>
                  </a:rPr>
                  <a:t>Newton </a:t>
                </a:r>
                <a:r>
                  <a:rPr lang="el-GR" sz="2000" b="1" dirty="0">
                    <a:latin typeface="Comic Sans MS" panose="030F0702030302020204" pitchFamily="66" charset="0"/>
                  </a:rPr>
                  <a:t>βρίσκει εφαρμογή </a:t>
                </a:r>
                <a:r>
                  <a:rPr lang="el-GR" sz="2000" b="1" dirty="0" smtClean="0">
                    <a:latin typeface="Comic Sans MS" panose="030F0702030302020204" pitchFamily="66" charset="0"/>
                  </a:rPr>
                  <a:t>ως</a:t>
                </a:r>
                <a:r>
                  <a:rPr lang="en-US" sz="2000" b="1" dirty="0" smtClean="0">
                    <a:latin typeface="Comic Sans MS" panose="030F0702030302020204" pitchFamily="66" charset="0"/>
                  </a:rPr>
                  <a:t>:</a:t>
                </a:r>
                <a:r>
                  <a:rPr lang="el-GR" sz="2000" b="1" dirty="0" smtClean="0">
                    <a:latin typeface="Comic Sans MS" panose="030F0702030302020204" pitchFamily="66" charset="0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l-GR" sz="2000" b="1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l-GR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l-GR" sz="20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</a:rPr>
                                  <m:t>𝑭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2000" b="1" dirty="0" smtClean="0">
                    <a:latin typeface="Comic Sans MS" panose="030F0702030302020204" pitchFamily="66" charset="0"/>
                  </a:rPr>
                  <a:t> = …….</a:t>
                </a:r>
                <a:endParaRPr lang="el-GR" sz="2000" b="1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1509" y="1049442"/>
                <a:ext cx="7609522" cy="1071768"/>
              </a:xfrm>
              <a:prstGeom prst="rect">
                <a:avLst/>
              </a:prstGeom>
              <a:blipFill>
                <a:blip r:embed="rId3"/>
                <a:stretch>
                  <a:fillRect l="-881" r="-801" b="-61932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9140520" y="1585326"/>
            <a:ext cx="4014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0</a:t>
            </a:r>
            <a:endParaRPr 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170545" y="2236518"/>
                <a:ext cx="8055123" cy="1533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l-GR" sz="2000" b="1" dirty="0" smtClean="0">
                    <a:latin typeface="Comic Sans MS" panose="030F0702030302020204" pitchFamily="66" charset="0"/>
                  </a:rPr>
                  <a:t>Για τις δυνάμεις </a:t>
                </a:r>
                <a:r>
                  <a:rPr lang="el-GR" sz="2000" b="1" dirty="0">
                    <a:latin typeface="Comic Sans MS" panose="030F0702030302020204" pitchFamily="66" charset="0"/>
                  </a:rPr>
                  <a:t>που δρουν </a:t>
                </a:r>
                <a:r>
                  <a:rPr lang="el-GR" sz="2000" b="1" dirty="0" smtClean="0">
                    <a:latin typeface="Comic Sans MS" panose="030F0702030302020204" pitchFamily="66" charset="0"/>
                  </a:rPr>
                  <a:t>σ’ ένα </a:t>
                </a:r>
                <a:r>
                  <a:rPr lang="el-GR" sz="2000" b="1" dirty="0">
                    <a:latin typeface="Comic Sans MS" panose="030F0702030302020204" pitchFamily="66" charset="0"/>
                  </a:rPr>
                  <a:t>σώμα </a:t>
                </a:r>
                <a:r>
                  <a:rPr lang="el-GR" sz="2000" b="1" dirty="0" smtClean="0">
                    <a:latin typeface="Comic Sans MS" panose="030F0702030302020204" pitchFamily="66" charset="0"/>
                  </a:rPr>
                  <a:t>μάζας </a:t>
                </a:r>
                <a:r>
                  <a:rPr lang="en-US" sz="2000" b="1" i="1" dirty="0" smtClean="0">
                    <a:latin typeface="Comic Sans MS" panose="030F0702030302020204" pitchFamily="66" charset="0"/>
                  </a:rPr>
                  <a:t>m</a:t>
                </a:r>
                <a:r>
                  <a:rPr lang="en-US" sz="2000" b="1" dirty="0" smtClean="0">
                    <a:latin typeface="Comic Sans MS" panose="030F0702030302020204" pitchFamily="66" charset="0"/>
                  </a:rPr>
                  <a:t> </a:t>
                </a:r>
                <a:r>
                  <a:rPr lang="el-GR" sz="2000" b="1" dirty="0" smtClean="0">
                    <a:latin typeface="Comic Sans MS" panose="030F0702030302020204" pitchFamily="66" charset="0"/>
                  </a:rPr>
                  <a:t>κατά τον άξονα </a:t>
                </a:r>
                <a:r>
                  <a:rPr lang="en-US" sz="2000" b="1" dirty="0" err="1" smtClean="0">
                    <a:latin typeface="Comic Sans MS" panose="030F0702030302020204" pitchFamily="66" charset="0"/>
                  </a:rPr>
                  <a:t>x’x</a:t>
                </a:r>
                <a:r>
                  <a:rPr lang="el-GR" sz="2000" b="1" dirty="0">
                    <a:latin typeface="Comic Sans MS" panose="030F0702030302020204" pitchFamily="66" charset="0"/>
                  </a:rPr>
                  <a:t> </a:t>
                </a:r>
                <a:r>
                  <a:rPr lang="el-GR" sz="2000" b="1" dirty="0" smtClean="0">
                    <a:latin typeface="Comic Sans MS" panose="030F0702030302020204" pitchFamily="66" charset="0"/>
                  </a:rPr>
                  <a:t>και του προσδίδουν επιτάχυνση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sz="20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sz="2000" b="1" i="1" smtClean="0"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</m:acc>
                  </m:oMath>
                </a14:m>
                <a:r>
                  <a:rPr lang="el-GR" sz="2000" b="1" dirty="0" smtClean="0">
                    <a:latin typeface="Comic Sans MS" panose="030F0702030302020204" pitchFamily="66" charset="0"/>
                  </a:rPr>
                  <a:t>, ο </a:t>
                </a:r>
                <a:r>
                  <a:rPr lang="en-US" sz="2000" b="1" dirty="0" smtClean="0">
                    <a:latin typeface="Comic Sans MS" panose="030F0702030302020204" pitchFamily="66" charset="0"/>
                  </a:rPr>
                  <a:t>2</a:t>
                </a:r>
                <a:r>
                  <a:rPr lang="el-GR" sz="2000" b="1" baseline="30000" dirty="0" err="1" smtClean="0">
                    <a:latin typeface="Comic Sans MS" panose="030F0702030302020204" pitchFamily="66" charset="0"/>
                  </a:rPr>
                  <a:t>ος</a:t>
                </a:r>
                <a:r>
                  <a:rPr lang="el-GR" sz="2000" b="1" dirty="0" smtClean="0">
                    <a:latin typeface="Comic Sans MS" panose="030F0702030302020204" pitchFamily="66" charset="0"/>
                  </a:rPr>
                  <a:t> </a:t>
                </a:r>
                <a:r>
                  <a:rPr lang="el-GR" sz="2000" b="1" dirty="0">
                    <a:latin typeface="Comic Sans MS" panose="030F0702030302020204" pitchFamily="66" charset="0"/>
                  </a:rPr>
                  <a:t>νόμος του </a:t>
                </a:r>
                <a:r>
                  <a:rPr lang="en-US" sz="2000" b="1" dirty="0">
                    <a:latin typeface="Comic Sans MS" panose="030F0702030302020204" pitchFamily="66" charset="0"/>
                  </a:rPr>
                  <a:t>Newton </a:t>
                </a:r>
                <a:r>
                  <a:rPr lang="el-GR" sz="2000" b="1" dirty="0">
                    <a:latin typeface="Comic Sans MS" panose="030F0702030302020204" pitchFamily="66" charset="0"/>
                  </a:rPr>
                  <a:t>βρίσκει εφαρμογή </a:t>
                </a:r>
                <a:r>
                  <a:rPr lang="el-GR" sz="2000" b="1" dirty="0" smtClean="0">
                    <a:latin typeface="Comic Sans MS" panose="030F0702030302020204" pitchFamily="66" charset="0"/>
                  </a:rPr>
                  <a:t>ως</a:t>
                </a:r>
                <a:r>
                  <a:rPr lang="en-US" sz="2000" b="1" dirty="0" smtClean="0">
                    <a:latin typeface="Comic Sans MS" panose="030F0702030302020204" pitchFamily="66" charset="0"/>
                  </a:rPr>
                  <a:t>:</a:t>
                </a:r>
                <a:r>
                  <a:rPr lang="el-GR" sz="2000" b="1" dirty="0" smtClean="0">
                    <a:latin typeface="Comic Sans MS" panose="030F0702030302020204" pitchFamily="66" charset="0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l-GR" sz="2000" b="1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l-GR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l-GR" sz="20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</a:rPr>
                                  <m:t>𝑭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2000" b="1" dirty="0" smtClean="0">
                    <a:latin typeface="Comic Sans MS" panose="030F0702030302020204" pitchFamily="66" charset="0"/>
                  </a:rPr>
                  <a:t> = ……….</a:t>
                </a:r>
                <a:endParaRPr lang="el-GR" sz="2000" b="1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0545" y="2236518"/>
                <a:ext cx="8055123" cy="1533433"/>
              </a:xfrm>
              <a:prstGeom prst="rect">
                <a:avLst/>
              </a:prstGeom>
              <a:blipFill>
                <a:blip r:embed="rId4"/>
                <a:stretch>
                  <a:fillRect l="-757" r="-833" b="-43426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 flipH="1">
                <a:off x="5750312" y="3227440"/>
                <a:ext cx="69137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i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m.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sz="2000" b="1" i="1" dirty="0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sz="2000" b="1" i="1" dirty="0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</m:acc>
                  </m:oMath>
                </a14:m>
                <a:endParaRPr lang="el-GR" sz="2000" b="1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5750312" y="3227440"/>
                <a:ext cx="691376" cy="400110"/>
              </a:xfrm>
              <a:prstGeom prst="rect">
                <a:avLst/>
              </a:prstGeom>
              <a:blipFill>
                <a:blip r:embed="rId5"/>
                <a:stretch>
                  <a:fillRect l="-9649" t="-9091" b="-33333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18"/>
              <p:cNvSpPr txBox="1">
                <a:spLocks noChangeArrowheads="1"/>
              </p:cNvSpPr>
              <p:nvPr/>
            </p:nvSpPr>
            <p:spPr bwMode="auto">
              <a:xfrm>
                <a:off x="2170544" y="3885259"/>
                <a:ext cx="8276476" cy="16873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 fontAlgn="base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l-GR" altLang="el-GR" sz="2000" b="1" kern="0" dirty="0" smtClean="0">
                    <a:latin typeface="Comic Sans MS" pitchFamily="66" charset="0"/>
                  </a:rPr>
                  <a:t>Η συνισταμένη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altLang="el-GR" sz="2000" b="1" i="1" kern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l-GR" sz="2000" b="1" i="1" kern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acc>
                  </m:oMath>
                </a14:m>
                <a:r>
                  <a:rPr lang="el-GR" altLang="el-GR" sz="2000" b="1" kern="0" dirty="0" smtClean="0">
                    <a:latin typeface="Comic Sans MS" pitchFamily="66" charset="0"/>
                  </a:rPr>
                  <a:t> δύο δυνάμεων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altLang="el-GR" sz="2000" b="1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l-GR" altLang="el-GR" sz="2000" b="1" i="1" kern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l-GR" sz="2000" b="1" i="1" kern="0" smtClean="0"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</m:acc>
                      </m:e>
                      <m:sub>
                        <m:r>
                          <a:rPr lang="el-GR" altLang="el-GR" sz="2000" b="1" i="1" kern="0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altLang="el-GR" sz="2000" b="1" kern="0" dirty="0" smtClean="0">
                    <a:latin typeface="Comic Sans MS" pitchFamily="66" charset="0"/>
                  </a:rPr>
                  <a:t> </a:t>
                </a:r>
                <a:r>
                  <a:rPr lang="el-GR" altLang="el-GR" sz="2000" b="1" kern="0" dirty="0" smtClean="0">
                    <a:latin typeface="Comic Sans MS" pitchFamily="66" charset="0"/>
                  </a:rPr>
                  <a:t>και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altLang="el-GR" sz="2000" b="1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l-GR" altLang="el-GR" sz="2000" b="1" i="1" ker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l-GR" sz="2000" b="1" i="1" kern="0"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</m:acc>
                      </m:e>
                      <m:sub>
                        <m:r>
                          <a:rPr lang="el-GR" altLang="el-GR" sz="2000" b="1" i="1" kern="0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l-GR" altLang="el-GR" sz="2000" b="1" kern="0" dirty="0" smtClean="0">
                    <a:latin typeface="Comic Sans MS" pitchFamily="66" charset="0"/>
                  </a:rPr>
                  <a:t> που οι κατευθύνσεις</a:t>
                </a:r>
                <a:r>
                  <a:rPr lang="en-US" altLang="el-GR" sz="2000" b="1" kern="0" dirty="0" smtClean="0">
                    <a:latin typeface="Comic Sans MS" pitchFamily="66" charset="0"/>
                  </a:rPr>
                  <a:t> </a:t>
                </a:r>
                <a:r>
                  <a:rPr lang="el-GR" altLang="el-GR" sz="2000" b="1" kern="0" dirty="0" smtClean="0">
                    <a:latin typeface="Comic Sans MS" pitchFamily="66" charset="0"/>
                  </a:rPr>
                  <a:t>τους σχηματίζουν γωνία </a:t>
                </a:r>
                <a:r>
                  <a:rPr lang="el-GR" altLang="el-GR" sz="2000" b="1" i="1" kern="0" dirty="0" smtClean="0">
                    <a:latin typeface="Comic Sans MS" pitchFamily="66" charset="0"/>
                  </a:rPr>
                  <a:t>φ</a:t>
                </a:r>
                <a:r>
                  <a:rPr lang="el-GR" altLang="el-GR" sz="2000" b="1" kern="0" dirty="0" smtClean="0">
                    <a:latin typeface="Comic Sans MS" pitchFamily="66" charset="0"/>
                  </a:rPr>
                  <a:t> έχει </a:t>
                </a:r>
                <a:r>
                  <a:rPr lang="el-GR" altLang="el-GR" sz="2000" b="1" kern="0" dirty="0">
                    <a:latin typeface="Comic Sans MS" pitchFamily="66" charset="0"/>
                  </a:rPr>
                  <a:t>μέτρο</a:t>
                </a:r>
                <a:r>
                  <a:rPr lang="en-US" altLang="el-GR" sz="2000" b="1" kern="0" dirty="0">
                    <a:latin typeface="Comic Sans MS" pitchFamily="66" charset="0"/>
                  </a:rPr>
                  <a:t> </a:t>
                </a:r>
                <a:r>
                  <a:rPr lang="el-GR" altLang="el-GR" sz="2000" b="1" kern="0" dirty="0">
                    <a:latin typeface="Comic Sans MS" pitchFamily="66" charset="0"/>
                  </a:rPr>
                  <a:t>που υπολογίζεται από τη </a:t>
                </a:r>
                <a:r>
                  <a:rPr lang="el-GR" altLang="el-GR" sz="2000" b="1" kern="0" dirty="0" smtClean="0">
                    <a:latin typeface="Comic Sans MS" pitchFamily="66" charset="0"/>
                  </a:rPr>
                  <a:t>σχέση</a:t>
                </a:r>
                <a:r>
                  <a:rPr lang="en-US" altLang="el-GR" sz="2000" b="1" kern="0" dirty="0" smtClean="0">
                    <a:latin typeface="Comic Sans MS" pitchFamily="66" charset="0"/>
                  </a:rPr>
                  <a:t>:</a:t>
                </a:r>
              </a:p>
              <a:p>
                <a:pPr algn="just" fontAlgn="base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l-GR" altLang="el-GR" sz="2000" b="1" kern="0" dirty="0" smtClean="0">
                    <a:latin typeface="Comic Sans MS" pitchFamily="66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l-GR" sz="2000" b="1" i="1" kern="0" smtClean="0"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altLang="el-GR" sz="2000" b="1" i="1" kern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el-GR" sz="2000" b="1" kern="0" dirty="0" smtClean="0">
                    <a:latin typeface="Comic Sans MS" pitchFamily="66" charset="0"/>
                  </a:rPr>
                  <a:t> ……………………………………………….</a:t>
                </a:r>
                <a:r>
                  <a:rPr lang="el-GR" altLang="el-GR" sz="2000" b="1" kern="0" dirty="0" smtClean="0">
                    <a:latin typeface="Comic Sans MS" pitchFamily="66" charset="0"/>
                  </a:rPr>
                  <a:t>                 </a:t>
                </a:r>
                <a:endParaRPr lang="el-GR" altLang="el-GR" sz="2000" b="1" kern="0" dirty="0">
                  <a:latin typeface="Comic Sans MS" pitchFamily="66" charset="0"/>
                </a:endParaRPr>
              </a:p>
            </p:txBody>
          </p:sp>
        </mc:Choice>
        <mc:Fallback xmlns="">
          <p:sp>
            <p:nvSpPr>
              <p:cNvPr id="11" name="Text 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70544" y="3885259"/>
                <a:ext cx="8276476" cy="1687321"/>
              </a:xfrm>
              <a:prstGeom prst="rect">
                <a:avLst/>
              </a:prstGeom>
              <a:blipFill>
                <a:blip r:embed="rId6"/>
                <a:stretch>
                  <a:fillRect l="-736" r="-810" b="-216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849817" y="4852059"/>
                <a:ext cx="3100592" cy="6263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l-GR" sz="20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el-GR" sz="20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+ </m:t>
                          </m:r>
                          <m:sSubSup>
                            <m:sSubSupPr>
                              <m:ctrlP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  <m:sup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𝟐</m:t>
                          </m:r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  <m:r>
                            <a:rPr lang="el-GR" sz="20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l-GR" sz="2000" b="1" i="0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𝛔𝛖𝛎</m:t>
                          </m:r>
                          <m:r>
                            <a:rPr lang="el-GR" sz="20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𝝋</m:t>
                          </m:r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rad>
                    </m:oMath>
                  </m:oMathPara>
                </a14:m>
                <a:endParaRPr lang="el-GR" sz="2000" b="1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9817" y="4852059"/>
                <a:ext cx="3100592" cy="626325"/>
              </a:xfrm>
              <a:prstGeom prst="rect">
                <a:avLst/>
              </a:prstGeom>
              <a:blipFill>
                <a:blip r:embed="rId7"/>
                <a:stretch>
                  <a:fillRect r="-393" b="-6796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11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9" grpId="0"/>
      <p:bldP spid="10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dirty="0" err="1"/>
              <a:t>Μερκ</a:t>
            </a:r>
            <a:r>
              <a:rPr lang="el-GR" dirty="0"/>
              <a:t>. Παναγιωτόπουλος - Φυσικός                      </a:t>
            </a:r>
            <a:r>
              <a:rPr lang="en-US" dirty="0"/>
              <a:t>www.merkopanas.blogspot.gr</a:t>
            </a:r>
            <a:endParaRPr lang="el-GR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1840DC-E67A-4248-B0A6-E22DC9FCFFA8}" type="slidenum">
              <a:rPr lang="el-GR"/>
              <a:pPr>
                <a:defRPr/>
              </a:pPr>
              <a:t>10</a:t>
            </a:fld>
            <a:endParaRPr lang="el-GR"/>
          </a:p>
        </p:txBody>
      </p:sp>
      <p:sp>
        <p:nvSpPr>
          <p:cNvPr id="29" name="Έλλειψη 28"/>
          <p:cNvSpPr/>
          <p:nvPr/>
        </p:nvSpPr>
        <p:spPr>
          <a:xfrm>
            <a:off x="3289301" y="3600451"/>
            <a:ext cx="157163" cy="1428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grpSp>
        <p:nvGrpSpPr>
          <p:cNvPr id="45" name="Ομάδα 44"/>
          <p:cNvGrpSpPr>
            <a:grpSpLocks/>
          </p:cNvGrpSpPr>
          <p:nvPr/>
        </p:nvGrpSpPr>
        <p:grpSpPr bwMode="auto">
          <a:xfrm>
            <a:off x="2301876" y="2752726"/>
            <a:ext cx="7777163" cy="3141663"/>
            <a:chOff x="777889" y="2737386"/>
            <a:chExt cx="7778619" cy="3140631"/>
          </a:xfrm>
        </p:grpSpPr>
        <p:cxnSp>
          <p:nvCxnSpPr>
            <p:cNvPr id="5" name="Ευθεία γραμμή σύνδεσης 4"/>
            <p:cNvCxnSpPr/>
            <p:nvPr/>
          </p:nvCxnSpPr>
          <p:spPr>
            <a:xfrm>
              <a:off x="6084307" y="5011527"/>
              <a:ext cx="2472201" cy="0"/>
            </a:xfrm>
            <a:prstGeom prst="line">
              <a:avLst/>
            </a:prstGeom>
            <a:ln w="57150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515" name="Ομάδα 43"/>
            <p:cNvGrpSpPr>
              <a:grpSpLocks/>
            </p:cNvGrpSpPr>
            <p:nvPr/>
          </p:nvGrpSpPr>
          <p:grpSpPr bwMode="auto">
            <a:xfrm>
              <a:off x="777889" y="2737386"/>
              <a:ext cx="7778619" cy="3140631"/>
              <a:chOff x="777889" y="2737386"/>
              <a:chExt cx="7778619" cy="3140631"/>
            </a:xfrm>
          </p:grpSpPr>
          <p:sp>
            <p:nvSpPr>
              <p:cNvPr id="11" name="Ορθογώνιο 10"/>
              <p:cNvSpPr/>
              <p:nvPr/>
            </p:nvSpPr>
            <p:spPr>
              <a:xfrm>
                <a:off x="777889" y="5014701"/>
                <a:ext cx="7778619" cy="863316"/>
              </a:xfrm>
              <a:prstGeom prst="rect">
                <a:avLst/>
              </a:prstGeom>
              <a:pattFill prst="horzBrick">
                <a:fgClr>
                  <a:srgbClr val="FF0000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l-GR"/>
              </a:p>
            </p:txBody>
          </p:sp>
          <p:sp>
            <p:nvSpPr>
              <p:cNvPr id="12" name="Ορθογώνιο τρίγωνο 11"/>
              <p:cNvSpPr/>
              <p:nvPr/>
            </p:nvSpPr>
            <p:spPr>
              <a:xfrm>
                <a:off x="777889" y="2737386"/>
                <a:ext cx="2281665" cy="2277315"/>
              </a:xfrm>
              <a:prstGeom prst="rtTriangle">
                <a:avLst/>
              </a:prstGeom>
              <a:pattFill prst="horzBrick">
                <a:fgClr>
                  <a:srgbClr val="FF0000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l-GR"/>
              </a:p>
            </p:txBody>
          </p:sp>
        </p:grpSp>
        <p:cxnSp>
          <p:nvCxnSpPr>
            <p:cNvPr id="10" name="Ευθεία γραμμή σύνδεσης 9"/>
            <p:cNvCxnSpPr>
              <a:stCxn id="12" idx="0"/>
            </p:cNvCxnSpPr>
            <p:nvPr/>
          </p:nvCxnSpPr>
          <p:spPr>
            <a:xfrm>
              <a:off x="777889" y="2737386"/>
              <a:ext cx="2281665" cy="2277315"/>
            </a:xfrm>
            <a:prstGeom prst="line">
              <a:avLst/>
            </a:prstGeom>
            <a:ln w="57150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Ευθεία γραμμή σύνδεσης 20"/>
            <p:cNvCxnSpPr/>
            <p:nvPr/>
          </p:nvCxnSpPr>
          <p:spPr>
            <a:xfrm>
              <a:off x="3059554" y="5014701"/>
              <a:ext cx="3097792" cy="0"/>
            </a:xfrm>
            <a:prstGeom prst="line">
              <a:avLst/>
            </a:prstGeom>
            <a:ln w="57150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Έλλειψη 40"/>
          <p:cNvSpPr/>
          <p:nvPr/>
        </p:nvSpPr>
        <p:spPr>
          <a:xfrm>
            <a:off x="3800476" y="4100513"/>
            <a:ext cx="157163" cy="144462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42" name="Έλλειψη 41"/>
          <p:cNvSpPr/>
          <p:nvPr/>
        </p:nvSpPr>
        <p:spPr>
          <a:xfrm>
            <a:off x="6084888" y="4840289"/>
            <a:ext cx="157162" cy="142875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43" name="Έλλειψη 42"/>
          <p:cNvSpPr/>
          <p:nvPr/>
        </p:nvSpPr>
        <p:spPr>
          <a:xfrm>
            <a:off x="8040688" y="4841876"/>
            <a:ext cx="157162" cy="144463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456850" y="354669"/>
            <a:ext cx="934974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l-GR" altLang="el-GR" dirty="0"/>
              <a:t>Συνεπώς, αν υπάρχει ένα «απείρου μήκους» οριζόντιο επίπεδο, </a:t>
            </a:r>
            <a:r>
              <a:rPr lang="el-GR" altLang="el-G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σφαίρα</a:t>
            </a:r>
            <a:r>
              <a:rPr lang="el-GR" altLang="el-GR" dirty="0"/>
              <a:t> </a:t>
            </a:r>
            <a:r>
              <a:rPr lang="el-GR" altLang="el-G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θα </a:t>
            </a:r>
            <a:r>
              <a:rPr lang="el-GR" altLang="el-G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κινείται </a:t>
            </a:r>
            <a:r>
              <a:rPr lang="el-GR" altLang="el-G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συνεχώς</a:t>
            </a:r>
            <a:r>
              <a:rPr lang="el-GR" altLang="el-GR" dirty="0" smtClean="0"/>
              <a:t> προσπαθώντας να φτάσει </a:t>
            </a:r>
            <a:r>
              <a:rPr lang="el-GR" altLang="el-GR" dirty="0"/>
              <a:t>στο αρχικό </a:t>
            </a:r>
            <a:r>
              <a:rPr lang="el-GR" altLang="el-GR" dirty="0" smtClean="0"/>
              <a:t>ύψος, </a:t>
            </a:r>
            <a:r>
              <a:rPr lang="el-GR" altLang="el-GR" dirty="0"/>
              <a:t>χωρίς βέβαια να </a:t>
            </a:r>
            <a:r>
              <a:rPr lang="el-GR" altLang="el-GR" dirty="0" smtClean="0"/>
              <a:t>καταφέρει ποτέ να </a:t>
            </a:r>
            <a:r>
              <a:rPr lang="el-GR" altLang="el-GR" dirty="0"/>
              <a:t>φτάσει</a:t>
            </a:r>
            <a:r>
              <a:rPr lang="en-US" altLang="el-GR" dirty="0"/>
              <a:t> </a:t>
            </a:r>
            <a:r>
              <a:rPr lang="el-GR" altLang="el-GR" dirty="0"/>
              <a:t>εκεί.</a:t>
            </a:r>
          </a:p>
        </p:txBody>
      </p:sp>
      <p:grpSp>
        <p:nvGrpSpPr>
          <p:cNvPr id="13" name="Ομάδα 12"/>
          <p:cNvGrpSpPr/>
          <p:nvPr/>
        </p:nvGrpSpPr>
        <p:grpSpPr>
          <a:xfrm>
            <a:off x="9551988" y="4865688"/>
            <a:ext cx="426402" cy="144462"/>
            <a:chOff x="9551988" y="4865688"/>
            <a:chExt cx="426402" cy="144462"/>
          </a:xfrm>
        </p:grpSpPr>
        <p:sp>
          <p:nvSpPr>
            <p:cNvPr id="33" name="Έλλειψη 32"/>
            <p:cNvSpPr/>
            <p:nvPr/>
          </p:nvSpPr>
          <p:spPr>
            <a:xfrm>
              <a:off x="9551988" y="4865688"/>
              <a:ext cx="158750" cy="14446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l-GR"/>
            </a:p>
          </p:txBody>
        </p:sp>
        <p:cxnSp>
          <p:nvCxnSpPr>
            <p:cNvPr id="8" name="Ευθύγραμμο βέλος σύνδεσης 7"/>
            <p:cNvCxnSpPr>
              <a:stCxn id="33" idx="6"/>
            </p:cNvCxnSpPr>
            <p:nvPr/>
          </p:nvCxnSpPr>
          <p:spPr>
            <a:xfrm>
              <a:off x="9710738" y="4937919"/>
              <a:ext cx="267652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876580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with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1" grpId="0" animBg="1"/>
      <p:bldP spid="42" grpId="0" animBg="1"/>
      <p:bldP spid="43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Μερκ. Παναγιωτόπουλος - Φυσικός                      </a:t>
            </a:r>
            <a:r>
              <a:rPr lang="en-US"/>
              <a:t>www.merkopanas.blogspot.gr</a:t>
            </a:r>
            <a:endParaRPr lang="el-GR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D962F1-0100-4AA9-A2F9-D7D2946E4192}" type="slidenum">
              <a:rPr lang="el-GR"/>
              <a:pPr>
                <a:defRPr/>
              </a:pPr>
              <a:t>11</a:t>
            </a:fld>
            <a:endParaRPr lang="el-GR"/>
          </a:p>
        </p:txBody>
      </p:sp>
      <p:sp>
        <p:nvSpPr>
          <p:cNvPr id="5" name="Επεξήγηση με σύννεφο 4"/>
          <p:cNvSpPr/>
          <p:nvPr/>
        </p:nvSpPr>
        <p:spPr>
          <a:xfrm>
            <a:off x="7795260" y="150537"/>
            <a:ext cx="2857500" cy="1211263"/>
          </a:xfrm>
          <a:prstGeom prst="cloudCallout">
            <a:avLst>
              <a:gd name="adj1" fmla="val 59408"/>
              <a:gd name="adj2" fmla="val 36253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el-GR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Δηλαδή, τι είναι η Τριβή</a:t>
            </a:r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;</a:t>
            </a:r>
            <a:endParaRPr lang="el-GR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2538" name="Picture 5" descr="200px-%CE%93%CE%B1%CE%BB%CE%B9%CE%BB%CE%B1%CE%AF%CE%BF%CF%8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28" y="3362464"/>
            <a:ext cx="914833" cy="1118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Επεξήγηση με στρογγυλεμένο παραλληλόγραμμο 14"/>
          <p:cNvSpPr/>
          <p:nvPr/>
        </p:nvSpPr>
        <p:spPr>
          <a:xfrm>
            <a:off x="3000376" y="4005264"/>
            <a:ext cx="6335713" cy="1944687"/>
          </a:xfrm>
          <a:prstGeom prst="wedgeRoundRectCallout">
            <a:avLst>
              <a:gd name="adj1" fmla="val 49600"/>
              <a:gd name="adj2" fmla="val -62358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grpSp>
        <p:nvGrpSpPr>
          <p:cNvPr id="10" name="Ομάδα 9"/>
          <p:cNvGrpSpPr/>
          <p:nvPr/>
        </p:nvGrpSpPr>
        <p:grpSpPr>
          <a:xfrm>
            <a:off x="1639921" y="3779232"/>
            <a:ext cx="7696168" cy="2464115"/>
            <a:chOff x="1639921" y="3779232"/>
            <a:chExt cx="7696168" cy="2464115"/>
          </a:xfrm>
        </p:grpSpPr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1951833" y="3779232"/>
              <a:ext cx="7272177" cy="230832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defRPr/>
              </a:pPr>
              <a:r>
                <a:rPr lang="en-US" altLang="el-GR" sz="2400" b="1" dirty="0">
                  <a:latin typeface="Comic Sans MS" pitchFamily="66" charset="0"/>
                </a:rPr>
                <a:t>Η</a:t>
              </a:r>
              <a:r>
                <a:rPr lang="en-US" altLang="el-GR" sz="2400" b="1" dirty="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 </a:t>
              </a:r>
              <a:r>
                <a:rPr lang="en-US" altLang="el-GR" sz="2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Τρι</a:t>
              </a:r>
              <a:r>
                <a:rPr lang="en-US" altLang="el-GR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βή είναι δύναμη αντίστασης</a:t>
              </a:r>
              <a:r>
                <a:rPr lang="en-US" altLang="el-GR" sz="2400" b="1" dirty="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 </a:t>
              </a:r>
              <a:r>
                <a:rPr lang="en-US" altLang="el-GR" sz="2400" b="1" dirty="0">
                  <a:latin typeface="Comic Sans MS" pitchFamily="66" charset="0"/>
                </a:rPr>
                <a:t>που</a:t>
              </a:r>
              <a:r>
                <a:rPr lang="en-US" altLang="el-GR" sz="2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 </a:t>
              </a:r>
              <a:r>
                <a:rPr lang="en-US" altLang="el-GR" sz="2400" b="1" dirty="0">
                  <a:latin typeface="Comic Sans MS" pitchFamily="66" charset="0"/>
                </a:rPr>
                <a:t>εκδηλώνεται</a:t>
              </a:r>
              <a:r>
                <a:rPr lang="en-US" altLang="el-GR" sz="2400" b="1" dirty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 </a:t>
              </a:r>
              <a:r>
                <a:rPr lang="en-US" altLang="el-GR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ενάντια</a:t>
              </a:r>
              <a:r>
                <a:rPr lang="en-US" altLang="el-GR" sz="2400" b="1" dirty="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 </a:t>
              </a:r>
              <a:r>
                <a:rPr lang="en-US" altLang="el-GR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σε </a:t>
              </a:r>
              <a:r>
                <a:rPr lang="en-US" altLang="el-GR" sz="2400" b="1" dirty="0">
                  <a:latin typeface="Comic Sans MS" pitchFamily="66" charset="0"/>
                </a:rPr>
                <a:t>οποιαδήποτε</a:t>
              </a:r>
              <a:r>
                <a:rPr lang="en-US" altLang="el-GR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 μετακίνηση</a:t>
              </a:r>
              <a:r>
                <a:rPr lang="en-US" altLang="el-GR" sz="2400" b="1" dirty="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 </a:t>
              </a:r>
              <a:r>
                <a:rPr lang="en-US" altLang="el-GR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μερών</a:t>
              </a:r>
              <a:r>
                <a:rPr lang="en-US" altLang="el-GR" sz="2400" b="1" dirty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 </a:t>
              </a:r>
              <a:r>
                <a:rPr lang="en-US" altLang="el-GR" sz="2400" b="1" dirty="0">
                  <a:latin typeface="Comic Sans MS" pitchFamily="66" charset="0"/>
                </a:rPr>
                <a:t>του </a:t>
              </a:r>
              <a:r>
                <a:rPr lang="el-GR" altLang="el-GR" sz="2400" b="1" dirty="0">
                  <a:latin typeface="Comic Sans MS" panose="030F0702030302020204" pitchFamily="66" charset="0"/>
                </a:rPr>
                <a:t>ίδιου</a:t>
              </a:r>
              <a:r>
                <a:rPr lang="en-US" altLang="el-GR" sz="2400" b="1" dirty="0">
                  <a:latin typeface="Comic Sans MS" pitchFamily="66" charset="0"/>
                </a:rPr>
                <a:t> </a:t>
              </a:r>
              <a:r>
                <a:rPr lang="en-US" altLang="el-GR" sz="2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σώμ</a:t>
              </a:r>
              <a:r>
                <a:rPr lang="en-US" altLang="el-GR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ατος</a:t>
              </a:r>
              <a:r>
                <a:rPr lang="en-US" altLang="el-GR" sz="2400" b="1" dirty="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 </a:t>
              </a:r>
              <a:r>
                <a:rPr lang="en-US" altLang="el-GR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ή στην σχετική κίνηση</a:t>
              </a:r>
              <a:r>
                <a:rPr lang="en-US" altLang="el-GR" sz="2400" b="1" dirty="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 </a:t>
              </a:r>
              <a:r>
                <a:rPr lang="en-US" altLang="el-GR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δύο σωμάτων</a:t>
              </a:r>
              <a:r>
                <a:rPr lang="en-US" altLang="el-GR" sz="2400" b="1" dirty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 </a:t>
              </a:r>
              <a:r>
                <a:rPr lang="en-US" altLang="el-GR" sz="2400" b="1" dirty="0">
                  <a:latin typeface="Comic Sans MS" pitchFamily="66" charset="0"/>
                </a:rPr>
                <a:t>που οι επιφάνειές τους εφάπτονται.</a:t>
              </a:r>
              <a:endParaRPr lang="el-GR" altLang="el-GR" sz="2400" b="1" dirty="0">
                <a:latin typeface="Comic Sans MS" pitchFamily="66" charset="0"/>
              </a:endParaRPr>
            </a:p>
          </p:txBody>
        </p:sp>
        <p:sp>
          <p:nvSpPr>
            <p:cNvPr id="16" name="Επεξήγηση με στρογγυλεμένο παραλληλόγραμμο 15"/>
            <p:cNvSpPr/>
            <p:nvPr/>
          </p:nvSpPr>
          <p:spPr bwMode="auto">
            <a:xfrm>
              <a:off x="1639921" y="3779232"/>
              <a:ext cx="7696168" cy="2464115"/>
            </a:xfrm>
            <a:prstGeom prst="wedgeRoundRectCallout">
              <a:avLst>
                <a:gd name="adj1" fmla="val -55096"/>
                <a:gd name="adj2" fmla="val -26959"/>
                <a:gd name="adj3" fmla="val 1666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l-GR"/>
            </a:p>
          </p:txBody>
        </p:sp>
      </p:grpSp>
      <p:pic>
        <p:nvPicPr>
          <p:cNvPr id="18" name="Picture 1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2"/>
              </a:clrFrom>
              <a:clrTo>
                <a:srgbClr val="FEFE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6425" y="1154114"/>
            <a:ext cx="815975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Ομάδα 8"/>
          <p:cNvGrpSpPr/>
          <p:nvPr/>
        </p:nvGrpSpPr>
        <p:grpSpPr>
          <a:xfrm>
            <a:off x="1362394" y="1418302"/>
            <a:ext cx="6664006" cy="1954530"/>
            <a:chOff x="2783840" y="1697199"/>
            <a:chExt cx="7029450" cy="1954530"/>
          </a:xfrm>
        </p:grpSpPr>
        <p:sp>
          <p:nvSpPr>
            <p:cNvPr id="6" name="Επεξήγηση με στρογγυλεμένο παραλληλόγραμμο 5"/>
            <p:cNvSpPr/>
            <p:nvPr/>
          </p:nvSpPr>
          <p:spPr>
            <a:xfrm>
              <a:off x="2783840" y="1697199"/>
              <a:ext cx="7029450" cy="1954530"/>
            </a:xfrm>
            <a:prstGeom prst="wedgeRoundRectCallout">
              <a:avLst>
                <a:gd name="adj1" fmla="val -52215"/>
                <a:gd name="adj2" fmla="val 45541"/>
                <a:gd name="adj3" fmla="val 1666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7" name="Ορθογώνιο 6"/>
            <p:cNvSpPr/>
            <p:nvPr/>
          </p:nvSpPr>
          <p:spPr>
            <a:xfrm>
              <a:off x="2973072" y="1703230"/>
              <a:ext cx="6650987" cy="16930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ct val="50000"/>
                </a:spcBef>
                <a:defRPr/>
              </a:pPr>
              <a:r>
                <a:rPr lang="el-GR" altLang="el-GR" sz="2400" b="1" dirty="0">
                  <a:latin typeface="Comic Sans MS" pitchFamily="66" charset="0"/>
                </a:rPr>
                <a:t>Είναι μια </a:t>
              </a:r>
              <a:r>
                <a:rPr lang="el-GR" altLang="el-GR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δύναμη από επαφή</a:t>
              </a:r>
              <a:r>
                <a:rPr lang="el-GR" altLang="el-GR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 </a:t>
              </a:r>
              <a:r>
                <a:rPr lang="el-GR" altLang="el-GR" sz="2400" b="1" dirty="0">
                  <a:latin typeface="Comic Sans MS" pitchFamily="66" charset="0"/>
                </a:rPr>
                <a:t>και μπορεί να αναπτυχθεί ανάμεσα σε δύο σώματα ανεξάρτητα αν είναι στερεά, υγρά ή αέρια.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96376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Μερκ. Παναγιωτόπουλος - Φυσικός                      </a:t>
            </a:r>
            <a:r>
              <a:rPr lang="en-US"/>
              <a:t>www.merkopanas.blogspot.gr</a:t>
            </a:r>
            <a:endParaRPr lang="el-GR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4DAAEA-A20F-4937-967C-C6F77B1DABCB}" type="slidenum">
              <a:rPr lang="el-GR"/>
              <a:pPr>
                <a:defRPr/>
              </a:pPr>
              <a:t>12</a:t>
            </a:fld>
            <a:endParaRPr lang="el-GR"/>
          </a:p>
        </p:txBody>
      </p:sp>
      <p:sp>
        <p:nvSpPr>
          <p:cNvPr id="8" name="Επεξήγηση με σύννεφο 7"/>
          <p:cNvSpPr/>
          <p:nvPr/>
        </p:nvSpPr>
        <p:spPr bwMode="auto">
          <a:xfrm>
            <a:off x="6745185" y="182018"/>
            <a:ext cx="4522471" cy="1597141"/>
          </a:xfrm>
          <a:prstGeom prst="cloudCallout">
            <a:avLst>
              <a:gd name="adj1" fmla="val 47846"/>
              <a:gd name="adj2" fmla="val 41734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el-GR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Ποια είναι η αιτία αυτής της δύναμης που τη λέμε 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Τριβή</a:t>
            </a:r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;</a:t>
            </a:r>
            <a:endParaRPr lang="el-GR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3559" name="Picture 5" descr="200px-%CE%93%CE%B1%CE%BB%CE%B9%CE%BB%CE%B1%CE%AF%CE%BF%CF%8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4140" y="3551861"/>
            <a:ext cx="1051630" cy="1285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Επεξήγηση με στρογγυλεμένο παραλληλόγραμμο 9"/>
          <p:cNvSpPr/>
          <p:nvPr/>
        </p:nvSpPr>
        <p:spPr bwMode="auto">
          <a:xfrm>
            <a:off x="1690357" y="1883601"/>
            <a:ext cx="7205006" cy="2041278"/>
          </a:xfrm>
          <a:prstGeom prst="wedgeRoundRectCallout">
            <a:avLst>
              <a:gd name="adj1" fmla="val 61573"/>
              <a:gd name="adj2" fmla="val 42698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50000"/>
              </a:lnSpc>
              <a:defRPr/>
            </a:pPr>
            <a:r>
              <a:rPr lang="el-GR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Όσο λεία κι αν φαίνεται 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η επιφάνεια </a:t>
            </a:r>
            <a:r>
              <a:rPr lang="el-GR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ενός στερεού, είναι 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γεμάτη από προεξοχές και κοιλότητες</a:t>
            </a:r>
            <a:r>
              <a:rPr lang="el-GR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. Έτσι, όταν δύο στερεά αρχίσουν να κινούνται το ένα ως προς το άλλο, </a:t>
            </a:r>
            <a:r>
              <a:rPr lang="el-GR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οι ανωμαλίες των επιφανειών εμπλέκονται μεταξύ τους.  </a:t>
            </a:r>
          </a:p>
        </p:txBody>
      </p:sp>
      <p:sp>
        <p:nvSpPr>
          <p:cNvPr id="14" name="Επεξήγηση με στρογγυλεμένο παραλληλόγραμμο 13"/>
          <p:cNvSpPr/>
          <p:nvPr/>
        </p:nvSpPr>
        <p:spPr>
          <a:xfrm>
            <a:off x="2270724" y="4420683"/>
            <a:ext cx="7227605" cy="1439863"/>
          </a:xfrm>
          <a:prstGeom prst="wedgeRoundRectCallout">
            <a:avLst>
              <a:gd name="adj1" fmla="val 52502"/>
              <a:gd name="adj2" fmla="val -79683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50000"/>
              </a:lnSpc>
              <a:defRPr/>
            </a:pPr>
            <a:r>
              <a:rPr lang="el-GR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Δηλαδή,</a:t>
            </a:r>
            <a:r>
              <a:rPr lang="el-GR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η</a:t>
            </a:r>
            <a:r>
              <a:rPr lang="el-GR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Τριβή</a:t>
            </a:r>
            <a:r>
              <a:rPr lang="el-GR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αναπτύσσεται ανάμεσα σε δύο στερεά σώματα λίγο πριν αυτά αρχίσουν να </a:t>
            </a:r>
            <a:r>
              <a:rPr lang="el-GR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κινούνται, </a:t>
            </a:r>
            <a:r>
              <a:rPr lang="el-GR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αλλά και κατά τη διάρκεια της κίνησης του ενός ως προς το άλλο.</a:t>
            </a:r>
          </a:p>
        </p:txBody>
      </p:sp>
      <p:pic>
        <p:nvPicPr>
          <p:cNvPr id="12" name="Picture 1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2"/>
              </a:clrFrom>
              <a:clrTo>
                <a:srgbClr val="FEFE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5807" y="1586984"/>
            <a:ext cx="815975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175" y="-114474"/>
            <a:ext cx="4199249" cy="205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96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Μερκ. Παναγιωτόπουλος - Φυσικός                      </a:t>
            </a:r>
            <a:r>
              <a:rPr lang="en-US"/>
              <a:t>www.merkopanas.blogspot.gr</a:t>
            </a:r>
            <a:endParaRPr lang="el-GR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47B618-9AA9-4A77-A86C-812F1CEAE463}" type="slidenum">
              <a:rPr lang="el-GR"/>
              <a:pPr>
                <a:defRPr/>
              </a:pPr>
              <a:t>13</a:t>
            </a:fld>
            <a:endParaRPr lang="el-GR"/>
          </a:p>
        </p:txBody>
      </p:sp>
      <p:sp>
        <p:nvSpPr>
          <p:cNvPr id="8" name="TextBox 7"/>
          <p:cNvSpPr txBox="1"/>
          <p:nvPr/>
        </p:nvSpPr>
        <p:spPr>
          <a:xfrm>
            <a:off x="1531467" y="1992477"/>
            <a:ext cx="7129462" cy="2616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l-GR" sz="2000" b="1" dirty="0">
                <a:latin typeface="Comic Sans MS" pitchFamily="66" charset="0"/>
              </a:rPr>
              <a:t> τη  </a:t>
            </a:r>
            <a:r>
              <a:rPr 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Στατική Τριβή </a:t>
            </a:r>
            <a:r>
              <a:rPr lang="el-GR" sz="2000" b="1" dirty="0">
                <a:latin typeface="Comic Sans MS" pitchFamily="66" charset="0"/>
              </a:rPr>
              <a:t> </a:t>
            </a:r>
          </a:p>
          <a:p>
            <a:pPr>
              <a:defRPr/>
            </a:pPr>
            <a:endParaRPr lang="en-US" sz="2000" b="1" dirty="0">
              <a:latin typeface="Comic Sans MS" pitchFamily="66" charset="0"/>
            </a:endParaRPr>
          </a:p>
          <a:p>
            <a:pPr>
              <a:defRPr/>
            </a:pPr>
            <a:endParaRPr lang="en-US" sz="2000" b="1" dirty="0">
              <a:latin typeface="Comic Sans MS" pitchFamily="66" charset="0"/>
            </a:endParaRPr>
          </a:p>
          <a:p>
            <a:pPr>
              <a:defRPr/>
            </a:pPr>
            <a:endParaRPr lang="en-US" sz="2000" b="1" dirty="0">
              <a:latin typeface="Comic Sans MS" pitchFamily="66" charset="0"/>
            </a:endParaRPr>
          </a:p>
          <a:p>
            <a:pPr>
              <a:defRPr/>
            </a:pPr>
            <a:endParaRPr lang="en-US" sz="2000" b="1" dirty="0">
              <a:latin typeface="Comic Sans MS" pitchFamily="66" charset="0"/>
            </a:endParaRPr>
          </a:p>
          <a:p>
            <a:pPr>
              <a:defRPr/>
            </a:pPr>
            <a:endParaRPr lang="el-GR" sz="2000" b="1" dirty="0">
              <a:latin typeface="Comic Sans MS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l-GR" sz="2000" b="1" dirty="0">
                <a:latin typeface="Comic Sans MS" pitchFamily="66" charset="0"/>
              </a:rPr>
              <a:t> την  </a:t>
            </a:r>
            <a:r>
              <a:rPr 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Τριβή Ολίσθησης</a:t>
            </a:r>
            <a:endParaRPr lang="el-GR" sz="3200" b="1" dirty="0"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6599857" y="2900467"/>
            <a:ext cx="27288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τ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ο σώμα δεν κινείται</a:t>
            </a:r>
            <a:endParaRPr 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9" name="Ομάδα 8"/>
          <p:cNvGrpSpPr/>
          <p:nvPr/>
        </p:nvGrpSpPr>
        <p:grpSpPr>
          <a:xfrm>
            <a:off x="6456363" y="1584326"/>
            <a:ext cx="3822700" cy="1454403"/>
            <a:chOff x="6456363" y="1584326"/>
            <a:chExt cx="3822700" cy="1454403"/>
          </a:xfrm>
        </p:grpSpPr>
        <p:pic>
          <p:nvPicPr>
            <p:cNvPr id="24589" name="Picture 2" descr="C:\Users\Merkouris\Desktop\Χωρίς τίτλο.jp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6363" y="1628847"/>
              <a:ext cx="3806201" cy="1409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 bwMode="auto">
            <a:xfrm>
              <a:off x="6600825" y="1584326"/>
              <a:ext cx="1192213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l-GR" sz="16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δύναμη που δρα</a:t>
              </a:r>
            </a:p>
          </p:txBody>
        </p:sp>
        <p:sp>
          <p:nvSpPr>
            <p:cNvPr id="24592" name="TextBox 8"/>
            <p:cNvSpPr txBox="1">
              <a:spLocks noChangeArrowheads="1"/>
            </p:cNvSpPr>
            <p:nvPr/>
          </p:nvSpPr>
          <p:spPr bwMode="auto">
            <a:xfrm>
              <a:off x="9195762" y="1876766"/>
              <a:ext cx="1083301" cy="584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el-GR" altLang="el-GR" sz="1600"/>
                <a:t>στατική τριβή</a:t>
              </a:r>
            </a:p>
          </p:txBody>
        </p:sp>
      </p:grpSp>
      <p:sp>
        <p:nvSpPr>
          <p:cNvPr id="12" name="TextBox 11"/>
          <p:cNvSpPr txBox="1"/>
          <p:nvPr/>
        </p:nvSpPr>
        <p:spPr bwMode="auto">
          <a:xfrm>
            <a:off x="6969125" y="5084764"/>
            <a:ext cx="21971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το σώμα κινείται</a:t>
            </a:r>
            <a:endParaRPr 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10" name="Ομάδα 9"/>
          <p:cNvGrpSpPr/>
          <p:nvPr/>
        </p:nvGrpSpPr>
        <p:grpSpPr>
          <a:xfrm>
            <a:off x="6589713" y="3848101"/>
            <a:ext cx="3827462" cy="1453304"/>
            <a:chOff x="6589713" y="3848101"/>
            <a:chExt cx="3827462" cy="1453304"/>
          </a:xfrm>
        </p:grpSpPr>
        <p:pic>
          <p:nvPicPr>
            <p:cNvPr id="24585" name="Picture 3" descr="C:\Users\Merkouris\Desktop\2.jp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9857" y="3856842"/>
              <a:ext cx="3725286" cy="1367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7" name="TextBox 12"/>
            <p:cNvSpPr txBox="1">
              <a:spLocks noChangeArrowheads="1"/>
            </p:cNvSpPr>
            <p:nvPr/>
          </p:nvSpPr>
          <p:spPr bwMode="auto">
            <a:xfrm>
              <a:off x="9264777" y="4716927"/>
              <a:ext cx="1152398" cy="584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el-GR" altLang="el-GR" sz="1600" dirty="0"/>
                <a:t>τριβή ολίσθησης</a:t>
              </a:r>
            </a:p>
          </p:txBody>
        </p:sp>
        <p:sp>
          <p:nvSpPr>
            <p:cNvPr id="14" name="TextBox 13"/>
            <p:cNvSpPr txBox="1"/>
            <p:nvPr/>
          </p:nvSpPr>
          <p:spPr bwMode="auto">
            <a:xfrm>
              <a:off x="6589713" y="3848101"/>
              <a:ext cx="1192212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l-GR" sz="16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δύναμη που δρα</a:t>
              </a:r>
            </a:p>
          </p:txBody>
        </p:sp>
        <p:sp>
          <p:nvSpPr>
            <p:cNvPr id="24584" name="TextBox 14"/>
            <p:cNvSpPr txBox="1">
              <a:spLocks noChangeArrowheads="1"/>
            </p:cNvSpPr>
            <p:nvPr/>
          </p:nvSpPr>
          <p:spPr bwMode="auto">
            <a:xfrm>
              <a:off x="9155059" y="3856842"/>
              <a:ext cx="804108" cy="461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el-GR" altLang="el-GR" sz="1200"/>
                <a:t>φορά κίνησης</a:t>
              </a:r>
            </a:p>
          </p:txBody>
        </p:sp>
      </p:grp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2328273" y="233651"/>
            <a:ext cx="7228840" cy="1139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l-GR" sz="2400" b="1" dirty="0">
                <a:solidFill>
                  <a:prstClr val="black"/>
                </a:solidFill>
                <a:latin typeface="Comic Sans MS" pitchFamily="66" charset="0"/>
              </a:rPr>
              <a:t>Θα ασχοληθούμε με </a:t>
            </a:r>
            <a:endParaRPr lang="el-GR" sz="2400" b="1" dirty="0" smtClean="0">
              <a:solidFill>
                <a:prstClr val="black"/>
              </a:solidFill>
              <a:latin typeface="Comic Sans MS" pitchFamily="66" charset="0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el-GR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δύο </a:t>
            </a:r>
            <a:r>
              <a:rPr 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είδη Τριβής ανάμεσα σε στερεά σώματα</a:t>
            </a:r>
            <a:r>
              <a:rPr lang="el-GR" sz="2400" b="1" dirty="0">
                <a:solidFill>
                  <a:srgbClr val="800000"/>
                </a:solidFill>
                <a:latin typeface="Comic Sans MS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950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2250"/>
                            </p:stCondLst>
                            <p:childTnLst>
                              <p:par>
                                <p:cTn id="20" presetID="53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53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Μερκ. Παναγιωτόπουλος - Φυσικός                      </a:t>
            </a:r>
            <a:r>
              <a:rPr lang="en-US"/>
              <a:t>www.merkopanas.blogspot.gr</a:t>
            </a:r>
            <a:endParaRPr lang="el-GR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D9A99D-DF9A-439F-8F3A-E4CE90FE1319}" type="slidenum">
              <a:rPr lang="el-GR"/>
              <a:pPr>
                <a:defRPr/>
              </a:pPr>
              <a:t>14</a:t>
            </a:fld>
            <a:endParaRPr lang="el-GR"/>
          </a:p>
        </p:txBody>
      </p:sp>
      <p:sp>
        <p:nvSpPr>
          <p:cNvPr id="4" name="TextBox 3"/>
          <p:cNvSpPr txBox="1"/>
          <p:nvPr/>
        </p:nvSpPr>
        <p:spPr>
          <a:xfrm>
            <a:off x="4131467" y="491626"/>
            <a:ext cx="381635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el-GR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6" name="Ομάδα 5"/>
          <p:cNvGrpSpPr>
            <a:grpSpLocks/>
          </p:cNvGrpSpPr>
          <p:nvPr/>
        </p:nvGrpSpPr>
        <p:grpSpPr bwMode="auto">
          <a:xfrm>
            <a:off x="4648200" y="1338264"/>
            <a:ext cx="2782888" cy="4510087"/>
            <a:chOff x="3123969" y="1339027"/>
            <a:chExt cx="2783755" cy="4508974"/>
          </a:xfrm>
        </p:grpSpPr>
        <p:pic>
          <p:nvPicPr>
            <p:cNvPr id="25605" name="Picture 3" descr="C:\Users\Merkouris\Desktop\Tip Toe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3969" y="1339027"/>
              <a:ext cx="2783755" cy="41704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06" name="TextBox 4"/>
            <p:cNvSpPr txBox="1">
              <a:spLocks noChangeArrowheads="1"/>
            </p:cNvSpPr>
            <p:nvPr/>
          </p:nvSpPr>
          <p:spPr bwMode="auto">
            <a:xfrm>
              <a:off x="3719822" y="5509447"/>
              <a:ext cx="159204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l"/>
              <a:r>
                <a:rPr lang="en-US" altLang="el-GR" sz="1600">
                  <a:hlinkClick r:id="rId3"/>
                </a:rPr>
                <a:t>Dave Flanagan</a:t>
              </a:r>
              <a:endParaRPr lang="el-GR" altLang="el-GR" sz="1600"/>
            </a:p>
          </p:txBody>
        </p:sp>
      </p:grp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4268469" y="353295"/>
            <a:ext cx="335534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l-GR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Στατική Τριβή</a:t>
            </a:r>
          </a:p>
        </p:txBody>
      </p:sp>
    </p:spTree>
    <p:extLst>
      <p:ext uri="{BB962C8B-B14F-4D97-AF65-F5344CB8AC3E}">
        <p14:creationId xmlns:p14="http://schemas.microsoft.com/office/powerpoint/2010/main" val="307527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Επεξήγηση με σύννεφο 3"/>
          <p:cNvSpPr>
            <a:spLocks noChangeArrowheads="1"/>
          </p:cNvSpPr>
          <p:nvPr/>
        </p:nvSpPr>
        <p:spPr bwMode="auto">
          <a:xfrm>
            <a:off x="5775818" y="111824"/>
            <a:ext cx="4695262" cy="1712768"/>
          </a:xfrm>
          <a:prstGeom prst="cloudCallout">
            <a:avLst>
              <a:gd name="adj1" fmla="val 62521"/>
              <a:gd name="adj2" fmla="val 42726"/>
            </a:avLst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l-GR" altLang="el-GR" sz="2000" dirty="0"/>
              <a:t>Γίνεται, να ασκήσουμε μια δύναμη σ’ ένα σώμα κι αυτό να μη κινηθεί</a:t>
            </a:r>
            <a:r>
              <a:rPr lang="en-US" altLang="el-GR" sz="2000" dirty="0"/>
              <a:t>;</a:t>
            </a:r>
            <a:r>
              <a:rPr lang="el-GR" altLang="el-GR" sz="2000" dirty="0"/>
              <a:t> </a:t>
            </a:r>
          </a:p>
        </p:txBody>
      </p:sp>
      <p:pic>
        <p:nvPicPr>
          <p:cNvPr id="5" name="Picture 1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2"/>
              </a:clrFrom>
              <a:clrTo>
                <a:srgbClr val="FEFE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852" y="1520690"/>
            <a:ext cx="815975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00px-%CE%93%CE%B1%CE%BB%CE%B9%CE%BB%CE%B1%CE%AF%CE%BF%CF%8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363" y="4403954"/>
            <a:ext cx="1068349" cy="1305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Επεξήγηση με στρογγυλεμένο παραλληλόγραμμο 6"/>
          <p:cNvSpPr>
            <a:spLocks noChangeArrowheads="1"/>
          </p:cNvSpPr>
          <p:nvPr/>
        </p:nvSpPr>
        <p:spPr bwMode="auto">
          <a:xfrm>
            <a:off x="8105734" y="2962150"/>
            <a:ext cx="2774991" cy="924050"/>
          </a:xfrm>
          <a:prstGeom prst="wedgeRoundRectCallout">
            <a:avLst>
              <a:gd name="adj1" fmla="val 36071"/>
              <a:gd name="adj2" fmla="val 96594"/>
              <a:gd name="adj3" fmla="val 16667"/>
            </a:avLst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l-GR" altLang="el-GR" sz="2000" dirty="0"/>
              <a:t>Και βέβαια γίνεται.</a:t>
            </a:r>
            <a:r>
              <a:rPr lang="en-US" altLang="el-GR" sz="2000" dirty="0"/>
              <a:t> </a:t>
            </a:r>
            <a:r>
              <a:rPr lang="el-GR" altLang="el-GR" sz="2000" dirty="0"/>
              <a:t>Ας το μελετήσουμε.</a:t>
            </a:r>
          </a:p>
        </p:txBody>
      </p:sp>
      <p:grpSp>
        <p:nvGrpSpPr>
          <p:cNvPr id="15" name="Ομάδα 14"/>
          <p:cNvGrpSpPr>
            <a:grpSpLocks/>
          </p:cNvGrpSpPr>
          <p:nvPr/>
        </p:nvGrpSpPr>
        <p:grpSpPr bwMode="auto">
          <a:xfrm>
            <a:off x="1180172" y="2412698"/>
            <a:ext cx="993775" cy="457198"/>
            <a:chOff x="891344" y="4945347"/>
            <a:chExt cx="994662" cy="456463"/>
          </a:xfrm>
        </p:grpSpPr>
        <p:cxnSp>
          <p:nvCxnSpPr>
            <p:cNvPr id="16" name="Ευθύγραμμο βέλος σύνδεσης 15"/>
            <p:cNvCxnSpPr/>
            <p:nvPr/>
          </p:nvCxnSpPr>
          <p:spPr>
            <a:xfrm>
              <a:off x="1093136" y="5401810"/>
              <a:ext cx="792870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Ορθογώνιο 16"/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891344" y="4945347"/>
              <a:ext cx="487634" cy="402931"/>
            </a:xfrm>
            <a:prstGeom prst="rect">
              <a:avLst/>
            </a:prstGeom>
            <a:blipFill rotWithShape="1">
              <a:blip r:embed="rId5"/>
              <a:stretch>
                <a:fillRect b="-21212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el-GR">
                  <a:noFill/>
                </a:rPr>
                <a:t> </a:t>
              </a:r>
            </a:p>
          </p:txBody>
        </p:sp>
      </p:grpSp>
      <p:grpSp>
        <p:nvGrpSpPr>
          <p:cNvPr id="18" name="Ομάδα 17"/>
          <p:cNvGrpSpPr>
            <a:grpSpLocks/>
          </p:cNvGrpSpPr>
          <p:nvPr/>
        </p:nvGrpSpPr>
        <p:grpSpPr bwMode="auto">
          <a:xfrm>
            <a:off x="3519313" y="2264028"/>
            <a:ext cx="3381375" cy="850900"/>
            <a:chOff x="3254158" y="4733816"/>
            <a:chExt cx="3380952" cy="850976"/>
          </a:xfrm>
        </p:grpSpPr>
        <p:pic>
          <p:nvPicPr>
            <p:cNvPr id="19" name="Picture 2" descr="C:\Users\Merkouris\Desktop\Χωρίς τίτλο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2229" y="4946617"/>
              <a:ext cx="2732881" cy="638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0" name="Ευθύγραμμο βέλος σύνδεσης 19"/>
            <p:cNvCxnSpPr/>
            <p:nvPr/>
          </p:nvCxnSpPr>
          <p:spPr>
            <a:xfrm>
              <a:off x="3254158" y="5137077"/>
              <a:ext cx="792063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Ορθογώνιο 20"/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3859923" y="4733816"/>
              <a:ext cx="436338" cy="402931"/>
            </a:xfrm>
            <a:prstGeom prst="rect">
              <a:avLst/>
            </a:prstGeom>
            <a:blipFill rotWithShape="1">
              <a:blip r:embed="rId7"/>
              <a:stretch>
                <a:fillRect b="-1515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el-GR">
                  <a:noFill/>
                </a:rPr>
                <a:t> </a:t>
              </a:r>
            </a:p>
          </p:txBody>
        </p:sp>
      </p:grpSp>
      <p:grpSp>
        <p:nvGrpSpPr>
          <p:cNvPr id="25" name="Ομάδα 24"/>
          <p:cNvGrpSpPr/>
          <p:nvPr/>
        </p:nvGrpSpPr>
        <p:grpSpPr>
          <a:xfrm>
            <a:off x="422099" y="1462341"/>
            <a:ext cx="5111750" cy="2303463"/>
            <a:chOff x="422099" y="1462341"/>
            <a:chExt cx="5111750" cy="2303463"/>
          </a:xfrm>
        </p:grpSpPr>
        <p:grpSp>
          <p:nvGrpSpPr>
            <p:cNvPr id="9" name="Ομάδα 8"/>
            <p:cNvGrpSpPr>
              <a:grpSpLocks/>
            </p:cNvGrpSpPr>
            <p:nvPr/>
          </p:nvGrpSpPr>
          <p:grpSpPr bwMode="auto">
            <a:xfrm>
              <a:off x="422099" y="2356103"/>
              <a:ext cx="5111750" cy="977900"/>
              <a:chOff x="1979712" y="3212976"/>
              <a:chExt cx="5110856" cy="978024"/>
            </a:xfrm>
          </p:grpSpPr>
          <p:sp>
            <p:nvSpPr>
              <p:cNvPr id="10" name="Rectangle 7" descr="Newsprint"/>
              <p:cNvSpPr>
                <a:spLocks noChangeArrowheads="1"/>
              </p:cNvSpPr>
              <p:nvPr/>
            </p:nvSpPr>
            <p:spPr bwMode="auto">
              <a:xfrm>
                <a:off x="1979712" y="3789311"/>
                <a:ext cx="5110856" cy="401689"/>
              </a:xfrm>
              <a:prstGeom prst="rect">
                <a:avLst/>
              </a:prstGeom>
              <a:blipFill dpi="0" rotWithShape="1">
                <a:blip r:embed="rId8"/>
                <a:srcRect/>
                <a:tile tx="0" ty="0" sx="100000" sy="100000" flip="none" algn="tl"/>
              </a:blip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l-GR" kern="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11" name="Ορθογώνιο 10"/>
              <p:cNvSpPr/>
              <p:nvPr/>
            </p:nvSpPr>
            <p:spPr>
              <a:xfrm>
                <a:off x="3708198" y="3212976"/>
                <a:ext cx="1368186" cy="57633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l-GR"/>
              </a:p>
            </p:txBody>
          </p:sp>
        </p:grpSp>
        <p:grpSp>
          <p:nvGrpSpPr>
            <p:cNvPr id="12" name="Ομάδα 11"/>
            <p:cNvGrpSpPr>
              <a:grpSpLocks/>
            </p:cNvGrpSpPr>
            <p:nvPr/>
          </p:nvGrpSpPr>
          <p:grpSpPr bwMode="auto">
            <a:xfrm>
              <a:off x="2725563" y="2645029"/>
              <a:ext cx="504825" cy="1120775"/>
              <a:chOff x="4283112" y="3501008"/>
              <a:chExt cx="504056" cy="1120770"/>
            </a:xfrm>
          </p:grpSpPr>
          <p:cxnSp>
            <p:nvCxnSpPr>
              <p:cNvPr id="13" name="Ευθύγραμμο βέλος σύνδεσης 12"/>
              <p:cNvCxnSpPr/>
              <p:nvPr/>
            </p:nvCxnSpPr>
            <p:spPr>
              <a:xfrm>
                <a:off x="4392482" y="3501008"/>
                <a:ext cx="0" cy="936621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112" y="4252446"/>
                <a:ext cx="504056" cy="36933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pPr>
                  <a:defRPr/>
                </a:pPr>
                <a:r>
                  <a:rPr lang="el-GR">
                    <a:noFill/>
                  </a:rPr>
                  <a:t> </a:t>
                </a:r>
              </a:p>
            </p:txBody>
          </p:sp>
        </p:grpSp>
        <p:grpSp>
          <p:nvGrpSpPr>
            <p:cNvPr id="22" name="Ομάδα 21"/>
            <p:cNvGrpSpPr>
              <a:grpSpLocks/>
            </p:cNvGrpSpPr>
            <p:nvPr/>
          </p:nvGrpSpPr>
          <p:grpSpPr bwMode="auto">
            <a:xfrm>
              <a:off x="2725563" y="1462341"/>
              <a:ext cx="541337" cy="1190625"/>
              <a:chOff x="4283073" y="2319763"/>
              <a:chExt cx="540916" cy="1190689"/>
            </a:xfrm>
          </p:grpSpPr>
          <p:cxnSp>
            <p:nvCxnSpPr>
              <p:cNvPr id="23" name="Ευθύγραμμο βέλος σύνδεσης 22"/>
              <p:cNvCxnSpPr/>
              <p:nvPr/>
            </p:nvCxnSpPr>
            <p:spPr>
              <a:xfrm>
                <a:off x="4392525" y="2573777"/>
                <a:ext cx="0" cy="936675"/>
              </a:xfrm>
              <a:prstGeom prst="straightConnector1">
                <a:avLst/>
              </a:prstGeom>
              <a:ln w="57150">
                <a:solidFill>
                  <a:srgbClr val="0000FF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073" y="2319763"/>
                <a:ext cx="540916" cy="402931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pPr>
                  <a:defRPr/>
                </a:pPr>
                <a:r>
                  <a:rPr lang="el-GR">
                    <a:noFill/>
                  </a:rPr>
                  <a:t> 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1358723" y="4194810"/>
                <a:ext cx="8459647" cy="1955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l-GR" sz="2400" b="1" dirty="0">
                    <a:latin typeface="Comic Sans MS" panose="030F0702030302020204" pitchFamily="66" charset="0"/>
                  </a:rPr>
                  <a:t>Ασκούμε στο σώμα τη δύναμη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sz="24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acc>
                  </m:oMath>
                </a14:m>
                <a:r>
                  <a:rPr lang="el-GR" sz="2400" b="1" dirty="0" smtClean="0">
                    <a:latin typeface="Comic Sans MS" panose="030F0702030302020204" pitchFamily="66" charset="0"/>
                  </a:rPr>
                  <a:t>, </a:t>
                </a:r>
                <a:r>
                  <a:rPr lang="el-GR" sz="2400" b="1" dirty="0">
                    <a:latin typeface="Comic Sans MS" panose="030F0702030302020204" pitchFamily="66" charset="0"/>
                  </a:rPr>
                  <a:t>αλλά αυτό δεν κινείται.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l-GR" sz="2400" b="1" dirty="0">
                    <a:latin typeface="Comic Sans MS" panose="030F0702030302020204" pitchFamily="66" charset="0"/>
                  </a:rPr>
                  <a:t>Συνεπώς, στο σώμα δρα και μια δύναμη αντίθετη στην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sz="24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acc>
                  </m:oMath>
                </a14:m>
                <a:r>
                  <a:rPr lang="el-GR" sz="2400" b="1" dirty="0" smtClean="0">
                    <a:latin typeface="Comic Sans MS" panose="030F0702030302020204" pitchFamily="66" charset="0"/>
                  </a:rPr>
                  <a:t>. </a:t>
                </a:r>
                <a:endParaRPr lang="el-GR" sz="2400" b="1" dirty="0">
                  <a:latin typeface="Comic Sans MS" panose="030F0702030302020204" pitchFamily="66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l-GR" sz="2400" b="1" dirty="0">
                    <a:latin typeface="Comic Sans MS" panose="030F0702030302020204" pitchFamily="66" charset="0"/>
                  </a:rPr>
                  <a:t>Αυτή είναι η </a:t>
                </a:r>
                <a:r>
                  <a:rPr lang="el-GR" sz="2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Στατική Τριβή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4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l-GR" sz="2400" b="1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l-GR" sz="2400" b="1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𝜯</m:t>
                            </m:r>
                          </m:e>
                        </m:acc>
                      </m:e>
                      <m:sub>
                        <m:r>
                          <a:rPr lang="el-GR" sz="2400" b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𝛔𝛕</m:t>
                        </m:r>
                      </m:sub>
                    </m:sSub>
                  </m:oMath>
                </a14:m>
                <a:r>
                  <a:rPr lang="el-GR" sz="2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. </a:t>
                </a:r>
                <a:r>
                  <a:rPr lang="en-US" sz="2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  </a:t>
                </a:r>
                <a:endParaRPr lang="el-GR" sz="2400" b="1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8723" y="4194810"/>
                <a:ext cx="8459647" cy="1955728"/>
              </a:xfrm>
              <a:prstGeom prst="rect">
                <a:avLst/>
              </a:prstGeom>
              <a:blipFill>
                <a:blip r:embed="rId11"/>
                <a:stretch>
                  <a:fillRect l="-648" r="-2089" b="-436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659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5" descr="200px-%CE%93%CE%B1%CE%BB%CE%B9%CE%BB%CE%B1%CE%AF%CE%BF%CF%8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5890" y="1490662"/>
            <a:ext cx="1163262" cy="1421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Επεξήγηση με στρογγυλεμένο παραλληλόγραμμο 4"/>
              <p:cNvSpPr/>
              <p:nvPr/>
            </p:nvSpPr>
            <p:spPr>
              <a:xfrm>
                <a:off x="4639531" y="129795"/>
                <a:ext cx="4869180" cy="1385446"/>
              </a:xfrm>
              <a:prstGeom prst="wedgeRoundRectCallout">
                <a:avLst>
                  <a:gd name="adj1" fmla="val 66955"/>
                  <a:gd name="adj2" fmla="val 50203"/>
                  <a:gd name="adj3" fmla="val 16667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l-GR" sz="2000" b="1" dirty="0" smtClean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Όσο αυξάνουμε το μέτρο της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acc>
                  </m:oMath>
                </a14:m>
                <a:r>
                  <a:rPr lang="en-US" sz="2000" b="1" dirty="0" smtClean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l-GR" sz="2000" b="1" dirty="0" smtClean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και το σώμα εξακολουθεί να μένει ακίνητο (ισορροπία), θα ισχύει</a:t>
                </a:r>
                <a:r>
                  <a:rPr lang="en-US" sz="2000" b="1" dirty="0" smtClean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:</a:t>
                </a:r>
                <a:r>
                  <a:rPr lang="el-GR" sz="2000" b="1" dirty="0" smtClean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sz="2000" b="1" i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F</a:t>
                </a:r>
                <a:r>
                  <a:rPr lang="en-US" sz="20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 = </a:t>
                </a:r>
                <a:r>
                  <a:rPr lang="en-US" sz="2000" b="1" i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T</a:t>
                </a:r>
                <a:r>
                  <a:rPr lang="el-GR" sz="2000" b="1" baseline="-25000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στ</a:t>
                </a:r>
                <a:r>
                  <a:rPr lang="el-GR" sz="2000" b="1" dirty="0" smtClean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.  </a:t>
                </a:r>
                <a:endParaRPr lang="el-GR" sz="2000" b="1" dirty="0">
                  <a:solidFill>
                    <a:schemeClr val="tx1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5" name="Επεξήγηση με στρογγυλεμένο παραλληλόγραμμο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9531" y="129795"/>
                <a:ext cx="4869180" cy="1385446"/>
              </a:xfrm>
              <a:prstGeom prst="wedgeRoundRectCallout">
                <a:avLst>
                  <a:gd name="adj1" fmla="val 66955"/>
                  <a:gd name="adj2" fmla="val 50203"/>
                  <a:gd name="adj3" fmla="val 16667"/>
                </a:avLst>
              </a:prstGeom>
              <a:blipFill>
                <a:blip r:embed="rId4"/>
                <a:stretch>
                  <a:fillRect b="-901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Επεξήγηση με στρογγυλεμένο παραλληλόγραμμο 5"/>
          <p:cNvSpPr/>
          <p:nvPr/>
        </p:nvSpPr>
        <p:spPr>
          <a:xfrm>
            <a:off x="4489450" y="2381727"/>
            <a:ext cx="5276215" cy="1881663"/>
          </a:xfrm>
          <a:prstGeom prst="wedgeRoundRectCallout">
            <a:avLst>
              <a:gd name="adj1" fmla="val 59096"/>
              <a:gd name="adj2" fmla="val -55556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50000"/>
              </a:lnSpc>
              <a:defRPr/>
            </a:pPr>
            <a:r>
              <a:rPr lang="el-GR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Τη στιγμή που (οριακά) είναι έτοιμο το σώμα να ξεκινήσει να ολισθαίνει, η 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Στατική Τριβή </a:t>
            </a:r>
            <a:r>
              <a:rPr lang="el-GR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παίρνει τη 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μέγιστη τιμή </a:t>
            </a:r>
            <a:r>
              <a:rPr lang="el-GR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της και </a:t>
            </a:r>
            <a:r>
              <a:rPr lang="el-GR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τότε λέγεται 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Οριακή Τριβή (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</a:t>
            </a:r>
            <a:r>
              <a:rPr lang="el-GR" sz="2000" b="1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ορ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).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1475352" y="4476442"/>
            <a:ext cx="81994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l"/>
            <a:r>
              <a:rPr lang="el-GR" altLang="el-GR" sz="2000" dirty="0"/>
              <a:t>Το μέτρο της Οριακής Τριβής πειραματικά προκύπτει από τη σχέση</a:t>
            </a: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3752850" y="4840157"/>
            <a:ext cx="4173538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l-GR" altLang="el-GR" sz="3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Τ</a:t>
            </a:r>
            <a:r>
              <a:rPr lang="el-GR" altLang="el-GR" sz="3200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ορ</a:t>
            </a:r>
            <a:r>
              <a:rPr lang="el-GR" altLang="el-GR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=</a:t>
            </a:r>
            <a:r>
              <a:rPr lang="el-GR" altLang="el-GR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altLang="el-GR" sz="3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Τ</a:t>
            </a:r>
            <a:r>
              <a:rPr lang="el-GR" altLang="el-GR" sz="3200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στ</a:t>
            </a:r>
            <a:r>
              <a:rPr lang="el-GR" altLang="el-GR" sz="32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  <a:r>
              <a:rPr lang="en-US" altLang="el-GR" sz="32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max </a:t>
            </a:r>
            <a:r>
              <a:rPr lang="en-US" altLang="el-GR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= </a:t>
            </a:r>
            <a:r>
              <a:rPr lang="el-GR" altLang="el-GR" sz="3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μ</a:t>
            </a:r>
            <a:r>
              <a:rPr lang="el-GR" altLang="el-GR" sz="3200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στ</a:t>
            </a:r>
            <a:r>
              <a:rPr lang="el-GR" altLang="el-GR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r>
              <a:rPr lang="el-GR" altLang="el-GR" sz="3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Ν</a:t>
            </a:r>
            <a:r>
              <a:rPr lang="el-GR" altLang="el-GR" sz="3200" baseline="-25000" dirty="0">
                <a:solidFill>
                  <a:srgbClr val="FF0000"/>
                </a:solidFill>
              </a:rPr>
              <a:t> </a:t>
            </a:r>
            <a:endParaRPr lang="el-GR" altLang="el-GR" sz="3200" i="1" baseline="-250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1769637" y="5392411"/>
            <a:ext cx="747723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l-GR" altLang="el-GR" sz="2000" dirty="0"/>
              <a:t>όπου  </a:t>
            </a:r>
            <a:r>
              <a:rPr lang="el-GR" altLang="el-GR" sz="2000" i="1" dirty="0" err="1"/>
              <a:t>μ</a:t>
            </a:r>
            <a:r>
              <a:rPr lang="el-GR" altLang="el-GR" sz="2000" baseline="-25000" dirty="0" err="1"/>
              <a:t>στ</a:t>
            </a:r>
            <a:r>
              <a:rPr lang="el-GR" altLang="el-GR" sz="2000" dirty="0"/>
              <a:t>  ο συντελεστής στατικής τριβής, που εξαρτάται από το είδος (φύση) των επιφανειών που έρχονται σ’ επαφή.</a:t>
            </a:r>
          </a:p>
        </p:txBody>
      </p:sp>
      <p:grpSp>
        <p:nvGrpSpPr>
          <p:cNvPr id="34" name="Ομάδα 33"/>
          <p:cNvGrpSpPr/>
          <p:nvPr/>
        </p:nvGrpSpPr>
        <p:grpSpPr>
          <a:xfrm>
            <a:off x="522514" y="773537"/>
            <a:ext cx="4952456" cy="2072594"/>
            <a:chOff x="522514" y="773537"/>
            <a:chExt cx="4952456" cy="2072594"/>
          </a:xfrm>
        </p:grpSpPr>
        <p:grpSp>
          <p:nvGrpSpPr>
            <p:cNvPr id="32" name="Ομάδα 31"/>
            <p:cNvGrpSpPr/>
            <p:nvPr/>
          </p:nvGrpSpPr>
          <p:grpSpPr>
            <a:xfrm>
              <a:off x="522514" y="773537"/>
              <a:ext cx="4952456" cy="2072594"/>
              <a:chOff x="522514" y="773537"/>
              <a:chExt cx="4952456" cy="2072594"/>
            </a:xfrm>
          </p:grpSpPr>
          <p:grpSp>
            <p:nvGrpSpPr>
              <p:cNvPr id="30" name="Ομάδα 29"/>
              <p:cNvGrpSpPr/>
              <p:nvPr/>
            </p:nvGrpSpPr>
            <p:grpSpPr>
              <a:xfrm>
                <a:off x="522514" y="773537"/>
                <a:ext cx="4952456" cy="2072594"/>
                <a:chOff x="522514" y="773537"/>
                <a:chExt cx="4952456" cy="2072594"/>
              </a:xfrm>
            </p:grpSpPr>
            <p:grpSp>
              <p:nvGrpSpPr>
                <p:cNvPr id="24" name="Ομάδα 23"/>
                <p:cNvGrpSpPr/>
                <p:nvPr/>
              </p:nvGrpSpPr>
              <p:grpSpPr>
                <a:xfrm>
                  <a:off x="522514" y="773537"/>
                  <a:ext cx="4952456" cy="1812198"/>
                  <a:chOff x="444959" y="3805490"/>
                  <a:chExt cx="4927141" cy="1756854"/>
                </a:xfrm>
              </p:grpSpPr>
              <p:cxnSp>
                <p:nvCxnSpPr>
                  <p:cNvPr id="8" name="Ευθύγραμμο βέλος σύνδεσης 7"/>
                  <p:cNvCxnSpPr/>
                  <p:nvPr/>
                </p:nvCxnSpPr>
                <p:spPr bwMode="auto">
                  <a:xfrm>
                    <a:off x="1053634" y="4950064"/>
                    <a:ext cx="591978" cy="0"/>
                  </a:xfrm>
                  <a:prstGeom prst="straightConnector1">
                    <a:avLst/>
                  </a:prstGeom>
                  <a:ln w="57150">
                    <a:solidFill>
                      <a:srgbClr val="FF0000"/>
                    </a:solidFill>
                    <a:headEnd type="triangl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0" name="Ομάδα 9"/>
                  <p:cNvGrpSpPr>
                    <a:grpSpLocks/>
                  </p:cNvGrpSpPr>
                  <p:nvPr/>
                </p:nvGrpSpPr>
                <p:grpSpPr bwMode="auto">
                  <a:xfrm>
                    <a:off x="2608743" y="4635845"/>
                    <a:ext cx="2763357" cy="638118"/>
                    <a:chOff x="3254158" y="4946617"/>
                    <a:chExt cx="3380952" cy="638175"/>
                  </a:xfrm>
                </p:grpSpPr>
                <p:pic>
                  <p:nvPicPr>
                    <p:cNvPr id="11" name="Picture 2" descr="C:\Users\Merkouris\Desktop\Χωρίς τίτλο.jp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902229" y="4946617"/>
                      <a:ext cx="2732881" cy="63817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cxnSp>
                  <p:nvCxnSpPr>
                    <p:cNvPr id="12" name="Ευθύγραμμο βέλος σύνδεσης 11"/>
                    <p:cNvCxnSpPr/>
                    <p:nvPr/>
                  </p:nvCxnSpPr>
                  <p:spPr>
                    <a:xfrm>
                      <a:off x="3254158" y="5137077"/>
                      <a:ext cx="792063" cy="0"/>
                    </a:xfrm>
                    <a:prstGeom prst="straightConnector1">
                      <a:avLst/>
                    </a:prstGeom>
                    <a:ln w="57150">
                      <a:solidFill>
                        <a:srgbClr val="FF0000"/>
                      </a:solidFill>
                      <a:headEnd type="none" w="med" len="med"/>
                      <a:tailEnd type="triangl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4" name="Ομάδα 13"/>
                  <p:cNvGrpSpPr/>
                  <p:nvPr/>
                </p:nvGrpSpPr>
                <p:grpSpPr>
                  <a:xfrm>
                    <a:off x="444959" y="3805490"/>
                    <a:ext cx="3612691" cy="1756854"/>
                    <a:chOff x="422099" y="1462340"/>
                    <a:chExt cx="5111750" cy="2119313"/>
                  </a:xfrm>
                </p:grpSpPr>
                <p:grpSp>
                  <p:nvGrpSpPr>
                    <p:cNvPr id="15" name="Ομάδα 1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22099" y="2356103"/>
                      <a:ext cx="5111750" cy="977900"/>
                      <a:chOff x="1979712" y="3212976"/>
                      <a:chExt cx="5110856" cy="978024"/>
                    </a:xfrm>
                  </p:grpSpPr>
                  <p:sp>
                    <p:nvSpPr>
                      <p:cNvPr id="22" name="Rectangle 7" descr="Newsprint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979712" y="3789311"/>
                        <a:ext cx="5110856" cy="401689"/>
                      </a:xfrm>
                      <a:prstGeom prst="rect">
                        <a:avLst/>
                      </a:prstGeom>
                      <a:blipFill dpi="0" rotWithShape="1">
                        <a:blip r:embed="rId6"/>
                        <a:srcRect/>
                        <a:tile tx="0" ty="0" sx="100000" sy="100000" flip="none" algn="tl"/>
                      </a:blip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eaLnBrk="0" hangingPunct="0">
                          <a:defRPr/>
                        </a:pPr>
                        <a:endParaRPr lang="el-GR" kern="0">
                          <a:solidFill>
                            <a:srgbClr val="000000"/>
                          </a:solidFill>
                          <a:latin typeface="Verdana" pitchFamily="34" charset="0"/>
                        </a:endParaRPr>
                      </a:p>
                    </p:txBody>
                  </p:sp>
                  <p:sp>
                    <p:nvSpPr>
                      <p:cNvPr id="23" name="Ορθογώνιο 22"/>
                      <p:cNvSpPr/>
                      <p:nvPr/>
                    </p:nvSpPr>
                    <p:spPr>
                      <a:xfrm>
                        <a:off x="3708198" y="3212976"/>
                        <a:ext cx="1368186" cy="57633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l-GR"/>
                      </a:p>
                    </p:txBody>
                  </p:sp>
                </p:grpSp>
                <p:cxnSp>
                  <p:nvCxnSpPr>
                    <p:cNvPr id="20" name="Ευθύγραμμο βέλος σύνδεσης 19"/>
                    <p:cNvCxnSpPr/>
                    <p:nvPr/>
                  </p:nvCxnSpPr>
                  <p:spPr bwMode="auto">
                    <a:xfrm>
                      <a:off x="2828399" y="2645028"/>
                      <a:ext cx="0" cy="936625"/>
                    </a:xfrm>
                    <a:prstGeom prst="straightConnector1">
                      <a:avLst/>
                    </a:prstGeom>
                    <a:ln w="57150">
                      <a:solidFill>
                        <a:schemeClr val="tx1"/>
                      </a:solidFill>
                      <a:headEnd type="none" w="med" len="med"/>
                      <a:tailEnd type="triangl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7" name="Ομάδα 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725563" y="1462340"/>
                      <a:ext cx="541337" cy="1182687"/>
                      <a:chOff x="4283073" y="2319763"/>
                      <a:chExt cx="540916" cy="1182751"/>
                    </a:xfrm>
                  </p:grpSpPr>
                  <p:cxnSp>
                    <p:nvCxnSpPr>
                      <p:cNvPr id="18" name="Ευθύγραμμο βέλος σύνδεσης 17"/>
                      <p:cNvCxnSpPr/>
                      <p:nvPr/>
                    </p:nvCxnSpPr>
                    <p:spPr>
                      <a:xfrm>
                        <a:off x="4385829" y="2565839"/>
                        <a:ext cx="0" cy="936675"/>
                      </a:xfrm>
                      <a:prstGeom prst="straightConnector1">
                        <a:avLst/>
                      </a:prstGeom>
                      <a:ln w="57150">
                        <a:solidFill>
                          <a:srgbClr val="0000FF"/>
                        </a:solidFill>
                        <a:headEnd type="triangle" w="med" len="med"/>
                        <a:tailEnd type="none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9" name="TextBox 18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283073" y="2319763"/>
                        <a:ext cx="540916" cy="402931"/>
                      </a:xfrm>
                      <a:prstGeom prst="rect">
                        <a:avLst/>
                      </a:prstGeom>
                      <a:blipFill rotWithShape="1">
                        <a:blip r:embed="rId7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r>
                          <a:rPr lang="el-GR">
                            <a:noFill/>
                          </a:rPr>
                          <a:t> </a:t>
                        </a:r>
                      </a:p>
                    </p:txBody>
                  </p:sp>
                </p:grpSp>
              </p:grp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9" name="TextBox 28"/>
                    <p:cNvSpPr txBox="1"/>
                    <p:nvPr/>
                  </p:nvSpPr>
                  <p:spPr>
                    <a:xfrm>
                      <a:off x="2267721" y="2569132"/>
                      <a:ext cx="234038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⃗"/>
                                <m:ctrlPr>
                                  <a:rPr lang="el-GR" b="1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e>
                            </m:acc>
                          </m:oMath>
                        </m:oMathPara>
                      </a14:m>
                      <a:endParaRPr lang="el-GR" b="1" dirty="0"/>
                    </a:p>
                  </p:txBody>
                </p:sp>
              </mc:Choice>
              <mc:Fallback xmlns="">
                <p:sp>
                  <p:nvSpPr>
                    <p:cNvPr id="29" name="TextBox 2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67721" y="2569132"/>
                      <a:ext cx="234038" cy="276999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 l="-15789" r="-1578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l-G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3075747" y="1413264"/>
                    <a:ext cx="448056" cy="4029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l-GR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oMath>
                      </m:oMathPara>
                    </a14:m>
                    <a:endParaRPr lang="el-GR" b="1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mc:Choice>
            <mc:Fallback xmlns="">
              <p:sp>
                <p:nvSpPr>
                  <p:cNvPr id="28" name="TextBox 2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75747" y="1413264"/>
                    <a:ext cx="448056" cy="402931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b="-1515"/>
                    </a:stretch>
                  </a:blipFill>
                </p:spPr>
                <p:txBody>
                  <a:bodyPr/>
                  <a:lstStyle/>
                  <a:p>
                    <a:r>
                      <a:rPr lang="el-G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986996" y="1474867"/>
                  <a:ext cx="548640" cy="4029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l-GR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</m:acc>
                    </m:oMath>
                  </a14:m>
                  <a:r>
                    <a:rPr lang="el-GR" b="1" baseline="-25000" dirty="0" smtClean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στ</a:t>
                  </a:r>
                  <a:endParaRPr lang="el-GR" b="1" baseline="-250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6996" y="1474867"/>
                  <a:ext cx="548640" cy="402931"/>
                </a:xfrm>
                <a:prstGeom prst="rect">
                  <a:avLst/>
                </a:prstGeom>
                <a:blipFill>
                  <a:blip r:embed="rId13"/>
                  <a:stretch>
                    <a:fillRect b="-27273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35401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5" grpId="0"/>
      <p:bldP spid="26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dirty="0" err="1"/>
              <a:t>Μερκ</a:t>
            </a:r>
            <a:r>
              <a:rPr lang="el-GR" dirty="0"/>
              <a:t>. Παναγιωτόπουλος - Φυσικός                      </a:t>
            </a:r>
            <a:r>
              <a:rPr lang="en-US" dirty="0"/>
              <a:t>www.merkopanas.blogspot.gr</a:t>
            </a:r>
            <a:endParaRPr lang="el-GR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FE5220-1B8C-4D2F-BA5D-2D508ED5C09B}" type="slidenum">
              <a:rPr lang="el-GR"/>
              <a:pPr>
                <a:defRPr/>
              </a:pPr>
              <a:t>17</a:t>
            </a:fld>
            <a:endParaRPr lang="el-GR"/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035909" y="358483"/>
            <a:ext cx="8602783" cy="544764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dirty="0"/>
              <a:t>Πειραματικά προκύπτει ότι το μέτρο της στατικής τριβής που μπορεί να ασκηθεί σ’ ένα σώμα 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Ø"/>
            </a:pPr>
            <a:r>
              <a:rPr lang="el-GR" altLang="el-GR" dirty="0">
                <a:solidFill>
                  <a:schemeClr val="hlink"/>
                </a:solidFill>
              </a:rPr>
              <a:t>   </a:t>
            </a:r>
            <a:r>
              <a:rPr lang="el-GR" altLang="el-GR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δεν </a:t>
            </a:r>
            <a:r>
              <a:rPr lang="el-GR" altLang="el-GR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έχει σταθερή τιμή, αλλά μπορεί να πάρει τιμές </a:t>
            </a:r>
          </a:p>
          <a:p>
            <a:pPr algn="just">
              <a:spcBef>
                <a:spcPct val="50000"/>
              </a:spcBef>
            </a:pPr>
            <a:r>
              <a:rPr lang="el-GR" altLang="el-GR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l-GR" altLang="el-GR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μέσα </a:t>
            </a:r>
            <a:r>
              <a:rPr lang="el-GR" altLang="el-GR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στην </a:t>
            </a:r>
            <a:r>
              <a:rPr lang="el-GR" altLang="el-GR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περιοχή</a:t>
            </a:r>
            <a:r>
              <a:rPr lang="en-US" altLang="el-GR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(0, </a:t>
            </a:r>
            <a:r>
              <a:rPr lang="el-GR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</a:t>
            </a:r>
            <a:r>
              <a:rPr lang="el-GR" baseline="-250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</a:t>
            </a:r>
            <a:r>
              <a:rPr lang="el-GR" baseline="-25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baseline="-25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max</a:t>
            </a:r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r>
              <a:rPr lang="el-GR" altLang="el-GR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altLang="el-GR" dirty="0"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spcBef>
                <a:spcPct val="50000"/>
              </a:spcBef>
              <a:buFont typeface="Wingdings" pitchFamily="2" charset="2"/>
              <a:buChar char="Ø"/>
            </a:pPr>
            <a:r>
              <a:rPr lang="el-GR" altLang="el-GR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l-GR" altLang="el-GR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είναι </a:t>
            </a:r>
            <a:r>
              <a:rPr lang="el-GR" altLang="el-GR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ανεξάρτητο από το εμβαδόν της επιφάνειας  </a:t>
            </a:r>
          </a:p>
          <a:p>
            <a:pPr algn="just">
              <a:spcBef>
                <a:spcPct val="50000"/>
              </a:spcBef>
            </a:pPr>
            <a:r>
              <a:rPr lang="el-GR" altLang="el-GR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l-GR" altLang="el-GR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επαφής</a:t>
            </a:r>
            <a:r>
              <a:rPr lang="el-GR" altLang="el-GR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Ø"/>
            </a:pPr>
            <a:r>
              <a:rPr lang="el-GR" altLang="el-GR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l-GR" altLang="el-GR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εξαρτάται </a:t>
            </a:r>
            <a:r>
              <a:rPr lang="el-GR" altLang="el-GR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από τη φύση των επιφανειών που </a:t>
            </a:r>
            <a:r>
              <a:rPr lang="el-GR" altLang="el-GR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έρχονται  </a:t>
            </a:r>
          </a:p>
          <a:p>
            <a:pPr algn="just">
              <a:spcBef>
                <a:spcPct val="50000"/>
              </a:spcBef>
            </a:pPr>
            <a:r>
              <a:rPr lang="el-GR" altLang="el-GR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altLang="el-GR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σ’ </a:t>
            </a:r>
            <a:r>
              <a:rPr lang="el-GR" altLang="el-GR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επαφή.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Ø"/>
            </a:pPr>
            <a:r>
              <a:rPr lang="el-GR" altLang="el-GR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l-GR" altLang="el-GR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εξαρτάται </a:t>
            </a:r>
            <a:r>
              <a:rPr lang="el-GR" altLang="el-GR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από την κάθετη δύναμη </a:t>
            </a:r>
            <a:r>
              <a:rPr lang="el-GR" altLang="el-GR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που </a:t>
            </a:r>
            <a:r>
              <a:rPr lang="el-GR" altLang="el-GR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ασκείται </a:t>
            </a:r>
            <a:r>
              <a:rPr lang="el-GR" altLang="el-GR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στο   </a:t>
            </a:r>
          </a:p>
          <a:p>
            <a:pPr algn="just">
              <a:spcBef>
                <a:spcPct val="50000"/>
              </a:spcBef>
            </a:pPr>
            <a:r>
              <a:rPr lang="el-GR" altLang="el-GR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altLang="el-GR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σώμα </a:t>
            </a:r>
            <a:r>
              <a:rPr lang="el-GR" altLang="el-GR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από το επίπεδο επαφής.   </a:t>
            </a: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09" y="664552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66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Μερκ. Παναγιωτόπουλος - Φυσικός                      </a:t>
            </a:r>
            <a:r>
              <a:rPr lang="en-US"/>
              <a:t>www.merkopanas.blogspot.gr</a:t>
            </a:r>
            <a:endParaRPr lang="el-GR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BCD4A5-E59D-4194-85AA-1A9214FD7F6E}" type="slidenum">
              <a:rPr lang="el-GR"/>
              <a:pPr>
                <a:defRPr/>
              </a:pPr>
              <a:t>18</a:t>
            </a:fld>
            <a:endParaRPr lang="el-GR"/>
          </a:p>
        </p:txBody>
      </p:sp>
      <p:grpSp>
        <p:nvGrpSpPr>
          <p:cNvPr id="5" name="Group 34"/>
          <p:cNvGrpSpPr>
            <a:grpSpLocks/>
          </p:cNvGrpSpPr>
          <p:nvPr/>
        </p:nvGrpSpPr>
        <p:grpSpPr bwMode="auto">
          <a:xfrm>
            <a:off x="522049" y="1381615"/>
            <a:ext cx="3744913" cy="1550988"/>
            <a:chOff x="1390" y="1039"/>
            <a:chExt cx="2359" cy="977"/>
          </a:xfrm>
        </p:grpSpPr>
        <p:sp>
          <p:nvSpPr>
            <p:cNvPr id="29717" name="Line 3"/>
            <p:cNvSpPr>
              <a:spLocks noChangeShapeType="1"/>
            </p:cNvSpPr>
            <p:nvPr/>
          </p:nvSpPr>
          <p:spPr bwMode="auto">
            <a:xfrm>
              <a:off x="1390" y="2016"/>
              <a:ext cx="235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l-GR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pic>
          <p:nvPicPr>
            <p:cNvPr id="29755" name="Picture 31" descr="shoe white outli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3" y="1039"/>
              <a:ext cx="1226" cy="97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Ομάδα 5"/>
          <p:cNvGrpSpPr/>
          <p:nvPr/>
        </p:nvGrpSpPr>
        <p:grpSpPr>
          <a:xfrm>
            <a:off x="2693115" y="1945178"/>
            <a:ext cx="792162" cy="974726"/>
            <a:chOff x="6336666" y="1569678"/>
            <a:chExt cx="792162" cy="974726"/>
          </a:xfrm>
        </p:grpSpPr>
        <p:cxnSp>
          <p:nvCxnSpPr>
            <p:cNvPr id="13" name="Ευθεία γραμμή σύνδεσης 12"/>
            <p:cNvCxnSpPr/>
            <p:nvPr/>
          </p:nvCxnSpPr>
          <p:spPr>
            <a:xfrm>
              <a:off x="6336666" y="1569678"/>
              <a:ext cx="792162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Ευθεία γραμμή σύνδεσης 14"/>
            <p:cNvCxnSpPr/>
            <p:nvPr/>
          </p:nvCxnSpPr>
          <p:spPr>
            <a:xfrm flipV="1">
              <a:off x="7124066" y="1569679"/>
              <a:ext cx="0" cy="97472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Ομάδα 23"/>
          <p:cNvGrpSpPr>
            <a:grpSpLocks/>
          </p:cNvGrpSpPr>
          <p:nvPr/>
        </p:nvGrpSpPr>
        <p:grpSpPr bwMode="auto">
          <a:xfrm>
            <a:off x="1679336" y="2919904"/>
            <a:ext cx="1003300" cy="974725"/>
            <a:chOff x="3784431" y="3311790"/>
            <a:chExt cx="1003593" cy="974924"/>
          </a:xfrm>
        </p:grpSpPr>
        <p:cxnSp>
          <p:nvCxnSpPr>
            <p:cNvPr id="18" name="Ευθύγραμμο βέλος σύνδεσης 17"/>
            <p:cNvCxnSpPr/>
            <p:nvPr/>
          </p:nvCxnSpPr>
          <p:spPr>
            <a:xfrm flipV="1">
              <a:off x="4000394" y="3311790"/>
              <a:ext cx="787630" cy="974924"/>
            </a:xfrm>
            <a:prstGeom prst="straightConnector1">
              <a:avLst/>
            </a:prstGeom>
            <a:ln w="57150">
              <a:solidFill>
                <a:srgbClr val="0000FF"/>
              </a:soli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Ορθογώνιο 20"/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3784431" y="3883783"/>
              <a:ext cx="431528" cy="402931"/>
            </a:xfrm>
            <a:prstGeom prst="rect">
              <a:avLst/>
            </a:prstGeom>
            <a:blipFill rotWithShape="1">
              <a:blip r:embed="rId3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el-GR">
                  <a:noFill/>
                </a:rPr>
                <a:t> </a:t>
              </a:r>
            </a:p>
          </p:txBody>
        </p:sp>
      </p:grpSp>
      <p:grpSp>
        <p:nvGrpSpPr>
          <p:cNvPr id="29725" name="Group 29"/>
          <p:cNvGrpSpPr>
            <a:grpSpLocks/>
          </p:cNvGrpSpPr>
          <p:nvPr/>
        </p:nvGrpSpPr>
        <p:grpSpPr bwMode="auto">
          <a:xfrm>
            <a:off x="2682637" y="1556241"/>
            <a:ext cx="1277937" cy="1376363"/>
            <a:chOff x="2993" y="1018"/>
            <a:chExt cx="805" cy="867"/>
          </a:xfrm>
        </p:grpSpPr>
        <p:cxnSp>
          <p:nvCxnSpPr>
            <p:cNvPr id="17" name="Ευθύγραμμο βέλος σύνδεσης 16"/>
            <p:cNvCxnSpPr/>
            <p:nvPr/>
          </p:nvCxnSpPr>
          <p:spPr>
            <a:xfrm flipV="1">
              <a:off x="2993" y="1271"/>
              <a:ext cx="496" cy="614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Ορθογώνιο 21"/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3401" y="1022"/>
              <a:ext cx="391" cy="254"/>
            </a:xfrm>
            <a:prstGeom prst="rect">
              <a:avLst/>
            </a:prstGeom>
            <a:blipFill rotWithShape="1">
              <a:blip r:embed="rId4"/>
              <a:stretch>
                <a:fillRect b="-3030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el-GR">
                  <a:noFill/>
                </a:rPr>
                <a:t> </a:t>
              </a:r>
            </a:p>
          </p:txBody>
        </p:sp>
      </p:grpSp>
      <p:grpSp>
        <p:nvGrpSpPr>
          <p:cNvPr id="29" name="Ομάδα 28"/>
          <p:cNvGrpSpPr>
            <a:grpSpLocks/>
          </p:cNvGrpSpPr>
          <p:nvPr/>
        </p:nvGrpSpPr>
        <p:grpSpPr bwMode="auto">
          <a:xfrm>
            <a:off x="2533412" y="1553143"/>
            <a:ext cx="412750" cy="1366838"/>
            <a:chOff x="4644008" y="1956699"/>
            <a:chExt cx="412292" cy="1367105"/>
          </a:xfrm>
        </p:grpSpPr>
        <p:cxnSp>
          <p:nvCxnSpPr>
            <p:cNvPr id="9" name="Ευθύγραμμο βέλος σύνδεσης 8"/>
            <p:cNvCxnSpPr/>
            <p:nvPr/>
          </p:nvCxnSpPr>
          <p:spPr>
            <a:xfrm flipV="1">
              <a:off x="4788311" y="2348889"/>
              <a:ext cx="0" cy="974915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Ορθογώνιο 27"/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4644008" y="1956699"/>
              <a:ext cx="412292" cy="402931"/>
            </a:xfrm>
            <a:prstGeom prst="rect">
              <a:avLst/>
            </a:prstGeom>
            <a:blipFill rotWithShape="1">
              <a:blip r:embed="rId5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el-GR">
                  <a:noFill/>
                </a:rPr>
                <a:t> </a:t>
              </a:r>
            </a:p>
          </p:txBody>
        </p:sp>
      </p:grpSp>
      <p:grpSp>
        <p:nvGrpSpPr>
          <p:cNvPr id="31" name="Ομάδα 30"/>
          <p:cNvGrpSpPr>
            <a:grpSpLocks/>
          </p:cNvGrpSpPr>
          <p:nvPr/>
        </p:nvGrpSpPr>
        <p:grpSpPr bwMode="auto">
          <a:xfrm>
            <a:off x="2682637" y="2932604"/>
            <a:ext cx="1235075" cy="403225"/>
            <a:chOff x="4788024" y="3323804"/>
            <a:chExt cx="1235092" cy="402931"/>
          </a:xfrm>
        </p:grpSpPr>
        <p:cxnSp>
          <p:nvCxnSpPr>
            <p:cNvPr id="11" name="Ευθύγραμμο βέλος σύνδεσης 10"/>
            <p:cNvCxnSpPr/>
            <p:nvPr/>
          </p:nvCxnSpPr>
          <p:spPr>
            <a:xfrm>
              <a:off x="4788024" y="3323804"/>
              <a:ext cx="792173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Ορθογώνιο 29"/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5436096" y="3323804"/>
              <a:ext cx="587020" cy="402931"/>
            </a:xfrm>
            <a:prstGeom prst="rect">
              <a:avLst/>
            </a:prstGeom>
            <a:blipFill rotWithShape="1">
              <a:blip r:embed="rId6"/>
              <a:stretch>
                <a:fillRect b="-18182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el-GR">
                  <a:noFill/>
                </a:rPr>
                <a:t> 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745" name="Text Box 24"/>
              <p:cNvSpPr txBox="1">
                <a:spLocks noChangeArrowheads="1"/>
              </p:cNvSpPr>
              <p:nvPr/>
            </p:nvSpPr>
            <p:spPr bwMode="auto">
              <a:xfrm>
                <a:off x="4759455" y="2721268"/>
                <a:ext cx="5605780" cy="437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algn="ctr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algn="ctr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algn="ctr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algn="ctr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algn="l">
                  <a:spcBef>
                    <a:spcPct val="50000"/>
                  </a:spcBef>
                </a:pPr>
                <a:r>
                  <a:rPr lang="el-GR" altLang="el-GR" sz="2000" dirty="0" smtClean="0"/>
                  <a:t>Ο δρομέας ασκεί στο έδαφος τη δύναμη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altLang="el-GR" sz="2000" i="1" smtClean="0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l-GR" sz="2000" b="1" i="1" smtClean="0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acc>
                  </m:oMath>
                </a14:m>
                <a:r>
                  <a:rPr lang="el-GR" altLang="el-GR" sz="2000" dirty="0" smtClean="0"/>
                  <a:t>. </a:t>
                </a:r>
                <a:endParaRPr lang="en-US" altLang="el-GR" sz="2000" dirty="0"/>
              </a:p>
            </p:txBody>
          </p:sp>
        </mc:Choice>
        <mc:Fallback xmlns="">
          <p:sp>
            <p:nvSpPr>
              <p:cNvPr id="29745" name="Text 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59455" y="2721268"/>
                <a:ext cx="5605780" cy="437492"/>
              </a:xfrm>
              <a:prstGeom prst="rect">
                <a:avLst/>
              </a:prstGeom>
              <a:blipFill>
                <a:blip r:embed="rId7"/>
                <a:stretch>
                  <a:fillRect l="-1197" b="-2361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744" name="Text Box 27"/>
              <p:cNvSpPr txBox="1">
                <a:spLocks noChangeArrowheads="1"/>
              </p:cNvSpPr>
              <p:nvPr/>
            </p:nvSpPr>
            <p:spPr bwMode="auto">
              <a:xfrm>
                <a:off x="3187462" y="3371443"/>
                <a:ext cx="7720172" cy="10717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algn="ctr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algn="ctr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algn="ctr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algn="ctr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algn="l">
                  <a:lnSpc>
                    <a:spcPct val="150000"/>
                  </a:lnSpc>
                  <a:spcBef>
                    <a:spcPct val="50000"/>
                  </a:spcBef>
                </a:pPr>
                <a:r>
                  <a:rPr lang="el-GR" altLang="el-GR" sz="2000" dirty="0" smtClean="0"/>
                  <a:t>Το έδαφος, ως αντίδραση (3</a:t>
                </a:r>
                <a:r>
                  <a:rPr lang="el-GR" altLang="el-GR" sz="2000" baseline="30000" dirty="0"/>
                  <a:t>ος</a:t>
                </a:r>
                <a:r>
                  <a:rPr lang="el-GR" altLang="el-GR" sz="2000" dirty="0"/>
                  <a:t> νόμος</a:t>
                </a:r>
                <a:r>
                  <a:rPr lang="en-US" altLang="el-GR" sz="2000" dirty="0"/>
                  <a:t> Newton)</a:t>
                </a:r>
                <a:r>
                  <a:rPr lang="el-GR" altLang="el-GR" sz="2000" dirty="0"/>
                  <a:t>,</a:t>
                </a:r>
                <a:r>
                  <a:rPr lang="en-US" altLang="el-GR" sz="2000" dirty="0"/>
                  <a:t> </a:t>
                </a:r>
                <a:r>
                  <a:rPr lang="el-GR" altLang="el-GR" sz="2000" dirty="0"/>
                  <a:t>ασκεί στο πόδι του μια αντίθετη δύναμη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el-GR" sz="2000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l-GR" altLang="el-GR" sz="2000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l-GR" sz="2000" b="1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</m:acc>
                      </m:e>
                      <m:sup>
                        <m:r>
                          <a:rPr lang="en-US" altLang="el-GR" sz="20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l-GR" altLang="el-GR" sz="2000" dirty="0"/>
                  <a:t> που αναλύεται σε δύο </a:t>
                </a:r>
                <a:r>
                  <a:rPr lang="el-GR" altLang="el-GR" sz="2000" dirty="0" smtClean="0"/>
                  <a:t>συνιστώσες</a:t>
                </a:r>
                <a:r>
                  <a:rPr lang="en-US" altLang="el-GR" sz="2000" dirty="0" smtClean="0"/>
                  <a:t>:</a:t>
                </a:r>
                <a:endParaRPr lang="en-US" altLang="el-GR" sz="2000" dirty="0"/>
              </a:p>
            </p:txBody>
          </p:sp>
        </mc:Choice>
        <mc:Fallback xmlns="">
          <p:sp>
            <p:nvSpPr>
              <p:cNvPr id="29744" name="Text 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87462" y="3371443"/>
                <a:ext cx="7720172" cy="1071768"/>
              </a:xfrm>
              <a:prstGeom prst="rect">
                <a:avLst/>
              </a:prstGeom>
              <a:blipFill>
                <a:blip r:embed="rId8"/>
                <a:stretch>
                  <a:fillRect l="-869" r="-316" b="-284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743" name="Text Box 31"/>
          <p:cNvSpPr txBox="1">
            <a:spLocks noChangeArrowheads="1"/>
          </p:cNvSpPr>
          <p:nvPr/>
        </p:nvSpPr>
        <p:spPr bwMode="auto">
          <a:xfrm>
            <a:off x="2693116" y="4996206"/>
            <a:ext cx="8437946" cy="963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dirty="0" smtClean="0"/>
              <a:t>Η </a:t>
            </a:r>
            <a:r>
              <a:rPr lang="el-GR" altLang="el-G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στατική τριβή </a:t>
            </a:r>
            <a:r>
              <a:rPr lang="el-GR" altLang="el-GR" sz="2000" dirty="0"/>
              <a:t>εμποδίζει το πόδι να </a:t>
            </a:r>
            <a:r>
              <a:rPr lang="el-GR" altLang="el-GR" sz="2000" dirty="0" err="1" smtClean="0"/>
              <a:t>γλιστρίσει</a:t>
            </a:r>
            <a:r>
              <a:rPr lang="el-GR" altLang="el-GR" sz="2000" dirty="0" smtClean="0"/>
              <a:t> </a:t>
            </a:r>
            <a:r>
              <a:rPr lang="el-GR" altLang="el-GR" sz="2000" dirty="0"/>
              <a:t>προς τα πίσω και </a:t>
            </a:r>
            <a:r>
              <a:rPr lang="el-GR" altLang="el-GR" sz="2000" dirty="0" smtClean="0"/>
              <a:t>ουσιαστικά είναι </a:t>
            </a:r>
            <a:r>
              <a:rPr lang="el-GR" altLang="el-G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δύναμη λόγω της οποίας μπορούμε να περπατάμε.</a:t>
            </a:r>
            <a:endParaRPr lang="en-US" altLang="el-GR" sz="1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1241187" y="407336"/>
            <a:ext cx="97887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Πώς εμφανίζεται η Στατική Τριβή στο περπάτημα ή στο τρέξιμο</a:t>
            </a:r>
            <a:r>
              <a:rPr lang="en-US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;</a:t>
            </a:r>
            <a:endParaRPr lang="el-GR" sz="24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Ορθογώνιο 6"/>
              <p:cNvSpPr/>
              <p:nvPr/>
            </p:nvSpPr>
            <p:spPr>
              <a:xfrm>
                <a:off x="3187462" y="4508282"/>
                <a:ext cx="5734198" cy="4029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l-GR" altLang="el-GR" sz="2000" b="1" dirty="0">
                    <a:latin typeface="Comic Sans MS" panose="030F0702030302020204" pitchFamily="66" charset="0"/>
                  </a:rPr>
                  <a:t>την κάθετη δύναμη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altLang="el-GR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l-GR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</m:acc>
                  </m:oMath>
                </a14:m>
                <a:r>
                  <a:rPr lang="en-US" altLang="el-GR" dirty="0"/>
                  <a:t> </a:t>
                </a:r>
                <a:r>
                  <a:rPr lang="el-GR" altLang="el-GR" dirty="0" smtClean="0"/>
                  <a:t> </a:t>
                </a:r>
                <a:r>
                  <a:rPr lang="el-GR" altLang="el-GR" sz="2000" b="1" dirty="0" smtClean="0">
                    <a:latin typeface="Comic Sans MS" panose="030F0702030302020204" pitchFamily="66" charset="0"/>
                  </a:rPr>
                  <a:t>και </a:t>
                </a:r>
                <a:r>
                  <a:rPr lang="el-GR" altLang="el-GR" sz="2000" b="1" dirty="0">
                    <a:latin typeface="Comic Sans MS" panose="030F0702030302020204" pitchFamily="66" charset="0"/>
                  </a:rPr>
                  <a:t>τη στατική τριβή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altLang="el-GR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l-GR" altLang="el-GR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l-GR" altLang="el-GR" b="1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𝜯</m:t>
                            </m:r>
                          </m:e>
                        </m:acc>
                      </m:e>
                      <m:sub>
                        <m:r>
                          <a:rPr lang="el-GR" altLang="el-GR" b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𝛔𝛕</m:t>
                        </m:r>
                      </m:sub>
                    </m:sSub>
                  </m:oMath>
                </a14:m>
                <a:r>
                  <a:rPr lang="el-GR" altLang="el-GR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.</a:t>
                </a:r>
                <a:r>
                  <a:rPr lang="el-GR" altLang="el-GR" dirty="0"/>
                  <a:t> </a:t>
                </a:r>
              </a:p>
            </p:txBody>
          </p:sp>
        </mc:Choice>
        <mc:Fallback xmlns="">
          <p:sp>
            <p:nvSpPr>
              <p:cNvPr id="7" name="Ορθογώνιο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7462" y="4508282"/>
                <a:ext cx="5734198" cy="402931"/>
              </a:xfrm>
              <a:prstGeom prst="rect">
                <a:avLst/>
              </a:prstGeom>
              <a:blipFill>
                <a:blip r:embed="rId9"/>
                <a:stretch>
                  <a:fillRect l="-1169" t="-9091" r="-425" b="-2878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883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29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2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75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500"/>
                                        <p:tgtEl>
                                          <p:spTgt spid="29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45" grpId="0"/>
      <p:bldP spid="29744" grpId="0"/>
      <p:bldP spid="29743" grpId="0"/>
      <p:bldP spid="33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053459" y="435591"/>
            <a:ext cx="408508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l-GR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Τριβή Ολίσθησης</a:t>
            </a: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0" y="1689924"/>
            <a:ext cx="6647688" cy="37393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80968" y="3559586"/>
            <a:ext cx="854456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Τριβή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0024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dirty="0" err="1"/>
              <a:t>Μερκ</a:t>
            </a:r>
            <a:r>
              <a:rPr lang="el-GR" dirty="0"/>
              <a:t>. Παναγιωτόπουλος - Φυσικός                      </a:t>
            </a:r>
            <a:r>
              <a:rPr lang="en-US" dirty="0"/>
              <a:t>www.merkopanas.blogspot.gr</a:t>
            </a:r>
            <a:endParaRPr lang="el-GR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27596-1EEA-415D-A676-B1F5995FC397}" type="slidenum">
              <a:rPr lang="el-GR"/>
              <a:pPr>
                <a:defRPr/>
              </a:pPr>
              <a:t>2</a:t>
            </a:fld>
            <a:endParaRPr lang="el-GR" dirty="0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983440" y="522575"/>
            <a:ext cx="4364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l"/>
            <a:r>
              <a:rPr lang="el-GR" altLang="el-GR" sz="2000" dirty="0"/>
              <a:t>Πώς καταφέρνουμε να </a:t>
            </a:r>
            <a:r>
              <a:rPr lang="el-GR" altLang="el-GR" sz="2000" dirty="0">
                <a:hlinkClick r:id="rId2"/>
              </a:rPr>
              <a:t>περπατάμε</a:t>
            </a:r>
            <a:r>
              <a:rPr lang="en-US" altLang="el-GR" sz="2000" dirty="0"/>
              <a:t>;</a:t>
            </a:r>
            <a:endParaRPr lang="el-GR" altLang="el-GR" sz="2000" dirty="0"/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844869" y="5053019"/>
            <a:ext cx="672530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l"/>
            <a:r>
              <a:rPr lang="el-GR" altLang="el-GR" sz="2000" dirty="0"/>
              <a:t>Γιατί χρησιμοποιούμε διαφορετικά </a:t>
            </a:r>
            <a:r>
              <a:rPr lang="el-GR" altLang="el-GR" sz="2000" dirty="0">
                <a:hlinkClick r:id="rId3"/>
              </a:rPr>
              <a:t>λάστιχα</a:t>
            </a:r>
            <a:r>
              <a:rPr lang="el-GR" altLang="el-GR" sz="2000" dirty="0"/>
              <a:t> </a:t>
            </a:r>
            <a:r>
              <a:rPr lang="el-GR" altLang="el-GR" sz="2000" dirty="0" smtClean="0"/>
              <a:t>για το </a:t>
            </a:r>
            <a:r>
              <a:rPr lang="el-GR" altLang="el-GR" sz="2000" dirty="0"/>
              <a:t>χιόνι</a:t>
            </a:r>
            <a:r>
              <a:rPr lang="en-US" altLang="el-GR" sz="2000" dirty="0"/>
              <a:t>;</a:t>
            </a:r>
            <a:r>
              <a:rPr lang="el-GR" altLang="el-GR" sz="2000" b="0" dirty="0"/>
              <a:t> 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92101" y="2013249"/>
            <a:ext cx="76317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l"/>
            <a:r>
              <a:rPr lang="el-GR" altLang="el-GR" sz="2000" dirty="0"/>
              <a:t>Γιατί οι κολυμβητές </a:t>
            </a:r>
            <a:r>
              <a:rPr lang="el-GR" altLang="el-GR" sz="2000" dirty="0" smtClean="0"/>
              <a:t>προτιμούν τα </a:t>
            </a:r>
            <a:r>
              <a:rPr lang="el-GR" altLang="el-GR" sz="2000" dirty="0">
                <a:hlinkClick r:id="rId4"/>
              </a:rPr>
              <a:t>μαγιό</a:t>
            </a:r>
            <a:r>
              <a:rPr lang="el-GR" altLang="el-GR" sz="2000" dirty="0"/>
              <a:t> </a:t>
            </a:r>
            <a:r>
              <a:rPr lang="el-GR" altLang="el-GR" sz="2000" dirty="0" smtClean="0"/>
              <a:t>της νέας </a:t>
            </a:r>
            <a:r>
              <a:rPr lang="el-GR" altLang="el-GR" sz="2000" dirty="0"/>
              <a:t>τεχνολογίας</a:t>
            </a:r>
            <a:r>
              <a:rPr lang="en-US" altLang="el-GR" sz="2000" dirty="0"/>
              <a:t>;</a:t>
            </a:r>
            <a:endParaRPr lang="el-GR" altLang="el-GR" sz="2000" dirty="0"/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27395" y="3646959"/>
            <a:ext cx="5468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l"/>
            <a:r>
              <a:rPr lang="el-GR" altLang="el-GR" sz="2000" dirty="0"/>
              <a:t>Γιατί χρησιμοποιούμε </a:t>
            </a:r>
            <a:r>
              <a:rPr lang="el-GR" altLang="el-GR" sz="2000" dirty="0">
                <a:hlinkClick r:id="rId5"/>
              </a:rPr>
              <a:t>λάδι</a:t>
            </a:r>
            <a:r>
              <a:rPr lang="el-GR" altLang="el-GR" sz="2000" dirty="0"/>
              <a:t> στους κινητήρες</a:t>
            </a:r>
            <a:r>
              <a:rPr lang="en-US" altLang="el-GR" sz="2000" dirty="0"/>
              <a:t>;</a:t>
            </a:r>
            <a:endParaRPr lang="el-GR" altLang="el-GR" sz="2000" dirty="0"/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781131" y="2900780"/>
            <a:ext cx="95097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l"/>
            <a:r>
              <a:rPr lang="el-GR" altLang="el-GR" sz="2000" dirty="0"/>
              <a:t>Τι δυσκόλεψε </a:t>
            </a:r>
            <a:r>
              <a:rPr lang="el-GR" altLang="el-GR" sz="2000" dirty="0" smtClean="0"/>
              <a:t>την </a:t>
            </a:r>
            <a:r>
              <a:rPr lang="el-GR" altLang="el-GR" sz="2000" dirty="0">
                <a:hlinkClick r:id="rId6"/>
              </a:rPr>
              <a:t>μεταφορά των μαρμάρων</a:t>
            </a:r>
            <a:r>
              <a:rPr lang="el-GR" altLang="el-GR" sz="2000" dirty="0"/>
              <a:t> του Παρθενώνα από την Πεντέλη</a:t>
            </a:r>
            <a:r>
              <a:rPr lang="en-US" altLang="el-GR" sz="2000" dirty="0"/>
              <a:t>;</a:t>
            </a:r>
            <a:r>
              <a:rPr lang="el-GR" altLang="el-GR" sz="2000" dirty="0"/>
              <a:t>  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2983706" y="1231116"/>
            <a:ext cx="77771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l"/>
            <a:r>
              <a:rPr lang="el-GR" altLang="el-GR" sz="2000" dirty="0"/>
              <a:t>Πώς ο άνθρωπος </a:t>
            </a:r>
            <a:r>
              <a:rPr lang="el-GR" altLang="el-GR" sz="2000" dirty="0" smtClean="0"/>
              <a:t>καταφέρνει </a:t>
            </a:r>
            <a:r>
              <a:rPr lang="el-GR" altLang="el-GR" sz="2000" dirty="0"/>
              <a:t>ν’ ανάψει </a:t>
            </a:r>
            <a:r>
              <a:rPr lang="el-GR" altLang="el-GR" sz="2000" dirty="0" smtClean="0">
                <a:hlinkClick r:id="rId7"/>
              </a:rPr>
              <a:t>φωτιά</a:t>
            </a:r>
            <a:r>
              <a:rPr lang="el-GR" altLang="el-GR" sz="2000" dirty="0" smtClean="0"/>
              <a:t> τρίβοντας ξύλα</a:t>
            </a:r>
            <a:r>
              <a:rPr lang="en-US" altLang="el-GR" sz="2000" dirty="0" smtClean="0"/>
              <a:t>;</a:t>
            </a:r>
            <a:endParaRPr lang="el-GR" altLang="el-GR" sz="2000" dirty="0"/>
          </a:p>
        </p:txBody>
      </p:sp>
      <p:pic>
        <p:nvPicPr>
          <p:cNvPr id="1026" name="Picture 2" descr="C:\Users\Merkouris\Documents\ΣΥΝΟΛΟ\ΦΥΣΙΚΗ Α' ΛΥΚΕΙΟΥ\Θεωρία - ppt\Δυναμική\ppt friction\marmar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891" y="2557355"/>
            <a:ext cx="1447954" cy="1037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590265" y="4456736"/>
            <a:ext cx="5622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l"/>
            <a:r>
              <a:rPr lang="el-GR" altLang="el-GR" sz="2000" dirty="0"/>
              <a:t>Γιατί χρησιμοποιούνται μπίλιες στα </a:t>
            </a:r>
            <a:r>
              <a:rPr lang="el-GR" altLang="el-GR" sz="2000" dirty="0">
                <a:hlinkClick r:id="rId9"/>
              </a:rPr>
              <a:t>ρουλεμάν</a:t>
            </a:r>
            <a:r>
              <a:rPr lang="en-US" altLang="el-GR" sz="2000" dirty="0"/>
              <a:t>;</a:t>
            </a:r>
            <a:endParaRPr lang="el-GR" altLang="el-GR" sz="2000" dirty="0"/>
          </a:p>
        </p:txBody>
      </p:sp>
      <p:pic>
        <p:nvPicPr>
          <p:cNvPr id="1027" name="Picture 3" descr="C:\Users\Merkouris\Desktop\220px-BallBearing.gif"/>
          <p:cNvPicPr>
            <a:picLocks noChangeAspect="1" noChangeArrowheads="1" noCrop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0" y="3825396"/>
            <a:ext cx="1201737" cy="1201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http://www.speedo.gr/system/teaser_assets/000/000/531/bt_block_SIL_S111_Competitive14_Puff.jpg?130090216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790" y="1765949"/>
            <a:ext cx="1290637" cy="1003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49109" y="5824770"/>
            <a:ext cx="9383711" cy="400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Όλες οι ερωτήσεις και δεκάδες 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άλλες παρόμοιες, 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έχουν μια κοινή απάντηση</a:t>
            </a:r>
          </a:p>
        </p:txBody>
      </p:sp>
      <p:pic>
        <p:nvPicPr>
          <p:cNvPr id="21" name="Picture 5" descr="C:\Documents and Settings\Curry\My Documents\My Pictures\caveman.gif"/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7337" y="657572"/>
            <a:ext cx="1135063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478" y="210878"/>
            <a:ext cx="1379256" cy="1034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576" y="4798645"/>
            <a:ext cx="2307206" cy="1047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1" y="3314813"/>
            <a:ext cx="2075186" cy="1167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96619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2" grpId="0"/>
      <p:bldP spid="23" grpId="0"/>
      <p:bldP spid="24" grpId="0"/>
      <p:bldP spid="25" grpId="0"/>
      <p:bldP spid="4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Μερκ. Παναγιωτόπουλος - Φυσικός                      </a:t>
            </a:r>
            <a:r>
              <a:rPr lang="en-US"/>
              <a:t>www.merkopanas.blogspot.gr</a:t>
            </a:r>
            <a:endParaRPr lang="el-GR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414F1D-3833-49BB-B282-60936D97DA08}" type="slidenum">
              <a:rPr lang="el-GR"/>
              <a:pPr>
                <a:defRPr/>
              </a:pPr>
              <a:t>20</a:t>
            </a:fld>
            <a:endParaRPr lang="el-GR"/>
          </a:p>
        </p:txBody>
      </p:sp>
      <p:sp>
        <p:nvSpPr>
          <p:cNvPr id="6" name="Επεξήγηση με σύννεφο 5"/>
          <p:cNvSpPr/>
          <p:nvPr/>
        </p:nvSpPr>
        <p:spPr>
          <a:xfrm rot="21148174">
            <a:off x="7217670" y="320676"/>
            <a:ext cx="3671887" cy="1657350"/>
          </a:xfrm>
          <a:prstGeom prst="cloudCallout">
            <a:avLst>
              <a:gd name="adj1" fmla="val 51899"/>
              <a:gd name="adj2" fmla="val 4463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l-GR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Τι θα συμβεί από τη στιγμή που αρχίσει το σώμα να ολισθαίνει</a:t>
            </a:r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;</a:t>
            </a:r>
            <a:endParaRPr lang="el-GR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5" descr="200px-%CE%93%CE%B1%CE%BB%CE%B9%CE%BB%CE%B1%CE%AF%CE%BF%CF%8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56" y="2349501"/>
            <a:ext cx="1057911" cy="1293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Επεξήγηση με στρογγυλεμένο παραλληλόγραμμο 7"/>
          <p:cNvSpPr>
            <a:spLocks noChangeArrowheads="1"/>
          </p:cNvSpPr>
          <p:nvPr/>
        </p:nvSpPr>
        <p:spPr bwMode="auto">
          <a:xfrm>
            <a:off x="1721486" y="298451"/>
            <a:ext cx="4716779" cy="1897062"/>
          </a:xfrm>
          <a:prstGeom prst="wedgeRoundRectCallout">
            <a:avLst>
              <a:gd name="adj1" fmla="val -46886"/>
              <a:gd name="adj2" fmla="val 63528"/>
              <a:gd name="adj3" fmla="val 16667"/>
            </a:avLst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just">
              <a:lnSpc>
                <a:spcPct val="150000"/>
              </a:lnSpc>
              <a:defRPr/>
            </a:pPr>
            <a:r>
              <a:rPr lang="el-GR" sz="2000" b="1" dirty="0">
                <a:latin typeface="Comic Sans MS" pitchFamily="66" charset="0"/>
              </a:rPr>
              <a:t>Τώρα, η δύναμη της τριβής που αντιστέκεται στην ολίσθηση είναι μικρότερη από την Οριακή Τριβή και ονομάζεται 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Τριβή Ολίσθησης (</a:t>
            </a:r>
            <a:r>
              <a:rPr lang="el-GR" sz="2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Τ</a:t>
            </a:r>
            <a:r>
              <a:rPr lang="el-GR" sz="2000" b="1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ολ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)</a:t>
            </a:r>
            <a:r>
              <a:rPr lang="el-GR" sz="2000" b="1" dirty="0">
                <a:latin typeface="Comic Sans MS" pitchFamily="66" charset="0"/>
              </a:rPr>
              <a:t>. 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79876" y="2349501"/>
            <a:ext cx="3673475" cy="396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Γραφική μεταβολή της Τριβής</a:t>
            </a:r>
          </a:p>
        </p:txBody>
      </p:sp>
      <p:grpSp>
        <p:nvGrpSpPr>
          <p:cNvPr id="31763" name="Group 19"/>
          <p:cNvGrpSpPr>
            <a:grpSpLocks/>
          </p:cNvGrpSpPr>
          <p:nvPr/>
        </p:nvGrpSpPr>
        <p:grpSpPr bwMode="auto">
          <a:xfrm>
            <a:off x="2927350" y="2743201"/>
            <a:ext cx="6508750" cy="3521075"/>
            <a:chOff x="884" y="1728"/>
            <a:chExt cx="4100" cy="2218"/>
          </a:xfrm>
        </p:grpSpPr>
        <p:grpSp>
          <p:nvGrpSpPr>
            <p:cNvPr id="31760" name="Group 16"/>
            <p:cNvGrpSpPr>
              <a:grpSpLocks/>
            </p:cNvGrpSpPr>
            <p:nvPr/>
          </p:nvGrpSpPr>
          <p:grpSpPr bwMode="auto">
            <a:xfrm>
              <a:off x="884" y="1728"/>
              <a:ext cx="4100" cy="2218"/>
              <a:chOff x="884" y="1728"/>
              <a:chExt cx="4100" cy="2218"/>
            </a:xfrm>
          </p:grpSpPr>
          <p:grpSp>
            <p:nvGrpSpPr>
              <p:cNvPr id="31753" name="Ομάδα 13"/>
              <p:cNvGrpSpPr>
                <a:grpSpLocks/>
              </p:cNvGrpSpPr>
              <p:nvPr/>
            </p:nvGrpSpPr>
            <p:grpSpPr bwMode="auto">
              <a:xfrm>
                <a:off x="884" y="1728"/>
                <a:ext cx="3720" cy="2218"/>
                <a:chOff x="1403648" y="2775206"/>
                <a:chExt cx="5904656" cy="3520083"/>
              </a:xfrm>
            </p:grpSpPr>
            <p:grpSp>
              <p:nvGrpSpPr>
                <p:cNvPr id="31755" name="Ομάδα 11"/>
                <p:cNvGrpSpPr>
                  <a:grpSpLocks/>
                </p:cNvGrpSpPr>
                <p:nvPr/>
              </p:nvGrpSpPr>
              <p:grpSpPr bwMode="auto">
                <a:xfrm>
                  <a:off x="1403648" y="2775206"/>
                  <a:ext cx="5904656" cy="3520083"/>
                  <a:chOff x="1403648" y="2775206"/>
                  <a:chExt cx="5904656" cy="3520083"/>
                </a:xfrm>
              </p:grpSpPr>
              <p:pic>
                <p:nvPicPr>
                  <p:cNvPr id="31757" name="Picture 2" descr="C:\Users\Merkouris\Desktop\Χωρίς τίτλο.jpg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clrChange>
                      <a:clrFrom>
                        <a:srgbClr val="F5EFCF"/>
                      </a:clrFrom>
                      <a:clrTo>
                        <a:srgbClr val="F5EFC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403648" y="2775206"/>
                    <a:ext cx="5904656" cy="352008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" name="TextBox 8"/>
                  <p:cNvSpPr txBox="1"/>
                  <p:nvPr/>
                </p:nvSpPr>
                <p:spPr>
                  <a:xfrm rot="19366626">
                    <a:off x="2378234" y="4351150"/>
                    <a:ext cx="1079346" cy="368196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/>
                  <a:p>
                    <a:pPr>
                      <a:defRPr/>
                    </a:pPr>
                    <a:r>
                      <a:rPr lang="el-GR" b="1" i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rPr>
                      <a:t>Τ</a:t>
                    </a:r>
                    <a:r>
                      <a:rPr lang="el-GR" b="1" baseline="-250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rPr>
                      <a:t>στ</a:t>
                    </a:r>
                    <a:r>
                      <a:rPr lang="el-GR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rPr>
                      <a:t> = </a:t>
                    </a:r>
                    <a:r>
                      <a:rPr lang="en-US" b="1" i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rPr>
                      <a:t>F</a:t>
                    </a:r>
                    <a:endParaRPr lang="el-GR" b="1" i="1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mic Sans MS" pitchFamily="66" charset="0"/>
                    </a:endParaRPr>
                  </a:p>
                </p:txBody>
              </p:sp>
              <p:sp>
                <p:nvSpPr>
                  <p:cNvPr id="11" name="TextBox 10"/>
                  <p:cNvSpPr txBox="1"/>
                  <p:nvPr/>
                </p:nvSpPr>
                <p:spPr>
                  <a:xfrm>
                    <a:off x="5090884" y="4732043"/>
                    <a:ext cx="1584099" cy="369783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/>
                  <a:p>
                    <a:pPr>
                      <a:defRPr/>
                    </a:pPr>
                    <a:r>
                      <a:rPr lang="el-GR" b="1" i="1" dirty="0" err="1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rPr>
                      <a:t>Τ</a:t>
                    </a:r>
                    <a:r>
                      <a:rPr lang="el-GR" b="1" baseline="-25000" dirty="0" err="1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rPr>
                      <a:t>ολ</a:t>
                    </a:r>
                    <a:r>
                      <a:rPr lang="el-GR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rPr>
                      <a:t> = </a:t>
                    </a:r>
                    <a:r>
                      <a:rPr lang="el-GR" b="1" dirty="0" err="1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rPr>
                      <a:t>μ</a:t>
                    </a:r>
                    <a:r>
                      <a:rPr lang="el-GR" b="1" baseline="-25000" dirty="0" err="1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rPr>
                      <a:t>ολ</a:t>
                    </a:r>
                    <a:r>
                      <a:rPr lang="el-GR" b="1" dirty="0" err="1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rPr>
                      <a:t>.</a:t>
                    </a:r>
                    <a:r>
                      <a:rPr lang="el-GR" b="1" i="1" dirty="0" err="1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rPr>
                      <a:t>Ν</a:t>
                    </a:r>
                    <a:endParaRPr lang="el-GR" b="1" i="1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mic Sans MS" pitchFamily="66" charset="0"/>
                    </a:endParaRPr>
                  </a:p>
                </p:txBody>
              </p:sp>
            </p:grpSp>
            <p:sp>
              <p:nvSpPr>
                <p:cNvPr id="31756" name="TextBox 12"/>
                <p:cNvSpPr txBox="1">
                  <a:spLocks noChangeArrowheads="1"/>
                </p:cNvSpPr>
                <p:nvPr/>
              </p:nvSpPr>
              <p:spPr bwMode="auto">
                <a:xfrm>
                  <a:off x="4355976" y="2800747"/>
                  <a:ext cx="216024" cy="707886"/>
                </a:xfrm>
                <a:prstGeom prst="rect">
                  <a:avLst/>
                </a:prstGeom>
                <a:solidFill>
                  <a:srgbClr val="FF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ctr">
                    <a:defRPr sz="2400" b="1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 algn="ctr">
                    <a:defRPr sz="2400" b="1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 algn="ctr">
                    <a:defRPr sz="2400" b="1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 algn="ctr">
                    <a:defRPr sz="2400" b="1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 algn="ctr">
                    <a:defRPr sz="2400" b="1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algn="ctr" fontAlgn="base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algn="ctr" fontAlgn="base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algn="ctr" fontAlgn="base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algn="ctr" fontAlgn="base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pPr algn="l"/>
                  <a:endParaRPr lang="el-GR" altLang="el-GR" sz="2000" b="0">
                    <a:latin typeface="Calibri" pitchFamily="34" charset="0"/>
                  </a:endParaRPr>
                </a:p>
                <a:p>
                  <a:pPr algn="l"/>
                  <a:endParaRPr lang="el-GR" altLang="el-GR" sz="2000" b="0">
                    <a:latin typeface="Calibri" pitchFamily="34" charset="0"/>
                  </a:endParaRPr>
                </a:p>
              </p:txBody>
            </p:sp>
          </p:grpSp>
          <p:sp>
            <p:nvSpPr>
              <p:cNvPr id="31754" name="Text Box 15"/>
              <p:cNvSpPr txBox="1">
                <a:spLocks noChangeArrowheads="1"/>
              </p:cNvSpPr>
              <p:nvPr/>
            </p:nvSpPr>
            <p:spPr bwMode="auto">
              <a:xfrm>
                <a:off x="4346" y="3430"/>
                <a:ext cx="638" cy="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algn="ctr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algn="ctr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algn="ctr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algn="ctr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algn="l">
                  <a:spcBef>
                    <a:spcPct val="50000"/>
                  </a:spcBef>
                </a:pPr>
                <a:r>
                  <a:rPr lang="el-GR" altLang="el-GR" sz="1400" baseline="-25000" dirty="0" smtClean="0"/>
                  <a:t>(ασκούμενη)</a:t>
                </a:r>
                <a:endParaRPr lang="en-US" altLang="el-GR" sz="1400" baseline="-25000" dirty="0"/>
              </a:p>
            </p:txBody>
          </p:sp>
        </p:grpSp>
        <p:sp>
          <p:nvSpPr>
            <p:cNvPr id="31761" name="Text Box 17"/>
            <p:cNvSpPr txBox="1">
              <a:spLocks noChangeArrowheads="1"/>
            </p:cNvSpPr>
            <p:nvPr/>
          </p:nvSpPr>
          <p:spPr bwMode="auto">
            <a:xfrm>
              <a:off x="1966" y="3022"/>
              <a:ext cx="68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altLang="el-GR" b="1" dirty="0">
                  <a:solidFill>
                    <a:srgbClr val="0000FF"/>
                  </a:solidFill>
                  <a:latin typeface="Comic Sans MS" pitchFamily="66" charset="0"/>
                </a:rPr>
                <a:t>ακινησία</a:t>
              </a:r>
              <a:endParaRPr lang="en-US" altLang="el-GR" b="1" dirty="0">
                <a:solidFill>
                  <a:srgbClr val="0000FF"/>
                </a:solidFill>
                <a:latin typeface="Comic Sans MS" pitchFamily="66" charset="0"/>
              </a:endParaRPr>
            </a:p>
          </p:txBody>
        </p:sp>
        <p:sp>
          <p:nvSpPr>
            <p:cNvPr id="31762" name="Text Box 18"/>
            <p:cNvSpPr txBox="1">
              <a:spLocks noChangeArrowheads="1"/>
            </p:cNvSpPr>
            <p:nvPr/>
          </p:nvSpPr>
          <p:spPr bwMode="auto">
            <a:xfrm>
              <a:off x="2987" y="2711"/>
              <a:ext cx="54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altLang="el-GR" b="1" dirty="0">
                  <a:solidFill>
                    <a:srgbClr val="006600"/>
                  </a:solidFill>
                  <a:latin typeface="Comic Sans MS" pitchFamily="66" charset="0"/>
                </a:rPr>
                <a:t>κίνηση</a:t>
              </a:r>
              <a:endParaRPr lang="en-US" altLang="el-GR" b="1" dirty="0">
                <a:solidFill>
                  <a:srgbClr val="006600"/>
                </a:solidFill>
                <a:latin typeface="Comic Sans MS" pitchFamily="66" charset="0"/>
              </a:endParaRPr>
            </a:p>
          </p:txBody>
        </p:sp>
      </p:grpSp>
      <p:pic>
        <p:nvPicPr>
          <p:cNvPr id="20" name="Picture 1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2"/>
              </a:clrFrom>
              <a:clrTo>
                <a:srgbClr val="FEFE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3444" y="1544786"/>
            <a:ext cx="815975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756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1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Μερκ. Παναγιωτόπουλος - Φυσικός                      </a:t>
            </a:r>
            <a:r>
              <a:rPr lang="en-US"/>
              <a:t>www.merkopanas.blogspot.gr</a:t>
            </a:r>
            <a:endParaRPr lang="el-GR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EECAB8-CA2F-4A1B-AA8B-9A86CFCADDC7}" type="slidenum">
              <a:rPr lang="el-GR"/>
              <a:pPr>
                <a:defRPr/>
              </a:pPr>
              <a:t>21</a:t>
            </a:fld>
            <a:endParaRPr lang="el-GR"/>
          </a:p>
        </p:txBody>
      </p:sp>
      <p:sp>
        <p:nvSpPr>
          <p:cNvPr id="5" name="TextBox 4"/>
          <p:cNvSpPr txBox="1"/>
          <p:nvPr/>
        </p:nvSpPr>
        <p:spPr>
          <a:xfrm>
            <a:off x="2063749" y="1052514"/>
            <a:ext cx="8351045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l-GR" sz="2000" b="1" dirty="0">
                <a:latin typeface="Comic Sans MS" pitchFamily="66" charset="0"/>
              </a:rPr>
              <a:t> Για να ξεκινήσει η ολίσθηση του σώματος πρέπει να ξεπεραστεί  </a:t>
            </a:r>
          </a:p>
          <a:p>
            <a:pPr marL="285750" indent="-285750">
              <a:lnSpc>
                <a:spcPct val="150000"/>
              </a:lnSpc>
              <a:defRPr/>
            </a:pPr>
            <a:r>
              <a:rPr lang="el-GR" sz="2000" b="1" dirty="0">
                <a:latin typeface="Comic Sans MS" pitchFamily="66" charset="0"/>
              </a:rPr>
              <a:t>    η </a:t>
            </a:r>
            <a:r>
              <a:rPr lang="en-US" sz="2000" b="1" dirty="0" smtClean="0">
                <a:latin typeface="Comic Sans MS" pitchFamily="66" charset="0"/>
              </a:rPr>
              <a:t>O</a:t>
            </a:r>
            <a:r>
              <a:rPr lang="el-GR" sz="2000" b="1" dirty="0" err="1" smtClean="0">
                <a:latin typeface="Comic Sans MS" pitchFamily="66" charset="0"/>
              </a:rPr>
              <a:t>ριακή</a:t>
            </a:r>
            <a:r>
              <a:rPr lang="el-GR" sz="2000" b="1" dirty="0" smtClean="0">
                <a:latin typeface="Comic Sans MS" pitchFamily="66" charset="0"/>
              </a:rPr>
              <a:t> </a:t>
            </a:r>
            <a:r>
              <a:rPr lang="el-GR" sz="2000" b="1" dirty="0">
                <a:latin typeface="Comic Sans MS" pitchFamily="66" charset="0"/>
              </a:rPr>
              <a:t>Τριβή.</a:t>
            </a:r>
          </a:p>
          <a:p>
            <a:pPr marL="285750" indent="-285750">
              <a:defRPr/>
            </a:pPr>
            <a:endParaRPr lang="el-GR" sz="2000" b="1" dirty="0">
              <a:latin typeface="Comic Sans MS" pitchFamily="66" charset="0"/>
            </a:endParaRPr>
          </a:p>
          <a:p>
            <a:pPr marL="285750" indent="-285750">
              <a:defRPr/>
            </a:pPr>
            <a:endParaRPr lang="el-GR" sz="2000" b="1" dirty="0">
              <a:latin typeface="Comic Sans MS" pitchFamily="66" charset="0"/>
            </a:endParaRPr>
          </a:p>
          <a:p>
            <a:pPr marL="285750" indent="-285750">
              <a:defRPr/>
            </a:pPr>
            <a:endParaRPr lang="el-GR" sz="2000" b="1" dirty="0">
              <a:latin typeface="Comic Sans MS" pitchFamily="66" charset="0"/>
            </a:endParaRPr>
          </a:p>
          <a:p>
            <a:pPr marL="285750" indent="-285750">
              <a:defRPr/>
            </a:pPr>
            <a:endParaRPr lang="el-GR" sz="2000" b="1" dirty="0">
              <a:latin typeface="Comic Sans MS" pitchFamily="66" charset="0"/>
            </a:endParaRPr>
          </a:p>
          <a:p>
            <a:pPr marL="285750" indent="-285750">
              <a:defRPr/>
            </a:pPr>
            <a:endParaRPr lang="el-GR" sz="2000" b="1" dirty="0">
              <a:latin typeface="Comic Sans MS" pitchFamily="66" charset="0"/>
            </a:endParaRPr>
          </a:p>
          <a:p>
            <a:pPr marL="285750" indent="-285750">
              <a:defRPr/>
            </a:pPr>
            <a:endParaRPr lang="el-GR" sz="2000" b="1" dirty="0">
              <a:latin typeface="Comic Sans MS" pitchFamily="66" charset="0"/>
            </a:endParaRPr>
          </a:p>
          <a:p>
            <a:pPr marL="285750" indent="-285750">
              <a:defRPr/>
            </a:pPr>
            <a:endParaRPr lang="el-GR" sz="2000" b="1" dirty="0">
              <a:latin typeface="Comic Sans MS" pitchFamily="66" charset="0"/>
            </a:endParaRPr>
          </a:p>
          <a:p>
            <a:pPr marL="285750" indent="-285750">
              <a:defRPr/>
            </a:pPr>
            <a:endParaRPr lang="el-GR" sz="2000" b="1" dirty="0">
              <a:latin typeface="Comic Sans MS" pitchFamily="66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l-GR" sz="2000" b="1" dirty="0">
                <a:latin typeface="Comic Sans MS" pitchFamily="66" charset="0"/>
              </a:rPr>
              <a:t> 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Πειραματικά αποτελέσματα έχουν δείξει ότι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 τριβή ολίσθησης δρα 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πάντα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με φορά αντίθετη από τη φορά της </a:t>
            </a:r>
            <a:r>
              <a:rPr lang="el-GR" alt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σχετικής ταχύτητας </a:t>
            </a:r>
            <a:r>
              <a:rPr lang="el-GR" altLang="el-G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του 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σώματος.</a:t>
            </a:r>
          </a:p>
        </p:txBody>
      </p:sp>
      <p:sp>
        <p:nvSpPr>
          <p:cNvPr id="35892" name="Text Box 52"/>
          <p:cNvSpPr txBox="1">
            <a:spLocks noChangeArrowheads="1"/>
          </p:cNvSpPr>
          <p:nvPr/>
        </p:nvSpPr>
        <p:spPr bwMode="auto">
          <a:xfrm>
            <a:off x="6926739" y="3820157"/>
            <a:ext cx="16004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F</a:t>
            </a:r>
            <a:r>
              <a:rPr lang="el-GR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≥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</a:t>
            </a:r>
            <a:r>
              <a:rPr lang="el-GR" sz="2400" b="1" i="1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ολ</a:t>
            </a:r>
            <a:endParaRPr lang="en-US" sz="2400" b="1" i="1" baseline="-250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35898" name="Group 58"/>
          <p:cNvGrpSpPr>
            <a:grpSpLocks/>
          </p:cNvGrpSpPr>
          <p:nvPr/>
        </p:nvGrpSpPr>
        <p:grpSpPr bwMode="auto">
          <a:xfrm>
            <a:off x="4190206" y="2220120"/>
            <a:ext cx="1368425" cy="503237"/>
            <a:chOff x="3424" y="981"/>
            <a:chExt cx="862" cy="317"/>
          </a:xfrm>
        </p:grpSpPr>
        <p:sp>
          <p:nvSpPr>
            <p:cNvPr id="35896" name="AutoShape 56"/>
            <p:cNvSpPr>
              <a:spLocks noChangeArrowheads="1"/>
            </p:cNvSpPr>
            <p:nvPr/>
          </p:nvSpPr>
          <p:spPr bwMode="auto">
            <a:xfrm>
              <a:off x="3560" y="1162"/>
              <a:ext cx="635" cy="136"/>
            </a:xfrm>
            <a:prstGeom prst="rightArrow">
              <a:avLst>
                <a:gd name="adj1" fmla="val 50000"/>
                <a:gd name="adj2" fmla="val 116728"/>
              </a:avLst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l-GR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35917" name="Text Box 57"/>
            <p:cNvSpPr txBox="1">
              <a:spLocks noChangeArrowheads="1"/>
            </p:cNvSpPr>
            <p:nvPr/>
          </p:nvSpPr>
          <p:spPr bwMode="auto">
            <a:xfrm>
              <a:off x="3424" y="981"/>
              <a:ext cx="86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l-GR" altLang="el-GR" sz="1400" dirty="0"/>
                <a:t>φορά κίνησης</a:t>
              </a:r>
              <a:endParaRPr lang="en-US" altLang="el-GR" sz="1400" dirty="0"/>
            </a:p>
          </p:txBody>
        </p:sp>
      </p:grpSp>
      <p:grpSp>
        <p:nvGrpSpPr>
          <p:cNvPr id="35907" name="Group 67"/>
          <p:cNvGrpSpPr>
            <a:grpSpLocks/>
          </p:cNvGrpSpPr>
          <p:nvPr/>
        </p:nvGrpSpPr>
        <p:grpSpPr bwMode="auto">
          <a:xfrm>
            <a:off x="8614569" y="1972314"/>
            <a:ext cx="2303462" cy="1847850"/>
            <a:chOff x="3969" y="981"/>
            <a:chExt cx="1451" cy="1164"/>
          </a:xfrm>
        </p:grpSpPr>
        <p:pic>
          <p:nvPicPr>
            <p:cNvPr id="35910" name="Picture 62" descr="1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BFFFF"/>
                </a:clrFrom>
                <a:clrTo>
                  <a:srgbClr val="FB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9" y="981"/>
              <a:ext cx="1316" cy="1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911" name="Text Box 63"/>
            <p:cNvSpPr txBox="1">
              <a:spLocks noChangeArrowheads="1"/>
            </p:cNvSpPr>
            <p:nvPr/>
          </p:nvSpPr>
          <p:spPr bwMode="auto">
            <a:xfrm>
              <a:off x="3969" y="981"/>
              <a:ext cx="22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l-GR" altLang="el-GR" sz="1600" i="1"/>
                <a:t>Τ</a:t>
              </a:r>
              <a:endParaRPr lang="en-US" altLang="el-GR" sz="1600" i="1"/>
            </a:p>
          </p:txBody>
        </p:sp>
        <p:sp>
          <p:nvSpPr>
            <p:cNvPr id="35912" name="Text Box 64"/>
            <p:cNvSpPr txBox="1">
              <a:spLocks noChangeArrowheads="1"/>
            </p:cNvSpPr>
            <p:nvPr/>
          </p:nvSpPr>
          <p:spPr bwMode="auto">
            <a:xfrm>
              <a:off x="5193" y="1933"/>
              <a:ext cx="22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l-GR" sz="1600" i="1"/>
                <a:t>F</a:t>
              </a:r>
            </a:p>
          </p:txBody>
        </p:sp>
        <p:sp>
          <p:nvSpPr>
            <p:cNvPr id="35913" name="Text Box 65"/>
            <p:cNvSpPr txBox="1">
              <a:spLocks noChangeArrowheads="1"/>
            </p:cNvSpPr>
            <p:nvPr/>
          </p:nvSpPr>
          <p:spPr bwMode="auto">
            <a:xfrm>
              <a:off x="4694" y="1162"/>
              <a:ext cx="36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l-GR" altLang="el-GR" sz="1600" i="1"/>
                <a:t>Τ</a:t>
              </a:r>
              <a:r>
                <a:rPr lang="el-GR" altLang="el-GR" sz="1600" baseline="-25000"/>
                <a:t>ορ</a:t>
              </a:r>
              <a:endParaRPr lang="en-US" altLang="el-GR" sz="1600" i="1"/>
            </a:p>
          </p:txBody>
        </p:sp>
        <p:sp>
          <p:nvSpPr>
            <p:cNvPr id="35914" name="Text Box 66"/>
            <p:cNvSpPr txBox="1">
              <a:spLocks noChangeArrowheads="1"/>
            </p:cNvSpPr>
            <p:nvPr/>
          </p:nvSpPr>
          <p:spPr bwMode="auto">
            <a:xfrm>
              <a:off x="4967" y="1480"/>
              <a:ext cx="31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l-GR" altLang="el-GR" sz="1600" i="1"/>
                <a:t>Τ</a:t>
              </a:r>
              <a:r>
                <a:rPr lang="el-GR" altLang="el-GR" sz="1600" i="1" baseline="-25000"/>
                <a:t>ολ</a:t>
              </a:r>
              <a:endParaRPr lang="en-US" altLang="el-GR" sz="1600" i="1"/>
            </a:p>
          </p:txBody>
        </p:sp>
      </p:grpSp>
      <p:grpSp>
        <p:nvGrpSpPr>
          <p:cNvPr id="10" name="Ομάδα 9"/>
          <p:cNvGrpSpPr/>
          <p:nvPr/>
        </p:nvGrpSpPr>
        <p:grpSpPr>
          <a:xfrm>
            <a:off x="1829593" y="2159471"/>
            <a:ext cx="5329238" cy="1940311"/>
            <a:chOff x="1829593" y="2159471"/>
            <a:chExt cx="5329238" cy="194031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4744244" y="2731440"/>
                  <a:ext cx="457200" cy="4029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l-GR" b="1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</m:acc>
                      </m:oMath>
                    </m:oMathPara>
                  </a14:m>
                  <a:endParaRPr lang="el-GR" b="1" dirty="0"/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44244" y="2731440"/>
                  <a:ext cx="457200" cy="402931"/>
                </a:xfrm>
                <a:prstGeom prst="rect">
                  <a:avLst/>
                </a:prstGeom>
                <a:blipFill>
                  <a:blip r:embed="rId3"/>
                  <a:stretch>
                    <a:fillRect b="-1515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5919" name="Ομάδα 23"/>
            <p:cNvGrpSpPr>
              <a:grpSpLocks/>
            </p:cNvGrpSpPr>
            <p:nvPr/>
          </p:nvGrpSpPr>
          <p:grpSpPr bwMode="auto">
            <a:xfrm>
              <a:off x="1829593" y="2936877"/>
              <a:ext cx="3605213" cy="711200"/>
              <a:chOff x="1979712" y="3212976"/>
              <a:chExt cx="5110856" cy="978024"/>
            </a:xfrm>
          </p:grpSpPr>
          <p:sp>
            <p:nvSpPr>
              <p:cNvPr id="25" name="Rectangle 7" descr="Newsprint"/>
              <p:cNvSpPr>
                <a:spLocks noChangeArrowheads="1"/>
              </p:cNvSpPr>
              <p:nvPr/>
            </p:nvSpPr>
            <p:spPr bwMode="auto">
              <a:xfrm>
                <a:off x="1979712" y="3789310"/>
                <a:ext cx="5110856" cy="401688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l-GR" kern="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26" name="Ορθογώνιο 25"/>
              <p:cNvSpPr/>
              <p:nvPr/>
            </p:nvSpPr>
            <p:spPr>
              <a:xfrm>
                <a:off x="3708086" y="3212975"/>
                <a:ext cx="1368296" cy="576336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l-GR"/>
              </a:p>
            </p:txBody>
          </p:sp>
        </p:grpSp>
        <p:grpSp>
          <p:nvGrpSpPr>
            <p:cNvPr id="35921" name="Group 46"/>
            <p:cNvGrpSpPr>
              <a:grpSpLocks/>
            </p:cNvGrpSpPr>
            <p:nvPr/>
          </p:nvGrpSpPr>
          <p:grpSpPr bwMode="auto">
            <a:xfrm>
              <a:off x="4015581" y="2994027"/>
              <a:ext cx="3143250" cy="508000"/>
              <a:chOff x="2488" y="2425"/>
              <a:chExt cx="1980" cy="320"/>
            </a:xfrm>
          </p:grpSpPr>
          <p:cxnSp>
            <p:nvCxnSpPr>
              <p:cNvPr id="38" name="Ευθύγραμμο βέλος σύνδεσης 37"/>
              <p:cNvCxnSpPr/>
              <p:nvPr/>
            </p:nvCxnSpPr>
            <p:spPr>
              <a:xfrm>
                <a:off x="2488" y="2518"/>
                <a:ext cx="638" cy="5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5927" name="Picture 2" descr="C:\Users\Merkouris\Desktop\Χωρίς τίτλο.jpg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15" y="2425"/>
                <a:ext cx="1353" cy="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34" name="Ευθύγραμμο βέλος σύνδεσης 33"/>
            <p:cNvCxnSpPr/>
            <p:nvPr/>
          </p:nvCxnSpPr>
          <p:spPr bwMode="auto">
            <a:xfrm>
              <a:off x="3531393" y="2471739"/>
              <a:ext cx="0" cy="681038"/>
            </a:xfrm>
            <a:prstGeom prst="straightConnector1">
              <a:avLst/>
            </a:prstGeom>
            <a:ln w="57150">
              <a:solidFill>
                <a:srgbClr val="0000FF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Ευθύγραμμο βέλος σύνδεσης 27"/>
            <p:cNvCxnSpPr/>
            <p:nvPr/>
          </p:nvCxnSpPr>
          <p:spPr bwMode="auto">
            <a:xfrm>
              <a:off x="3529806" y="3146427"/>
              <a:ext cx="0" cy="681038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3433048" y="3730450"/>
                  <a:ext cx="4572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l-GR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</m:acc>
                      </m:oMath>
                    </m:oMathPara>
                  </a14:m>
                  <a:endParaRPr lang="el-GR" b="1" dirty="0"/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33048" y="3730450"/>
                  <a:ext cx="457200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/>
                <p:cNvSpPr txBox="1"/>
                <p:nvPr/>
              </p:nvSpPr>
              <p:spPr>
                <a:xfrm>
                  <a:off x="3204448" y="2159471"/>
                  <a:ext cx="457200" cy="4029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l-GR" b="1" i="1" smtClean="0">
                                <a:solidFill>
                                  <a:srgbClr val="0000FF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solidFill>
                                  <a:srgbClr val="0000FF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𝑵</m:t>
                            </m:r>
                          </m:e>
                        </m:acc>
                      </m:oMath>
                    </m:oMathPara>
                  </a14:m>
                  <a:endParaRPr lang="el-GR" b="1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4448" y="2159471"/>
                  <a:ext cx="457200" cy="402931"/>
                </a:xfrm>
                <a:prstGeom prst="rect">
                  <a:avLst/>
                </a:prstGeom>
                <a:blipFill>
                  <a:blip r:embed="rId7"/>
                  <a:stretch>
                    <a:fillRect b="-1515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Ομάδα 8"/>
          <p:cNvGrpSpPr/>
          <p:nvPr/>
        </p:nvGrpSpPr>
        <p:grpSpPr>
          <a:xfrm>
            <a:off x="2087562" y="2880085"/>
            <a:ext cx="946944" cy="448905"/>
            <a:chOff x="2087562" y="2880085"/>
            <a:chExt cx="946944" cy="448905"/>
          </a:xfrm>
        </p:grpSpPr>
        <p:cxnSp>
          <p:nvCxnSpPr>
            <p:cNvPr id="41" name="Ευθύγραμμο βέλος σύνδεσης 40"/>
            <p:cNvCxnSpPr/>
            <p:nvPr/>
          </p:nvCxnSpPr>
          <p:spPr bwMode="auto">
            <a:xfrm>
              <a:off x="2278856" y="3321052"/>
              <a:ext cx="755650" cy="7938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2087562" y="2880085"/>
                  <a:ext cx="457200" cy="4029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l-GR" b="1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</m:acc>
                        <m:r>
                          <a:rPr lang="el-GR" b="1" i="0" baseline="-25000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𝛐𝛌</m:t>
                        </m:r>
                      </m:oMath>
                    </m:oMathPara>
                  </a14:m>
                  <a:endParaRPr lang="el-GR" b="1" baseline="-25000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7562" y="2880085"/>
                  <a:ext cx="457200" cy="402931"/>
                </a:xfrm>
                <a:prstGeom prst="rect">
                  <a:avLst/>
                </a:prstGeom>
                <a:blipFill>
                  <a:blip r:embed="rId8"/>
                  <a:stretch>
                    <a:fillRect r="-10667" b="-7463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2544762" y="306602"/>
            <a:ext cx="68078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alt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Σχετικά με την Τριβή Ολίσθησης  </a:t>
            </a:r>
          </a:p>
        </p:txBody>
      </p:sp>
    </p:spTree>
    <p:extLst>
      <p:ext uri="{BB962C8B-B14F-4D97-AF65-F5344CB8AC3E}">
        <p14:creationId xmlns:p14="http://schemas.microsoft.com/office/powerpoint/2010/main" val="30721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35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5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35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92" grpId="0"/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Μερκ. Παναγιωτόπουλος - Φυσικός                      </a:t>
            </a:r>
            <a:r>
              <a:rPr lang="en-US"/>
              <a:t>www.merkopanas.blogspot.gr</a:t>
            </a:r>
            <a:endParaRPr lang="el-GR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8FCC72-07EB-439A-848B-412A76F41349}" type="slidenum">
              <a:rPr lang="el-GR"/>
              <a:pPr>
                <a:defRPr/>
              </a:pPr>
              <a:t>22</a:t>
            </a:fld>
            <a:endParaRPr lang="el-GR"/>
          </a:p>
        </p:txBody>
      </p:sp>
      <p:sp>
        <p:nvSpPr>
          <p:cNvPr id="32774" name="Ορθογώνιο 5"/>
          <p:cNvSpPr>
            <a:spLocks noChangeArrowheads="1"/>
          </p:cNvSpPr>
          <p:nvPr/>
        </p:nvSpPr>
        <p:spPr bwMode="auto">
          <a:xfrm>
            <a:off x="1774826" y="333375"/>
            <a:ext cx="8424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l-GR" altLang="el-GR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Το μέτρο της τριβής ολίσθησης που ασκείται σ’ ένα σώμα</a:t>
            </a:r>
            <a:r>
              <a:rPr lang="el-GR" altLang="el-GR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</p:txBody>
      </p:sp>
      <p:sp>
        <p:nvSpPr>
          <p:cNvPr id="32777" name="Rectangle 9"/>
          <p:cNvSpPr>
            <a:spLocks noChangeArrowheads="1"/>
          </p:cNvSpPr>
          <p:nvPr/>
        </p:nvSpPr>
        <p:spPr bwMode="auto">
          <a:xfrm>
            <a:off x="1497330" y="873076"/>
            <a:ext cx="9338310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l-GR" altLang="el-GR" sz="2000" dirty="0"/>
              <a:t>    είναι </a:t>
            </a:r>
            <a:r>
              <a:rPr lang="el-GR" altLang="el-G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ανεξάρτητο του εμβαδού της επιφάνειας επαφής.</a:t>
            </a:r>
            <a:r>
              <a:rPr lang="el-GR" altLang="el-GR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altLang="el-GR" sz="2000" dirty="0"/>
              <a:t>Αν η συνολική μάζα του σώματος που σύρεται είναι σταθερή, απαιτείται η ίδια δύναμη για να ξεπεραστεί η τριβή, έστω κι αν μεγαλώσει η επιφάνεια επαφής. </a:t>
            </a:r>
            <a:r>
              <a:rPr lang="el-GR" altLang="el-GR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Αλλάζοντας το μέγεθος των επιφανειών που έρχονται σ’ επαφή δεν αλλάζει το μέτρο της τριβής.</a:t>
            </a:r>
            <a:endParaRPr lang="en-US" altLang="el-GR" sz="2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2783" name="Picture 15" descr="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593" y="3197376"/>
            <a:ext cx="3240087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808" name="Group 40"/>
          <p:cNvGrpSpPr>
            <a:grpSpLocks/>
          </p:cNvGrpSpPr>
          <p:nvPr/>
        </p:nvGrpSpPr>
        <p:grpSpPr bwMode="auto">
          <a:xfrm>
            <a:off x="2012634" y="4185595"/>
            <a:ext cx="1504950" cy="955674"/>
            <a:chOff x="567" y="2303"/>
            <a:chExt cx="948" cy="602"/>
          </a:xfrm>
        </p:grpSpPr>
        <p:grpSp>
          <p:nvGrpSpPr>
            <p:cNvPr id="36878" name="Group 39"/>
            <p:cNvGrpSpPr>
              <a:grpSpLocks/>
            </p:cNvGrpSpPr>
            <p:nvPr/>
          </p:nvGrpSpPr>
          <p:grpSpPr bwMode="auto">
            <a:xfrm>
              <a:off x="567" y="2303"/>
              <a:ext cx="862" cy="602"/>
              <a:chOff x="567" y="2303"/>
              <a:chExt cx="862" cy="602"/>
            </a:xfrm>
          </p:grpSpPr>
          <p:sp>
            <p:nvSpPr>
              <p:cNvPr id="32786" name="Rectangle 18"/>
              <p:cNvSpPr>
                <a:spLocks noChangeArrowheads="1"/>
              </p:cNvSpPr>
              <p:nvPr/>
            </p:nvSpPr>
            <p:spPr bwMode="auto">
              <a:xfrm>
                <a:off x="567" y="2672"/>
                <a:ext cx="862" cy="233"/>
              </a:xfrm>
              <a:prstGeom prst="rect">
                <a:avLst/>
              </a:prstGeom>
              <a:solidFill>
                <a:schemeClr val="accent2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accent2"/>
                </a:extrusionClr>
              </a:sp3d>
            </p:spPr>
            <p:txBody>
              <a:bodyPr anchor="ctr">
                <a:spAutoFit/>
                <a:flatTx/>
              </a:bodyPr>
              <a:lstStyle/>
              <a:p>
                <a:pPr algn="ctr">
                  <a:defRPr/>
                </a:pPr>
                <a:endParaRPr lang="el-GR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32787" name="Rectangle 19"/>
              <p:cNvSpPr>
                <a:spLocks noChangeArrowheads="1"/>
              </p:cNvSpPr>
              <p:nvPr/>
            </p:nvSpPr>
            <p:spPr bwMode="auto">
              <a:xfrm>
                <a:off x="894" y="2497"/>
                <a:ext cx="116" cy="233"/>
              </a:xfrm>
              <a:prstGeom prst="rect">
                <a:avLst/>
              </a:prstGeom>
              <a:solidFill>
                <a:srgbClr val="FFFFCC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FFFFCC"/>
                </a:extrusionClr>
              </a:sp3d>
            </p:spPr>
            <p:txBody>
              <a:bodyPr wrap="none" anchor="ctr">
                <a:spAutoFit/>
                <a:flatTx/>
              </a:bodyPr>
              <a:lstStyle/>
              <a:p>
                <a:pPr algn="ctr">
                  <a:defRPr/>
                </a:pPr>
                <a:endParaRPr lang="el-GR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32788" name="Rectangle 20"/>
              <p:cNvSpPr>
                <a:spLocks noChangeArrowheads="1"/>
              </p:cNvSpPr>
              <p:nvPr/>
            </p:nvSpPr>
            <p:spPr bwMode="auto">
              <a:xfrm>
                <a:off x="894" y="2303"/>
                <a:ext cx="116" cy="233"/>
              </a:xfrm>
              <a:prstGeom prst="rect">
                <a:avLst/>
              </a:prstGeom>
              <a:solidFill>
                <a:srgbClr val="FFFFCC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FFFFCC"/>
                </a:extrusionClr>
              </a:sp3d>
            </p:spPr>
            <p:txBody>
              <a:bodyPr wrap="none" anchor="ctr">
                <a:spAutoFit/>
                <a:flatTx/>
              </a:bodyPr>
              <a:lstStyle/>
              <a:p>
                <a:pPr algn="ctr">
                  <a:defRPr/>
                </a:pPr>
                <a:endParaRPr lang="el-GR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32789" name="AutoShape 21"/>
              <p:cNvSpPr>
                <a:spLocks noChangeArrowheads="1"/>
              </p:cNvSpPr>
              <p:nvPr/>
            </p:nvSpPr>
            <p:spPr bwMode="auto">
              <a:xfrm>
                <a:off x="1089" y="2324"/>
                <a:ext cx="272" cy="462"/>
              </a:xfrm>
              <a:prstGeom prst="rightArrow">
                <a:avLst>
                  <a:gd name="adj1" fmla="val 50000"/>
                  <a:gd name="adj2" fmla="val 5812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>
                  <a:defRPr/>
                </a:pPr>
                <a:endParaRPr lang="el-GR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</p:grpSp>
        <p:sp>
          <p:nvSpPr>
            <p:cNvPr id="32800" name="Text Box 32"/>
            <p:cNvSpPr txBox="1">
              <a:spLocks noChangeArrowheads="1"/>
            </p:cNvSpPr>
            <p:nvPr/>
          </p:nvSpPr>
          <p:spPr bwMode="auto">
            <a:xfrm>
              <a:off x="1289" y="2313"/>
              <a:ext cx="22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600" b="1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F</a:t>
              </a:r>
            </a:p>
          </p:txBody>
        </p:sp>
      </p:grpSp>
      <p:grpSp>
        <p:nvGrpSpPr>
          <p:cNvPr id="32809" name="Group 41"/>
          <p:cNvGrpSpPr>
            <a:grpSpLocks/>
          </p:cNvGrpSpPr>
          <p:nvPr/>
        </p:nvGrpSpPr>
        <p:grpSpPr bwMode="auto">
          <a:xfrm>
            <a:off x="3884296" y="4115751"/>
            <a:ext cx="1817688" cy="998539"/>
            <a:chOff x="1746" y="2259"/>
            <a:chExt cx="1145" cy="629"/>
          </a:xfrm>
        </p:grpSpPr>
        <p:sp>
          <p:nvSpPr>
            <p:cNvPr id="32792" name="Rectangle 24"/>
            <p:cNvSpPr>
              <a:spLocks noChangeArrowheads="1"/>
            </p:cNvSpPr>
            <p:nvPr/>
          </p:nvSpPr>
          <p:spPr bwMode="auto">
            <a:xfrm>
              <a:off x="1746" y="2655"/>
              <a:ext cx="882" cy="233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2"/>
              </a:extrusionClr>
            </a:sp3d>
          </p:spPr>
          <p:txBody>
            <a:bodyPr anchor="ctr">
              <a:spAutoFit/>
              <a:flatTx/>
            </a:bodyPr>
            <a:lstStyle/>
            <a:p>
              <a:pPr algn="ctr">
                <a:defRPr/>
              </a:pPr>
              <a:endParaRPr lang="el-GR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32793" name="Rectangle 25"/>
            <p:cNvSpPr>
              <a:spLocks noChangeArrowheads="1"/>
            </p:cNvSpPr>
            <p:nvPr/>
          </p:nvSpPr>
          <p:spPr bwMode="auto">
            <a:xfrm>
              <a:off x="1920" y="2406"/>
              <a:ext cx="116" cy="233"/>
            </a:xfrm>
            <a:prstGeom prst="rect">
              <a:avLst/>
            </a:prstGeom>
            <a:solidFill>
              <a:srgbClr val="FFFFCC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CC"/>
              </a:extrusionClr>
            </a:sp3d>
          </p:spPr>
          <p:txBody>
            <a:bodyPr wrap="none" anchor="ctr">
              <a:spAutoFit/>
              <a:flatTx/>
            </a:bodyPr>
            <a:lstStyle/>
            <a:p>
              <a:pPr algn="ctr">
                <a:defRPr/>
              </a:pPr>
              <a:endParaRPr lang="el-GR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32794" name="Line 26"/>
            <p:cNvSpPr>
              <a:spLocks noChangeShapeType="1"/>
            </p:cNvSpPr>
            <p:nvPr/>
          </p:nvSpPr>
          <p:spPr bwMode="auto">
            <a:xfrm>
              <a:off x="2118" y="2522"/>
              <a:ext cx="6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el-GR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32795" name="Rectangle 27"/>
            <p:cNvSpPr>
              <a:spLocks noChangeArrowheads="1"/>
            </p:cNvSpPr>
            <p:nvPr/>
          </p:nvSpPr>
          <p:spPr bwMode="auto">
            <a:xfrm>
              <a:off x="2222" y="2406"/>
              <a:ext cx="116" cy="233"/>
            </a:xfrm>
            <a:prstGeom prst="rect">
              <a:avLst/>
            </a:prstGeom>
            <a:solidFill>
              <a:srgbClr val="FFFFCC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CC"/>
              </a:extrusionClr>
            </a:sp3d>
          </p:spPr>
          <p:txBody>
            <a:bodyPr wrap="none" anchor="ctr">
              <a:spAutoFit/>
              <a:flatTx/>
            </a:bodyPr>
            <a:lstStyle/>
            <a:p>
              <a:pPr algn="ctr">
                <a:defRPr/>
              </a:pPr>
              <a:endParaRPr lang="el-GR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32806" name="AutoShape 38"/>
            <p:cNvSpPr>
              <a:spLocks noChangeArrowheads="1"/>
            </p:cNvSpPr>
            <p:nvPr/>
          </p:nvSpPr>
          <p:spPr bwMode="auto">
            <a:xfrm>
              <a:off x="2472" y="2259"/>
              <a:ext cx="272" cy="462"/>
            </a:xfrm>
            <a:prstGeom prst="rightArrow">
              <a:avLst>
                <a:gd name="adj1" fmla="val 50000"/>
                <a:gd name="adj2" fmla="val 5812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el-GR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32799" name="Text Box 31"/>
            <p:cNvSpPr txBox="1">
              <a:spLocks noChangeArrowheads="1"/>
            </p:cNvSpPr>
            <p:nvPr/>
          </p:nvSpPr>
          <p:spPr bwMode="auto">
            <a:xfrm>
              <a:off x="2665" y="2260"/>
              <a:ext cx="22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600" b="1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311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32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32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32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4" grpId="0"/>
      <p:bldP spid="3277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Μερκ. Παναγιωτόπουλος - Φυσικός                      </a:t>
            </a:r>
            <a:r>
              <a:rPr lang="en-US"/>
              <a:t>www.merkopanas.blogspot.gr</a:t>
            </a:r>
            <a:endParaRPr lang="el-GR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8029B-6DC6-4D34-8EB6-3E2E07BBAD5A}" type="slidenum">
              <a:rPr lang="el-GR"/>
              <a:pPr>
                <a:defRPr/>
              </a:pPr>
              <a:t>23</a:t>
            </a:fld>
            <a:endParaRPr lang="el-GR"/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2424114" y="404814"/>
            <a:ext cx="67281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l">
              <a:spcBef>
                <a:spcPct val="50000"/>
              </a:spcBef>
              <a:buFont typeface="Wingdings" pitchFamily="2" charset="2"/>
              <a:buChar char="Ø"/>
            </a:pPr>
            <a:r>
              <a:rPr lang="el-GR" altLang="el-GR" sz="2000" dirty="0"/>
              <a:t>    είναι </a:t>
            </a:r>
            <a:r>
              <a:rPr lang="el-GR" altLang="el-G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ανεξάρτητο από</a:t>
            </a:r>
            <a:r>
              <a:rPr lang="el-GR" altLang="el-GR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altLang="el-GR" sz="2000" dirty="0"/>
              <a:t>την</a:t>
            </a:r>
            <a:r>
              <a:rPr lang="el-GR" altLang="el-GR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altLang="el-G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ταχύτητα </a:t>
            </a:r>
            <a:r>
              <a:rPr lang="el-GR" altLang="el-GR" sz="2000" dirty="0"/>
              <a:t>του</a:t>
            </a:r>
            <a:r>
              <a:rPr lang="el-GR" altLang="el-GR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altLang="el-G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σώματος</a:t>
            </a:r>
            <a:r>
              <a:rPr lang="el-GR" altLang="el-GR" sz="2000" dirty="0">
                <a:solidFill>
                  <a:srgbClr val="FF0000"/>
                </a:solidFill>
              </a:rPr>
              <a:t>,</a:t>
            </a:r>
          </a:p>
        </p:txBody>
      </p:sp>
      <p:grpSp>
        <p:nvGrpSpPr>
          <p:cNvPr id="33831" name="Group 39"/>
          <p:cNvGrpSpPr>
            <a:grpSpLocks/>
          </p:cNvGrpSpPr>
          <p:nvPr/>
        </p:nvGrpSpPr>
        <p:grpSpPr bwMode="auto">
          <a:xfrm>
            <a:off x="3105151" y="836614"/>
            <a:ext cx="2341563" cy="1358900"/>
            <a:chOff x="996" y="890"/>
            <a:chExt cx="1475" cy="856"/>
          </a:xfrm>
        </p:grpSpPr>
        <p:grpSp>
          <p:nvGrpSpPr>
            <p:cNvPr id="37929" name="Group 37"/>
            <p:cNvGrpSpPr>
              <a:grpSpLocks/>
            </p:cNvGrpSpPr>
            <p:nvPr/>
          </p:nvGrpSpPr>
          <p:grpSpPr bwMode="auto">
            <a:xfrm>
              <a:off x="996" y="1158"/>
              <a:ext cx="1475" cy="588"/>
              <a:chOff x="996" y="1158"/>
              <a:chExt cx="1475" cy="588"/>
            </a:xfrm>
          </p:grpSpPr>
          <p:sp>
            <p:nvSpPr>
              <p:cNvPr id="33802" name="Rectangle 10"/>
              <p:cNvSpPr>
                <a:spLocks noChangeArrowheads="1"/>
              </p:cNvSpPr>
              <p:nvPr/>
            </p:nvSpPr>
            <p:spPr bwMode="auto">
              <a:xfrm>
                <a:off x="1466" y="1513"/>
                <a:ext cx="116" cy="233"/>
              </a:xfrm>
              <a:prstGeom prst="rect">
                <a:avLst/>
              </a:prstGeom>
              <a:solidFill>
                <a:schemeClr val="accent2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accent2"/>
                </a:extrusionClr>
              </a:sp3d>
            </p:spPr>
            <p:txBody>
              <a:bodyPr wrap="none" anchor="ctr">
                <a:spAutoFit/>
                <a:flatTx/>
              </a:bodyPr>
              <a:lstStyle/>
              <a:p>
                <a:pPr algn="ctr">
                  <a:defRPr/>
                </a:pPr>
                <a:endParaRPr lang="el-GR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33803" name="Rectangle 11"/>
              <p:cNvSpPr>
                <a:spLocks noChangeArrowheads="1"/>
              </p:cNvSpPr>
              <p:nvPr/>
            </p:nvSpPr>
            <p:spPr bwMode="auto">
              <a:xfrm>
                <a:off x="1418" y="1297"/>
                <a:ext cx="116" cy="233"/>
              </a:xfrm>
              <a:prstGeom prst="rect">
                <a:avLst/>
              </a:prstGeom>
              <a:solidFill>
                <a:srgbClr val="FFFFCC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FFFFCC"/>
                </a:extrusionClr>
              </a:sp3d>
            </p:spPr>
            <p:txBody>
              <a:bodyPr wrap="none" anchor="ctr">
                <a:spAutoFit/>
                <a:flatTx/>
              </a:bodyPr>
              <a:lstStyle/>
              <a:p>
                <a:pPr algn="ctr">
                  <a:defRPr/>
                </a:pPr>
                <a:endParaRPr lang="el-GR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33804" name="AutoShape 12"/>
              <p:cNvSpPr>
                <a:spLocks noChangeArrowheads="1"/>
              </p:cNvSpPr>
              <p:nvPr/>
            </p:nvSpPr>
            <p:spPr bwMode="auto">
              <a:xfrm>
                <a:off x="1764" y="1158"/>
                <a:ext cx="576" cy="462"/>
              </a:xfrm>
              <a:prstGeom prst="rightArrow">
                <a:avLst>
                  <a:gd name="adj1" fmla="val 50000"/>
                  <a:gd name="adj2" fmla="val 10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>
                  <a:defRPr/>
                </a:pPr>
                <a:endParaRPr lang="el-GR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grpSp>
            <p:nvGrpSpPr>
              <p:cNvPr id="37936" name="Group 14"/>
              <p:cNvGrpSpPr>
                <a:grpSpLocks/>
              </p:cNvGrpSpPr>
              <p:nvPr/>
            </p:nvGrpSpPr>
            <p:grpSpPr bwMode="auto">
              <a:xfrm>
                <a:off x="996" y="1317"/>
                <a:ext cx="240" cy="96"/>
                <a:chOff x="3360" y="3648"/>
                <a:chExt cx="480" cy="96"/>
              </a:xfrm>
            </p:grpSpPr>
            <p:sp>
              <p:nvSpPr>
                <p:cNvPr id="33807" name="Line 15"/>
                <p:cNvSpPr>
                  <a:spLocks noChangeShapeType="1"/>
                </p:cNvSpPr>
                <p:nvPr/>
              </p:nvSpPr>
              <p:spPr bwMode="auto">
                <a:xfrm>
                  <a:off x="3456" y="3696"/>
                  <a:ext cx="28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>
                    <a:defRPr/>
                  </a:pPr>
                  <a:endParaRPr lang="el-GR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33808" name="Line 16"/>
                <p:cNvSpPr>
                  <a:spLocks noChangeShapeType="1"/>
                </p:cNvSpPr>
                <p:nvPr/>
              </p:nvSpPr>
              <p:spPr bwMode="auto">
                <a:xfrm>
                  <a:off x="3360" y="3744"/>
                  <a:ext cx="28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>
                    <a:defRPr/>
                  </a:pPr>
                  <a:endParaRPr lang="el-GR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33809" name="Line 17"/>
                <p:cNvSpPr>
                  <a:spLocks noChangeShapeType="1"/>
                </p:cNvSpPr>
                <p:nvPr/>
              </p:nvSpPr>
              <p:spPr bwMode="auto">
                <a:xfrm>
                  <a:off x="3552" y="3648"/>
                  <a:ext cx="28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>
                    <a:defRPr/>
                  </a:pPr>
                  <a:endParaRPr lang="el-GR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</p:grpSp>
          <p:sp>
            <p:nvSpPr>
              <p:cNvPr id="33820" name="Text Box 28"/>
              <p:cNvSpPr txBox="1">
                <a:spLocks noChangeArrowheads="1"/>
              </p:cNvSpPr>
              <p:nvPr/>
            </p:nvSpPr>
            <p:spPr bwMode="auto">
              <a:xfrm>
                <a:off x="2245" y="1162"/>
                <a:ext cx="22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600" b="1" i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itchFamily="66" charset="0"/>
                  </a:rPr>
                  <a:t>F</a:t>
                </a:r>
              </a:p>
            </p:txBody>
          </p:sp>
        </p:grpSp>
        <p:grpSp>
          <p:nvGrpSpPr>
            <p:cNvPr id="37930" name="Group 35"/>
            <p:cNvGrpSpPr>
              <a:grpSpLocks/>
            </p:cNvGrpSpPr>
            <p:nvPr/>
          </p:nvGrpSpPr>
          <p:grpSpPr bwMode="auto">
            <a:xfrm>
              <a:off x="1383" y="890"/>
              <a:ext cx="318" cy="272"/>
              <a:chOff x="1338" y="663"/>
              <a:chExt cx="318" cy="272"/>
            </a:xfrm>
          </p:grpSpPr>
          <p:sp>
            <p:nvSpPr>
              <p:cNvPr id="37931" name="Text Box 31"/>
              <p:cNvSpPr txBox="1">
                <a:spLocks noChangeArrowheads="1"/>
              </p:cNvSpPr>
              <p:nvPr/>
            </p:nvSpPr>
            <p:spPr bwMode="auto">
              <a:xfrm>
                <a:off x="1338" y="663"/>
                <a:ext cx="318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algn="ctr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algn="ctr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algn="ctr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algn="ctr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algn="l">
                  <a:spcBef>
                    <a:spcPct val="50000"/>
                  </a:spcBef>
                </a:pPr>
                <a:r>
                  <a:rPr lang="el-GR" altLang="el-GR" sz="2000" i="1"/>
                  <a:t>υ</a:t>
                </a:r>
                <a:r>
                  <a:rPr lang="el-GR" altLang="el-GR" sz="2000" baseline="-25000"/>
                  <a:t>1</a:t>
                </a:r>
                <a:endParaRPr lang="en-US" altLang="el-GR" sz="2000"/>
              </a:p>
            </p:txBody>
          </p:sp>
          <p:sp>
            <p:nvSpPr>
              <p:cNvPr id="33825" name="AutoShape 33"/>
              <p:cNvSpPr>
                <a:spLocks noChangeArrowheads="1"/>
              </p:cNvSpPr>
              <p:nvPr/>
            </p:nvSpPr>
            <p:spPr bwMode="auto">
              <a:xfrm>
                <a:off x="1383" y="890"/>
                <a:ext cx="227" cy="45"/>
              </a:xfrm>
              <a:prstGeom prst="rightArrow">
                <a:avLst>
                  <a:gd name="adj1" fmla="val 50000"/>
                  <a:gd name="adj2" fmla="val 126111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el-GR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</p:grpSp>
      </p:grpSp>
      <p:grpSp>
        <p:nvGrpSpPr>
          <p:cNvPr id="33832" name="Group 40"/>
          <p:cNvGrpSpPr>
            <a:grpSpLocks/>
          </p:cNvGrpSpPr>
          <p:nvPr/>
        </p:nvGrpSpPr>
        <p:grpSpPr bwMode="auto">
          <a:xfrm>
            <a:off x="6829426" y="836614"/>
            <a:ext cx="2649538" cy="1358900"/>
            <a:chOff x="3342" y="890"/>
            <a:chExt cx="1669" cy="856"/>
          </a:xfrm>
        </p:grpSpPr>
        <p:grpSp>
          <p:nvGrpSpPr>
            <p:cNvPr id="37917" name="Group 38"/>
            <p:cNvGrpSpPr>
              <a:grpSpLocks/>
            </p:cNvGrpSpPr>
            <p:nvPr/>
          </p:nvGrpSpPr>
          <p:grpSpPr bwMode="auto">
            <a:xfrm>
              <a:off x="3342" y="1158"/>
              <a:ext cx="1669" cy="588"/>
              <a:chOff x="3342" y="1158"/>
              <a:chExt cx="1669" cy="588"/>
            </a:xfrm>
          </p:grpSpPr>
          <p:sp>
            <p:nvSpPr>
              <p:cNvPr id="33812" name="Rectangle 20"/>
              <p:cNvSpPr>
                <a:spLocks noChangeArrowheads="1"/>
              </p:cNvSpPr>
              <p:nvPr/>
            </p:nvSpPr>
            <p:spPr bwMode="auto">
              <a:xfrm>
                <a:off x="4052" y="1513"/>
                <a:ext cx="116" cy="233"/>
              </a:xfrm>
              <a:prstGeom prst="rect">
                <a:avLst/>
              </a:prstGeom>
              <a:solidFill>
                <a:schemeClr val="accent2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accent2"/>
                </a:extrusionClr>
              </a:sp3d>
            </p:spPr>
            <p:txBody>
              <a:bodyPr wrap="none" anchor="ctr">
                <a:spAutoFit/>
                <a:flatTx/>
              </a:bodyPr>
              <a:lstStyle/>
              <a:p>
                <a:pPr algn="ctr">
                  <a:defRPr/>
                </a:pPr>
                <a:endParaRPr lang="el-GR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33813" name="Rectangle 21"/>
              <p:cNvSpPr>
                <a:spLocks noChangeArrowheads="1"/>
              </p:cNvSpPr>
              <p:nvPr/>
            </p:nvSpPr>
            <p:spPr bwMode="auto">
              <a:xfrm>
                <a:off x="4004" y="1297"/>
                <a:ext cx="116" cy="233"/>
              </a:xfrm>
              <a:prstGeom prst="rect">
                <a:avLst/>
              </a:prstGeom>
              <a:solidFill>
                <a:srgbClr val="FFFFCC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FFFFCC"/>
                </a:extrusionClr>
              </a:sp3d>
            </p:spPr>
            <p:txBody>
              <a:bodyPr wrap="none" anchor="ctr">
                <a:spAutoFit/>
                <a:flatTx/>
              </a:bodyPr>
              <a:lstStyle/>
              <a:p>
                <a:pPr algn="ctr">
                  <a:defRPr/>
                </a:pPr>
                <a:endParaRPr lang="el-GR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33814" name="AutoShape 22"/>
              <p:cNvSpPr>
                <a:spLocks noChangeArrowheads="1"/>
              </p:cNvSpPr>
              <p:nvPr/>
            </p:nvSpPr>
            <p:spPr bwMode="auto">
              <a:xfrm>
                <a:off x="4350" y="1158"/>
                <a:ext cx="576" cy="462"/>
              </a:xfrm>
              <a:prstGeom prst="rightArrow">
                <a:avLst>
                  <a:gd name="adj1" fmla="val 50000"/>
                  <a:gd name="adj2" fmla="val 10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>
                  <a:defRPr/>
                </a:pPr>
                <a:endParaRPr lang="el-GR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grpSp>
            <p:nvGrpSpPr>
              <p:cNvPr id="37924" name="Group 24"/>
              <p:cNvGrpSpPr>
                <a:grpSpLocks/>
              </p:cNvGrpSpPr>
              <p:nvPr/>
            </p:nvGrpSpPr>
            <p:grpSpPr bwMode="auto">
              <a:xfrm>
                <a:off x="3342" y="1317"/>
                <a:ext cx="480" cy="96"/>
                <a:chOff x="3360" y="3648"/>
                <a:chExt cx="480" cy="96"/>
              </a:xfrm>
            </p:grpSpPr>
            <p:sp>
              <p:nvSpPr>
                <p:cNvPr id="33817" name="Line 25"/>
                <p:cNvSpPr>
                  <a:spLocks noChangeShapeType="1"/>
                </p:cNvSpPr>
                <p:nvPr/>
              </p:nvSpPr>
              <p:spPr bwMode="auto">
                <a:xfrm>
                  <a:off x="3456" y="3696"/>
                  <a:ext cx="28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>
                    <a:defRPr/>
                  </a:pPr>
                  <a:endParaRPr lang="el-GR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33818" name="Line 26"/>
                <p:cNvSpPr>
                  <a:spLocks noChangeShapeType="1"/>
                </p:cNvSpPr>
                <p:nvPr/>
              </p:nvSpPr>
              <p:spPr bwMode="auto">
                <a:xfrm>
                  <a:off x="3360" y="3744"/>
                  <a:ext cx="28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>
                    <a:defRPr/>
                  </a:pPr>
                  <a:endParaRPr lang="el-GR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33819" name="Line 27"/>
                <p:cNvSpPr>
                  <a:spLocks noChangeShapeType="1"/>
                </p:cNvSpPr>
                <p:nvPr/>
              </p:nvSpPr>
              <p:spPr bwMode="auto">
                <a:xfrm>
                  <a:off x="3552" y="3648"/>
                  <a:ext cx="28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>
                    <a:defRPr/>
                  </a:pPr>
                  <a:endParaRPr lang="el-GR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</p:grpSp>
          <p:sp>
            <p:nvSpPr>
              <p:cNvPr id="33821" name="Text Box 29"/>
              <p:cNvSpPr txBox="1">
                <a:spLocks noChangeArrowheads="1"/>
              </p:cNvSpPr>
              <p:nvPr/>
            </p:nvSpPr>
            <p:spPr bwMode="auto">
              <a:xfrm>
                <a:off x="4785" y="1162"/>
                <a:ext cx="22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600" b="1" i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itchFamily="66" charset="0"/>
                  </a:rPr>
                  <a:t>F</a:t>
                </a:r>
              </a:p>
            </p:txBody>
          </p:sp>
        </p:grpSp>
        <p:grpSp>
          <p:nvGrpSpPr>
            <p:cNvPr id="37918" name="Group 36"/>
            <p:cNvGrpSpPr>
              <a:grpSpLocks/>
            </p:cNvGrpSpPr>
            <p:nvPr/>
          </p:nvGrpSpPr>
          <p:grpSpPr bwMode="auto">
            <a:xfrm>
              <a:off x="3969" y="890"/>
              <a:ext cx="364" cy="318"/>
              <a:chOff x="3288" y="799"/>
              <a:chExt cx="364" cy="318"/>
            </a:xfrm>
          </p:grpSpPr>
          <p:sp>
            <p:nvSpPr>
              <p:cNvPr id="37919" name="Text Box 32"/>
              <p:cNvSpPr txBox="1">
                <a:spLocks noChangeArrowheads="1"/>
              </p:cNvSpPr>
              <p:nvPr/>
            </p:nvSpPr>
            <p:spPr bwMode="auto">
              <a:xfrm>
                <a:off x="3334" y="799"/>
                <a:ext cx="318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algn="ctr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algn="ctr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algn="ctr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algn="ctr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algn="l">
                  <a:spcBef>
                    <a:spcPct val="50000"/>
                  </a:spcBef>
                </a:pPr>
                <a:r>
                  <a:rPr lang="el-GR" altLang="el-GR" sz="2000" i="1"/>
                  <a:t>υ</a:t>
                </a:r>
                <a:r>
                  <a:rPr lang="el-GR" altLang="el-GR" sz="2000" baseline="-25000"/>
                  <a:t>2</a:t>
                </a:r>
                <a:endParaRPr lang="en-US" altLang="el-GR" sz="2000"/>
              </a:p>
            </p:txBody>
          </p:sp>
          <p:sp>
            <p:nvSpPr>
              <p:cNvPr id="33826" name="AutoShape 34"/>
              <p:cNvSpPr>
                <a:spLocks noChangeArrowheads="1"/>
              </p:cNvSpPr>
              <p:nvPr/>
            </p:nvSpPr>
            <p:spPr bwMode="auto">
              <a:xfrm>
                <a:off x="3288" y="1026"/>
                <a:ext cx="318" cy="91"/>
              </a:xfrm>
              <a:prstGeom prst="rightArrow">
                <a:avLst>
                  <a:gd name="adj1" fmla="val 50000"/>
                  <a:gd name="adj2" fmla="val 87363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el-GR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</p:grpSp>
      </p:grpSp>
      <p:sp>
        <p:nvSpPr>
          <p:cNvPr id="33833" name="Text Box 41"/>
          <p:cNvSpPr txBox="1">
            <a:spLocks noChangeArrowheads="1"/>
          </p:cNvSpPr>
          <p:nvPr/>
        </p:nvSpPr>
        <p:spPr bwMode="auto">
          <a:xfrm>
            <a:off x="2235854" y="5116810"/>
            <a:ext cx="710817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1800" dirty="0"/>
              <a:t>(εννοείται, ότι δεν συμβαίνει κάποια χημική αλλοίωση ή μηχανική </a:t>
            </a:r>
            <a:r>
              <a:rPr lang="el-GR" altLang="el-GR" sz="1800" dirty="0" smtClean="0"/>
              <a:t>αλλαγή, </a:t>
            </a:r>
            <a:r>
              <a:rPr lang="el-GR" altLang="el-GR" sz="1800" dirty="0"/>
              <a:t>λόγω της αύξησης της ταχύτητας ή της θερμοκρασίας).</a:t>
            </a:r>
            <a:endParaRPr lang="en-US" altLang="el-GR" sz="1800" dirty="0"/>
          </a:p>
        </p:txBody>
      </p:sp>
      <p:sp>
        <p:nvSpPr>
          <p:cNvPr id="33834" name="Text Box 42"/>
          <p:cNvSpPr txBox="1">
            <a:spLocks noChangeArrowheads="1"/>
          </p:cNvSpPr>
          <p:nvPr/>
        </p:nvSpPr>
        <p:spPr bwMode="auto">
          <a:xfrm>
            <a:off x="2351087" y="2397705"/>
            <a:ext cx="7489825" cy="964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l-GR" altLang="el-GR" sz="2000" dirty="0"/>
              <a:t>  είναι </a:t>
            </a:r>
            <a:r>
              <a:rPr lang="el-GR" altLang="el-G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ανεξάρτητο από</a:t>
            </a:r>
            <a:r>
              <a:rPr lang="el-GR" altLang="el-GR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altLang="el-GR" sz="2000" dirty="0"/>
              <a:t>τη</a:t>
            </a:r>
            <a:r>
              <a:rPr lang="el-GR" altLang="el-GR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altLang="el-G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θερμοκρασία</a:t>
            </a:r>
            <a:r>
              <a:rPr lang="el-GR" altLang="el-GR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altLang="el-GR" sz="2000" dirty="0"/>
              <a:t>των</a:t>
            </a:r>
            <a:r>
              <a:rPr lang="el-GR" altLang="el-GR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altLang="el-G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επιφανειών</a:t>
            </a:r>
            <a:r>
              <a:rPr lang="el-GR" altLang="el-GR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altLang="el-GR" sz="2000" dirty="0"/>
              <a:t>που έρχονται σε επαφή,</a:t>
            </a:r>
            <a:endParaRPr lang="en-US" altLang="el-GR" sz="2000" dirty="0"/>
          </a:p>
        </p:txBody>
      </p:sp>
      <p:grpSp>
        <p:nvGrpSpPr>
          <p:cNvPr id="33835" name="Group 43"/>
          <p:cNvGrpSpPr>
            <a:grpSpLocks/>
          </p:cNvGrpSpPr>
          <p:nvPr/>
        </p:nvGrpSpPr>
        <p:grpSpPr bwMode="auto">
          <a:xfrm>
            <a:off x="3775075" y="3638549"/>
            <a:ext cx="1671638" cy="933450"/>
            <a:chOff x="1418" y="1158"/>
            <a:chExt cx="1053" cy="588"/>
          </a:xfrm>
        </p:grpSpPr>
        <p:sp>
          <p:nvSpPr>
            <p:cNvPr id="33836" name="Rectangle 44"/>
            <p:cNvSpPr>
              <a:spLocks noChangeArrowheads="1"/>
            </p:cNvSpPr>
            <p:nvPr/>
          </p:nvSpPr>
          <p:spPr bwMode="auto">
            <a:xfrm>
              <a:off x="1466" y="1513"/>
              <a:ext cx="116" cy="233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2"/>
              </a:extrusionClr>
            </a:sp3d>
          </p:spPr>
          <p:txBody>
            <a:bodyPr wrap="none" anchor="ctr">
              <a:spAutoFit/>
              <a:flatTx/>
            </a:bodyPr>
            <a:lstStyle/>
            <a:p>
              <a:pPr algn="ctr">
                <a:defRPr/>
              </a:pPr>
              <a:endParaRPr lang="el-GR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33837" name="Rectangle 45"/>
            <p:cNvSpPr>
              <a:spLocks noChangeArrowheads="1"/>
            </p:cNvSpPr>
            <p:nvPr/>
          </p:nvSpPr>
          <p:spPr bwMode="auto">
            <a:xfrm>
              <a:off x="1418" y="1297"/>
              <a:ext cx="116" cy="233"/>
            </a:xfrm>
            <a:prstGeom prst="rect">
              <a:avLst/>
            </a:prstGeom>
            <a:solidFill>
              <a:srgbClr val="FFFFCC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CC"/>
              </a:extrusionClr>
            </a:sp3d>
          </p:spPr>
          <p:txBody>
            <a:bodyPr wrap="none" anchor="ctr">
              <a:spAutoFit/>
              <a:flatTx/>
            </a:bodyPr>
            <a:lstStyle/>
            <a:p>
              <a:pPr algn="ctr">
                <a:defRPr/>
              </a:pPr>
              <a:endParaRPr lang="el-GR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33838" name="AutoShape 46"/>
            <p:cNvSpPr>
              <a:spLocks noChangeArrowheads="1"/>
            </p:cNvSpPr>
            <p:nvPr/>
          </p:nvSpPr>
          <p:spPr bwMode="auto">
            <a:xfrm>
              <a:off x="1764" y="1158"/>
              <a:ext cx="576" cy="462"/>
            </a:xfrm>
            <a:prstGeom prst="rightArrow">
              <a:avLst>
                <a:gd name="adj1" fmla="val 50000"/>
                <a:gd name="adj2" fmla="val 10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el-GR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33839" name="Text Box 47"/>
            <p:cNvSpPr txBox="1">
              <a:spLocks noChangeArrowheads="1"/>
            </p:cNvSpPr>
            <p:nvPr/>
          </p:nvSpPr>
          <p:spPr bwMode="auto">
            <a:xfrm>
              <a:off x="2245" y="1162"/>
              <a:ext cx="22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600" b="1" i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F</a:t>
              </a:r>
            </a:p>
          </p:txBody>
        </p:sp>
      </p:grpSp>
      <p:grpSp>
        <p:nvGrpSpPr>
          <p:cNvPr id="33855" name="Group 63"/>
          <p:cNvGrpSpPr>
            <a:grpSpLocks/>
          </p:cNvGrpSpPr>
          <p:nvPr/>
        </p:nvGrpSpPr>
        <p:grpSpPr bwMode="auto">
          <a:xfrm>
            <a:off x="6981826" y="3406778"/>
            <a:ext cx="2303463" cy="1584326"/>
            <a:chOff x="3424" y="2292"/>
            <a:chExt cx="1451" cy="998"/>
          </a:xfrm>
        </p:grpSpPr>
        <p:grpSp>
          <p:nvGrpSpPr>
            <p:cNvPr id="37898" name="Group 48"/>
            <p:cNvGrpSpPr>
              <a:grpSpLocks/>
            </p:cNvGrpSpPr>
            <p:nvPr/>
          </p:nvGrpSpPr>
          <p:grpSpPr bwMode="auto">
            <a:xfrm>
              <a:off x="3822" y="2292"/>
              <a:ext cx="1053" cy="588"/>
              <a:chOff x="3822" y="1158"/>
              <a:chExt cx="1053" cy="588"/>
            </a:xfrm>
          </p:grpSpPr>
          <p:sp>
            <p:nvSpPr>
              <p:cNvPr id="33841" name="Rectangle 49"/>
              <p:cNvSpPr>
                <a:spLocks noChangeArrowheads="1"/>
              </p:cNvSpPr>
              <p:nvPr/>
            </p:nvSpPr>
            <p:spPr bwMode="auto">
              <a:xfrm>
                <a:off x="3870" y="1513"/>
                <a:ext cx="116" cy="233"/>
              </a:xfrm>
              <a:prstGeom prst="rect">
                <a:avLst/>
              </a:prstGeom>
              <a:solidFill>
                <a:schemeClr val="accent2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accent2"/>
                </a:extrusionClr>
              </a:sp3d>
            </p:spPr>
            <p:txBody>
              <a:bodyPr wrap="none" anchor="ctr">
                <a:spAutoFit/>
                <a:flatTx/>
              </a:bodyPr>
              <a:lstStyle/>
              <a:p>
                <a:pPr algn="ctr">
                  <a:defRPr/>
                </a:pPr>
                <a:endParaRPr lang="el-GR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33842" name="Rectangle 50"/>
              <p:cNvSpPr>
                <a:spLocks noChangeArrowheads="1"/>
              </p:cNvSpPr>
              <p:nvPr/>
            </p:nvSpPr>
            <p:spPr bwMode="auto">
              <a:xfrm>
                <a:off x="3822" y="1297"/>
                <a:ext cx="116" cy="233"/>
              </a:xfrm>
              <a:prstGeom prst="rect">
                <a:avLst/>
              </a:prstGeom>
              <a:solidFill>
                <a:srgbClr val="FFFFCC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FFFFCC"/>
                </a:extrusionClr>
              </a:sp3d>
            </p:spPr>
            <p:txBody>
              <a:bodyPr wrap="none" anchor="ctr">
                <a:spAutoFit/>
                <a:flatTx/>
              </a:bodyPr>
              <a:lstStyle/>
              <a:p>
                <a:pPr algn="ctr">
                  <a:defRPr/>
                </a:pPr>
                <a:endParaRPr lang="el-GR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33843" name="AutoShape 51"/>
              <p:cNvSpPr>
                <a:spLocks noChangeArrowheads="1"/>
              </p:cNvSpPr>
              <p:nvPr/>
            </p:nvSpPr>
            <p:spPr bwMode="auto">
              <a:xfrm>
                <a:off x="4168" y="1158"/>
                <a:ext cx="576" cy="462"/>
              </a:xfrm>
              <a:prstGeom prst="rightArrow">
                <a:avLst>
                  <a:gd name="adj1" fmla="val 50000"/>
                  <a:gd name="adj2" fmla="val 10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>
                  <a:defRPr/>
                </a:pPr>
                <a:endParaRPr lang="el-GR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33844" name="Text Box 52"/>
              <p:cNvSpPr txBox="1">
                <a:spLocks noChangeArrowheads="1"/>
              </p:cNvSpPr>
              <p:nvPr/>
            </p:nvSpPr>
            <p:spPr bwMode="auto">
              <a:xfrm>
                <a:off x="4649" y="1162"/>
                <a:ext cx="22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600" b="1" i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itchFamily="66" charset="0"/>
                  </a:rPr>
                  <a:t>F</a:t>
                </a:r>
              </a:p>
            </p:txBody>
          </p:sp>
        </p:grpSp>
        <p:grpSp>
          <p:nvGrpSpPr>
            <p:cNvPr id="37899" name="Group 53"/>
            <p:cNvGrpSpPr>
              <a:grpSpLocks/>
            </p:cNvGrpSpPr>
            <p:nvPr/>
          </p:nvGrpSpPr>
          <p:grpSpPr bwMode="auto">
            <a:xfrm>
              <a:off x="3424" y="2870"/>
              <a:ext cx="1152" cy="420"/>
              <a:chOff x="3408" y="2817"/>
              <a:chExt cx="1152" cy="420"/>
            </a:xfrm>
          </p:grpSpPr>
          <p:grpSp>
            <p:nvGrpSpPr>
              <p:cNvPr id="37900" name="Group 54"/>
              <p:cNvGrpSpPr>
                <a:grpSpLocks/>
              </p:cNvGrpSpPr>
              <p:nvPr/>
            </p:nvGrpSpPr>
            <p:grpSpPr bwMode="auto">
              <a:xfrm>
                <a:off x="3408" y="2817"/>
                <a:ext cx="144" cy="420"/>
                <a:chOff x="3024" y="2961"/>
                <a:chExt cx="144" cy="420"/>
              </a:xfrm>
            </p:grpSpPr>
            <p:sp>
              <p:nvSpPr>
                <p:cNvPr id="33847" name="Rectangle 55"/>
                <p:cNvSpPr>
                  <a:spLocks noChangeArrowheads="1"/>
                </p:cNvSpPr>
                <p:nvPr/>
              </p:nvSpPr>
              <p:spPr bwMode="auto">
                <a:xfrm>
                  <a:off x="3024" y="3148"/>
                  <a:ext cx="144" cy="233"/>
                </a:xfrm>
                <a:prstGeom prst="rect">
                  <a:avLst/>
                </a:prstGeom>
                <a:solidFill>
                  <a:srgbClr val="9966FF"/>
                </a:solidFill>
                <a:ln w="9525">
                  <a:solidFill>
                    <a:srgbClr val="9966FF"/>
                  </a:solidFill>
                  <a:miter lim="800000"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algn="ctr">
                    <a:defRPr/>
                  </a:pPr>
                  <a:endParaRPr lang="el-GR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33848" name="Freeform 56"/>
                <p:cNvSpPr>
                  <a:spLocks/>
                </p:cNvSpPr>
                <p:nvPr/>
              </p:nvSpPr>
              <p:spPr bwMode="auto">
                <a:xfrm>
                  <a:off x="3037" y="2961"/>
                  <a:ext cx="116" cy="233"/>
                </a:xfrm>
                <a:custGeom>
                  <a:avLst/>
                  <a:gdLst/>
                  <a:ahLst/>
                  <a:cxnLst>
                    <a:cxn ang="0">
                      <a:pos x="29" y="202"/>
                    </a:cxn>
                    <a:cxn ang="0">
                      <a:pos x="79" y="0"/>
                    </a:cxn>
                    <a:cxn ang="0">
                      <a:pos x="142" y="113"/>
                    </a:cxn>
                    <a:cxn ang="0">
                      <a:pos x="79" y="164"/>
                    </a:cxn>
                    <a:cxn ang="0">
                      <a:pos x="29" y="202"/>
                    </a:cxn>
                  </a:cxnLst>
                  <a:rect l="0" t="0" r="r" b="b"/>
                  <a:pathLst>
                    <a:path w="142" h="202">
                      <a:moveTo>
                        <a:pt x="29" y="202"/>
                      </a:moveTo>
                      <a:cubicBezTo>
                        <a:pt x="0" y="118"/>
                        <a:pt x="54" y="74"/>
                        <a:pt x="79" y="0"/>
                      </a:cubicBezTo>
                      <a:cubicBezTo>
                        <a:pt x="119" y="40"/>
                        <a:pt x="126" y="61"/>
                        <a:pt x="142" y="113"/>
                      </a:cubicBezTo>
                      <a:cubicBezTo>
                        <a:pt x="68" y="138"/>
                        <a:pt x="136" y="106"/>
                        <a:pt x="79" y="164"/>
                      </a:cubicBezTo>
                      <a:cubicBezTo>
                        <a:pt x="64" y="179"/>
                        <a:pt x="46" y="189"/>
                        <a:pt x="29" y="202"/>
                      </a:cubicBezTo>
                      <a:close/>
                    </a:path>
                  </a:pathLst>
                </a:custGeom>
                <a:solidFill>
                  <a:srgbClr val="FF5050"/>
                </a:solidFill>
                <a:ln w="9525" cap="flat" cmpd="sng">
                  <a:solidFill>
                    <a:srgbClr val="FF505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>
                    <a:defRPr/>
                  </a:pPr>
                  <a:endParaRPr lang="el-GR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37901" name="Group 57"/>
              <p:cNvGrpSpPr>
                <a:grpSpLocks/>
              </p:cNvGrpSpPr>
              <p:nvPr/>
            </p:nvGrpSpPr>
            <p:grpSpPr bwMode="auto">
              <a:xfrm>
                <a:off x="3936" y="2817"/>
                <a:ext cx="144" cy="420"/>
                <a:chOff x="3024" y="2961"/>
                <a:chExt cx="144" cy="420"/>
              </a:xfrm>
            </p:grpSpPr>
            <p:sp>
              <p:nvSpPr>
                <p:cNvPr id="33850" name="Rectangle 58"/>
                <p:cNvSpPr>
                  <a:spLocks noChangeArrowheads="1"/>
                </p:cNvSpPr>
                <p:nvPr/>
              </p:nvSpPr>
              <p:spPr bwMode="auto">
                <a:xfrm>
                  <a:off x="3024" y="3148"/>
                  <a:ext cx="144" cy="233"/>
                </a:xfrm>
                <a:prstGeom prst="rect">
                  <a:avLst/>
                </a:prstGeom>
                <a:solidFill>
                  <a:srgbClr val="9966FF"/>
                </a:solidFill>
                <a:ln w="9525">
                  <a:solidFill>
                    <a:srgbClr val="9966FF"/>
                  </a:solidFill>
                  <a:miter lim="800000"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algn="ctr">
                    <a:defRPr/>
                  </a:pPr>
                  <a:endParaRPr lang="el-GR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33851" name="Freeform 59"/>
                <p:cNvSpPr>
                  <a:spLocks/>
                </p:cNvSpPr>
                <p:nvPr/>
              </p:nvSpPr>
              <p:spPr bwMode="auto">
                <a:xfrm>
                  <a:off x="3037" y="2961"/>
                  <a:ext cx="116" cy="233"/>
                </a:xfrm>
                <a:custGeom>
                  <a:avLst/>
                  <a:gdLst/>
                  <a:ahLst/>
                  <a:cxnLst>
                    <a:cxn ang="0">
                      <a:pos x="29" y="202"/>
                    </a:cxn>
                    <a:cxn ang="0">
                      <a:pos x="79" y="0"/>
                    </a:cxn>
                    <a:cxn ang="0">
                      <a:pos x="142" y="113"/>
                    </a:cxn>
                    <a:cxn ang="0">
                      <a:pos x="79" y="164"/>
                    </a:cxn>
                    <a:cxn ang="0">
                      <a:pos x="29" y="202"/>
                    </a:cxn>
                  </a:cxnLst>
                  <a:rect l="0" t="0" r="r" b="b"/>
                  <a:pathLst>
                    <a:path w="142" h="202">
                      <a:moveTo>
                        <a:pt x="29" y="202"/>
                      </a:moveTo>
                      <a:cubicBezTo>
                        <a:pt x="0" y="118"/>
                        <a:pt x="54" y="74"/>
                        <a:pt x="79" y="0"/>
                      </a:cubicBezTo>
                      <a:cubicBezTo>
                        <a:pt x="119" y="40"/>
                        <a:pt x="126" y="61"/>
                        <a:pt x="142" y="113"/>
                      </a:cubicBezTo>
                      <a:cubicBezTo>
                        <a:pt x="68" y="138"/>
                        <a:pt x="136" y="106"/>
                        <a:pt x="79" y="164"/>
                      </a:cubicBezTo>
                      <a:cubicBezTo>
                        <a:pt x="64" y="179"/>
                        <a:pt x="46" y="189"/>
                        <a:pt x="29" y="202"/>
                      </a:cubicBezTo>
                      <a:close/>
                    </a:path>
                  </a:pathLst>
                </a:custGeom>
                <a:solidFill>
                  <a:srgbClr val="FF5050"/>
                </a:solidFill>
                <a:ln w="9525" cap="flat" cmpd="sng">
                  <a:solidFill>
                    <a:srgbClr val="FF505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>
                    <a:defRPr/>
                  </a:pPr>
                  <a:endParaRPr lang="el-GR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37902" name="Group 60"/>
              <p:cNvGrpSpPr>
                <a:grpSpLocks/>
              </p:cNvGrpSpPr>
              <p:nvPr/>
            </p:nvGrpSpPr>
            <p:grpSpPr bwMode="auto">
              <a:xfrm>
                <a:off x="4416" y="2817"/>
                <a:ext cx="144" cy="420"/>
                <a:chOff x="3024" y="2961"/>
                <a:chExt cx="144" cy="420"/>
              </a:xfrm>
            </p:grpSpPr>
            <p:sp>
              <p:nvSpPr>
                <p:cNvPr id="33853" name="Rectangle 61"/>
                <p:cNvSpPr>
                  <a:spLocks noChangeArrowheads="1"/>
                </p:cNvSpPr>
                <p:nvPr/>
              </p:nvSpPr>
              <p:spPr bwMode="auto">
                <a:xfrm>
                  <a:off x="3024" y="3148"/>
                  <a:ext cx="144" cy="233"/>
                </a:xfrm>
                <a:prstGeom prst="rect">
                  <a:avLst/>
                </a:prstGeom>
                <a:solidFill>
                  <a:srgbClr val="9966FF"/>
                </a:solidFill>
                <a:ln w="9525">
                  <a:solidFill>
                    <a:srgbClr val="9966FF"/>
                  </a:solidFill>
                  <a:miter lim="800000"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algn="ctr">
                    <a:defRPr/>
                  </a:pPr>
                  <a:endParaRPr lang="el-GR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33854" name="Freeform 62"/>
                <p:cNvSpPr>
                  <a:spLocks/>
                </p:cNvSpPr>
                <p:nvPr/>
              </p:nvSpPr>
              <p:spPr bwMode="auto">
                <a:xfrm>
                  <a:off x="3037" y="2961"/>
                  <a:ext cx="116" cy="233"/>
                </a:xfrm>
                <a:custGeom>
                  <a:avLst/>
                  <a:gdLst/>
                  <a:ahLst/>
                  <a:cxnLst>
                    <a:cxn ang="0">
                      <a:pos x="29" y="202"/>
                    </a:cxn>
                    <a:cxn ang="0">
                      <a:pos x="79" y="0"/>
                    </a:cxn>
                    <a:cxn ang="0">
                      <a:pos x="142" y="113"/>
                    </a:cxn>
                    <a:cxn ang="0">
                      <a:pos x="79" y="164"/>
                    </a:cxn>
                    <a:cxn ang="0">
                      <a:pos x="29" y="202"/>
                    </a:cxn>
                  </a:cxnLst>
                  <a:rect l="0" t="0" r="r" b="b"/>
                  <a:pathLst>
                    <a:path w="142" h="202">
                      <a:moveTo>
                        <a:pt x="29" y="202"/>
                      </a:moveTo>
                      <a:cubicBezTo>
                        <a:pt x="0" y="118"/>
                        <a:pt x="54" y="74"/>
                        <a:pt x="79" y="0"/>
                      </a:cubicBezTo>
                      <a:cubicBezTo>
                        <a:pt x="119" y="40"/>
                        <a:pt x="126" y="61"/>
                        <a:pt x="142" y="113"/>
                      </a:cubicBezTo>
                      <a:cubicBezTo>
                        <a:pt x="68" y="138"/>
                        <a:pt x="136" y="106"/>
                        <a:pt x="79" y="164"/>
                      </a:cubicBezTo>
                      <a:cubicBezTo>
                        <a:pt x="64" y="179"/>
                        <a:pt x="46" y="189"/>
                        <a:pt x="29" y="202"/>
                      </a:cubicBezTo>
                      <a:close/>
                    </a:path>
                  </a:pathLst>
                </a:custGeom>
                <a:solidFill>
                  <a:srgbClr val="FF5050"/>
                </a:solidFill>
                <a:ln w="9525" cap="flat" cmpd="sng">
                  <a:solidFill>
                    <a:srgbClr val="FF505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>
                    <a:defRPr/>
                  </a:pPr>
                  <a:endParaRPr lang="el-GR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28146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33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33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3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3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2000"/>
                                        <p:tgtEl>
                                          <p:spTgt spid="33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33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4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33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withGroup">
                            <p:stCondLst>
                              <p:cond delay="50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33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9" grpId="0"/>
      <p:bldP spid="33833" grpId="0"/>
      <p:bldP spid="3383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 txBox="1">
            <a:spLocks noGrp="1"/>
          </p:cNvSpPr>
          <p:nvPr/>
        </p:nvSpPr>
        <p:spPr>
          <a:xfrm>
            <a:off x="4648200" y="6356351"/>
            <a:ext cx="2895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defRPr/>
            </a:pPr>
            <a:r>
              <a:rPr lang="el-GR" sz="1200">
                <a:solidFill>
                  <a:schemeClr val="tx1">
                    <a:tint val="75000"/>
                  </a:schemeClr>
                </a:solidFill>
              </a:rPr>
              <a:t>Μερκ. Παναγιωτόπουλος - Φυσικός                      </a:t>
            </a:r>
            <a:r>
              <a:rPr lang="en-US" sz="1200">
                <a:solidFill>
                  <a:schemeClr val="tx1">
                    <a:tint val="75000"/>
                  </a:schemeClr>
                </a:solidFill>
              </a:rPr>
              <a:t>www.merkopanas.blogspot.gr</a:t>
            </a:r>
            <a:endParaRPr lang="el-GR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Θέση αριθμού διαφάνειας 2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73DB9673-775F-46BA-8880-F95BA385F6C8}" type="slidenum">
              <a:rPr lang="el-GR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24</a:t>
            </a:fld>
            <a:endParaRPr lang="el-GR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47149" name="Rectangle 45"/>
          <p:cNvSpPr>
            <a:spLocks noChangeArrowheads="1"/>
          </p:cNvSpPr>
          <p:nvPr/>
        </p:nvSpPr>
        <p:spPr bwMode="auto">
          <a:xfrm>
            <a:off x="1331881" y="167765"/>
            <a:ext cx="9629859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just">
              <a:buFont typeface="Wingdings" pitchFamily="2" charset="2"/>
              <a:buChar char="ü"/>
            </a:pPr>
            <a:r>
              <a:rPr lang="el-GR" altLang="el-GR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εξαρτάται από τη φύση των επιφανειών</a:t>
            </a:r>
            <a:r>
              <a:rPr lang="el-GR" altLang="el-GR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altLang="el-GR" sz="1800" dirty="0"/>
              <a:t>που βρίσκονται σε επαφή,</a:t>
            </a:r>
          </a:p>
          <a:p>
            <a:pPr algn="just">
              <a:buFont typeface="Wingdings" pitchFamily="2" charset="2"/>
              <a:buChar char="ü"/>
            </a:pPr>
            <a:endParaRPr lang="el-GR" altLang="el-GR" sz="2000" dirty="0">
              <a:solidFill>
                <a:srgbClr val="00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l-GR" altLang="el-GR" dirty="0">
                <a:solidFill>
                  <a:srgbClr val="00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 είναι </a:t>
            </a:r>
            <a:r>
              <a:rPr lang="el-GR" altLang="el-GR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ανάλογο της κάθετης </a:t>
            </a:r>
            <a:r>
              <a:rPr lang="el-GR" altLang="el-GR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δύναμης </a:t>
            </a:r>
            <a:r>
              <a:rPr lang="el-GR" altLang="el-GR" sz="1800" dirty="0" smtClean="0"/>
              <a:t>που </a:t>
            </a:r>
            <a:r>
              <a:rPr lang="el-GR" altLang="el-GR" sz="1800" dirty="0"/>
              <a:t>ασκείται στο σώμα από το επίπεδο επαφής. </a:t>
            </a:r>
          </a:p>
        </p:txBody>
      </p:sp>
      <p:sp>
        <p:nvSpPr>
          <p:cNvPr id="47150" name="Text Box 46"/>
          <p:cNvSpPr txBox="1">
            <a:spLocks noChangeArrowheads="1"/>
          </p:cNvSpPr>
          <p:nvPr/>
        </p:nvSpPr>
        <p:spPr bwMode="auto">
          <a:xfrm>
            <a:off x="1007101" y="1942087"/>
            <a:ext cx="101131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Αυτές οι δύο εξαρτήσεις της τριβής εμφανίζονται μέσα από το 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νόμο της Τριβής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47154" name="Text Box 50"/>
          <p:cNvSpPr txBox="1">
            <a:spLocks noChangeArrowheads="1"/>
          </p:cNvSpPr>
          <p:nvPr/>
        </p:nvSpPr>
        <p:spPr bwMode="auto">
          <a:xfrm>
            <a:off x="6922344" y="3276876"/>
            <a:ext cx="3097213" cy="588962"/>
          </a:xfrm>
          <a:prstGeom prst="rect">
            <a:avLst/>
          </a:prstGeom>
          <a:solidFill>
            <a:srgbClr val="FFFF66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>
            <a:spAutoFit/>
            <a:flatTx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Τ</a:t>
            </a:r>
            <a:r>
              <a:rPr lang="el-GR" sz="3200" b="1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ολ</a:t>
            </a:r>
            <a:r>
              <a:rPr lang="el-GR" sz="32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= </a:t>
            </a:r>
            <a:r>
              <a:rPr lang="el-GR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μ</a:t>
            </a:r>
            <a:r>
              <a:rPr lang="el-GR" sz="3200" b="1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ολ</a:t>
            </a:r>
            <a:r>
              <a:rPr lang="el-GR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.</a:t>
            </a:r>
            <a:r>
              <a:rPr lang="el-GR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Ν</a:t>
            </a:r>
            <a:endParaRPr lang="en-US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47172" name="Text Box 68"/>
          <p:cNvSpPr txBox="1">
            <a:spLocks noChangeArrowheads="1"/>
          </p:cNvSpPr>
          <p:nvPr/>
        </p:nvSpPr>
        <p:spPr bwMode="auto">
          <a:xfrm>
            <a:off x="6781800" y="4546829"/>
            <a:ext cx="38163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b="1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47177" name="Group 73"/>
          <p:cNvGrpSpPr>
            <a:grpSpLocks/>
          </p:cNvGrpSpPr>
          <p:nvPr/>
        </p:nvGrpSpPr>
        <p:grpSpPr bwMode="auto">
          <a:xfrm>
            <a:off x="2128095" y="4236412"/>
            <a:ext cx="7891462" cy="1665288"/>
            <a:chOff x="385" y="2976"/>
            <a:chExt cx="4971" cy="1049"/>
          </a:xfrm>
        </p:grpSpPr>
        <p:sp>
          <p:nvSpPr>
            <p:cNvPr id="47183" name="TextBox 47"/>
            <p:cNvSpPr txBox="1">
              <a:spLocks noChangeArrowheads="1"/>
            </p:cNvSpPr>
            <p:nvPr/>
          </p:nvSpPr>
          <p:spPr bwMode="auto">
            <a:xfrm>
              <a:off x="385" y="2976"/>
              <a:ext cx="4971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l">
                <a:lnSpc>
                  <a:spcPct val="150000"/>
                </a:lnSpc>
              </a:pPr>
              <a:r>
                <a:rPr lang="el-GR" altLang="el-GR" sz="2000" dirty="0"/>
                <a:t>όπου  </a:t>
              </a:r>
              <a:r>
                <a:rPr lang="el-GR" altLang="el-GR" sz="2000" i="1" dirty="0" err="1"/>
                <a:t>μ</a:t>
              </a:r>
              <a:r>
                <a:rPr lang="el-GR" altLang="el-GR" sz="2000" baseline="-25000" dirty="0" err="1"/>
                <a:t>ολ</a:t>
              </a:r>
              <a:r>
                <a:rPr lang="el-GR" altLang="el-GR" sz="2000" dirty="0"/>
                <a:t>  ο συντελεστής τριβής ολίσθησης, που εξαρτάται από το είδος (φύση) των επιφανειών που έρχονται σ’ επαφή, </a:t>
              </a:r>
              <a:r>
                <a:rPr lang="el-GR" altLang="el-GR" sz="2000" dirty="0" smtClean="0"/>
                <a:t>δηλαδή,</a:t>
              </a:r>
              <a:endParaRPr lang="el-GR" altLang="el-GR" sz="2000" dirty="0"/>
            </a:p>
          </p:txBody>
        </p:sp>
        <p:grpSp>
          <p:nvGrpSpPr>
            <p:cNvPr id="47184" name="Group 72"/>
            <p:cNvGrpSpPr>
              <a:grpSpLocks/>
            </p:cNvGrpSpPr>
            <p:nvPr/>
          </p:nvGrpSpPr>
          <p:grpSpPr bwMode="auto">
            <a:xfrm>
              <a:off x="2488" y="3572"/>
              <a:ext cx="793" cy="453"/>
              <a:chOff x="1989" y="3527"/>
              <a:chExt cx="793" cy="453"/>
            </a:xfrm>
          </p:grpSpPr>
          <p:graphicFrame>
            <p:nvGraphicFramePr>
              <p:cNvPr id="47174" name="Object 70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88150375"/>
                  </p:ext>
                </p:extLst>
              </p:nvPr>
            </p:nvGraphicFramePr>
            <p:xfrm>
              <a:off x="2486" y="3527"/>
              <a:ext cx="296" cy="45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769" name="Εξίσωση" r:id="rId3" imgW="266400" imgH="406080" progId="Equation.3">
                      <p:embed/>
                    </p:oleObj>
                  </mc:Choice>
                  <mc:Fallback>
                    <p:oleObj name="Εξίσωση" r:id="rId3" imgW="266400" imgH="406080" progId="Equation.3">
                      <p:embed/>
                      <p:pic>
                        <p:nvPicPr>
                          <p:cNvPr id="47174" name="Object 7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86" y="3527"/>
                            <a:ext cx="296" cy="453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7185" name="Text Box 71"/>
              <p:cNvSpPr txBox="1">
                <a:spLocks noChangeArrowheads="1"/>
              </p:cNvSpPr>
              <p:nvPr/>
            </p:nvSpPr>
            <p:spPr bwMode="auto">
              <a:xfrm>
                <a:off x="1989" y="3607"/>
                <a:ext cx="590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algn="ctr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algn="ctr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algn="ctr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algn="ctr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l-GR" altLang="el-GR" sz="2000" dirty="0" err="1"/>
                  <a:t>μ</a:t>
                </a:r>
                <a:r>
                  <a:rPr lang="el-GR" altLang="el-GR" sz="2000" baseline="-25000" dirty="0" err="1"/>
                  <a:t>ολ</a:t>
                </a:r>
                <a:r>
                  <a:rPr lang="el-GR" altLang="el-GR" sz="2000" dirty="0"/>
                  <a:t> =</a:t>
                </a:r>
                <a:endParaRPr lang="en-US" altLang="el-GR" sz="2000" baseline="-25000" dirty="0"/>
              </a:p>
            </p:txBody>
          </p:sp>
        </p:grpSp>
      </p:grpSp>
      <p:grpSp>
        <p:nvGrpSpPr>
          <p:cNvPr id="30" name="Ομάδα 29"/>
          <p:cNvGrpSpPr/>
          <p:nvPr/>
        </p:nvGrpSpPr>
        <p:grpSpPr>
          <a:xfrm>
            <a:off x="1007101" y="2314280"/>
            <a:ext cx="4927141" cy="1909509"/>
            <a:chOff x="444959" y="3805491"/>
            <a:chExt cx="4927141" cy="1909509"/>
          </a:xfrm>
        </p:grpSpPr>
        <p:grpSp>
          <p:nvGrpSpPr>
            <p:cNvPr id="31" name="Ομάδα 30"/>
            <p:cNvGrpSpPr>
              <a:grpSpLocks/>
            </p:cNvGrpSpPr>
            <p:nvPr/>
          </p:nvGrpSpPr>
          <p:grpSpPr bwMode="auto">
            <a:xfrm>
              <a:off x="902970" y="4501564"/>
              <a:ext cx="742641" cy="457198"/>
              <a:chOff x="891344" y="4945347"/>
              <a:chExt cx="994662" cy="456463"/>
            </a:xfrm>
          </p:grpSpPr>
          <p:cxnSp>
            <p:nvCxnSpPr>
              <p:cNvPr id="49" name="Ευθύγραμμο βέλος σύνδεσης 48"/>
              <p:cNvCxnSpPr/>
              <p:nvPr/>
            </p:nvCxnSpPr>
            <p:spPr>
              <a:xfrm>
                <a:off x="1093136" y="5401810"/>
                <a:ext cx="792870" cy="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Ορθογώνιο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344" y="4945347"/>
                <a:ext cx="487634" cy="402931"/>
              </a:xfrm>
              <a:prstGeom prst="rect">
                <a:avLst/>
              </a:prstGeom>
              <a:blipFill rotWithShape="1">
                <a:blip r:embed="rId5"/>
                <a:stretch>
                  <a:fillRect b="-21212"/>
                </a:stretch>
              </a:blipFill>
            </p:spPr>
            <p:txBody>
              <a:bodyPr/>
              <a:lstStyle/>
              <a:p>
                <a:pPr>
                  <a:defRPr/>
                </a:pPr>
                <a:r>
                  <a:rPr lang="el-GR">
                    <a:noFill/>
                  </a:rPr>
                  <a:t> </a:t>
                </a:r>
              </a:p>
            </p:txBody>
          </p:sp>
        </p:grpSp>
        <p:grpSp>
          <p:nvGrpSpPr>
            <p:cNvPr id="32" name="Ομάδα 31"/>
            <p:cNvGrpSpPr>
              <a:grpSpLocks/>
            </p:cNvGrpSpPr>
            <p:nvPr/>
          </p:nvGrpSpPr>
          <p:grpSpPr bwMode="auto">
            <a:xfrm>
              <a:off x="2608743" y="4423063"/>
              <a:ext cx="2763357" cy="850900"/>
              <a:chOff x="3254158" y="4733816"/>
              <a:chExt cx="3380952" cy="850976"/>
            </a:xfrm>
          </p:grpSpPr>
          <p:pic>
            <p:nvPicPr>
              <p:cNvPr id="46" name="Picture 2" descr="C:\Users\Merkouris\Desktop\Χωρίς τίτλο.jpg"/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02229" y="4946617"/>
                <a:ext cx="2732881" cy="638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47" name="Ευθύγραμμο βέλος σύνδεσης 46"/>
              <p:cNvCxnSpPr/>
              <p:nvPr/>
            </p:nvCxnSpPr>
            <p:spPr>
              <a:xfrm>
                <a:off x="3254158" y="5137077"/>
                <a:ext cx="792063" cy="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Ορθογώνιο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9923" y="4733816"/>
                <a:ext cx="436338" cy="402931"/>
              </a:xfrm>
              <a:prstGeom prst="rect">
                <a:avLst/>
              </a:prstGeom>
              <a:blipFill rotWithShape="1">
                <a:blip r:embed="rId7"/>
                <a:stretch>
                  <a:fillRect b="-1515"/>
                </a:stretch>
              </a:blipFill>
            </p:spPr>
            <p:txBody>
              <a:bodyPr/>
              <a:lstStyle/>
              <a:p>
                <a:pPr>
                  <a:defRPr/>
                </a:pPr>
                <a:r>
                  <a:rPr lang="el-GR">
                    <a:noFill/>
                  </a:rPr>
                  <a:t> </a:t>
                </a:r>
              </a:p>
            </p:txBody>
          </p:sp>
        </p:grpSp>
        <p:grpSp>
          <p:nvGrpSpPr>
            <p:cNvPr id="33" name="Ομάδα 32"/>
            <p:cNvGrpSpPr/>
            <p:nvPr/>
          </p:nvGrpSpPr>
          <p:grpSpPr>
            <a:xfrm>
              <a:off x="444959" y="3805491"/>
              <a:ext cx="3612691" cy="1909509"/>
              <a:chOff x="422099" y="1462341"/>
              <a:chExt cx="5111750" cy="2303463"/>
            </a:xfrm>
          </p:grpSpPr>
          <p:grpSp>
            <p:nvGrpSpPr>
              <p:cNvPr id="35" name="Ομάδα 34"/>
              <p:cNvGrpSpPr>
                <a:grpSpLocks/>
              </p:cNvGrpSpPr>
              <p:nvPr/>
            </p:nvGrpSpPr>
            <p:grpSpPr bwMode="auto">
              <a:xfrm>
                <a:off x="422099" y="2356103"/>
                <a:ext cx="5111750" cy="977900"/>
                <a:chOff x="1979712" y="3212976"/>
                <a:chExt cx="5110856" cy="978024"/>
              </a:xfrm>
            </p:grpSpPr>
            <p:sp>
              <p:nvSpPr>
                <p:cNvPr id="44" name="Rectangle 7" descr="Newsprint"/>
                <p:cNvSpPr>
                  <a:spLocks noChangeArrowheads="1"/>
                </p:cNvSpPr>
                <p:nvPr/>
              </p:nvSpPr>
              <p:spPr bwMode="auto">
                <a:xfrm>
                  <a:off x="1979712" y="3789311"/>
                  <a:ext cx="5110856" cy="401689"/>
                </a:xfrm>
                <a:prstGeom prst="rect">
                  <a:avLst/>
                </a:prstGeom>
                <a:blipFill dpi="0" rotWithShape="1">
                  <a:blip r:embed="rId8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l-GR" kern="0">
                    <a:solidFill>
                      <a:srgbClr val="000000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45" name="Ορθογώνιο 44"/>
                <p:cNvSpPr/>
                <p:nvPr/>
              </p:nvSpPr>
              <p:spPr>
                <a:xfrm>
                  <a:off x="3708198" y="3212976"/>
                  <a:ext cx="1368186" cy="576335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l-GR"/>
                </a:p>
              </p:txBody>
            </p:sp>
          </p:grpSp>
          <p:grpSp>
            <p:nvGrpSpPr>
              <p:cNvPr id="36" name="Ομάδα 35"/>
              <p:cNvGrpSpPr>
                <a:grpSpLocks/>
              </p:cNvGrpSpPr>
              <p:nvPr/>
            </p:nvGrpSpPr>
            <p:grpSpPr bwMode="auto">
              <a:xfrm>
                <a:off x="2725563" y="2645029"/>
                <a:ext cx="504825" cy="1120775"/>
                <a:chOff x="4283112" y="3501008"/>
                <a:chExt cx="504056" cy="1120770"/>
              </a:xfrm>
            </p:grpSpPr>
            <p:cxnSp>
              <p:nvCxnSpPr>
                <p:cNvPr id="42" name="Ευθύγραμμο βέλος σύνδεσης 41"/>
                <p:cNvCxnSpPr/>
                <p:nvPr/>
              </p:nvCxnSpPr>
              <p:spPr>
                <a:xfrm>
                  <a:off x="4392482" y="3501008"/>
                  <a:ext cx="0" cy="936621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3112" y="4252446"/>
                  <a:ext cx="504056" cy="369332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pPr>
                    <a:defRPr/>
                  </a:pPr>
                  <a:r>
                    <a:rPr lang="el-GR">
                      <a:noFill/>
                    </a:rPr>
                    <a:t> </a:t>
                  </a:r>
                </a:p>
              </p:txBody>
            </p:sp>
          </p:grpSp>
          <p:grpSp>
            <p:nvGrpSpPr>
              <p:cNvPr id="37" name="Ομάδα 36"/>
              <p:cNvGrpSpPr>
                <a:grpSpLocks/>
              </p:cNvGrpSpPr>
              <p:nvPr/>
            </p:nvGrpSpPr>
            <p:grpSpPr bwMode="auto">
              <a:xfrm>
                <a:off x="2725563" y="1462341"/>
                <a:ext cx="541337" cy="1190625"/>
                <a:chOff x="4283073" y="2319763"/>
                <a:chExt cx="540916" cy="1190689"/>
              </a:xfrm>
            </p:grpSpPr>
            <p:cxnSp>
              <p:nvCxnSpPr>
                <p:cNvPr id="39" name="Ευθύγραμμο βέλος σύνδεσης 38"/>
                <p:cNvCxnSpPr/>
                <p:nvPr/>
              </p:nvCxnSpPr>
              <p:spPr>
                <a:xfrm>
                  <a:off x="4392525" y="2573777"/>
                  <a:ext cx="0" cy="936675"/>
                </a:xfrm>
                <a:prstGeom prst="straightConnector1">
                  <a:avLst/>
                </a:prstGeom>
                <a:ln w="57150">
                  <a:solidFill>
                    <a:srgbClr val="0000FF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3073" y="2319763"/>
                  <a:ext cx="540916" cy="402931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pPr>
                    <a:defRPr/>
                  </a:pPr>
                  <a:r>
                    <a:rPr lang="el-GR">
                      <a:noFill/>
                    </a:rPr>
                    <a:t> 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26746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7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7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7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7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7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2000"/>
                                        <p:tgtEl>
                                          <p:spTgt spid="47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7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47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4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50" grpId="0"/>
      <p:bldP spid="4715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 txBox="1">
            <a:spLocks noGrp="1"/>
          </p:cNvSpPr>
          <p:nvPr/>
        </p:nvSpPr>
        <p:spPr>
          <a:xfrm>
            <a:off x="4648200" y="6356351"/>
            <a:ext cx="2895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defRPr/>
            </a:pPr>
            <a:r>
              <a:rPr lang="el-GR" sz="1200">
                <a:solidFill>
                  <a:schemeClr val="tx1">
                    <a:tint val="75000"/>
                  </a:schemeClr>
                </a:solidFill>
              </a:rPr>
              <a:t>Μερκ. Παναγιωτόπουλος - Φυσικός                      </a:t>
            </a:r>
            <a:r>
              <a:rPr lang="en-US" sz="1200">
                <a:solidFill>
                  <a:schemeClr val="tx1">
                    <a:tint val="75000"/>
                  </a:schemeClr>
                </a:solidFill>
              </a:rPr>
              <a:t>www.merkopanas.blogspot.gr</a:t>
            </a:r>
            <a:endParaRPr lang="el-GR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Θέση αριθμού διαφάνειας 2"/>
          <p:cNvSpPr txBox="1">
            <a:spLocks noGrp="1"/>
          </p:cNvSpPr>
          <p:nvPr/>
        </p:nvSpPr>
        <p:spPr>
          <a:xfrm>
            <a:off x="9517856" y="6277294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D1C44A94-681F-42F8-9FF3-CA2BE433C1ED}" type="slidenum">
              <a:rPr lang="el-GR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25</a:t>
            </a:fld>
            <a:endParaRPr lang="el-GR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1007112" y="2809368"/>
            <a:ext cx="3024189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dirty="0"/>
              <a:t>Η δύναμη που βάζει η κοπέλα είναι μικρότερη από τη μέγιστη τιμή της στατικής τριβής.     </a:t>
            </a:r>
            <a:endParaRPr lang="el-GR" altLang="el-GR" sz="2000" dirty="0" smtClean="0"/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Το </a:t>
            </a:r>
            <a:r>
              <a:rPr lang="el-GR" altLang="el-G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σώμα ακίνητο.</a:t>
            </a:r>
            <a:r>
              <a:rPr lang="el-GR" altLang="el-GR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4260056" y="2882901"/>
            <a:ext cx="3309937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dirty="0"/>
              <a:t>Η κοπέλα και ο φίλος της έχουν συνισταμένη δύναμη ίση με </a:t>
            </a:r>
            <a:r>
              <a:rPr lang="el-GR" altLang="el-GR" sz="2000" i="1" dirty="0" err="1"/>
              <a:t>Τ</a:t>
            </a:r>
            <a:r>
              <a:rPr lang="el-GR" altLang="el-GR" sz="2000" baseline="-25000" dirty="0" err="1"/>
              <a:t>σ</a:t>
            </a:r>
            <a:r>
              <a:rPr lang="el-GR" altLang="el-GR" sz="2000" baseline="-25000" dirty="0"/>
              <a:t>,</a:t>
            </a:r>
            <a:r>
              <a:rPr lang="en-US" altLang="el-GR" sz="2000" baseline="-25000" dirty="0"/>
              <a:t>max</a:t>
            </a:r>
            <a:r>
              <a:rPr lang="el-GR" altLang="el-GR" sz="2000" dirty="0"/>
              <a:t>, αλλά </a:t>
            </a:r>
            <a:r>
              <a:rPr lang="el-GR" altLang="el-G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το σώμα εξακολουθεί να παραμένει ακίνητο.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7879554" y="2694524"/>
            <a:ext cx="363855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dirty="0"/>
              <a:t>Τώρα η συνισταμένη δύναμη είναι μεγαλύτερη της τριβής, που είναι τριβή ολίσθησης (</a:t>
            </a:r>
            <a:r>
              <a:rPr lang="el-GR" altLang="el-GR" sz="2000" i="1" dirty="0" err="1"/>
              <a:t>Τ</a:t>
            </a:r>
            <a:r>
              <a:rPr lang="el-GR" altLang="el-GR" sz="2000" baseline="-25000" dirty="0" err="1"/>
              <a:t>ολ</a:t>
            </a:r>
            <a:r>
              <a:rPr lang="el-GR" altLang="el-GR" sz="2000" dirty="0"/>
              <a:t>). </a:t>
            </a:r>
            <a:r>
              <a:rPr lang="el-GR" altLang="el-G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Το </a:t>
            </a:r>
            <a:r>
              <a:rPr lang="el-GR" altLang="el-G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σώμα κινείται με σταθερή ταχύτητα ή με </a:t>
            </a:r>
            <a:r>
              <a:rPr lang="el-GR" altLang="el-G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μεταβαλλόμενη </a:t>
            </a:r>
            <a:r>
              <a:rPr lang="el-GR" altLang="el-G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κίνηση.</a:t>
            </a:r>
            <a:r>
              <a:rPr lang="el-GR" altLang="el-GR" sz="2000" b="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</a:t>
            </a: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1367475" y="5534820"/>
            <a:ext cx="2160587" cy="528637"/>
          </a:xfrm>
          <a:prstGeom prst="rect">
            <a:avLst/>
          </a:prstGeom>
          <a:solidFill>
            <a:srgbClr val="FFFFCC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CC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l-GR" sz="28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Τ</a:t>
            </a:r>
            <a:r>
              <a:rPr lang="el-GR" altLang="el-GR" sz="2800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στ</a:t>
            </a:r>
            <a:r>
              <a:rPr lang="el-GR" altLang="el-GR" sz="28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altLang="el-G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&lt; </a:t>
            </a:r>
            <a:r>
              <a:rPr lang="el-GR" altLang="el-GR" sz="28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μ</a:t>
            </a:r>
            <a:r>
              <a:rPr lang="el-GR" altLang="el-GR" sz="2800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στ</a:t>
            </a:r>
            <a:r>
              <a:rPr lang="el-GR" altLang="el-G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r>
              <a:rPr lang="en-US" altLang="el-GR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  <a:endParaRPr lang="el-GR" altLang="el-GR" sz="28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4575968" y="5480904"/>
            <a:ext cx="2663825" cy="528637"/>
          </a:xfrm>
          <a:prstGeom prst="rect">
            <a:avLst/>
          </a:prstGeom>
          <a:solidFill>
            <a:srgbClr val="FFFFCC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CC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l-GR" sz="28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Τ</a:t>
            </a:r>
            <a:r>
              <a:rPr lang="el-GR" altLang="el-GR" sz="2800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στ</a:t>
            </a:r>
            <a:r>
              <a:rPr lang="el-GR" altLang="el-GR" sz="28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  <a:r>
              <a:rPr lang="en-US" altLang="el-GR" sz="28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max</a:t>
            </a:r>
            <a:r>
              <a:rPr lang="el-GR" altLang="el-GR" sz="28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l-G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=</a:t>
            </a:r>
            <a:r>
              <a:rPr lang="el-GR" altLang="el-G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altLang="el-GR" sz="28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μ</a:t>
            </a:r>
            <a:r>
              <a:rPr lang="el-GR" altLang="el-GR" sz="2800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στ</a:t>
            </a:r>
            <a:r>
              <a:rPr lang="el-GR" altLang="el-G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r>
              <a:rPr lang="en-US" altLang="el-GR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  <a:endParaRPr lang="el-GR" altLang="el-GR" sz="28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8344849" y="5704663"/>
            <a:ext cx="2735263" cy="528637"/>
          </a:xfrm>
          <a:prstGeom prst="rect">
            <a:avLst/>
          </a:prstGeom>
          <a:solidFill>
            <a:srgbClr val="FFFFCC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CC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l-GR" sz="28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Τ</a:t>
            </a:r>
            <a:r>
              <a:rPr lang="el-GR" altLang="el-GR" sz="2800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ολ</a:t>
            </a:r>
            <a:r>
              <a:rPr lang="el-GR" altLang="el-GR" sz="28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l-G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=</a:t>
            </a:r>
            <a:r>
              <a:rPr lang="el-GR" altLang="el-G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altLang="el-GR" sz="28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μ</a:t>
            </a:r>
            <a:r>
              <a:rPr lang="el-GR" altLang="el-GR" sz="2800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ολ</a:t>
            </a:r>
            <a:r>
              <a:rPr lang="el-GR" altLang="el-G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r>
              <a:rPr lang="en-US" altLang="el-GR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  <a:endParaRPr lang="el-GR" altLang="el-GR" sz="28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8143" name="Picture 1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AEBF0"/>
              </a:clrFrom>
              <a:clrTo>
                <a:srgbClr val="EAEB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475" y="530701"/>
            <a:ext cx="2592388" cy="230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44" name="Picture 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3E6ED"/>
              </a:clrFrom>
              <a:clrTo>
                <a:srgbClr val="E3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69119"/>
            <a:ext cx="2519363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46" name="Text Box 18"/>
          <p:cNvSpPr txBox="1">
            <a:spLocks noChangeArrowheads="1"/>
          </p:cNvSpPr>
          <p:nvPr/>
        </p:nvSpPr>
        <p:spPr bwMode="auto">
          <a:xfrm>
            <a:off x="9191625" y="1052513"/>
            <a:ext cx="9350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l-GR" sz="1600" b="1">
              <a:latin typeface="Comic Sans MS" pitchFamily="66" charset="0"/>
            </a:endParaRPr>
          </a:p>
        </p:txBody>
      </p:sp>
      <p:grpSp>
        <p:nvGrpSpPr>
          <p:cNvPr id="48148" name="Group 20"/>
          <p:cNvGrpSpPr>
            <a:grpSpLocks/>
          </p:cNvGrpSpPr>
          <p:nvPr/>
        </p:nvGrpSpPr>
        <p:grpSpPr bwMode="auto">
          <a:xfrm>
            <a:off x="8077200" y="448151"/>
            <a:ext cx="2881312" cy="2389188"/>
            <a:chOff x="3787" y="618"/>
            <a:chExt cx="1815" cy="1505"/>
          </a:xfrm>
        </p:grpSpPr>
        <p:pic>
          <p:nvPicPr>
            <p:cNvPr id="48145" name="Picture 17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E8E8F2"/>
                </a:clrFrom>
                <a:clrTo>
                  <a:srgbClr val="E8E8F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7" y="681"/>
              <a:ext cx="1815" cy="1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147" name="Text Box 19"/>
            <p:cNvSpPr txBox="1">
              <a:spLocks noChangeArrowheads="1"/>
            </p:cNvSpPr>
            <p:nvPr/>
          </p:nvSpPr>
          <p:spPr bwMode="auto">
            <a:xfrm>
              <a:off x="4876" y="618"/>
              <a:ext cx="635" cy="250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altLang="el-GR" sz="2000" b="1">
                <a:latin typeface="Comic Sans MS" pitchFamily="66" charset="0"/>
              </a:endParaRPr>
            </a:p>
          </p:txBody>
        </p:sp>
      </p:grpSp>
      <p:sp>
        <p:nvSpPr>
          <p:cNvPr id="48149" name="Text Box 21"/>
          <p:cNvSpPr txBox="1">
            <a:spLocks noChangeArrowheads="1"/>
          </p:cNvSpPr>
          <p:nvPr/>
        </p:nvSpPr>
        <p:spPr bwMode="auto">
          <a:xfrm>
            <a:off x="4157509" y="164882"/>
            <a:ext cx="40599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Συνοπτικά όσα μελετήσαμε </a:t>
            </a:r>
            <a:endParaRPr lang="en-US" altLang="el-GR" sz="24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51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8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8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8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8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8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8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1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/>
      <p:bldP spid="17412" grpId="0"/>
      <p:bldP spid="17414" grpId="0"/>
      <p:bldP spid="17415" grpId="0" animBg="1"/>
      <p:bldP spid="17416" grpId="0" animBg="1"/>
      <p:bldP spid="17417" grpId="0" animBg="1"/>
      <p:bldP spid="4814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Μερκ. Παναγιωτόπουλος - Φυσικός                      </a:t>
            </a:r>
            <a:r>
              <a:rPr lang="en-US"/>
              <a:t>www.merkopanas.blogspot.gr</a:t>
            </a:r>
            <a:endParaRPr lang="el-GR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E670BD-D22F-4AA5-B133-E6530FD71DE3}" type="slidenum">
              <a:rPr lang="el-GR"/>
              <a:pPr>
                <a:defRPr/>
              </a:pPr>
              <a:t>26</a:t>
            </a:fld>
            <a:endParaRPr lang="el-GR"/>
          </a:p>
        </p:txBody>
      </p:sp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495425" y="301944"/>
            <a:ext cx="920115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dirty="0"/>
              <a:t>Οι τιμές των συντελεστών της στατικής τριβής </a:t>
            </a:r>
            <a:r>
              <a:rPr lang="el-GR" altLang="el-GR" sz="2000" i="1" dirty="0" err="1"/>
              <a:t>μ</a:t>
            </a:r>
            <a:r>
              <a:rPr lang="el-GR" altLang="el-GR" sz="2000" baseline="-25000" dirty="0" err="1"/>
              <a:t>στ</a:t>
            </a:r>
            <a:r>
              <a:rPr lang="el-GR" altLang="el-GR" sz="2000" baseline="-25000" dirty="0"/>
              <a:t> </a:t>
            </a:r>
            <a:r>
              <a:rPr lang="el-GR" altLang="el-GR" sz="2000" dirty="0"/>
              <a:t>και της τριβής ολίσθησης </a:t>
            </a:r>
            <a:r>
              <a:rPr lang="el-GR" altLang="el-GR" sz="2000" i="1" dirty="0" err="1"/>
              <a:t>μ</a:t>
            </a:r>
            <a:r>
              <a:rPr lang="el-GR" altLang="el-GR" sz="2000" baseline="-25000" dirty="0" err="1"/>
              <a:t>ολ</a:t>
            </a:r>
            <a:r>
              <a:rPr lang="el-GR" altLang="el-GR" sz="2000" dirty="0"/>
              <a:t> είναι διαφορετικές, αλλά θα τις θεωρούμε ίσες στα προβλήματα, εκτός αν δίνεται διαφορετικά.</a:t>
            </a:r>
            <a:r>
              <a:rPr lang="en-US" altLang="el-GR" sz="2000" dirty="0"/>
              <a:t> </a:t>
            </a:r>
            <a:r>
              <a:rPr lang="el-GR" altLang="el-G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Οι συντελεστές δεν έχουν μονάδα μέτρησης. </a:t>
            </a:r>
          </a:p>
        </p:txBody>
      </p:sp>
      <p:graphicFrame>
        <p:nvGraphicFramePr>
          <p:cNvPr id="49201" name="Group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3237718"/>
              </p:ext>
            </p:extLst>
          </p:nvPr>
        </p:nvGraphicFramePr>
        <p:xfrm>
          <a:off x="2495551" y="1870282"/>
          <a:ext cx="7273925" cy="4117844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35290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75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91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Φύση εφαπτόμενων επιφανειών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altLang="el-GR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μ</a:t>
                      </a:r>
                      <a:r>
                        <a:rPr kumimoji="0" lang="el-GR" altLang="el-GR" sz="20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σ</a:t>
                      </a:r>
                      <a:r>
                        <a:rPr kumimoji="0" lang="el-GR" altLang="el-GR" sz="20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τ</a:t>
                      </a:r>
                      <a:endParaRPr kumimoji="0" lang="el-GR" altLang="el-G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altLang="el-GR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μ</a:t>
                      </a:r>
                      <a:r>
                        <a:rPr kumimoji="0" lang="el-GR" altLang="el-GR" sz="20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ολ</a:t>
                      </a:r>
                      <a:endParaRPr kumimoji="0" lang="el-GR" altLang="el-G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82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alt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Χάλυβας με χάλυβα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alt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</a:rPr>
                        <a:t>0,74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</a:rPr>
                        <a:t>0,57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27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alt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Λάστιχο με μπετόν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alt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</a:rPr>
                        <a:t>1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alt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</a:rPr>
                        <a:t>0,8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9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alt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Γυαλί με γυαλί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alt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</a:rPr>
                        <a:t>0,94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alt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</a:rPr>
                        <a:t>0,4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643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alt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Λάστιχο με στεγνό δρόμο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alt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</a:rPr>
                        <a:t>0,9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alt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</a:rPr>
                        <a:t>0,8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18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alt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Λάστιχο με βρεγμένο δρόμο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alt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</a:rPr>
                        <a:t>0,8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alt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</a:rPr>
                        <a:t>0,7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351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alt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Πάγος με πάγο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alt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</a:rPr>
                        <a:t>0,1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alt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</a:rPr>
                        <a:t>0,03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8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Λάστιχο σε λάστιχο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</a:rPr>
                        <a:t>1,16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l-GR" alt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1972067"/>
                  </a:ext>
                </a:extLst>
              </a:tr>
              <a:tr h="2773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Αλουμίνιο σε αλουμίνιο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</a:rPr>
                        <a:t>1.05 - 1.35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</a:rPr>
                        <a:t>1.4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64811"/>
                  </a:ext>
                </a:extLst>
              </a:tr>
              <a:tr h="2773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Χαλκός σε χυτοσίδηρο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</a:rPr>
                        <a:t>1.05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</a:rPr>
                        <a:t>0.29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8353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044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9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 txBox="1">
            <a:spLocks noGrp="1"/>
          </p:cNvSpPr>
          <p:nvPr/>
        </p:nvSpPr>
        <p:spPr>
          <a:xfrm>
            <a:off x="4648200" y="6356351"/>
            <a:ext cx="2895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defRPr/>
            </a:pPr>
            <a:r>
              <a:rPr lang="el-GR" sz="1200">
                <a:solidFill>
                  <a:schemeClr val="tx1">
                    <a:tint val="75000"/>
                  </a:schemeClr>
                </a:solidFill>
              </a:rPr>
              <a:t>Μερκ. Παναγιωτόπουλος - Φυσικός                      </a:t>
            </a:r>
            <a:r>
              <a:rPr lang="en-US" sz="1200">
                <a:solidFill>
                  <a:schemeClr val="tx1">
                    <a:tint val="75000"/>
                  </a:schemeClr>
                </a:solidFill>
              </a:rPr>
              <a:t>www.merkopanas.blogspot.gr</a:t>
            </a:r>
            <a:endParaRPr lang="el-GR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Θέση αριθμού διαφάνειας 2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2826807F-EAAD-4D90-9582-A35915F9ABA4}" type="slidenum">
              <a:rPr lang="el-GR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27</a:t>
            </a:fld>
            <a:endParaRPr lang="el-GR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2208213" y="260351"/>
            <a:ext cx="79883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l-GR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Μελέτη της κίνησης σώματος στο οποίο ασκείται τριβή</a:t>
            </a:r>
          </a:p>
        </p:txBody>
      </p:sp>
      <p:grpSp>
        <p:nvGrpSpPr>
          <p:cNvPr id="50205" name="Group 29"/>
          <p:cNvGrpSpPr>
            <a:grpSpLocks/>
          </p:cNvGrpSpPr>
          <p:nvPr/>
        </p:nvGrpSpPr>
        <p:grpSpPr bwMode="auto">
          <a:xfrm>
            <a:off x="8904289" y="1989138"/>
            <a:ext cx="1150937" cy="336550"/>
            <a:chOff x="4649" y="1434"/>
            <a:chExt cx="725" cy="212"/>
          </a:xfrm>
        </p:grpSpPr>
        <p:sp>
          <p:nvSpPr>
            <p:cNvPr id="21512" name="Line 8"/>
            <p:cNvSpPr>
              <a:spLocks noChangeShapeType="1"/>
            </p:cNvSpPr>
            <p:nvPr/>
          </p:nvSpPr>
          <p:spPr bwMode="auto">
            <a:xfrm>
              <a:off x="4649" y="1434"/>
              <a:ext cx="49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1520" name="Text Box 16"/>
            <p:cNvSpPr txBox="1">
              <a:spLocks noChangeArrowheads="1"/>
            </p:cNvSpPr>
            <p:nvPr/>
          </p:nvSpPr>
          <p:spPr bwMode="auto">
            <a:xfrm>
              <a:off x="5057" y="1434"/>
              <a:ext cx="31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charset="0"/>
                <a:buNone/>
              </a:pPr>
              <a:r>
                <a:rPr lang="en-US" altLang="el-GR" sz="1600" i="1" dirty="0">
                  <a:latin typeface="Comic Sans MS" pitchFamily="66" charset="0"/>
                </a:rPr>
                <a:t>F</a:t>
              </a:r>
              <a:endParaRPr lang="el-GR" altLang="el-GR" sz="1600" i="1" dirty="0">
                <a:latin typeface="Comic Sans MS" pitchFamily="66" charset="0"/>
              </a:endParaRPr>
            </a:p>
          </p:txBody>
        </p:sp>
      </p:grpSp>
      <p:grpSp>
        <p:nvGrpSpPr>
          <p:cNvPr id="50207" name="Group 31"/>
          <p:cNvGrpSpPr>
            <a:grpSpLocks/>
          </p:cNvGrpSpPr>
          <p:nvPr/>
        </p:nvGrpSpPr>
        <p:grpSpPr bwMode="auto">
          <a:xfrm>
            <a:off x="7896226" y="1989138"/>
            <a:ext cx="1008063" cy="336550"/>
            <a:chOff x="4014" y="1434"/>
            <a:chExt cx="635" cy="212"/>
          </a:xfrm>
        </p:grpSpPr>
        <p:sp>
          <p:nvSpPr>
            <p:cNvPr id="21513" name="Line 9"/>
            <p:cNvSpPr>
              <a:spLocks noChangeShapeType="1"/>
            </p:cNvSpPr>
            <p:nvPr/>
          </p:nvSpPr>
          <p:spPr bwMode="auto">
            <a:xfrm flipH="1">
              <a:off x="4150" y="1434"/>
              <a:ext cx="49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1521" name="Text Box 17"/>
            <p:cNvSpPr txBox="1">
              <a:spLocks noChangeArrowheads="1"/>
            </p:cNvSpPr>
            <p:nvPr/>
          </p:nvSpPr>
          <p:spPr bwMode="auto">
            <a:xfrm>
              <a:off x="4014" y="1434"/>
              <a:ext cx="36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charset="0"/>
                <a:buNone/>
              </a:pPr>
              <a:r>
                <a:rPr lang="en-US" altLang="el-GR" sz="1600" i="1">
                  <a:latin typeface="Comic Sans MS" pitchFamily="66" charset="0"/>
                </a:rPr>
                <a:t>T</a:t>
              </a:r>
              <a:r>
                <a:rPr lang="el-GR" altLang="el-GR" sz="1600" baseline="-25000">
                  <a:latin typeface="Comic Sans MS" pitchFamily="66" charset="0"/>
                </a:rPr>
                <a:t>στ</a:t>
              </a:r>
              <a:endParaRPr lang="el-GR" altLang="el-GR" sz="1600" i="1">
                <a:latin typeface="Comic Sans MS" pitchFamily="66" charset="0"/>
              </a:endParaRPr>
            </a:p>
          </p:txBody>
        </p:sp>
      </p:grpSp>
      <p:grpSp>
        <p:nvGrpSpPr>
          <p:cNvPr id="50203" name="Group 27"/>
          <p:cNvGrpSpPr>
            <a:grpSpLocks/>
          </p:cNvGrpSpPr>
          <p:nvPr/>
        </p:nvGrpSpPr>
        <p:grpSpPr bwMode="auto">
          <a:xfrm>
            <a:off x="7464426" y="908050"/>
            <a:ext cx="2951163" cy="2159000"/>
            <a:chOff x="3742" y="754"/>
            <a:chExt cx="1859" cy="1360"/>
          </a:xfrm>
        </p:grpSpPr>
        <p:sp>
          <p:nvSpPr>
            <p:cNvPr id="21514" name="Text Box 10"/>
            <p:cNvSpPr txBox="1">
              <a:spLocks noChangeArrowheads="1"/>
            </p:cNvSpPr>
            <p:nvPr/>
          </p:nvSpPr>
          <p:spPr bwMode="auto">
            <a:xfrm>
              <a:off x="4468" y="754"/>
              <a:ext cx="18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charset="0"/>
                <a:buNone/>
              </a:pPr>
              <a:r>
                <a:rPr lang="en-US" altLang="el-GR" sz="1600">
                  <a:latin typeface="Comic Sans MS" pitchFamily="66" charset="0"/>
                </a:rPr>
                <a:t>y</a:t>
              </a:r>
              <a:endParaRPr lang="el-GR" altLang="el-GR" sz="1600">
                <a:latin typeface="Comic Sans MS" pitchFamily="66" charset="0"/>
              </a:endParaRPr>
            </a:p>
          </p:txBody>
        </p:sp>
        <p:sp>
          <p:nvSpPr>
            <p:cNvPr id="21515" name="Text Box 11"/>
            <p:cNvSpPr txBox="1">
              <a:spLocks noChangeArrowheads="1"/>
            </p:cNvSpPr>
            <p:nvPr/>
          </p:nvSpPr>
          <p:spPr bwMode="auto">
            <a:xfrm>
              <a:off x="4468" y="1888"/>
              <a:ext cx="27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charset="0"/>
                <a:buNone/>
              </a:pPr>
              <a:r>
                <a:rPr lang="en-US" altLang="el-GR" sz="1600">
                  <a:latin typeface="Comic Sans MS" pitchFamily="66" charset="0"/>
                </a:rPr>
                <a:t>y</a:t>
              </a:r>
              <a:r>
                <a:rPr lang="en-US" altLang="el-GR" sz="1600">
                  <a:cs typeface="Times New Roman" pitchFamily="18" charset="0"/>
                </a:rPr>
                <a:t>'</a:t>
              </a:r>
            </a:p>
          </p:txBody>
        </p:sp>
        <p:sp>
          <p:nvSpPr>
            <p:cNvPr id="21516" name="Text Box 12"/>
            <p:cNvSpPr txBox="1">
              <a:spLocks noChangeArrowheads="1"/>
            </p:cNvSpPr>
            <p:nvPr/>
          </p:nvSpPr>
          <p:spPr bwMode="auto">
            <a:xfrm>
              <a:off x="5329" y="1389"/>
              <a:ext cx="27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charset="0"/>
                <a:buNone/>
              </a:pPr>
              <a:r>
                <a:rPr lang="en-US" altLang="el-GR" sz="1600">
                  <a:latin typeface="Comic Sans MS" pitchFamily="66" charset="0"/>
                </a:rPr>
                <a:t>x</a:t>
              </a:r>
              <a:endParaRPr lang="el-GR" altLang="el-GR" sz="1600">
                <a:latin typeface="Comic Sans MS" pitchFamily="66" charset="0"/>
              </a:endParaRPr>
            </a:p>
          </p:txBody>
        </p:sp>
        <p:sp>
          <p:nvSpPr>
            <p:cNvPr id="21517" name="Text Box 13"/>
            <p:cNvSpPr txBox="1">
              <a:spLocks noChangeArrowheads="1"/>
            </p:cNvSpPr>
            <p:nvPr/>
          </p:nvSpPr>
          <p:spPr bwMode="auto">
            <a:xfrm>
              <a:off x="3742" y="1389"/>
              <a:ext cx="31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charset="0"/>
                <a:buNone/>
              </a:pPr>
              <a:r>
                <a:rPr lang="en-US" altLang="el-GR" sz="1600">
                  <a:latin typeface="Comic Sans MS" pitchFamily="66" charset="0"/>
                </a:rPr>
                <a:t>x</a:t>
              </a:r>
              <a:r>
                <a:rPr lang="en-US" altLang="el-GR" sz="1600">
                  <a:cs typeface="Times New Roman" pitchFamily="18" charset="0"/>
                </a:rPr>
                <a:t>'</a:t>
              </a:r>
            </a:p>
          </p:txBody>
        </p:sp>
        <p:sp>
          <p:nvSpPr>
            <p:cNvPr id="21508" name="Line 4"/>
            <p:cNvSpPr>
              <a:spLocks noChangeShapeType="1"/>
            </p:cNvSpPr>
            <p:nvPr/>
          </p:nvSpPr>
          <p:spPr bwMode="auto">
            <a:xfrm>
              <a:off x="4649" y="799"/>
              <a:ext cx="0" cy="13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1509" name="Line 5"/>
            <p:cNvSpPr>
              <a:spLocks noChangeShapeType="1"/>
            </p:cNvSpPr>
            <p:nvPr/>
          </p:nvSpPr>
          <p:spPr bwMode="auto">
            <a:xfrm>
              <a:off x="3878" y="1434"/>
              <a:ext cx="163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50206" name="Group 30"/>
          <p:cNvGrpSpPr>
            <a:grpSpLocks/>
          </p:cNvGrpSpPr>
          <p:nvPr/>
        </p:nvGrpSpPr>
        <p:grpSpPr bwMode="auto">
          <a:xfrm>
            <a:off x="8904289" y="1341439"/>
            <a:ext cx="503237" cy="719137"/>
            <a:chOff x="4649" y="981"/>
            <a:chExt cx="317" cy="453"/>
          </a:xfrm>
        </p:grpSpPr>
        <p:sp>
          <p:nvSpPr>
            <p:cNvPr id="21518" name="Text Box 14"/>
            <p:cNvSpPr txBox="1">
              <a:spLocks noChangeArrowheads="1"/>
            </p:cNvSpPr>
            <p:nvPr/>
          </p:nvSpPr>
          <p:spPr bwMode="auto">
            <a:xfrm>
              <a:off x="4649" y="981"/>
              <a:ext cx="31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l-GR" altLang="el-GR" sz="1600" b="0" i="1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Ν</a:t>
              </a:r>
            </a:p>
          </p:txBody>
        </p:sp>
        <p:sp>
          <p:nvSpPr>
            <p:cNvPr id="21510" name="Line 6"/>
            <p:cNvSpPr>
              <a:spLocks noChangeShapeType="1"/>
            </p:cNvSpPr>
            <p:nvPr/>
          </p:nvSpPr>
          <p:spPr bwMode="auto">
            <a:xfrm flipV="1">
              <a:off x="4649" y="1071"/>
              <a:ext cx="0" cy="363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50204" name="Group 28"/>
          <p:cNvGrpSpPr>
            <a:grpSpLocks/>
          </p:cNvGrpSpPr>
          <p:nvPr/>
        </p:nvGrpSpPr>
        <p:grpSpPr bwMode="auto">
          <a:xfrm>
            <a:off x="8904289" y="2060576"/>
            <a:ext cx="504825" cy="625475"/>
            <a:chOff x="4649" y="1434"/>
            <a:chExt cx="318" cy="394"/>
          </a:xfrm>
        </p:grpSpPr>
        <p:sp>
          <p:nvSpPr>
            <p:cNvPr id="21519" name="Text Box 15"/>
            <p:cNvSpPr txBox="1">
              <a:spLocks noChangeArrowheads="1"/>
            </p:cNvSpPr>
            <p:nvPr/>
          </p:nvSpPr>
          <p:spPr bwMode="auto">
            <a:xfrm>
              <a:off x="4649" y="1616"/>
              <a:ext cx="31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l-GR" sz="1600" b="0" i="1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w</a:t>
              </a:r>
              <a:endParaRPr lang="el-GR" altLang="el-GR" sz="1600" b="0" i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1511" name="Line 7"/>
            <p:cNvSpPr>
              <a:spLocks noChangeShapeType="1"/>
            </p:cNvSpPr>
            <p:nvPr/>
          </p:nvSpPr>
          <p:spPr bwMode="auto">
            <a:xfrm>
              <a:off x="4649" y="1434"/>
              <a:ext cx="0" cy="363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143000" y="4005264"/>
            <a:ext cx="9875519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l-GR" sz="2000" b="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el-GR" altLang="el-GR" sz="2000" b="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Η ελάχιστη δύναμη που πρέπει να ασκήσει ο εργάτης για να είναι έτοιμο ν’ αρχίσει να κινείται το κιβώτιο είναι ίση με τη μέγιστη δύναμη της στατικής τριβής (</a:t>
            </a:r>
            <a:r>
              <a:rPr lang="el-GR" altLang="el-GR" sz="2000" b="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Τ</a:t>
            </a:r>
            <a:r>
              <a:rPr lang="el-GR" altLang="el-GR" sz="2000" b="0" baseline="-250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ορ</a:t>
            </a:r>
            <a:r>
              <a:rPr lang="en-US" altLang="el-GR" sz="2000" b="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r>
              <a:rPr lang="el-GR" altLang="el-GR" sz="2000" b="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endParaRPr lang="en-US" altLang="el-GR" sz="2000" b="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l-GR" sz="2000" b="0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el-GR" altLang="el-GR" sz="2000" b="0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Όταν το κιβώτιο αρχίσει να </a:t>
            </a:r>
            <a:r>
              <a:rPr lang="el-GR" altLang="el-GR" sz="2000" b="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κινείται, </a:t>
            </a:r>
            <a:r>
              <a:rPr lang="el-GR" altLang="el-GR" sz="2000" b="0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η στατική τριβή γίνεται τριβή ολίσθησης (</a:t>
            </a:r>
            <a:r>
              <a:rPr lang="el-GR" altLang="el-GR" sz="2000" b="0" i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Τ</a:t>
            </a:r>
            <a:r>
              <a:rPr lang="el-GR" altLang="el-GR" sz="2000" b="0" baseline="-25000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ολ</a:t>
            </a:r>
            <a:r>
              <a:rPr lang="el-GR" altLang="el-GR" sz="2000" b="0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 που έχει μικρότερο μέτρο από τη </a:t>
            </a:r>
            <a:r>
              <a:rPr lang="el-GR" altLang="el-GR" sz="2000" b="0" i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Τ</a:t>
            </a:r>
            <a:r>
              <a:rPr lang="el-GR" altLang="el-GR" sz="2000" b="0" baseline="-25000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</a:t>
            </a:r>
            <a:r>
              <a:rPr lang="el-GR" altLang="el-GR" sz="2000" b="0" baseline="-25000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  <a:r>
              <a:rPr lang="en-US" altLang="el-GR" sz="2000" b="0" baseline="-25000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max</a:t>
            </a:r>
            <a:r>
              <a:rPr lang="el-GR" altLang="el-GR" sz="2000" b="0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endParaRPr lang="el-GR" altLang="el-GR" sz="2000" b="0" baseline="-25000" dirty="0">
              <a:solidFill>
                <a:srgbClr val="00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5" name="Ομάδα 4"/>
          <p:cNvGrpSpPr/>
          <p:nvPr/>
        </p:nvGrpSpPr>
        <p:grpSpPr>
          <a:xfrm>
            <a:off x="1390441" y="1239282"/>
            <a:ext cx="4811922" cy="2521101"/>
            <a:chOff x="1506224" y="1287465"/>
            <a:chExt cx="4811922" cy="2521101"/>
          </a:xfrm>
        </p:grpSpPr>
        <p:pic>
          <p:nvPicPr>
            <p:cNvPr id="4" name="Εικόνα 3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6224" y="1287465"/>
              <a:ext cx="4811922" cy="232440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524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683194" y="2626363"/>
                  <a:ext cx="431800" cy="304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 typeface="Arial" charset="0"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l-GR" altLang="el-GR" sz="1400" b="1" i="1" dirty="0" smtClean="0">
                            <a:latin typeface="Cambria Math" panose="02040503050406030204" pitchFamily="18" charset="0"/>
                          </a:rPr>
                          <m:t>𝜨</m:t>
                        </m:r>
                      </m:oMath>
                    </m:oMathPara>
                  </a14:m>
                  <a:endParaRPr lang="el-GR" altLang="el-GR" sz="1400" b="1" i="1" baseline="-25000" dirty="0">
                    <a:latin typeface="Comic Sans MS" pitchFamily="66" charset="0"/>
                  </a:endParaRPr>
                </a:p>
              </p:txBody>
            </p:sp>
          </mc:Choice>
          <mc:Fallback xmlns="">
            <p:sp>
              <p:nvSpPr>
                <p:cNvPr id="21524" name="Text 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683194" y="2626363"/>
                  <a:ext cx="431800" cy="30480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526" name="Text Box 22"/>
            <p:cNvSpPr txBox="1">
              <a:spLocks noChangeArrowheads="1"/>
            </p:cNvSpPr>
            <p:nvPr/>
          </p:nvSpPr>
          <p:spPr bwMode="auto">
            <a:xfrm>
              <a:off x="1787687" y="3503766"/>
              <a:ext cx="431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charset="0"/>
                <a:buNone/>
              </a:pPr>
              <a:r>
                <a:rPr lang="en-US" altLang="el-GR" sz="1400" b="1" i="1" dirty="0">
                  <a:latin typeface="Comic Sans MS" pitchFamily="66" charset="0"/>
                </a:rPr>
                <a:t>T</a:t>
              </a:r>
              <a:r>
                <a:rPr lang="el-GR" altLang="el-GR" sz="1400" b="1" baseline="-25000" dirty="0" err="1">
                  <a:latin typeface="Comic Sans MS" pitchFamily="66" charset="0"/>
                </a:rPr>
                <a:t>στ</a:t>
              </a:r>
              <a:endParaRPr lang="el-GR" altLang="el-GR" sz="1400" b="1" i="1" baseline="-25000" dirty="0">
                <a:latin typeface="Comic Sans MS" pitchFamily="66" charset="0"/>
              </a:endParaRPr>
            </a:p>
          </p:txBody>
        </p:sp>
        <p:sp>
          <p:nvSpPr>
            <p:cNvPr id="21525" name="Text Box 21"/>
            <p:cNvSpPr txBox="1">
              <a:spLocks noChangeArrowheads="1"/>
            </p:cNvSpPr>
            <p:nvPr/>
          </p:nvSpPr>
          <p:spPr bwMode="auto">
            <a:xfrm>
              <a:off x="1942891" y="3019759"/>
              <a:ext cx="792163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charset="0"/>
                <a:buNone/>
              </a:pPr>
              <a:r>
                <a:rPr lang="en-US" altLang="el-GR" sz="1400" b="1" i="1" dirty="0">
                  <a:latin typeface="Comic Sans MS" pitchFamily="66" charset="0"/>
                </a:rPr>
                <a:t>w=</a:t>
              </a:r>
              <a:r>
                <a:rPr lang="en-US" altLang="el-GR" sz="1400" b="1" i="1" dirty="0" err="1">
                  <a:latin typeface="Comic Sans MS" pitchFamily="66" charset="0"/>
                </a:rPr>
                <a:t>m.g</a:t>
              </a:r>
              <a:endParaRPr lang="el-GR" altLang="el-GR" sz="1400" b="1" i="1" baseline="-25000" dirty="0">
                <a:latin typeface="Comic Sans MS" pitchFamily="66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4164653" y="2212976"/>
                  <a:ext cx="431800" cy="304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 typeface="Arial" charset="0"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l-GR" sz="1400" b="1" i="1" dirty="0" smtClean="0">
                            <a:latin typeface="Cambria Math" panose="02040503050406030204" pitchFamily="18" charset="0"/>
                          </a:rPr>
                          <m:t>𝑭</m:t>
                        </m:r>
                      </m:oMath>
                    </m:oMathPara>
                  </a14:m>
                  <a:endParaRPr lang="el-GR" altLang="el-GR" sz="1400" b="1" i="1" baseline="-25000" dirty="0">
                    <a:latin typeface="Comic Sans MS" pitchFamily="66" charset="0"/>
                  </a:endParaRPr>
                </a:p>
              </p:txBody>
            </p:sp>
          </mc:Choice>
          <mc:Fallback xmlns="">
            <p:sp>
              <p:nvSpPr>
                <p:cNvPr id="31" name="Text 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164653" y="2212976"/>
                  <a:ext cx="431800" cy="30480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79444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0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0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0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0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0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 txBox="1">
            <a:spLocks noGrp="1"/>
          </p:cNvSpPr>
          <p:nvPr/>
        </p:nvSpPr>
        <p:spPr>
          <a:xfrm>
            <a:off x="4648200" y="6356351"/>
            <a:ext cx="2895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defRPr/>
            </a:pPr>
            <a:r>
              <a:rPr lang="el-GR" sz="1200">
                <a:solidFill>
                  <a:schemeClr val="tx1">
                    <a:tint val="75000"/>
                  </a:schemeClr>
                </a:solidFill>
              </a:rPr>
              <a:t>Μερκ. Παναγιωτόπουλος - Φυσικός                      </a:t>
            </a:r>
            <a:r>
              <a:rPr lang="en-US" sz="1200">
                <a:solidFill>
                  <a:schemeClr val="tx1">
                    <a:tint val="75000"/>
                  </a:schemeClr>
                </a:solidFill>
              </a:rPr>
              <a:t>www.merkopanas.blogspot.gr</a:t>
            </a:r>
            <a:endParaRPr lang="el-GR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Θέση αριθμού διαφάνειας 2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B77CEFA1-A73A-46B2-BD17-277A8E7105DB}" type="slidenum">
              <a:rPr lang="el-GR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28</a:t>
            </a:fld>
            <a:endParaRPr lang="el-GR" sz="1200">
              <a:solidFill>
                <a:schemeClr val="tx1">
                  <a:tint val="75000"/>
                </a:schemeClr>
              </a:solidFill>
            </a:endParaRPr>
          </a:p>
        </p:txBody>
      </p:sp>
      <p:grpSp>
        <p:nvGrpSpPr>
          <p:cNvPr id="52232" name="Group 8"/>
          <p:cNvGrpSpPr>
            <a:grpSpLocks/>
          </p:cNvGrpSpPr>
          <p:nvPr/>
        </p:nvGrpSpPr>
        <p:grpSpPr bwMode="auto">
          <a:xfrm>
            <a:off x="7104064" y="404814"/>
            <a:ext cx="3311525" cy="3360737"/>
            <a:chOff x="3515" y="255"/>
            <a:chExt cx="2086" cy="2117"/>
          </a:xfrm>
        </p:grpSpPr>
        <p:sp>
          <p:nvSpPr>
            <p:cNvPr id="22534" name="Line 6"/>
            <p:cNvSpPr>
              <a:spLocks noChangeShapeType="1"/>
            </p:cNvSpPr>
            <p:nvPr/>
          </p:nvSpPr>
          <p:spPr bwMode="auto">
            <a:xfrm>
              <a:off x="4649" y="346"/>
              <a:ext cx="0" cy="19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2535" name="Line 7"/>
            <p:cNvSpPr>
              <a:spLocks noChangeShapeType="1"/>
            </p:cNvSpPr>
            <p:nvPr/>
          </p:nvSpPr>
          <p:spPr bwMode="auto">
            <a:xfrm>
              <a:off x="3606" y="1434"/>
              <a:ext cx="190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2537" name="Text Box 9"/>
            <p:cNvSpPr txBox="1">
              <a:spLocks noChangeArrowheads="1"/>
            </p:cNvSpPr>
            <p:nvPr/>
          </p:nvSpPr>
          <p:spPr bwMode="auto">
            <a:xfrm>
              <a:off x="4468" y="2160"/>
              <a:ext cx="27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charset="0"/>
                <a:buNone/>
              </a:pPr>
              <a:r>
                <a:rPr lang="en-US" altLang="el-GR" sz="1600">
                  <a:latin typeface="Comic Sans MS" pitchFamily="66" charset="0"/>
                </a:rPr>
                <a:t>y</a:t>
              </a:r>
              <a:r>
                <a:rPr lang="en-US" altLang="el-GR" sz="1600">
                  <a:cs typeface="Times New Roman" pitchFamily="18" charset="0"/>
                </a:rPr>
                <a:t>'</a:t>
              </a:r>
            </a:p>
          </p:txBody>
        </p:sp>
        <p:sp>
          <p:nvSpPr>
            <p:cNvPr id="22538" name="Text Box 10"/>
            <p:cNvSpPr txBox="1">
              <a:spLocks noChangeArrowheads="1"/>
            </p:cNvSpPr>
            <p:nvPr/>
          </p:nvSpPr>
          <p:spPr bwMode="auto">
            <a:xfrm>
              <a:off x="5329" y="1389"/>
              <a:ext cx="27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charset="0"/>
                <a:buNone/>
              </a:pPr>
              <a:r>
                <a:rPr lang="en-US" altLang="el-GR" sz="1600">
                  <a:latin typeface="Comic Sans MS" pitchFamily="66" charset="0"/>
                </a:rPr>
                <a:t>x</a:t>
              </a:r>
              <a:endParaRPr lang="el-GR" altLang="el-GR" sz="1600">
                <a:latin typeface="Comic Sans MS" pitchFamily="66" charset="0"/>
              </a:endParaRPr>
            </a:p>
          </p:txBody>
        </p:sp>
        <p:sp>
          <p:nvSpPr>
            <p:cNvPr id="22542" name="Text Box 14"/>
            <p:cNvSpPr txBox="1">
              <a:spLocks noChangeArrowheads="1"/>
            </p:cNvSpPr>
            <p:nvPr/>
          </p:nvSpPr>
          <p:spPr bwMode="auto">
            <a:xfrm>
              <a:off x="4422" y="255"/>
              <a:ext cx="22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charset="0"/>
                <a:buNone/>
              </a:pPr>
              <a:r>
                <a:rPr lang="en-US" altLang="el-GR" sz="1600">
                  <a:latin typeface="Comic Sans MS" pitchFamily="66" charset="0"/>
                </a:rPr>
                <a:t>y</a:t>
              </a:r>
              <a:endParaRPr lang="en-US" altLang="el-GR" sz="1600">
                <a:cs typeface="Times New Roman" pitchFamily="18" charset="0"/>
              </a:endParaRPr>
            </a:p>
          </p:txBody>
        </p:sp>
        <p:sp>
          <p:nvSpPr>
            <p:cNvPr id="22543" name="Text Box 15"/>
            <p:cNvSpPr txBox="1">
              <a:spLocks noChangeArrowheads="1"/>
            </p:cNvSpPr>
            <p:nvPr/>
          </p:nvSpPr>
          <p:spPr bwMode="auto">
            <a:xfrm>
              <a:off x="3515" y="1389"/>
              <a:ext cx="27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charset="0"/>
                <a:buNone/>
              </a:pPr>
              <a:r>
                <a:rPr lang="en-US" altLang="el-GR" sz="1600">
                  <a:latin typeface="Comic Sans MS" pitchFamily="66" charset="0"/>
                </a:rPr>
                <a:t>x'</a:t>
              </a:r>
            </a:p>
          </p:txBody>
        </p:sp>
      </p:grpSp>
      <p:grpSp>
        <p:nvGrpSpPr>
          <p:cNvPr id="52246" name="Group 22"/>
          <p:cNvGrpSpPr>
            <a:grpSpLocks/>
          </p:cNvGrpSpPr>
          <p:nvPr/>
        </p:nvGrpSpPr>
        <p:grpSpPr bwMode="auto">
          <a:xfrm>
            <a:off x="8904289" y="2276475"/>
            <a:ext cx="504825" cy="973138"/>
            <a:chOff x="4649" y="1434"/>
            <a:chExt cx="318" cy="613"/>
          </a:xfrm>
        </p:grpSpPr>
        <p:sp>
          <p:nvSpPr>
            <p:cNvPr id="22540" name="Text Box 12"/>
            <p:cNvSpPr txBox="1">
              <a:spLocks noChangeArrowheads="1"/>
            </p:cNvSpPr>
            <p:nvPr/>
          </p:nvSpPr>
          <p:spPr bwMode="auto">
            <a:xfrm>
              <a:off x="4649" y="1797"/>
              <a:ext cx="31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charset="0"/>
                <a:buNone/>
              </a:pPr>
              <a:r>
                <a:rPr lang="en-US" altLang="el-GR" sz="2000" i="1">
                  <a:solidFill>
                    <a:schemeClr val="hlink"/>
                  </a:solidFill>
                  <a:latin typeface="Comic Sans MS" pitchFamily="66" charset="0"/>
                </a:rPr>
                <a:t>w</a:t>
              </a:r>
              <a:endParaRPr lang="el-GR" altLang="el-GR" sz="2000" i="1">
                <a:solidFill>
                  <a:schemeClr val="hlink"/>
                </a:solidFill>
                <a:latin typeface="Comic Sans MS" pitchFamily="66" charset="0"/>
              </a:endParaRPr>
            </a:p>
          </p:txBody>
        </p:sp>
        <p:sp>
          <p:nvSpPr>
            <p:cNvPr id="4" name="Line 25"/>
            <p:cNvSpPr>
              <a:spLocks noChangeShapeType="1"/>
            </p:cNvSpPr>
            <p:nvPr/>
          </p:nvSpPr>
          <p:spPr bwMode="auto">
            <a:xfrm>
              <a:off x="4649" y="1434"/>
              <a:ext cx="0" cy="59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52247" name="Group 23"/>
          <p:cNvGrpSpPr>
            <a:grpSpLocks/>
          </p:cNvGrpSpPr>
          <p:nvPr/>
        </p:nvGrpSpPr>
        <p:grpSpPr bwMode="auto">
          <a:xfrm>
            <a:off x="8832850" y="1341439"/>
            <a:ext cx="503238" cy="935037"/>
            <a:chOff x="4604" y="845"/>
            <a:chExt cx="317" cy="589"/>
          </a:xfrm>
        </p:grpSpPr>
        <p:sp>
          <p:nvSpPr>
            <p:cNvPr id="22539" name="Text Box 11"/>
            <p:cNvSpPr txBox="1">
              <a:spLocks noChangeArrowheads="1"/>
            </p:cNvSpPr>
            <p:nvPr/>
          </p:nvSpPr>
          <p:spPr bwMode="auto">
            <a:xfrm>
              <a:off x="4604" y="845"/>
              <a:ext cx="31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l-GR" altLang="el-GR" sz="1600" b="0" i="1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Ν</a:t>
              </a:r>
              <a:endParaRPr lang="el-GR" altLang="el-GR" sz="1600" b="0" i="1">
                <a:solidFill>
                  <a:schemeClr val="hlink"/>
                </a:solidFill>
              </a:endParaRPr>
            </a:p>
          </p:txBody>
        </p:sp>
        <p:sp>
          <p:nvSpPr>
            <p:cNvPr id="22553" name="Line 25"/>
            <p:cNvSpPr>
              <a:spLocks noChangeShapeType="1"/>
            </p:cNvSpPr>
            <p:nvPr/>
          </p:nvSpPr>
          <p:spPr bwMode="auto">
            <a:xfrm>
              <a:off x="4649" y="1026"/>
              <a:ext cx="0" cy="40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 type="triangle" w="med" len="med"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52245" name="Group 21"/>
          <p:cNvGrpSpPr>
            <a:grpSpLocks/>
          </p:cNvGrpSpPr>
          <p:nvPr/>
        </p:nvGrpSpPr>
        <p:grpSpPr bwMode="auto">
          <a:xfrm>
            <a:off x="7896226" y="2276475"/>
            <a:ext cx="1008063" cy="336550"/>
            <a:chOff x="4014" y="1434"/>
            <a:chExt cx="635" cy="212"/>
          </a:xfrm>
        </p:grpSpPr>
        <p:sp>
          <p:nvSpPr>
            <p:cNvPr id="22541" name="Text Box 13"/>
            <p:cNvSpPr txBox="1">
              <a:spLocks noChangeArrowheads="1"/>
            </p:cNvSpPr>
            <p:nvPr/>
          </p:nvSpPr>
          <p:spPr bwMode="auto">
            <a:xfrm>
              <a:off x="4014" y="1434"/>
              <a:ext cx="36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charset="0"/>
                <a:buNone/>
              </a:pPr>
              <a:r>
                <a:rPr lang="en-US" altLang="el-GR" sz="1600" i="1">
                  <a:latin typeface="Comic Sans MS" pitchFamily="66" charset="0"/>
                </a:rPr>
                <a:t>T</a:t>
              </a:r>
              <a:r>
                <a:rPr lang="el-GR" altLang="el-GR" sz="1600" baseline="-25000">
                  <a:latin typeface="Comic Sans MS" pitchFamily="66" charset="0"/>
                </a:rPr>
                <a:t>ολ</a:t>
              </a:r>
              <a:endParaRPr lang="el-GR" altLang="el-GR" sz="1600" i="1">
                <a:latin typeface="Comic Sans MS" pitchFamily="66" charset="0"/>
              </a:endParaRPr>
            </a:p>
          </p:txBody>
        </p:sp>
        <p:sp>
          <p:nvSpPr>
            <p:cNvPr id="22544" name="Line 16"/>
            <p:cNvSpPr>
              <a:spLocks noChangeShapeType="1"/>
            </p:cNvSpPr>
            <p:nvPr/>
          </p:nvSpPr>
          <p:spPr bwMode="auto">
            <a:xfrm flipH="1">
              <a:off x="4241" y="1434"/>
              <a:ext cx="40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52248" name="Group 24"/>
          <p:cNvGrpSpPr>
            <a:grpSpLocks/>
          </p:cNvGrpSpPr>
          <p:nvPr/>
        </p:nvGrpSpPr>
        <p:grpSpPr bwMode="auto">
          <a:xfrm>
            <a:off x="8904289" y="2274888"/>
            <a:ext cx="935037" cy="336550"/>
            <a:chOff x="4649" y="1433"/>
            <a:chExt cx="589" cy="212"/>
          </a:xfrm>
        </p:grpSpPr>
        <p:sp>
          <p:nvSpPr>
            <p:cNvPr id="22548" name="Line 20"/>
            <p:cNvSpPr>
              <a:spLocks noChangeShapeType="1"/>
            </p:cNvSpPr>
            <p:nvPr/>
          </p:nvSpPr>
          <p:spPr bwMode="auto">
            <a:xfrm>
              <a:off x="4649" y="1434"/>
              <a:ext cx="40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2551" name="Text Box 23"/>
            <p:cNvSpPr txBox="1">
              <a:spLocks noChangeArrowheads="1"/>
            </p:cNvSpPr>
            <p:nvPr/>
          </p:nvSpPr>
          <p:spPr bwMode="auto">
            <a:xfrm>
              <a:off x="4921" y="1433"/>
              <a:ext cx="31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l-GR" sz="1600" b="0" i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F</a:t>
              </a:r>
              <a:r>
                <a:rPr lang="en-US" altLang="el-GR" sz="1600" b="0" baseline="-250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x</a:t>
              </a:r>
              <a:endParaRPr lang="el-GR" altLang="el-GR" sz="16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52251" name="Group 27"/>
          <p:cNvGrpSpPr>
            <a:grpSpLocks/>
          </p:cNvGrpSpPr>
          <p:nvPr/>
        </p:nvGrpSpPr>
        <p:grpSpPr bwMode="auto">
          <a:xfrm>
            <a:off x="8904288" y="1557339"/>
            <a:ext cx="1008062" cy="719137"/>
            <a:chOff x="4649" y="981"/>
            <a:chExt cx="635" cy="453"/>
          </a:xfrm>
        </p:grpSpPr>
        <p:sp>
          <p:nvSpPr>
            <p:cNvPr id="22545" name="Line 17"/>
            <p:cNvSpPr>
              <a:spLocks noChangeShapeType="1"/>
            </p:cNvSpPr>
            <p:nvPr/>
          </p:nvSpPr>
          <p:spPr bwMode="auto">
            <a:xfrm flipV="1">
              <a:off x="4649" y="1207"/>
              <a:ext cx="408" cy="22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2550" name="Text Box 22"/>
            <p:cNvSpPr txBox="1">
              <a:spLocks noChangeArrowheads="1"/>
            </p:cNvSpPr>
            <p:nvPr/>
          </p:nvSpPr>
          <p:spPr bwMode="auto">
            <a:xfrm>
              <a:off x="4967" y="981"/>
              <a:ext cx="31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l-GR" sz="1600" b="0" i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F</a:t>
              </a:r>
              <a:endParaRPr lang="el-GR" altLang="el-GR" sz="1600" b="0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22557" name="Text Box 29"/>
          <p:cNvSpPr txBox="1">
            <a:spLocks noChangeArrowheads="1"/>
          </p:cNvSpPr>
          <p:nvPr/>
        </p:nvSpPr>
        <p:spPr bwMode="auto">
          <a:xfrm>
            <a:off x="9116695" y="2065662"/>
            <a:ext cx="431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el-GR" sz="1200" dirty="0"/>
              <a:t>30</a:t>
            </a:r>
            <a:r>
              <a:rPr lang="en-US" altLang="el-GR" sz="1200" baseline="30000" dirty="0"/>
              <a:t>0</a:t>
            </a:r>
            <a:endParaRPr lang="el-GR" altLang="el-GR" sz="1200" dirty="0"/>
          </a:p>
        </p:txBody>
      </p:sp>
      <p:sp>
        <p:nvSpPr>
          <p:cNvPr id="22546" name="Line 18"/>
          <p:cNvSpPr>
            <a:spLocks noChangeShapeType="1"/>
          </p:cNvSpPr>
          <p:nvPr/>
        </p:nvSpPr>
        <p:spPr bwMode="auto">
          <a:xfrm>
            <a:off x="9551988" y="191611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grpSp>
        <p:nvGrpSpPr>
          <p:cNvPr id="52260" name="Group 36"/>
          <p:cNvGrpSpPr>
            <a:grpSpLocks/>
          </p:cNvGrpSpPr>
          <p:nvPr/>
        </p:nvGrpSpPr>
        <p:grpSpPr bwMode="auto">
          <a:xfrm>
            <a:off x="8528054" y="1724024"/>
            <a:ext cx="1023938" cy="552449"/>
            <a:chOff x="4412" y="1086"/>
            <a:chExt cx="645" cy="348"/>
          </a:xfrm>
        </p:grpSpPr>
        <p:grpSp>
          <p:nvGrpSpPr>
            <p:cNvPr id="52256" name="Group 32"/>
            <p:cNvGrpSpPr>
              <a:grpSpLocks/>
            </p:cNvGrpSpPr>
            <p:nvPr/>
          </p:nvGrpSpPr>
          <p:grpSpPr bwMode="auto">
            <a:xfrm>
              <a:off x="4412" y="1086"/>
              <a:ext cx="317" cy="348"/>
              <a:chOff x="4412" y="1086"/>
              <a:chExt cx="317" cy="348"/>
            </a:xfrm>
          </p:grpSpPr>
          <p:sp>
            <p:nvSpPr>
              <p:cNvPr id="22549" name="Line 21"/>
              <p:cNvSpPr>
                <a:spLocks noChangeShapeType="1"/>
              </p:cNvSpPr>
              <p:nvPr/>
            </p:nvSpPr>
            <p:spPr bwMode="auto">
              <a:xfrm flipV="1">
                <a:off x="4649" y="1207"/>
                <a:ext cx="0" cy="227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2552" name="Text Box 24"/>
              <p:cNvSpPr txBox="1">
                <a:spLocks noChangeArrowheads="1"/>
              </p:cNvSpPr>
              <p:nvPr/>
            </p:nvSpPr>
            <p:spPr bwMode="auto">
              <a:xfrm>
                <a:off x="4412" y="1086"/>
                <a:ext cx="317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algn="ctr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algn="ctr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algn="ctr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algn="ctr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algn="l">
                  <a:spcBef>
                    <a:spcPct val="50000"/>
                  </a:spcBef>
                </a:pPr>
                <a:r>
                  <a:rPr lang="en-US" altLang="el-GR" sz="1600" b="0" i="1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F</a:t>
                </a:r>
                <a:r>
                  <a:rPr lang="en-US" altLang="el-GR" sz="1600" b="0" baseline="-25000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y</a:t>
                </a:r>
                <a:endParaRPr lang="el-GR" altLang="el-GR" sz="1600" b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p:grpSp>
        <p:sp>
          <p:nvSpPr>
            <p:cNvPr id="22547" name="Line 19"/>
            <p:cNvSpPr>
              <a:spLocks noChangeShapeType="1"/>
            </p:cNvSpPr>
            <p:nvPr/>
          </p:nvSpPr>
          <p:spPr bwMode="auto">
            <a:xfrm flipH="1">
              <a:off x="4649" y="1207"/>
              <a:ext cx="4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22559" name="Text Box 31"/>
          <p:cNvSpPr txBox="1">
            <a:spLocks noChangeArrowheads="1"/>
          </p:cNvSpPr>
          <p:nvPr/>
        </p:nvSpPr>
        <p:spPr bwMode="auto">
          <a:xfrm>
            <a:off x="4800601" y="3616273"/>
            <a:ext cx="330930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el-GR" sz="2400" b="1" i="1" dirty="0">
                <a:latin typeface="Comic Sans MS" pitchFamily="66" charset="0"/>
              </a:rPr>
              <a:t>F</a:t>
            </a:r>
            <a:r>
              <a:rPr lang="en-US" altLang="el-GR" sz="2400" b="1" dirty="0">
                <a:latin typeface="Comic Sans MS" pitchFamily="66" charset="0"/>
              </a:rPr>
              <a:t>.</a:t>
            </a:r>
            <a:r>
              <a:rPr lang="el-GR" altLang="el-GR" sz="2400" b="1" dirty="0">
                <a:latin typeface="Comic Sans MS" pitchFamily="66" charset="0"/>
              </a:rPr>
              <a:t>συν30 – </a:t>
            </a:r>
            <a:r>
              <a:rPr lang="el-GR" altLang="el-GR" sz="2400" b="1" i="1" dirty="0" err="1">
                <a:latin typeface="Comic Sans MS" pitchFamily="66" charset="0"/>
              </a:rPr>
              <a:t>Τ</a:t>
            </a:r>
            <a:r>
              <a:rPr lang="el-GR" altLang="el-GR" sz="2400" b="1" baseline="-25000" dirty="0" err="1">
                <a:latin typeface="Comic Sans MS" pitchFamily="66" charset="0"/>
              </a:rPr>
              <a:t>ολ</a:t>
            </a:r>
            <a:r>
              <a:rPr lang="el-GR" altLang="el-GR" sz="2400" b="1" dirty="0">
                <a:latin typeface="Comic Sans MS" pitchFamily="66" charset="0"/>
              </a:rPr>
              <a:t> = </a:t>
            </a:r>
            <a:r>
              <a:rPr lang="en-US" altLang="el-GR" sz="2400" b="1" i="1" dirty="0">
                <a:latin typeface="Comic Sans MS" pitchFamily="66" charset="0"/>
              </a:rPr>
              <a:t>m</a:t>
            </a:r>
            <a:r>
              <a:rPr lang="en-US" altLang="el-GR" sz="2400" b="1" dirty="0">
                <a:latin typeface="Comic Sans MS" pitchFamily="66" charset="0"/>
              </a:rPr>
              <a:t>.</a:t>
            </a:r>
            <a:r>
              <a:rPr lang="el-GR" altLang="el-GR" sz="2400" b="1" i="1" dirty="0">
                <a:latin typeface="Comic Sans MS" pitchFamily="66" charset="0"/>
              </a:rPr>
              <a:t>α</a:t>
            </a:r>
          </a:p>
        </p:txBody>
      </p:sp>
      <p:sp>
        <p:nvSpPr>
          <p:cNvPr id="22563" name="Text Box 35"/>
          <p:cNvSpPr txBox="1">
            <a:spLocks noChangeArrowheads="1"/>
          </p:cNvSpPr>
          <p:nvPr/>
        </p:nvSpPr>
        <p:spPr bwMode="auto">
          <a:xfrm>
            <a:off x="4333875" y="4452756"/>
            <a:ext cx="3743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el-GR" sz="2400" b="1" i="1" dirty="0">
                <a:latin typeface="Comic Sans MS" pitchFamily="66" charset="0"/>
              </a:rPr>
              <a:t>N</a:t>
            </a:r>
            <a:r>
              <a:rPr lang="el-GR" altLang="el-GR" sz="2400" b="1" baseline="-25000" dirty="0">
                <a:latin typeface="Comic Sans MS" pitchFamily="66" charset="0"/>
              </a:rPr>
              <a:t> </a:t>
            </a:r>
            <a:r>
              <a:rPr lang="el-GR" altLang="el-GR" sz="2400" b="1" dirty="0">
                <a:latin typeface="Comic Sans MS" pitchFamily="66" charset="0"/>
              </a:rPr>
              <a:t>+ </a:t>
            </a:r>
            <a:r>
              <a:rPr lang="en-US" altLang="el-GR" sz="2400" b="1" i="1" dirty="0">
                <a:latin typeface="Comic Sans MS" pitchFamily="66" charset="0"/>
              </a:rPr>
              <a:t>F.</a:t>
            </a:r>
            <a:r>
              <a:rPr lang="el-GR" altLang="el-GR" sz="2400" b="1" dirty="0">
                <a:latin typeface="Comic Sans MS" pitchFamily="66" charset="0"/>
              </a:rPr>
              <a:t>ημ30 – </a:t>
            </a:r>
            <a:r>
              <a:rPr lang="en-US" altLang="el-GR" sz="2400" b="1" i="1" dirty="0" err="1">
                <a:latin typeface="Comic Sans MS" pitchFamily="66" charset="0"/>
              </a:rPr>
              <a:t>m.g</a:t>
            </a:r>
            <a:r>
              <a:rPr lang="en-US" altLang="el-GR" sz="2400" b="1" i="1" dirty="0">
                <a:latin typeface="Comic Sans MS" pitchFamily="66" charset="0"/>
              </a:rPr>
              <a:t> = 0</a:t>
            </a:r>
            <a:endParaRPr lang="el-GR" altLang="el-GR" sz="2400" b="1" i="1" dirty="0">
              <a:latin typeface="Comic Sans MS" pitchFamily="66" charset="0"/>
            </a:endParaRPr>
          </a:p>
        </p:txBody>
      </p:sp>
      <p:sp>
        <p:nvSpPr>
          <p:cNvPr id="22564" name="Text Box 36"/>
          <p:cNvSpPr txBox="1">
            <a:spLocks noChangeArrowheads="1"/>
          </p:cNvSpPr>
          <p:nvPr/>
        </p:nvSpPr>
        <p:spPr bwMode="auto">
          <a:xfrm>
            <a:off x="1666876" y="5224797"/>
            <a:ext cx="23034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el-GR" altLang="el-GR" sz="28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Τ</a:t>
            </a:r>
            <a:r>
              <a:rPr lang="el-GR" altLang="el-GR" sz="2800" b="1" baseline="-25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ολ</a:t>
            </a:r>
            <a:r>
              <a:rPr lang="el-GR" altLang="el-GR" sz="28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= μ</a:t>
            </a:r>
            <a:r>
              <a:rPr lang="el-GR" altLang="el-GR" sz="2800" b="1" baseline="-25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ολ</a:t>
            </a:r>
            <a:r>
              <a:rPr lang="el-GR" altLang="el-GR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. </a:t>
            </a:r>
            <a:r>
              <a:rPr lang="el-GR" altLang="el-GR" sz="28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N</a:t>
            </a:r>
            <a:r>
              <a:rPr lang="el-GR" altLang="el-GR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52268" name="AutoShape 44"/>
          <p:cNvSpPr>
            <a:spLocks noChangeArrowheads="1"/>
          </p:cNvSpPr>
          <p:nvPr/>
        </p:nvSpPr>
        <p:spPr bwMode="auto">
          <a:xfrm>
            <a:off x="4079876" y="3833761"/>
            <a:ext cx="431800" cy="144463"/>
          </a:xfrm>
          <a:prstGeom prst="rightArrow">
            <a:avLst>
              <a:gd name="adj1" fmla="val 50000"/>
              <a:gd name="adj2" fmla="val 74725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52269" name="AutoShape 45"/>
          <p:cNvSpPr>
            <a:spLocks noChangeArrowheads="1"/>
          </p:cNvSpPr>
          <p:nvPr/>
        </p:nvSpPr>
        <p:spPr bwMode="auto">
          <a:xfrm>
            <a:off x="3470274" y="4597219"/>
            <a:ext cx="431800" cy="144462"/>
          </a:xfrm>
          <a:prstGeom prst="rightArrow">
            <a:avLst>
              <a:gd name="adj1" fmla="val 50000"/>
              <a:gd name="adj2" fmla="val 74726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52270" name="Text Box 46"/>
          <p:cNvSpPr txBox="1">
            <a:spLocks noChangeArrowheads="1"/>
          </p:cNvSpPr>
          <p:nvPr/>
        </p:nvSpPr>
        <p:spPr bwMode="auto">
          <a:xfrm>
            <a:off x="8104905" y="4474946"/>
            <a:ext cx="5762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l-GR" b="1" dirty="0">
                <a:latin typeface="Comic Sans MS" pitchFamily="66" charset="0"/>
              </a:rPr>
              <a:t>(2)</a:t>
            </a:r>
          </a:p>
        </p:txBody>
      </p:sp>
      <p:sp>
        <p:nvSpPr>
          <p:cNvPr id="52271" name="Text Box 47"/>
          <p:cNvSpPr txBox="1">
            <a:spLocks noChangeArrowheads="1"/>
          </p:cNvSpPr>
          <p:nvPr/>
        </p:nvSpPr>
        <p:spPr bwMode="auto">
          <a:xfrm>
            <a:off x="8109905" y="3671202"/>
            <a:ext cx="5762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l-GR" b="1" dirty="0">
                <a:latin typeface="Comic Sans MS" pitchFamily="66" charset="0"/>
              </a:rPr>
              <a:t>(1)</a:t>
            </a:r>
          </a:p>
        </p:txBody>
      </p:sp>
      <p:sp>
        <p:nvSpPr>
          <p:cNvPr id="52272" name="Text Box 48"/>
          <p:cNvSpPr txBox="1">
            <a:spLocks noChangeArrowheads="1"/>
          </p:cNvSpPr>
          <p:nvPr/>
        </p:nvSpPr>
        <p:spPr bwMode="auto">
          <a:xfrm>
            <a:off x="4171197" y="5327929"/>
            <a:ext cx="5762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l-GR" b="1" dirty="0">
                <a:latin typeface="Comic Sans MS" pitchFamily="66" charset="0"/>
              </a:rPr>
              <a:t>(3)</a:t>
            </a:r>
          </a:p>
        </p:txBody>
      </p:sp>
      <p:sp>
        <p:nvSpPr>
          <p:cNvPr id="52273" name="Text Box 49"/>
          <p:cNvSpPr txBox="1">
            <a:spLocks noChangeArrowheads="1"/>
          </p:cNvSpPr>
          <p:nvPr/>
        </p:nvSpPr>
        <p:spPr bwMode="auto">
          <a:xfrm>
            <a:off x="5957889" y="4883192"/>
            <a:ext cx="5029199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dirty="0">
                <a:latin typeface="Comic Sans MS" pitchFamily="66" charset="0"/>
              </a:rPr>
              <a:t>Η επίλυση των εξισώσεων</a:t>
            </a:r>
            <a:r>
              <a:rPr lang="el-GR" altLang="el-GR" b="1" dirty="0">
                <a:latin typeface="Comic Sans MS" pitchFamily="66" charset="0"/>
              </a:rPr>
              <a:t> </a:t>
            </a:r>
            <a:r>
              <a:rPr lang="el-GR" altLang="el-GR" dirty="0">
                <a:latin typeface="Comic Sans MS" pitchFamily="66" charset="0"/>
              </a:rPr>
              <a:t>(1), (2), (3) με </a:t>
            </a:r>
            <a:r>
              <a:rPr lang="el-GR" altLang="el-GR" dirty="0" smtClean="0">
                <a:latin typeface="Comic Sans MS" pitchFamily="66" charset="0"/>
              </a:rPr>
              <a:t>πιθανή (επιπλέον) </a:t>
            </a:r>
            <a:r>
              <a:rPr lang="el-GR" altLang="el-GR" dirty="0">
                <a:latin typeface="Comic Sans MS" pitchFamily="66" charset="0"/>
              </a:rPr>
              <a:t>χρήση των εξισώσεων της Κινητικής οδηγεί στην εύρεση των ζητουμένων. </a:t>
            </a:r>
            <a:endParaRPr lang="en-US" altLang="el-GR" dirty="0">
              <a:latin typeface="Comic Sans MS" pitchFamily="66" charset="0"/>
            </a:endParaRPr>
          </a:p>
        </p:txBody>
      </p:sp>
      <p:grpSp>
        <p:nvGrpSpPr>
          <p:cNvPr id="6" name="Ομάδα 5"/>
          <p:cNvGrpSpPr/>
          <p:nvPr/>
        </p:nvGrpSpPr>
        <p:grpSpPr>
          <a:xfrm>
            <a:off x="1248360" y="386476"/>
            <a:ext cx="4791744" cy="2754394"/>
            <a:chOff x="1428541" y="409395"/>
            <a:chExt cx="4791744" cy="2754394"/>
          </a:xfrm>
        </p:grpSpPr>
        <p:pic>
          <p:nvPicPr>
            <p:cNvPr id="5" name="Εικόνα 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541" y="409395"/>
              <a:ext cx="4791744" cy="2581635"/>
            </a:xfrm>
            <a:prstGeom prst="rect">
              <a:avLst/>
            </a:prstGeom>
          </p:spPr>
        </p:pic>
        <p:sp>
          <p:nvSpPr>
            <p:cNvPr id="22533" name="Text Box 5"/>
            <p:cNvSpPr txBox="1">
              <a:spLocks noChangeArrowheads="1"/>
            </p:cNvSpPr>
            <p:nvPr/>
          </p:nvSpPr>
          <p:spPr bwMode="auto">
            <a:xfrm>
              <a:off x="1968588" y="2409191"/>
              <a:ext cx="792163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charset="0"/>
                <a:buNone/>
              </a:pPr>
              <a:r>
                <a:rPr lang="en-US" altLang="el-GR" sz="1400" b="1" i="1" dirty="0">
                  <a:latin typeface="Comic Sans MS" pitchFamily="66" charset="0"/>
                </a:rPr>
                <a:t>w=</a:t>
              </a:r>
              <a:r>
                <a:rPr lang="en-US" altLang="el-GR" sz="1400" b="1" i="1" dirty="0" err="1">
                  <a:latin typeface="Comic Sans MS" pitchFamily="66" charset="0"/>
                </a:rPr>
                <a:t>m.g</a:t>
              </a:r>
              <a:endParaRPr lang="el-GR" altLang="el-GR" sz="1400" b="1" i="1" baseline="-25000" dirty="0">
                <a:latin typeface="Comic Sans MS" pitchFamily="66" charset="0"/>
              </a:endParaRPr>
            </a:p>
          </p:txBody>
        </p:sp>
        <p:sp>
          <p:nvSpPr>
            <p:cNvPr id="49" name="Text Box 4"/>
            <p:cNvSpPr txBox="1">
              <a:spLocks noChangeArrowheads="1"/>
            </p:cNvSpPr>
            <p:nvPr/>
          </p:nvSpPr>
          <p:spPr bwMode="auto">
            <a:xfrm>
              <a:off x="2733058" y="2025652"/>
              <a:ext cx="431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charset="0"/>
                <a:buNone/>
              </a:pPr>
              <a:r>
                <a:rPr lang="el-GR" altLang="el-GR" sz="1400" b="1" i="1" dirty="0">
                  <a:latin typeface="Comic Sans MS" panose="030F0702030302020204" pitchFamily="66" charset="0"/>
                </a:rPr>
                <a:t>Ν</a:t>
              </a:r>
            </a:p>
          </p:txBody>
        </p:sp>
        <p:sp>
          <p:nvSpPr>
            <p:cNvPr id="50" name="Text Box 4"/>
            <p:cNvSpPr txBox="1">
              <a:spLocks noChangeArrowheads="1"/>
            </p:cNvSpPr>
            <p:nvPr/>
          </p:nvSpPr>
          <p:spPr bwMode="auto">
            <a:xfrm>
              <a:off x="4151314" y="1254584"/>
              <a:ext cx="431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charset="0"/>
                <a:buNone/>
              </a:pPr>
              <a:r>
                <a:rPr lang="en-US" altLang="el-GR" sz="1400" b="1" i="1" dirty="0" smtClean="0">
                  <a:latin typeface="Comic Sans MS" panose="030F0702030302020204" pitchFamily="66" charset="0"/>
                </a:rPr>
                <a:t>F</a:t>
              </a:r>
              <a:endParaRPr lang="el-GR" altLang="el-GR" sz="1400" b="1" i="1" dirty="0">
                <a:latin typeface="Comic Sans MS" panose="030F0702030302020204" pitchFamily="66" charset="0"/>
              </a:endParaRPr>
            </a:p>
          </p:txBody>
        </p:sp>
        <p:sp>
          <p:nvSpPr>
            <p:cNvPr id="22532" name="Text Box 4"/>
            <p:cNvSpPr txBox="1">
              <a:spLocks noChangeArrowheads="1"/>
            </p:cNvSpPr>
            <p:nvPr/>
          </p:nvSpPr>
          <p:spPr bwMode="auto">
            <a:xfrm>
              <a:off x="1881524" y="2856012"/>
              <a:ext cx="471152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charset="0"/>
                <a:buNone/>
              </a:pPr>
              <a:r>
                <a:rPr lang="el-GR" altLang="el-GR" sz="1400" b="1" i="1" dirty="0" err="1" smtClean="0">
                  <a:latin typeface="Comic Sans MS" panose="030F0702030302020204" pitchFamily="66" charset="0"/>
                </a:rPr>
                <a:t>Τ</a:t>
              </a:r>
              <a:r>
                <a:rPr lang="el-GR" altLang="el-GR" sz="1400" b="1" baseline="-25000" dirty="0" err="1" smtClean="0">
                  <a:latin typeface="Comic Sans MS" panose="030F0702030302020204" pitchFamily="66" charset="0"/>
                </a:rPr>
                <a:t>ολ</a:t>
              </a:r>
              <a:endParaRPr lang="el-GR" altLang="el-GR" sz="1400" b="1" i="1" baseline="-25000" dirty="0">
                <a:latin typeface="Comic Sans MS" panose="030F0702030302020204" pitchFamily="66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266269" y="3400125"/>
                <a:ext cx="2601437" cy="986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l-GR" sz="24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l-GR" sz="24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  <m:sub>
                              <m:r>
                                <a:rPr lang="en-US" sz="2400" b="1" i="0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sub>
                          </m:sSub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𝒎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l-GR" sz="24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𝜶</m:t>
                          </m:r>
                        </m:e>
                      </m:nary>
                    </m:oMath>
                  </m:oMathPara>
                </a14:m>
                <a:endParaRPr lang="el-GR" sz="2400" b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269" y="3400125"/>
                <a:ext cx="2601437" cy="9866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1086879" y="4245774"/>
                <a:ext cx="2601437" cy="986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l-GR" sz="24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l-GR" sz="24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  <m:sub>
                              <m:r>
                                <a:rPr lang="en-US" sz="2400" b="1" i="0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𝐲</m:t>
                              </m:r>
                            </m:sub>
                          </m:sSub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</m:nary>
                    </m:oMath>
                  </m:oMathPara>
                </a14:m>
                <a:endParaRPr lang="el-GR" sz="2400" b="1" dirty="0"/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879" y="4245774"/>
                <a:ext cx="2601437" cy="9866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345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2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2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2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2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2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2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52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52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2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22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52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2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22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52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1000"/>
                                        <p:tgtEl>
                                          <p:spTgt spid="22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52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52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57" grpId="0"/>
      <p:bldP spid="22546" grpId="0" animBg="1"/>
      <p:bldP spid="22559" grpId="0"/>
      <p:bldP spid="22563" grpId="0"/>
      <p:bldP spid="22564" grpId="0"/>
      <p:bldP spid="52268" grpId="0" animBg="1"/>
      <p:bldP spid="52269" grpId="0" animBg="1"/>
      <p:bldP spid="52270" grpId="0"/>
      <p:bldP spid="52271" grpId="0"/>
      <p:bldP spid="52272" grpId="0"/>
      <p:bldP spid="52273" grpId="0"/>
      <p:bldP spid="7" grpId="0"/>
      <p:bldP spid="5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 txBox="1">
            <a:spLocks noGrp="1"/>
          </p:cNvSpPr>
          <p:nvPr/>
        </p:nvSpPr>
        <p:spPr>
          <a:xfrm>
            <a:off x="4648200" y="6356351"/>
            <a:ext cx="2895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defRPr/>
            </a:pPr>
            <a:r>
              <a:rPr lang="el-GR" sz="1200">
                <a:solidFill>
                  <a:schemeClr val="tx1">
                    <a:tint val="75000"/>
                  </a:schemeClr>
                </a:solidFill>
              </a:rPr>
              <a:t>Μερκ. Παναγιωτόπουλος - Φυσικός                      </a:t>
            </a:r>
            <a:r>
              <a:rPr lang="en-US" sz="1200">
                <a:solidFill>
                  <a:schemeClr val="tx1">
                    <a:tint val="75000"/>
                  </a:schemeClr>
                </a:solidFill>
              </a:rPr>
              <a:t>www.merkopanas.blogspot.gr</a:t>
            </a:r>
            <a:endParaRPr lang="el-GR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Θέση αριθμού διαφάνειας 2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E10C0FA6-D1DF-4DB5-AC5B-69384987B52B}" type="slidenum">
              <a:rPr lang="el-GR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29</a:t>
            </a:fld>
            <a:endParaRPr lang="el-GR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1508760" y="321468"/>
            <a:ext cx="94792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Η αύξηση της τριβής μπορεί να είναι ένας χρήσιμος παράγοντας</a:t>
            </a:r>
            <a:endParaRPr lang="en-US" altLang="el-GR" sz="24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1508760" y="1140817"/>
            <a:ext cx="7273925" cy="4001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l-GR" altLang="el-GR" sz="2000" b="1" dirty="0">
                <a:latin typeface="Comic Sans MS" pitchFamily="66" charset="0"/>
              </a:rPr>
              <a:t>  στο περπάτημα ή στο τρέξιμο σε ανώμαλο δρόμο,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endParaRPr lang="el-GR" altLang="el-GR" sz="3200" b="1" dirty="0"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l-GR" altLang="el-GR" sz="2000" b="1" dirty="0">
                <a:latin typeface="Comic Sans MS" pitchFamily="66" charset="0"/>
              </a:rPr>
              <a:t>  στην οδήγηση «εκτός δρόμου»,</a:t>
            </a:r>
          </a:p>
          <a:p>
            <a:pPr>
              <a:spcBef>
                <a:spcPct val="50000"/>
              </a:spcBef>
            </a:pPr>
            <a:endParaRPr lang="el-GR" altLang="el-GR" sz="3200" b="1" dirty="0"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l-GR" altLang="el-GR" sz="2000" b="1" dirty="0">
                <a:latin typeface="Comic Sans MS" pitchFamily="66" charset="0"/>
              </a:rPr>
              <a:t>  στο περπάτημα ή στην οδήγηση σε παγωμένη επιφάνεια,</a:t>
            </a:r>
          </a:p>
          <a:p>
            <a:pPr>
              <a:spcBef>
                <a:spcPct val="50000"/>
              </a:spcBef>
            </a:pPr>
            <a:endParaRPr lang="el-GR" altLang="el-GR" sz="3200" b="1" dirty="0"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l-GR" altLang="el-GR" sz="2000" b="1" dirty="0">
                <a:latin typeface="Comic Sans MS" pitchFamily="66" charset="0"/>
              </a:rPr>
              <a:t>  στην αναρρίχηση.</a:t>
            </a:r>
            <a:endParaRPr lang="en-US" altLang="el-GR" sz="2000" b="1" dirty="0">
              <a:latin typeface="Comic Sans MS" pitchFamily="66" charset="0"/>
            </a:endParaRPr>
          </a:p>
        </p:txBody>
      </p:sp>
      <p:sp>
        <p:nvSpPr>
          <p:cNvPr id="53263" name="AutoShape 15" descr="9k=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3265" name="AutoShape 17" descr="9k=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336" y="795338"/>
            <a:ext cx="2040033" cy="1014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187" y="4410868"/>
            <a:ext cx="2377625" cy="1338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838" y="3141364"/>
            <a:ext cx="2123634" cy="1486544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229" y="1944565"/>
            <a:ext cx="2534502" cy="1425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284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53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532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500"/>
                                        <p:tgtEl>
                                          <p:spTgt spid="532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500"/>
                                        <p:tgtEl>
                                          <p:spTgt spid="532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Μερκ. Παναγιωτόπουλος - Φυσικός                      </a:t>
            </a:r>
            <a:r>
              <a:rPr lang="en-US"/>
              <a:t>www.merkopanas.blogspot.gr</a:t>
            </a:r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588B67-DDDE-4CF0-8240-0275361F2E96}" type="slidenum">
              <a:rPr lang="el-GR"/>
              <a:pPr>
                <a:defRPr/>
              </a:pPr>
              <a:t>3</a:t>
            </a:fld>
            <a:endParaRPr lang="el-GR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724286" y="835410"/>
            <a:ext cx="236531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l-GR" altLang="el-GR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 Τριβή</a:t>
            </a:r>
          </a:p>
        </p:txBody>
      </p:sp>
      <p:grpSp>
        <p:nvGrpSpPr>
          <p:cNvPr id="8" name="Ομάδα 7"/>
          <p:cNvGrpSpPr/>
          <p:nvPr/>
        </p:nvGrpSpPr>
        <p:grpSpPr>
          <a:xfrm>
            <a:off x="3076287" y="2030729"/>
            <a:ext cx="5490785" cy="3656232"/>
            <a:chOff x="3076287" y="2030729"/>
            <a:chExt cx="5490785" cy="3656232"/>
          </a:xfrm>
        </p:grpSpPr>
        <p:pic>
          <p:nvPicPr>
            <p:cNvPr id="2" name="Εικόνα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6287" y="2030729"/>
              <a:ext cx="5490785" cy="36376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 useBgFill="1">
          <p:nvSpPr>
            <p:cNvPr id="3" name="TextBox 2"/>
            <p:cNvSpPr txBox="1"/>
            <p:nvPr/>
          </p:nvSpPr>
          <p:spPr>
            <a:xfrm>
              <a:off x="3076287" y="5040630"/>
              <a:ext cx="5490785" cy="646331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endParaRPr lang="el-GR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0182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 txBox="1">
            <a:spLocks noGrp="1"/>
          </p:cNvSpPr>
          <p:nvPr/>
        </p:nvSpPr>
        <p:spPr>
          <a:xfrm>
            <a:off x="4648200" y="6356351"/>
            <a:ext cx="2895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defRPr/>
            </a:pPr>
            <a:r>
              <a:rPr lang="el-GR" sz="1200">
                <a:solidFill>
                  <a:schemeClr val="tx1">
                    <a:tint val="75000"/>
                  </a:schemeClr>
                </a:solidFill>
              </a:rPr>
              <a:t>Μερκ. Παναγιωτόπουλος - Φυσικός                      </a:t>
            </a:r>
            <a:r>
              <a:rPr lang="en-US" sz="1200">
                <a:solidFill>
                  <a:schemeClr val="tx1">
                    <a:tint val="75000"/>
                  </a:schemeClr>
                </a:solidFill>
              </a:rPr>
              <a:t>www.merkopanas.blogspot.gr</a:t>
            </a:r>
            <a:endParaRPr lang="el-GR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Θέση αριθμού διαφάνειας 2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10329AF7-31FD-4CF4-9194-401CCFE9AC20}" type="slidenum">
              <a:rPr lang="el-GR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30</a:t>
            </a:fld>
            <a:endParaRPr lang="el-GR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1351281" y="343844"/>
            <a:ext cx="99212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Η ελάττωση της τριβής μπορεί να είναι ένας χρήσιμος παράγοντας</a:t>
            </a:r>
            <a:endParaRPr lang="en-US" altLang="el-GR" sz="24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1586548" y="1344307"/>
            <a:ext cx="6337300" cy="4001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l-GR" altLang="el-GR" sz="2000" b="1" dirty="0">
                <a:latin typeface="Comic Sans MS" pitchFamily="66" charset="0"/>
              </a:rPr>
              <a:t>  στο περπάτημα ή στο τρέξιμο σε ομαλό δρόμο,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endParaRPr lang="el-GR" altLang="el-GR" sz="3200" b="1" dirty="0"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l-GR" altLang="el-GR" sz="2000" b="1" dirty="0">
                <a:latin typeface="Comic Sans MS" pitchFamily="66" charset="0"/>
              </a:rPr>
              <a:t>  στη γρήγορη οδήγηση,</a:t>
            </a:r>
          </a:p>
          <a:p>
            <a:pPr>
              <a:spcBef>
                <a:spcPct val="50000"/>
              </a:spcBef>
            </a:pPr>
            <a:endParaRPr lang="el-GR" altLang="el-GR" sz="3200" b="1" dirty="0"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l-GR" altLang="el-GR" sz="2000" b="1" dirty="0">
                <a:latin typeface="Comic Sans MS" pitchFamily="66" charset="0"/>
              </a:rPr>
              <a:t>  στην παγοδρομία ή τη χιονοδρομία,</a:t>
            </a:r>
          </a:p>
          <a:p>
            <a:pPr>
              <a:spcBef>
                <a:spcPct val="50000"/>
              </a:spcBef>
            </a:pPr>
            <a:endParaRPr lang="el-GR" altLang="el-GR" sz="3200" b="1" dirty="0"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l-GR" altLang="el-GR" sz="2000" b="1" dirty="0">
                <a:latin typeface="Comic Sans MS" pitchFamily="66" charset="0"/>
              </a:rPr>
              <a:t>  στην λειτουργία μιας μηχανής.   </a:t>
            </a:r>
            <a:endParaRPr lang="en-US" altLang="el-GR" sz="2000" b="1" dirty="0">
              <a:latin typeface="Comic Sans MS" pitchFamily="66" charset="0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920" y="2309337"/>
            <a:ext cx="2653393" cy="1114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438" y="3423762"/>
            <a:ext cx="1775460" cy="1358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155" y="4630641"/>
            <a:ext cx="2115693" cy="1429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512" y="946940"/>
            <a:ext cx="2295312" cy="1291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570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55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55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500"/>
                                        <p:tgtEl>
                                          <p:spTgt spid="553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500"/>
                                        <p:tgtEl>
                                          <p:spTgt spid="553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 smtClean="0">
                <a:solidFill>
                  <a:prstClr val="black">
                    <a:tint val="75000"/>
                  </a:prstClr>
                </a:solidFill>
              </a:rPr>
              <a:t>Μερκ</a:t>
            </a:r>
            <a:r>
              <a:rPr lang="el-GR" dirty="0" smtClean="0">
                <a:solidFill>
                  <a:prstClr val="black">
                    <a:tint val="75000"/>
                  </a:prstClr>
                </a:solidFill>
              </a:rPr>
              <a:t>. Παναγιωτόπουλος-Φυσικός         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7900" y="1171453"/>
            <a:ext cx="1043619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altLang="el-GR" sz="2000" b="1" dirty="0">
                <a:latin typeface="Comic Sans MS" pitchFamily="66" charset="0"/>
              </a:rPr>
              <a:t>Από την ιστοσελίδα του Ανδρέα Ι. </a:t>
            </a:r>
            <a:r>
              <a:rPr lang="el-GR" altLang="el-GR" sz="2000" b="1" dirty="0" err="1">
                <a:latin typeface="Comic Sans MS" pitchFamily="66" charset="0"/>
              </a:rPr>
              <a:t>Κασσέτα</a:t>
            </a:r>
            <a:r>
              <a:rPr lang="el-GR" altLang="el-GR" sz="2000" b="1" dirty="0">
                <a:latin typeface="Comic Sans MS" pitchFamily="66" charset="0"/>
              </a:rPr>
              <a:t>  </a:t>
            </a:r>
            <a:r>
              <a:rPr lang="el-GR" altLang="el-GR" sz="2000" b="1" dirty="0">
                <a:latin typeface="Comic Sans MS" pitchFamily="66" charset="0"/>
                <a:hlinkClick r:id="rId2"/>
              </a:rPr>
              <a:t>εδώ</a:t>
            </a:r>
            <a:r>
              <a:rPr lang="en-US" altLang="el-GR" sz="2000" b="1" dirty="0" smtClean="0">
                <a:latin typeface="Comic Sans MS" pitchFamily="66" charset="0"/>
              </a:rPr>
              <a:t>.</a:t>
            </a:r>
          </a:p>
          <a:p>
            <a:pPr algn="just"/>
            <a:endParaRPr lang="el-GR" altLang="el-GR" sz="800" b="1" dirty="0">
              <a:latin typeface="Comic Sans MS" pitchFamily="66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altLang="el-GR" sz="2000" b="1" dirty="0" smtClean="0">
                <a:latin typeface="Comic Sans MS" pitchFamily="66" charset="0"/>
              </a:rPr>
              <a:t>Ένα </a:t>
            </a:r>
            <a:r>
              <a:rPr lang="el-GR" altLang="el-GR" sz="2000" b="1" dirty="0">
                <a:latin typeface="Comic Sans MS" pitchFamily="66" charset="0"/>
              </a:rPr>
              <a:t>εκπαιδευτικό σενάριο από την ιστοσελίδα του Ηλία </a:t>
            </a:r>
            <a:r>
              <a:rPr lang="el-GR" altLang="el-GR" sz="2000" b="1" dirty="0" err="1">
                <a:latin typeface="Comic Sans MS" pitchFamily="66" charset="0"/>
              </a:rPr>
              <a:t>Σιτσανλή</a:t>
            </a:r>
            <a:r>
              <a:rPr lang="en-US" altLang="el-GR" sz="2000" b="1" dirty="0">
                <a:latin typeface="Comic Sans MS" pitchFamily="66" charset="0"/>
              </a:rPr>
              <a:t> </a:t>
            </a:r>
            <a:r>
              <a:rPr lang="el-GR" altLang="el-GR" sz="2000" b="1" dirty="0">
                <a:latin typeface="Comic Sans MS" pitchFamily="66" charset="0"/>
                <a:hlinkClick r:id="rId3"/>
              </a:rPr>
              <a:t>εδώ</a:t>
            </a:r>
            <a:r>
              <a:rPr lang="el-GR" altLang="el-GR" sz="2000" b="1" dirty="0">
                <a:latin typeface="Comic Sans MS" pitchFamily="66" charset="0"/>
              </a:rPr>
              <a:t> και </a:t>
            </a:r>
            <a:r>
              <a:rPr lang="el-GR" altLang="el-GR" sz="2000" b="1" dirty="0">
                <a:latin typeface="Comic Sans MS" pitchFamily="66" charset="0"/>
                <a:hlinkClick r:id="rId4"/>
              </a:rPr>
              <a:t>εδώ</a:t>
            </a:r>
            <a:r>
              <a:rPr lang="el-GR" altLang="el-GR" sz="2000" b="1" dirty="0" smtClean="0">
                <a:latin typeface="Comic Sans MS" pitchFamily="66" charset="0"/>
              </a:rPr>
              <a:t>.</a:t>
            </a:r>
          </a:p>
          <a:p>
            <a:pPr algn="just"/>
            <a:endParaRPr lang="el-GR" altLang="el-GR" sz="800" b="1" dirty="0">
              <a:latin typeface="Comic Sans MS" pitchFamily="66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altLang="el-GR" sz="2000" b="1" dirty="0" smtClean="0">
                <a:latin typeface="Comic Sans MS" pitchFamily="66" charset="0"/>
              </a:rPr>
              <a:t>« Μερικοί </a:t>
            </a:r>
            <a:r>
              <a:rPr lang="el-GR" altLang="el-GR" sz="2000" b="1" dirty="0">
                <a:latin typeface="Comic Sans MS" pitchFamily="66" charset="0"/>
              </a:rPr>
              <a:t>μύθοι για την </a:t>
            </a:r>
            <a:r>
              <a:rPr lang="el-GR" altLang="el-GR" sz="2000" b="1" dirty="0" smtClean="0">
                <a:latin typeface="Comic Sans MS" pitchFamily="66" charset="0"/>
              </a:rPr>
              <a:t>Τριβή », </a:t>
            </a:r>
            <a:r>
              <a:rPr lang="el-GR" altLang="el-GR" sz="2000" b="1" dirty="0">
                <a:latin typeface="Comic Sans MS" pitchFamily="66" charset="0"/>
              </a:rPr>
              <a:t>από </a:t>
            </a:r>
            <a:r>
              <a:rPr lang="el-GR" altLang="el-GR" sz="2000" b="1" dirty="0" smtClean="0">
                <a:latin typeface="Comic Sans MS" pitchFamily="66" charset="0"/>
              </a:rPr>
              <a:t>τον </a:t>
            </a:r>
            <a:r>
              <a:rPr lang="el-GR" altLang="el-GR" sz="2000" b="1" dirty="0">
                <a:latin typeface="Comic Sans MS" pitchFamily="66" charset="0"/>
              </a:rPr>
              <a:t>Διονύση </a:t>
            </a:r>
            <a:r>
              <a:rPr lang="el-GR" altLang="el-GR" sz="2000" b="1" dirty="0" smtClean="0">
                <a:latin typeface="Comic Sans MS" pitchFamily="66" charset="0"/>
              </a:rPr>
              <a:t>Μάργαρη  </a:t>
            </a:r>
            <a:r>
              <a:rPr lang="el-GR" altLang="el-GR" sz="2000" b="1" dirty="0" smtClean="0">
                <a:latin typeface="Comic Sans MS" pitchFamily="66" charset="0"/>
                <a:hlinkClick r:id="rId5"/>
              </a:rPr>
              <a:t>εδώ</a:t>
            </a:r>
            <a:r>
              <a:rPr lang="en-US" altLang="el-GR" sz="2000" b="1" dirty="0" smtClean="0">
                <a:latin typeface="Comic Sans MS" pitchFamily="66" charset="0"/>
              </a:rPr>
              <a:t>.</a:t>
            </a:r>
            <a:endParaRPr lang="el-GR" altLang="el-GR" sz="2000" b="1" dirty="0" smtClean="0">
              <a:latin typeface="Comic Sans MS" pitchFamily="66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l-GR" altLang="el-GR" sz="800" b="1" dirty="0">
              <a:latin typeface="Comic Sans MS" pitchFamily="66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altLang="el-GR" sz="2000" b="1" dirty="0" smtClean="0">
                <a:latin typeface="Comic Sans MS" pitchFamily="66" charset="0"/>
              </a:rPr>
              <a:t>« Μερικοί μύθοι για την Τριβή », από </a:t>
            </a:r>
            <a:r>
              <a:rPr lang="el-GR" altLang="el-GR" sz="2000" b="1" dirty="0">
                <a:latin typeface="Comic Sans MS" pitchFamily="66" charset="0"/>
              </a:rPr>
              <a:t>τον Νίκο </a:t>
            </a:r>
            <a:r>
              <a:rPr lang="el-GR" altLang="el-GR" sz="2000" b="1" dirty="0" smtClean="0">
                <a:latin typeface="Comic Sans MS" pitchFamily="66" charset="0"/>
              </a:rPr>
              <a:t>Ανδρεάδη  </a:t>
            </a:r>
            <a:r>
              <a:rPr lang="el-GR" altLang="el-GR" sz="2000" b="1" dirty="0" smtClean="0">
                <a:latin typeface="Comic Sans MS" pitchFamily="66" charset="0"/>
                <a:hlinkClick r:id="rId6"/>
              </a:rPr>
              <a:t>εδώ</a:t>
            </a:r>
            <a:r>
              <a:rPr lang="en-US" altLang="el-GR" sz="2000" b="1" dirty="0" smtClean="0">
                <a:latin typeface="Comic Sans MS" pitchFamily="66" charset="0"/>
              </a:rPr>
              <a:t>.</a:t>
            </a:r>
            <a:endParaRPr lang="el-GR" altLang="el-GR" sz="2000" b="1" dirty="0" smtClean="0">
              <a:latin typeface="Comic Sans MS" pitchFamily="66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l-GR" altLang="el-GR" sz="800" b="1" dirty="0">
              <a:latin typeface="Comic Sans MS" pitchFamily="66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altLang="el-GR" sz="2000" b="1" dirty="0" smtClean="0">
                <a:latin typeface="Comic Sans MS" pitchFamily="66" charset="0"/>
              </a:rPr>
              <a:t>Παρουσίαση </a:t>
            </a:r>
            <a:r>
              <a:rPr lang="en-US" altLang="el-GR" sz="2000" b="1" dirty="0" err="1" smtClean="0">
                <a:latin typeface="Comic Sans MS" pitchFamily="66" charset="0"/>
              </a:rPr>
              <a:t>ppt</a:t>
            </a:r>
            <a:r>
              <a:rPr lang="en-US" altLang="el-GR" sz="2000" b="1" dirty="0">
                <a:latin typeface="Comic Sans MS" pitchFamily="66" charset="0"/>
              </a:rPr>
              <a:t> </a:t>
            </a:r>
            <a:r>
              <a:rPr lang="el-GR" altLang="el-GR" sz="2000" b="1" dirty="0" smtClean="0">
                <a:latin typeface="Comic Sans MS" pitchFamily="66" charset="0"/>
              </a:rPr>
              <a:t>με τις παλαιότερες και νεότερες απόψεις για την Τριβή, από τον Αναστάσιο </a:t>
            </a:r>
            <a:r>
              <a:rPr lang="el-GR" altLang="el-GR" sz="2000" b="1" dirty="0" err="1" smtClean="0">
                <a:latin typeface="Comic Sans MS" pitchFamily="66" charset="0"/>
              </a:rPr>
              <a:t>Νέζη</a:t>
            </a:r>
            <a:r>
              <a:rPr lang="el-GR" altLang="el-GR" sz="2000" b="1" dirty="0" smtClean="0">
                <a:latin typeface="Comic Sans MS" pitchFamily="66" charset="0"/>
              </a:rPr>
              <a:t>  </a:t>
            </a:r>
            <a:r>
              <a:rPr lang="el-GR" altLang="el-GR" sz="2000" b="1" dirty="0" smtClean="0">
                <a:latin typeface="Comic Sans MS" pitchFamily="66" charset="0"/>
                <a:hlinkClick r:id="rId7"/>
              </a:rPr>
              <a:t>εδώ</a:t>
            </a:r>
            <a:r>
              <a:rPr lang="el-GR" altLang="el-GR" sz="2000" b="1" dirty="0" smtClean="0">
                <a:latin typeface="Comic Sans MS" pitchFamily="66" charset="0"/>
              </a:rPr>
              <a:t>.</a:t>
            </a:r>
            <a:endParaRPr lang="en-US" altLang="el-GR" sz="2000" b="1" dirty="0" smtClean="0">
              <a:latin typeface="Comic Sans MS" pitchFamily="66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altLang="el-GR" sz="800" b="1" dirty="0">
              <a:latin typeface="Comic Sans MS" pitchFamily="66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altLang="el-GR" sz="2000" b="1" dirty="0" smtClean="0">
                <a:latin typeface="Comic Sans MS" pitchFamily="66" charset="0"/>
              </a:rPr>
              <a:t>Παρουσίαση </a:t>
            </a:r>
            <a:r>
              <a:rPr lang="en-US" altLang="el-GR" sz="2000" b="1" dirty="0" err="1" smtClean="0">
                <a:latin typeface="Comic Sans MS" pitchFamily="66" charset="0"/>
              </a:rPr>
              <a:t>ppt</a:t>
            </a:r>
            <a:r>
              <a:rPr lang="en-US" altLang="el-GR" sz="2000" b="1" dirty="0" smtClean="0">
                <a:latin typeface="Comic Sans MS" pitchFamily="66" charset="0"/>
              </a:rPr>
              <a:t> (</a:t>
            </a:r>
            <a:r>
              <a:rPr lang="el-GR" altLang="el-GR" sz="2000" b="1" dirty="0" smtClean="0">
                <a:latin typeface="Comic Sans MS" pitchFamily="66" charset="0"/>
              </a:rPr>
              <a:t>αγγλικά</a:t>
            </a:r>
            <a:r>
              <a:rPr lang="en-US" altLang="el-GR" sz="2000" b="1" dirty="0" smtClean="0">
                <a:latin typeface="Comic Sans MS" pitchFamily="66" charset="0"/>
              </a:rPr>
              <a:t>)</a:t>
            </a:r>
            <a:r>
              <a:rPr lang="el-GR" altLang="el-GR" sz="2000" b="1" dirty="0" smtClean="0">
                <a:latin typeface="Comic Sans MS" pitchFamily="66" charset="0"/>
              </a:rPr>
              <a:t> από το </a:t>
            </a:r>
            <a:r>
              <a:rPr lang="en-US" altLang="el-GR" sz="2000" b="1" dirty="0" smtClean="0">
                <a:latin typeface="Comic Sans MS" pitchFamily="66" charset="0"/>
                <a:hlinkClick r:id="rId8"/>
              </a:rPr>
              <a:t>NYU</a:t>
            </a:r>
            <a:r>
              <a:rPr lang="el-GR" altLang="el-GR" sz="2000" b="1" dirty="0" smtClean="0">
                <a:latin typeface="Comic Sans MS" pitchFamily="66" charset="0"/>
              </a:rPr>
              <a:t>  </a:t>
            </a:r>
            <a:r>
              <a:rPr lang="el-GR" altLang="el-GR" sz="2000" b="1" dirty="0" smtClean="0">
                <a:latin typeface="Comic Sans MS" pitchFamily="66" charset="0"/>
                <a:hlinkClick r:id="rId9"/>
              </a:rPr>
              <a:t>εδώ</a:t>
            </a:r>
            <a:r>
              <a:rPr lang="el-GR" altLang="el-GR" sz="2000" b="1" dirty="0" smtClean="0">
                <a:latin typeface="Comic Sans MS" pitchFamily="66" charset="0"/>
              </a:rPr>
              <a:t>.</a:t>
            </a:r>
          </a:p>
          <a:p>
            <a:pPr algn="just"/>
            <a:endParaRPr lang="el-GR" sz="800" b="1" dirty="0">
              <a:latin typeface="Comic Sans MS" panose="030F0702030302020204" pitchFamily="66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sz="2000" b="1" dirty="0" smtClean="0">
                <a:latin typeface="Comic Sans MS" panose="030F0702030302020204" pitchFamily="66" charset="0"/>
              </a:rPr>
              <a:t>Διαδικτυακή </a:t>
            </a:r>
            <a:r>
              <a:rPr lang="el-GR" sz="2000" b="1" dirty="0">
                <a:latin typeface="Comic Sans MS" panose="030F0702030302020204" pitchFamily="66" charset="0"/>
              </a:rPr>
              <a:t>παρουσίαση θεωρίας από </a:t>
            </a:r>
            <a:r>
              <a:rPr lang="el-GR" sz="2000" b="1" dirty="0" smtClean="0">
                <a:latin typeface="Comic Sans MS" panose="030F0702030302020204" pitchFamily="66" charset="0"/>
              </a:rPr>
              <a:t>τον Σταύρο </a:t>
            </a:r>
            <a:r>
              <a:rPr lang="el-GR" sz="2000" b="1" dirty="0" err="1" smtClean="0">
                <a:latin typeface="Comic Sans MS" panose="030F0702030302020204" pitchFamily="66" charset="0"/>
              </a:rPr>
              <a:t>Λουβερδή</a:t>
            </a:r>
            <a:r>
              <a:rPr lang="el-GR" sz="2000" b="1" dirty="0" smtClean="0">
                <a:latin typeface="Comic Sans MS" panose="030F0702030302020204" pitchFamily="66" charset="0"/>
              </a:rPr>
              <a:t>  </a:t>
            </a:r>
            <a:r>
              <a:rPr lang="el-GR" sz="2000" b="1" dirty="0" smtClean="0">
                <a:latin typeface="Comic Sans MS" panose="030F0702030302020204" pitchFamily="66" charset="0"/>
                <a:hlinkClick r:id="rId10"/>
              </a:rPr>
              <a:t>εδώ</a:t>
            </a:r>
            <a:r>
              <a:rPr lang="el-GR" sz="2000" b="1" dirty="0" smtClean="0">
                <a:latin typeface="Comic Sans MS" panose="030F0702030302020204" pitchFamily="66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l-GR" sz="800" b="1" dirty="0">
              <a:latin typeface="Comic Sans MS" panose="030F0702030302020204" pitchFamily="66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sz="2000" b="1" dirty="0" smtClean="0">
                <a:latin typeface="Comic Sans MS" panose="030F0702030302020204" pitchFamily="66" charset="0"/>
              </a:rPr>
              <a:t>Μελέτη κίνησης σώματος (πώς δουλεύουμε για την λύση άσκησης Δυναμικής)  </a:t>
            </a:r>
            <a:r>
              <a:rPr lang="el-GR" sz="2000" b="1" dirty="0" smtClean="0">
                <a:latin typeface="Comic Sans MS" panose="030F0702030302020204" pitchFamily="66" charset="0"/>
                <a:hlinkClick r:id="rId11"/>
              </a:rPr>
              <a:t>εδώ</a:t>
            </a:r>
            <a:r>
              <a:rPr lang="el-GR" sz="2000" b="1" dirty="0" smtClean="0">
                <a:latin typeface="Comic Sans MS" panose="030F0702030302020204" pitchFamily="66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l-GR" sz="800" b="1" dirty="0">
              <a:latin typeface="Comic Sans MS" panose="030F0702030302020204" pitchFamily="66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sz="2000" b="1" dirty="0" smtClean="0">
                <a:latin typeface="Comic Sans MS" panose="030F0702030302020204" pitchFamily="66" charset="0"/>
              </a:rPr>
              <a:t>Ερωτήσεις στην Τριβή από τον Βαγγέλη </a:t>
            </a:r>
            <a:r>
              <a:rPr lang="el-GR" sz="2000" b="1" dirty="0" err="1" smtClean="0">
                <a:latin typeface="Comic Sans MS" panose="030F0702030302020204" pitchFamily="66" charset="0"/>
              </a:rPr>
              <a:t>Κουντούρη</a:t>
            </a:r>
            <a:r>
              <a:rPr lang="el-GR" sz="2000" b="1" dirty="0" smtClean="0">
                <a:latin typeface="Comic Sans MS" panose="030F0702030302020204" pitchFamily="66" charset="0"/>
              </a:rPr>
              <a:t>  </a:t>
            </a:r>
            <a:r>
              <a:rPr lang="el-GR" sz="2000" b="1" dirty="0" smtClean="0">
                <a:latin typeface="Comic Sans MS" panose="030F0702030302020204" pitchFamily="66" charset="0"/>
                <a:hlinkClick r:id="rId12"/>
              </a:rPr>
              <a:t>εδώ</a:t>
            </a:r>
            <a:r>
              <a:rPr lang="el-GR" sz="2000" b="1" dirty="0" smtClean="0">
                <a:latin typeface="Comic Sans MS" panose="030F0702030302020204" pitchFamily="66" charset="0"/>
              </a:rPr>
              <a:t>.</a:t>
            </a:r>
          </a:p>
          <a:p>
            <a:pPr algn="just"/>
            <a:endParaRPr lang="el-GR" sz="800" b="1" dirty="0">
              <a:latin typeface="Comic Sans MS" panose="030F0702030302020204" pitchFamily="66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sz="2000" b="1" dirty="0" smtClean="0">
                <a:latin typeface="Comic Sans MS" panose="030F0702030302020204" pitchFamily="66" charset="0"/>
              </a:rPr>
              <a:t>Πολλές ερωτήσεις και ασκήσεις από το «Υλικό Φυσικής – Χημείας»  </a:t>
            </a:r>
            <a:r>
              <a:rPr lang="el-GR" sz="2000" b="1" dirty="0" smtClean="0">
                <a:latin typeface="Comic Sans MS" panose="030F0702030302020204" pitchFamily="66" charset="0"/>
                <a:hlinkClick r:id="rId13"/>
              </a:rPr>
              <a:t>εδώ</a:t>
            </a:r>
            <a:r>
              <a:rPr lang="el-GR" sz="2000" b="1" dirty="0" smtClean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43200" y="100245"/>
            <a:ext cx="6705599" cy="96462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l-GR" altLang="el-GR" sz="20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Παρακάτω δίνονται μερικές διευθύνσεις όπου μπορείτε να βρείτε αναρτήσεις </a:t>
            </a:r>
            <a:r>
              <a:rPr lang="el-GR" altLang="el-GR" sz="2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για </a:t>
            </a:r>
            <a:r>
              <a:rPr lang="el-GR" altLang="el-GR" sz="20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το θέμα </a:t>
            </a:r>
            <a:r>
              <a:rPr lang="el-GR" altLang="el-G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en-US" altLang="el-G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altLang="el-G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Τριβή ». </a:t>
            </a:r>
            <a:endParaRPr lang="el-GR" altLang="el-GR" sz="20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311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500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500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 smtClean="0">
                <a:solidFill>
                  <a:schemeClr val="bg1">
                    <a:lumMod val="50000"/>
                  </a:schemeClr>
                </a:solidFill>
              </a:rPr>
              <a:t>Μερκ</a:t>
            </a:r>
            <a:r>
              <a:rPr lang="el-GR" dirty="0" smtClean="0">
                <a:solidFill>
                  <a:schemeClr val="bg1">
                    <a:lumMod val="50000"/>
                  </a:schemeClr>
                </a:solidFill>
              </a:rPr>
              <a:t>. Παναγιωτόπουλος-Φυσικός       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www.merkopanas.blogspot.gr</a:t>
            </a:r>
            <a:endParaRPr lang="el-G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schemeClr val="bg1">
                    <a:lumMod val="50000"/>
                  </a:schemeClr>
                </a:solidFill>
              </a:rPr>
              <a:pPr/>
              <a:t>32</a:t>
            </a:fld>
            <a:endParaRPr lang="el-G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293241" y="768760"/>
            <a:ext cx="5444359" cy="131350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l-GR" altLang="el-GR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Ερωτήσεις </a:t>
            </a:r>
            <a:r>
              <a:rPr lang="el-GR" alt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στην </a:t>
            </a:r>
            <a:r>
              <a:rPr lang="el-GR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</a:t>
            </a:r>
            <a:r>
              <a:rPr lang="en-US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Τριβή »</a:t>
            </a:r>
            <a:r>
              <a:rPr lang="el-GR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l-GR" alt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με </a:t>
            </a:r>
            <a:r>
              <a:rPr lang="el-GR" altLang="el-GR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το πρόγραμμα </a:t>
            </a:r>
            <a:r>
              <a:rPr lang="en-US" alt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Hot </a:t>
            </a:r>
            <a:r>
              <a:rPr lang="en-US" altLang="el-GR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Potatoes</a:t>
            </a:r>
            <a:endParaRPr lang="el-GR" altLang="el-GR" sz="28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68357" y="2602525"/>
            <a:ext cx="71138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el-GR" altLang="el-GR" sz="2400" b="1" dirty="0" smtClean="0">
                <a:latin typeface="Comic Sans MS" pitchFamily="66" charset="0"/>
              </a:rPr>
              <a:t>  30 Ερωτήσεις </a:t>
            </a:r>
            <a:r>
              <a:rPr lang="el-GR" altLang="el-GR" sz="2400" b="1" dirty="0">
                <a:latin typeface="Comic Sans MS" pitchFamily="66" charset="0"/>
              </a:rPr>
              <a:t>Πολλαπλής </a:t>
            </a:r>
            <a:r>
              <a:rPr lang="el-GR" altLang="el-GR" sz="2400" b="1" dirty="0" smtClean="0">
                <a:latin typeface="Comic Sans MS" pitchFamily="66" charset="0"/>
              </a:rPr>
              <a:t>Επιλογής</a:t>
            </a:r>
            <a:r>
              <a:rPr lang="el-GR" altLang="el-GR" sz="2400" b="1" dirty="0">
                <a:latin typeface="Comic Sans MS" pitchFamily="66" charset="0"/>
              </a:rPr>
              <a:t> </a:t>
            </a:r>
            <a:r>
              <a:rPr lang="el-GR" altLang="el-GR" sz="2400" b="1" dirty="0" smtClean="0">
                <a:latin typeface="Comic Sans MS" pitchFamily="66" charset="0"/>
              </a:rPr>
              <a:t> </a:t>
            </a:r>
            <a:r>
              <a:rPr lang="el-GR" altLang="el-GR" sz="2400" b="1" dirty="0" smtClean="0">
                <a:latin typeface="Comic Sans MS" pitchFamily="66" charset="0"/>
                <a:hlinkClick r:id="rId2"/>
              </a:rPr>
              <a:t>εδώ</a:t>
            </a:r>
            <a:endParaRPr lang="el-GR" altLang="el-GR" sz="2400" b="1" dirty="0" smtClean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59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Μερκ. Παναγιωτόπουλος - Φυσικός                      </a:t>
            </a:r>
            <a:r>
              <a:rPr lang="en-US"/>
              <a:t>www.merkopanas.blogspot.gr</a:t>
            </a:r>
            <a:endParaRPr lang="el-GR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CB89AC-4465-44DA-A72F-174444DF2973}" type="slidenum">
              <a:rPr lang="el-GR"/>
              <a:pPr>
                <a:defRPr/>
              </a:pPr>
              <a:t>33</a:t>
            </a:fld>
            <a:endParaRPr lang="el-GR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341369" y="1938974"/>
            <a:ext cx="5669281" cy="1031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Ερωτήσεις από το βιβλίο</a:t>
            </a:r>
          </a:p>
          <a:p>
            <a:pPr>
              <a:lnSpc>
                <a:spcPct val="150000"/>
              </a:lnSpc>
              <a:defRPr/>
            </a:pPr>
            <a:r>
              <a:rPr lang="el-GR" sz="2000" b="1" dirty="0">
                <a:solidFill>
                  <a:srgbClr val="800000"/>
                </a:solidFill>
                <a:latin typeface="Comic Sans MS" panose="030F0702030302020204" pitchFamily="66" charset="0"/>
              </a:rPr>
              <a:t>(από σελ. 151)</a:t>
            </a:r>
          </a:p>
        </p:txBody>
      </p:sp>
    </p:spTree>
    <p:extLst>
      <p:ext uri="{BB962C8B-B14F-4D97-AF65-F5344CB8AC3E}">
        <p14:creationId xmlns:p14="http://schemas.microsoft.com/office/powerpoint/2010/main" val="392147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1512849" y="282150"/>
            <a:ext cx="9166302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altLang="el-GR" sz="2400" b="1" dirty="0" smtClean="0"/>
              <a:t>7.  </a:t>
            </a:r>
            <a:r>
              <a:rPr lang="el-GR" altLang="el-GR" sz="2400" dirty="0" smtClean="0"/>
              <a:t>Ένα </a:t>
            </a:r>
            <a:r>
              <a:rPr lang="el-GR" altLang="el-GR" sz="2400" dirty="0"/>
              <a:t>κιβώτιο βρίσκεται σε οριζόντιο δάπεδο και ηρεμεί. Για να ξεκινήσει το κιβώτιο απαιτείται να ασκηθεί σ' αυτό μια δύναμη οποιασδήποτε τιμής.</a:t>
            </a:r>
            <a:r>
              <a:rPr lang="el-GR" altLang="el-GR" sz="2400" b="1" dirty="0"/>
              <a:t> </a:t>
            </a:r>
            <a:r>
              <a:rPr lang="el-GR" altLang="el-GR" sz="2400" dirty="0"/>
              <a:t>Συμφωνείτε με την άποψη αυτή</a:t>
            </a:r>
            <a:r>
              <a:rPr lang="el-GR" altLang="el-GR" sz="2400" dirty="0" smtClean="0"/>
              <a:t>;</a:t>
            </a:r>
          </a:p>
          <a:p>
            <a:pPr algn="just">
              <a:lnSpc>
                <a:spcPct val="150000"/>
              </a:lnSpc>
            </a:pPr>
            <a:endParaRPr lang="el-GR" altLang="el-GR" sz="800" dirty="0" smtClean="0"/>
          </a:p>
          <a:p>
            <a:pPr algn="just">
              <a:lnSpc>
                <a:spcPct val="150000"/>
              </a:lnSpc>
            </a:pPr>
            <a:r>
              <a:rPr lang="el-GR" altLang="el-GR" sz="2400" b="1" dirty="0"/>
              <a:t>8</a:t>
            </a:r>
            <a:r>
              <a:rPr lang="el-GR" altLang="el-GR" sz="2400" b="1" dirty="0" smtClean="0"/>
              <a:t>. </a:t>
            </a:r>
            <a:r>
              <a:rPr lang="el-GR" altLang="el-GR" sz="2400" b="1" dirty="0"/>
              <a:t> </a:t>
            </a:r>
            <a:r>
              <a:rPr lang="el-GR" altLang="el-GR" sz="2400" dirty="0"/>
              <a:t>H τριβή ολίσθησης που δέχεται ένα σώμα είναι δύναμη επαφής ή δύναμη από απόσταση;</a:t>
            </a:r>
          </a:p>
          <a:p>
            <a:pPr algn="just">
              <a:lnSpc>
                <a:spcPct val="150000"/>
              </a:lnSpc>
            </a:pPr>
            <a:endParaRPr lang="el-GR" altLang="el-GR" sz="800" dirty="0" smtClean="0"/>
          </a:p>
          <a:p>
            <a:pPr algn="just">
              <a:lnSpc>
                <a:spcPct val="150000"/>
              </a:lnSpc>
            </a:pPr>
            <a:r>
              <a:rPr lang="el-GR" altLang="el-GR" sz="2400" b="1" dirty="0"/>
              <a:t>9</a:t>
            </a:r>
            <a:r>
              <a:rPr lang="el-GR" altLang="el-GR" sz="2400" b="1" dirty="0" smtClean="0"/>
              <a:t>. </a:t>
            </a:r>
            <a:r>
              <a:rPr lang="el-GR" altLang="el-GR" sz="2400" b="1" dirty="0"/>
              <a:t> </a:t>
            </a:r>
            <a:r>
              <a:rPr lang="el-GR" altLang="el-GR" sz="2400" dirty="0"/>
              <a:t>Από ποιους παράγοντες εξαρτάται η δύναμη τριβής ολίσθησης που δέχεται ένα σώμα</a:t>
            </a:r>
            <a:r>
              <a:rPr lang="el-GR" altLang="el-GR" sz="2400" dirty="0" smtClean="0"/>
              <a:t>;</a:t>
            </a:r>
          </a:p>
          <a:p>
            <a:pPr algn="just">
              <a:lnSpc>
                <a:spcPct val="150000"/>
              </a:lnSpc>
            </a:pPr>
            <a:endParaRPr lang="el-GR" altLang="el-GR" sz="800" dirty="0"/>
          </a:p>
          <a:p>
            <a:pPr algn="just">
              <a:lnSpc>
                <a:spcPct val="150000"/>
              </a:lnSpc>
            </a:pPr>
            <a:r>
              <a:rPr lang="el-GR" altLang="el-GR" sz="2400" b="1" dirty="0"/>
              <a:t>10</a:t>
            </a:r>
            <a:r>
              <a:rPr lang="el-GR" altLang="el-GR" sz="2400" b="1" dirty="0" smtClean="0"/>
              <a:t>. </a:t>
            </a:r>
            <a:r>
              <a:rPr lang="el-GR" altLang="el-GR" sz="2400" b="1" dirty="0"/>
              <a:t> </a:t>
            </a:r>
            <a:r>
              <a:rPr lang="el-GR" altLang="el-GR" sz="2400" dirty="0"/>
              <a:t>Με ποιο τρόπο μπορούμε να ελαττώσουμε τις δυνάμεις τριβής μεταξύ δύο σωμάτων</a:t>
            </a:r>
            <a:r>
              <a:rPr lang="el-GR" altLang="el-GR" sz="2400" dirty="0" smtClean="0"/>
              <a:t>;</a:t>
            </a:r>
            <a:endParaRPr lang="el-GR" altLang="el-GR" sz="2400" dirty="0"/>
          </a:p>
        </p:txBody>
      </p:sp>
    </p:spTree>
    <p:extLst>
      <p:ext uri="{BB962C8B-B14F-4D97-AF65-F5344CB8AC3E}">
        <p14:creationId xmlns:p14="http://schemas.microsoft.com/office/powerpoint/2010/main" val="248765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1204332" y="514067"/>
            <a:ext cx="101030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b="1" dirty="0"/>
              <a:t>15</a:t>
            </a:r>
            <a:r>
              <a:rPr lang="el-GR" sz="2400" b="1" dirty="0" smtClean="0"/>
              <a:t>.  </a:t>
            </a:r>
            <a:r>
              <a:rPr lang="el-GR" sz="2400" dirty="0"/>
              <a:t>Ένα κιβώτιο ισορροπεί πάνω σε </a:t>
            </a:r>
            <a:r>
              <a:rPr lang="el-GR" sz="2400" dirty="0" smtClean="0"/>
              <a:t>κεκλιμένο </a:t>
            </a:r>
            <a:r>
              <a:rPr lang="el-GR" sz="2400" dirty="0"/>
              <a:t>επίπεδο. Να αναλύσετε τις </a:t>
            </a:r>
            <a:r>
              <a:rPr lang="el-GR" sz="2400" dirty="0" smtClean="0"/>
              <a:t>δυνάμεις και </a:t>
            </a:r>
            <a:r>
              <a:rPr lang="el-GR" sz="2400" dirty="0"/>
              <a:t>να γράψετε τη συνθήκη ισορροπίας.</a:t>
            </a:r>
          </a:p>
        </p:txBody>
      </p:sp>
      <p:grpSp>
        <p:nvGrpSpPr>
          <p:cNvPr id="9" name="Ομάδα 8"/>
          <p:cNvGrpSpPr/>
          <p:nvPr/>
        </p:nvGrpSpPr>
        <p:grpSpPr>
          <a:xfrm>
            <a:off x="7399067" y="1912713"/>
            <a:ext cx="4183333" cy="2281818"/>
            <a:chOff x="4165599" y="2379392"/>
            <a:chExt cx="4183333" cy="2281818"/>
          </a:xfrm>
        </p:grpSpPr>
        <p:grpSp>
          <p:nvGrpSpPr>
            <p:cNvPr id="7" name="Ομάδα 6"/>
            <p:cNvGrpSpPr/>
            <p:nvPr/>
          </p:nvGrpSpPr>
          <p:grpSpPr>
            <a:xfrm>
              <a:off x="4165599" y="2379392"/>
              <a:ext cx="4183333" cy="2281818"/>
              <a:chOff x="4165599" y="2379392"/>
              <a:chExt cx="4183333" cy="2281818"/>
            </a:xfrm>
          </p:grpSpPr>
          <p:pic>
            <p:nvPicPr>
              <p:cNvPr id="5" name="Εικόνα 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65599" y="2379392"/>
                <a:ext cx="4183333" cy="2281818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4166840" y="2379392"/>
                <a:ext cx="2200892" cy="1169551"/>
              </a:xfrm>
              <a:prstGeom prst="rect">
                <a:avLst/>
              </a:prstGeom>
              <a:solidFill>
                <a:srgbClr val="0099CC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400" b="1" dirty="0" smtClean="0"/>
                  <a:t>Όταν η γωνία πάρει αυτή την τιμή, το κιβώτιο αρχίζει να κινείται με σταθερή ταχύτητα. </a:t>
                </a:r>
              </a:p>
              <a:p>
                <a:pPr algn="ctr"/>
                <a:r>
                  <a:rPr lang="el-GR" sz="1400" b="1" dirty="0" smtClean="0"/>
                  <a:t> </a:t>
                </a:r>
                <a:endParaRPr lang="el-GR" sz="1400" b="1" dirty="0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4165599" y="4291878"/>
              <a:ext cx="1561171" cy="369332"/>
            </a:xfrm>
            <a:prstGeom prst="rect">
              <a:avLst/>
            </a:prstGeom>
            <a:gradFill flip="none" rotWithShape="1">
              <a:gsLst>
                <a:gs pos="0">
                  <a:srgbClr val="FF9900">
                    <a:shade val="30000"/>
                    <a:satMod val="115000"/>
                  </a:srgbClr>
                </a:gs>
                <a:gs pos="50000">
                  <a:srgbClr val="FF9900">
                    <a:shade val="67500"/>
                    <a:satMod val="115000"/>
                  </a:srgbClr>
                </a:gs>
                <a:gs pos="100000">
                  <a:srgbClr val="FF99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p:spPr>
          <p:txBody>
            <a:bodyPr wrap="square" rtlCol="0">
              <a:spAutoFit/>
            </a:bodyPr>
            <a:lstStyle/>
            <a:p>
              <a:r>
                <a:rPr lang="el-GR" b="1" dirty="0" err="1" smtClean="0"/>
                <a:t>μ</a:t>
              </a:r>
              <a:r>
                <a:rPr lang="el-GR" b="1" baseline="-25000" dirty="0" err="1" smtClean="0"/>
                <a:t>ολ</a:t>
              </a:r>
              <a:r>
                <a:rPr lang="el-GR" b="1" dirty="0" smtClean="0"/>
                <a:t> = </a:t>
              </a:r>
              <a:r>
                <a:rPr lang="el-GR" b="1" dirty="0" err="1" smtClean="0"/>
                <a:t>εφ</a:t>
              </a:r>
              <a:r>
                <a:rPr lang="el-GR" b="1" i="1" dirty="0" err="1" smtClean="0"/>
                <a:t>θ</a:t>
              </a:r>
              <a:endParaRPr lang="el-GR" b="1" i="1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341283" y="1440180"/>
            <a:ext cx="1954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/>
              <a:t>Δείτε και αυτό</a:t>
            </a:r>
            <a:r>
              <a:rPr lang="en-US" b="1" dirty="0" smtClean="0"/>
              <a:t>:</a:t>
            </a:r>
            <a:endParaRPr lang="el-GR" b="1" dirty="0"/>
          </a:p>
        </p:txBody>
      </p:sp>
      <p:sp>
        <p:nvSpPr>
          <p:cNvPr id="11" name="Ορθογώνιο 10"/>
          <p:cNvSpPr/>
          <p:nvPr/>
        </p:nvSpPr>
        <p:spPr>
          <a:xfrm>
            <a:off x="1204332" y="4643919"/>
            <a:ext cx="988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b="1" dirty="0"/>
              <a:t>18. </a:t>
            </a:r>
            <a:r>
              <a:rPr lang="en-US" sz="2400" b="1" dirty="0" smtClean="0"/>
              <a:t>  </a:t>
            </a:r>
            <a:r>
              <a:rPr lang="el-GR" sz="2400" dirty="0" smtClean="0"/>
              <a:t>Ένα </a:t>
            </a:r>
            <a:r>
              <a:rPr lang="el-GR" sz="2400" dirty="0"/>
              <a:t>αερόστατο αιωρείται σε </a:t>
            </a:r>
            <a:r>
              <a:rPr lang="el-GR" sz="2400" dirty="0" smtClean="0"/>
              <a:t>σταθερό</a:t>
            </a:r>
            <a:r>
              <a:rPr lang="en-US" sz="2400" dirty="0" smtClean="0"/>
              <a:t> </a:t>
            </a:r>
            <a:r>
              <a:rPr lang="el-GR" sz="2400" dirty="0" smtClean="0"/>
              <a:t>ύψος</a:t>
            </a:r>
            <a:r>
              <a:rPr lang="el-GR" sz="2400" dirty="0"/>
              <a:t>. Τι μπορούμε να πούμε για τις </a:t>
            </a:r>
            <a:r>
              <a:rPr lang="el-GR" sz="2400" dirty="0" smtClean="0"/>
              <a:t>δυνάμεις </a:t>
            </a:r>
            <a:r>
              <a:rPr lang="el-GR" sz="2400" dirty="0"/>
              <a:t>που ασκούνται σ’ αυτό και τη </a:t>
            </a:r>
            <a:r>
              <a:rPr lang="el-GR" sz="2400" dirty="0" smtClean="0"/>
              <a:t>συνισταμένη </a:t>
            </a:r>
            <a:r>
              <a:rPr lang="el-GR" sz="2400" dirty="0"/>
              <a:t>τους;</a:t>
            </a:r>
          </a:p>
        </p:txBody>
      </p:sp>
    </p:spTree>
    <p:extLst>
      <p:ext uri="{BB962C8B-B14F-4D97-AF65-F5344CB8AC3E}">
        <p14:creationId xmlns:p14="http://schemas.microsoft.com/office/powerpoint/2010/main" val="391484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8" name="Ομάδα 7"/>
          <p:cNvGrpSpPr/>
          <p:nvPr/>
        </p:nvGrpSpPr>
        <p:grpSpPr>
          <a:xfrm>
            <a:off x="1431052" y="240814"/>
            <a:ext cx="9329896" cy="5632311"/>
            <a:chOff x="312182" y="35074"/>
            <a:chExt cx="9329896" cy="5632311"/>
          </a:xfrm>
        </p:grpSpPr>
        <p:pic>
          <p:nvPicPr>
            <p:cNvPr id="5" name="Picture 4" descr="Εικόνα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3830" y="1959530"/>
              <a:ext cx="3984020" cy="1783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312182" y="35074"/>
              <a:ext cx="9329896" cy="5632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l-GR" altLang="el-GR" sz="2400" b="1" dirty="0"/>
                <a:t>30. </a:t>
              </a:r>
              <a:r>
                <a:rPr lang="el-GR" altLang="el-GR" sz="2400" b="1" dirty="0" smtClean="0"/>
                <a:t> </a:t>
              </a:r>
              <a:r>
                <a:rPr lang="el-GR" altLang="el-GR" sz="2400" dirty="0" smtClean="0"/>
                <a:t>Ένα </a:t>
              </a:r>
              <a:r>
                <a:rPr lang="el-GR" altLang="el-GR" sz="2400" dirty="0"/>
                <a:t>αντικείμενο σύρεται όπως φαίνεται στην εικόνα, με την επίδραση δύναμης </a:t>
              </a:r>
              <a:r>
                <a:rPr lang="el-GR" altLang="el-GR" sz="2400" i="1" dirty="0"/>
                <a:t>F</a:t>
              </a:r>
              <a:r>
                <a:rPr lang="el-GR" altLang="el-GR" sz="2400" dirty="0"/>
                <a:t>. </a:t>
              </a:r>
              <a:r>
                <a:rPr lang="el-GR" altLang="el-GR" sz="2400" dirty="0" err="1"/>
                <a:t>To</a:t>
              </a:r>
              <a:r>
                <a:rPr lang="el-GR" altLang="el-GR" sz="2400" dirty="0"/>
                <a:t> αντικείμενο αποκτά επιτάχυνση </a:t>
              </a:r>
              <a:r>
                <a:rPr lang="el-GR" altLang="el-GR" sz="2400" i="1" dirty="0"/>
                <a:t>α</a:t>
              </a:r>
              <a:r>
                <a:rPr lang="el-GR" altLang="el-GR" sz="2400" dirty="0"/>
                <a:t>. </a:t>
              </a:r>
              <a:r>
                <a:rPr lang="el-GR" altLang="el-GR" sz="2400" dirty="0" err="1"/>
                <a:t>Av</a:t>
              </a:r>
              <a:r>
                <a:rPr lang="el-GR" altLang="el-GR" sz="2400" dirty="0"/>
                <a:t> στο αντικείμενο ασκηθεί δύναμη 2</a:t>
              </a:r>
              <a:r>
                <a:rPr lang="el-GR" altLang="el-GR" sz="2400" i="1" dirty="0"/>
                <a:t>F</a:t>
              </a:r>
              <a:r>
                <a:rPr lang="el-GR" altLang="el-GR" sz="2400" dirty="0"/>
                <a:t> αυτό αποκτά επιτάχυνση 2</a:t>
              </a:r>
              <a:r>
                <a:rPr lang="el-GR" altLang="el-GR" sz="2400" i="1" dirty="0"/>
                <a:t>α</a:t>
              </a:r>
              <a:r>
                <a:rPr lang="el-GR" altLang="el-GR" sz="2400" dirty="0" smtClean="0"/>
                <a:t>.</a:t>
              </a:r>
            </a:p>
            <a:p>
              <a:pPr algn="just">
                <a:lnSpc>
                  <a:spcPct val="150000"/>
                </a:lnSpc>
              </a:pPr>
              <a:endParaRPr lang="el-GR" altLang="el-GR" sz="2400" dirty="0"/>
            </a:p>
            <a:p>
              <a:pPr algn="just">
                <a:lnSpc>
                  <a:spcPct val="150000"/>
                </a:lnSpc>
              </a:pPr>
              <a:endParaRPr lang="el-GR" altLang="el-GR" sz="2400" dirty="0" smtClean="0"/>
            </a:p>
            <a:p>
              <a:pPr algn="just">
                <a:lnSpc>
                  <a:spcPct val="150000"/>
                </a:lnSpc>
              </a:pPr>
              <a:endParaRPr lang="el-GR" altLang="el-GR" sz="2400" dirty="0"/>
            </a:p>
            <a:p>
              <a:pPr algn="just">
                <a:lnSpc>
                  <a:spcPct val="150000"/>
                </a:lnSpc>
              </a:pPr>
              <a:endParaRPr lang="el-GR" altLang="el-GR" sz="2400" dirty="0" smtClean="0"/>
            </a:p>
            <a:p>
              <a:pPr algn="just">
                <a:lnSpc>
                  <a:spcPct val="150000"/>
                </a:lnSpc>
              </a:pPr>
              <a:r>
                <a:rPr lang="el-GR" altLang="el-GR" sz="2400" dirty="0" smtClean="0"/>
                <a:t>Ποια </a:t>
              </a:r>
              <a:r>
                <a:rPr lang="el-GR" altLang="el-GR" sz="2400" dirty="0"/>
                <a:t>από τις παρακάτω προτάσεις είναι σωστή;</a:t>
              </a:r>
            </a:p>
            <a:p>
              <a:pPr algn="just">
                <a:lnSpc>
                  <a:spcPct val="150000"/>
                </a:lnSpc>
              </a:pPr>
              <a:r>
                <a:rPr lang="el-GR" altLang="el-GR" sz="2400" b="1" dirty="0"/>
                <a:t>Α.</a:t>
              </a:r>
              <a:r>
                <a:rPr lang="el-GR" altLang="el-GR" sz="2400" dirty="0"/>
                <a:t>  Στο σώμα ασκείται </a:t>
              </a:r>
              <a:r>
                <a:rPr lang="el-GR" altLang="el-GR" sz="2400" dirty="0" smtClean="0"/>
                <a:t>τριβή.                  </a:t>
              </a:r>
              <a:r>
                <a:rPr lang="el-GR" altLang="el-GR" sz="2400" b="1" dirty="0" smtClean="0"/>
                <a:t>Β</a:t>
              </a:r>
              <a:r>
                <a:rPr lang="el-GR" altLang="el-GR" sz="2400" b="1" dirty="0"/>
                <a:t>.</a:t>
              </a:r>
              <a:r>
                <a:rPr lang="el-GR" altLang="el-GR" sz="2400" dirty="0"/>
                <a:t>  Στο σώμα δεν ασκείται τριβή.</a:t>
              </a:r>
            </a:p>
            <a:p>
              <a:pPr algn="just">
                <a:lnSpc>
                  <a:spcPct val="150000"/>
                </a:lnSpc>
              </a:pPr>
              <a:r>
                <a:rPr lang="el-GR" altLang="el-GR" sz="2400" b="1" dirty="0"/>
                <a:t>Γ.</a:t>
              </a:r>
              <a:r>
                <a:rPr lang="el-GR" altLang="el-GR" sz="2400" dirty="0"/>
                <a:t>  </a:t>
              </a:r>
              <a:r>
                <a:rPr lang="el-GR" altLang="el-GR" sz="2400" i="1" dirty="0"/>
                <a:t>F - T</a:t>
              </a:r>
              <a:r>
                <a:rPr lang="el-GR" altLang="el-GR" sz="2400" dirty="0"/>
                <a:t> = </a:t>
              </a:r>
              <a:r>
                <a:rPr lang="el-GR" altLang="el-GR" sz="2400" i="1" dirty="0" err="1" smtClean="0"/>
                <a:t>m.α</a:t>
              </a:r>
              <a:r>
                <a:rPr lang="el-GR" altLang="el-GR" sz="2400" dirty="0" smtClean="0"/>
                <a:t>.                                              </a:t>
              </a:r>
              <a:r>
                <a:rPr lang="el-GR" altLang="el-GR" sz="2400" b="1" dirty="0" smtClean="0"/>
                <a:t>Δ</a:t>
              </a:r>
              <a:r>
                <a:rPr lang="el-GR" altLang="el-GR" sz="2400" b="1" dirty="0"/>
                <a:t>. </a:t>
              </a:r>
              <a:r>
                <a:rPr lang="el-GR" altLang="el-GR" sz="2400" dirty="0"/>
                <a:t> Τίποτα από τα παραπάνω</a:t>
              </a:r>
              <a:r>
                <a:rPr lang="el-GR" altLang="el-GR" sz="2400" dirty="0" smtClean="0"/>
                <a:t>.</a:t>
              </a:r>
              <a:endParaRPr lang="el-GR" altLang="el-GR" sz="2400" dirty="0"/>
            </a:p>
          </p:txBody>
        </p:sp>
      </p:grp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198632" y="4812675"/>
            <a:ext cx="431800" cy="431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6323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857250" y="503188"/>
            <a:ext cx="100126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altLang="el-GR" sz="2400" b="1" dirty="0"/>
              <a:t>37. </a:t>
            </a:r>
            <a:r>
              <a:rPr lang="el-GR" altLang="el-GR" sz="2400" b="1" dirty="0" smtClean="0"/>
              <a:t> </a:t>
            </a:r>
            <a:r>
              <a:rPr lang="el-GR" altLang="el-GR" sz="2400" dirty="0" smtClean="0"/>
              <a:t>Ένα </a:t>
            </a:r>
            <a:r>
              <a:rPr lang="el-GR" altLang="el-GR" sz="2400" dirty="0"/>
              <a:t>σώμα που ηρεμεί σε κεκλιμένο επίπεδο, σπρώχνεται και κατεβαίνει με σταθερή ταχύτητα. </a:t>
            </a:r>
            <a:r>
              <a:rPr lang="el-GR" altLang="el-GR" sz="2400" dirty="0" smtClean="0"/>
              <a:t>Να </a:t>
            </a:r>
            <a:r>
              <a:rPr lang="el-GR" altLang="el-GR" sz="2400" dirty="0"/>
              <a:t>χαρακτηρίσετε με το γράμμα (Σ) τις σωστές και με το γράμμα (Λ) τις λανθασμένες προτάσεις:</a:t>
            </a:r>
          </a:p>
          <a:p>
            <a:pPr algn="just">
              <a:lnSpc>
                <a:spcPct val="150000"/>
              </a:lnSpc>
            </a:pPr>
            <a:r>
              <a:rPr lang="el-GR" altLang="el-GR" sz="2400" b="1" dirty="0"/>
              <a:t>Α.</a:t>
            </a:r>
            <a:r>
              <a:rPr lang="el-GR" altLang="el-GR" sz="2400" dirty="0"/>
              <a:t> </a:t>
            </a:r>
            <a:r>
              <a:rPr lang="el-GR" altLang="el-GR" sz="2400" dirty="0" smtClean="0"/>
              <a:t> H </a:t>
            </a:r>
            <a:r>
              <a:rPr lang="el-GR" altLang="el-GR" sz="2400" dirty="0"/>
              <a:t>συνισταμένη των δυνάμεων που δέχεται το σώμα είναι μηδέν.</a:t>
            </a:r>
          </a:p>
          <a:p>
            <a:pPr algn="just">
              <a:lnSpc>
                <a:spcPct val="150000"/>
              </a:lnSpc>
            </a:pPr>
            <a:r>
              <a:rPr lang="el-GR" altLang="el-GR" sz="2400" b="1" dirty="0"/>
              <a:t>Β.</a:t>
            </a:r>
            <a:r>
              <a:rPr lang="el-GR" altLang="el-GR" sz="2400" dirty="0"/>
              <a:t>  </a:t>
            </a:r>
            <a:r>
              <a:rPr lang="el-GR" altLang="el-GR" sz="2400" dirty="0" err="1"/>
              <a:t>To</a:t>
            </a:r>
            <a:r>
              <a:rPr lang="el-GR" altLang="el-GR" sz="2400" dirty="0"/>
              <a:t> σώμα δεν δέχεται δύναμη τριβής.</a:t>
            </a:r>
          </a:p>
          <a:p>
            <a:pPr algn="just">
              <a:lnSpc>
                <a:spcPct val="150000"/>
              </a:lnSpc>
            </a:pPr>
            <a:r>
              <a:rPr lang="el-GR" altLang="el-GR" sz="2400" b="1" dirty="0"/>
              <a:t>Γ.</a:t>
            </a:r>
            <a:r>
              <a:rPr lang="el-GR" altLang="el-GR" sz="2400" dirty="0"/>
              <a:t> </a:t>
            </a:r>
            <a:r>
              <a:rPr lang="el-GR" altLang="el-GR" sz="2400" dirty="0" smtClean="0"/>
              <a:t> </a:t>
            </a:r>
            <a:r>
              <a:rPr lang="el-GR" altLang="el-GR" sz="2400" dirty="0" err="1" smtClean="0"/>
              <a:t>To</a:t>
            </a:r>
            <a:r>
              <a:rPr lang="el-GR" altLang="el-GR" sz="2400" dirty="0" smtClean="0"/>
              <a:t> </a:t>
            </a:r>
            <a:r>
              <a:rPr lang="el-GR" altLang="el-GR" sz="2400" dirty="0"/>
              <a:t>σώμα έχει σταθερή επιτάχυνση, διάφορη του μηδενός.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44100" y="2211348"/>
            <a:ext cx="43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</a:t>
            </a:r>
            <a:endParaRPr lang="en-US" alt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890703" y="2794000"/>
            <a:ext cx="43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Λ</a:t>
            </a:r>
            <a:endParaRPr lang="en-US" alt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9366250" y="3375978"/>
            <a:ext cx="43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Λ</a:t>
            </a:r>
            <a:endParaRPr lang="en-US" alt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103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 txBox="1">
            <a:spLocks noGrp="1"/>
          </p:cNvSpPr>
          <p:nvPr/>
        </p:nvSpPr>
        <p:spPr>
          <a:xfrm>
            <a:off x="4648200" y="6356351"/>
            <a:ext cx="2895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defRPr/>
            </a:pPr>
            <a:r>
              <a:rPr lang="el-GR" sz="1200">
                <a:solidFill>
                  <a:schemeClr val="tx1">
                    <a:tint val="75000"/>
                  </a:schemeClr>
                </a:solidFill>
              </a:rPr>
              <a:t>Μερκ. Παναγιωτόπουλος - Φυσικός                      </a:t>
            </a:r>
            <a:r>
              <a:rPr lang="en-US" sz="1200">
                <a:solidFill>
                  <a:schemeClr val="tx1">
                    <a:tint val="75000"/>
                  </a:schemeClr>
                </a:solidFill>
              </a:rPr>
              <a:t>www.merkopanas.blogspot.gr</a:t>
            </a:r>
            <a:endParaRPr lang="el-GR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Θέση αριθμού διαφάνειας 2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8B567F2C-2993-48F2-A3C9-80DA5A944EE9}" type="slidenum">
              <a:rPr lang="el-GR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38</a:t>
            </a:fld>
            <a:endParaRPr lang="el-GR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177539" y="2032001"/>
            <a:ext cx="5669281" cy="1031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Ασκήσεις από το βιβλίο</a:t>
            </a:r>
          </a:p>
          <a:p>
            <a:pPr>
              <a:lnSpc>
                <a:spcPct val="150000"/>
              </a:lnSpc>
              <a:defRPr/>
            </a:pPr>
            <a:r>
              <a:rPr lang="el-GR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(από σελ. 157) </a:t>
            </a:r>
          </a:p>
        </p:txBody>
      </p:sp>
    </p:spTree>
    <p:extLst>
      <p:ext uri="{BB962C8B-B14F-4D97-AF65-F5344CB8AC3E}">
        <p14:creationId xmlns:p14="http://schemas.microsoft.com/office/powerpoint/2010/main" val="225268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Μερκ. Παναγιωτόπουλος - Φυσικός                      </a:t>
            </a:r>
            <a:r>
              <a:rPr lang="en-US"/>
              <a:t>www.merkopanas.blogspot.gr</a:t>
            </a:r>
            <a:endParaRPr lang="el-GR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668B2A-EA1B-40D9-B0E5-8E5E62E58D22}" type="slidenum">
              <a:rPr lang="el-GR"/>
              <a:pPr>
                <a:defRPr/>
              </a:pPr>
              <a:t>39</a:t>
            </a:fld>
            <a:endParaRPr lang="el-GR"/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1072515" y="560201"/>
            <a:ext cx="10197465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altLang="el-GR" sz="2400" b="1" dirty="0"/>
              <a:t>11. </a:t>
            </a:r>
            <a:r>
              <a:rPr lang="el-GR" altLang="el-GR" sz="2400" b="1" dirty="0" smtClean="0"/>
              <a:t> </a:t>
            </a:r>
            <a:r>
              <a:rPr lang="el-GR" altLang="el-GR" sz="2400" dirty="0" smtClean="0"/>
              <a:t>Μια </a:t>
            </a:r>
            <a:r>
              <a:rPr lang="el-GR" altLang="el-GR" sz="2400" dirty="0"/>
              <a:t>φορητή ντουλάπα έχει συνολικό βάρος 250Ν και μετακινείται με σταθερή ταχύτητα, όταν ασκείται σ' αυτή οριζόντια δύναμη 120Ν.</a:t>
            </a:r>
          </a:p>
          <a:p>
            <a:pPr algn="just">
              <a:lnSpc>
                <a:spcPct val="150000"/>
              </a:lnSpc>
            </a:pPr>
            <a:r>
              <a:rPr lang="el-GR" altLang="el-GR" sz="2400" b="1" dirty="0"/>
              <a:t>Α.</a:t>
            </a:r>
            <a:r>
              <a:rPr lang="el-GR" altLang="el-GR" sz="2400" dirty="0"/>
              <a:t> </a:t>
            </a:r>
            <a:r>
              <a:rPr lang="el-GR" altLang="el-GR" sz="2400" dirty="0" smtClean="0"/>
              <a:t> Να </a:t>
            </a:r>
            <a:r>
              <a:rPr lang="el-GR" altLang="el-GR" sz="2400" dirty="0"/>
              <a:t>υπολογίσετε τον συντελεστή τριβής μεταξύ πατώματος και ντουλάπας.</a:t>
            </a:r>
          </a:p>
          <a:p>
            <a:pPr algn="just">
              <a:lnSpc>
                <a:spcPct val="150000"/>
              </a:lnSpc>
            </a:pPr>
            <a:r>
              <a:rPr lang="el-GR" altLang="el-GR" sz="2400" b="1" dirty="0"/>
              <a:t>Β.</a:t>
            </a:r>
            <a:r>
              <a:rPr lang="el-GR" altLang="el-GR" sz="2400" dirty="0"/>
              <a:t> </a:t>
            </a:r>
            <a:r>
              <a:rPr lang="el-GR" altLang="el-GR" sz="2400" dirty="0" smtClean="0"/>
              <a:t> </a:t>
            </a:r>
            <a:r>
              <a:rPr lang="el-GR" altLang="el-GR" sz="2400" dirty="0" err="1" smtClean="0"/>
              <a:t>Av</a:t>
            </a:r>
            <a:r>
              <a:rPr lang="el-GR" altLang="el-GR" sz="2400" dirty="0" smtClean="0"/>
              <a:t> </a:t>
            </a:r>
            <a:r>
              <a:rPr lang="el-GR" altLang="el-GR" sz="2400" dirty="0"/>
              <a:t>αδειάσουμε την ντουλάπα ώστε να μειωθεί το βάρος της στα 160Ν, πόση οριζόντια δύναμη πρέπει να ασκήσουμε για να κινηθεί με σταθερή ταχύτητα;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737600" y="3422523"/>
            <a:ext cx="2442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i="1" dirty="0" smtClean="0">
                <a:solidFill>
                  <a:srgbClr val="FF0000"/>
                </a:solidFill>
              </a:rPr>
              <a:t>μ</a:t>
            </a:r>
            <a:r>
              <a:rPr lang="el-GR" sz="2400" b="1" dirty="0" smtClean="0">
                <a:solidFill>
                  <a:srgbClr val="FF0000"/>
                </a:solidFill>
              </a:rPr>
              <a:t> = 0,48,     76,8Ν </a:t>
            </a:r>
            <a:endParaRPr lang="el-G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19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Μερκ. Παναγιωτόπουλος - Φυσικός                      </a:t>
            </a:r>
            <a:r>
              <a:rPr lang="en-US"/>
              <a:t>www.merkopanas.blogspot.gr</a:t>
            </a:r>
            <a:endParaRPr lang="el-GR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47F6F4-8C0B-4DD5-A974-FC816CEFEE42}" type="slidenum">
              <a:rPr lang="el-GR"/>
              <a:pPr>
                <a:defRPr/>
              </a:pPr>
              <a:t>4</a:t>
            </a:fld>
            <a:endParaRPr lang="el-GR" dirty="0"/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2584450" y="226292"/>
            <a:ext cx="7416166" cy="71913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l-GR" altLang="el-GR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5" name="Picture 5" descr="200px-%CE%93%CE%B1%CE%BB%CE%B9%CE%BB%CE%B1%CE%AF%CE%BF%CF%8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2280" y="226292"/>
            <a:ext cx="857250" cy="1047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360488" y="958129"/>
            <a:ext cx="896080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l-GR" altLang="el-GR" sz="2000" dirty="0"/>
              <a:t>Ο Γαλιλαίος ισχυρίστηκε ότι αν δεν υπάρχει επέμβαση σε κινούμενο σώμα, αυτό θα συνεχίσει να κινείται για πάντα σε ευθεία γραμμή.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66825" y="2037027"/>
            <a:ext cx="88931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el-GR" sz="2000" b="1" dirty="0">
                <a:latin typeface="Comic Sans MS" pitchFamily="66" charset="0"/>
              </a:rPr>
              <a:t>Για επιβεβαίωση προχώρησε στο 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hlinkClick r:id="rId4"/>
              </a:rPr>
              <a:t>πείραμα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των δύο κεκλιμένων επιπέδων</a:t>
            </a:r>
            <a:r>
              <a:rPr lang="el-GR" sz="2000" b="1" dirty="0">
                <a:latin typeface="Comic Sans MS" pitchFamily="66" charset="0"/>
              </a:rPr>
              <a:t>. </a:t>
            </a:r>
          </a:p>
        </p:txBody>
      </p:sp>
      <p:grpSp>
        <p:nvGrpSpPr>
          <p:cNvPr id="9" name="Ομάδα 8"/>
          <p:cNvGrpSpPr>
            <a:grpSpLocks/>
          </p:cNvGrpSpPr>
          <p:nvPr/>
        </p:nvGrpSpPr>
        <p:grpSpPr bwMode="auto">
          <a:xfrm>
            <a:off x="9240995" y="2500313"/>
            <a:ext cx="2160587" cy="1003300"/>
            <a:chOff x="777889" y="2737386"/>
            <a:chExt cx="7778619" cy="3140631"/>
          </a:xfrm>
        </p:grpSpPr>
        <p:cxnSp>
          <p:nvCxnSpPr>
            <p:cNvPr id="10" name="Ευθεία γραμμή σύνδεσης 9"/>
            <p:cNvCxnSpPr/>
            <p:nvPr/>
          </p:nvCxnSpPr>
          <p:spPr>
            <a:xfrm flipV="1">
              <a:off x="6081754" y="2767202"/>
              <a:ext cx="2451893" cy="2275964"/>
            </a:xfrm>
            <a:prstGeom prst="line">
              <a:avLst/>
            </a:prstGeom>
            <a:ln w="57150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398" name="Ομάδα 10"/>
            <p:cNvGrpSpPr>
              <a:grpSpLocks/>
            </p:cNvGrpSpPr>
            <p:nvPr/>
          </p:nvGrpSpPr>
          <p:grpSpPr bwMode="auto">
            <a:xfrm>
              <a:off x="777889" y="2737386"/>
              <a:ext cx="7778619" cy="3140631"/>
              <a:chOff x="777889" y="2737386"/>
              <a:chExt cx="7778619" cy="3140631"/>
            </a:xfrm>
          </p:grpSpPr>
          <p:sp>
            <p:nvSpPr>
              <p:cNvPr id="14" name="Ορθογώνιο 13"/>
              <p:cNvSpPr/>
              <p:nvPr/>
            </p:nvSpPr>
            <p:spPr>
              <a:xfrm>
                <a:off x="777889" y="5013350"/>
                <a:ext cx="7778619" cy="864667"/>
              </a:xfrm>
              <a:prstGeom prst="rect">
                <a:avLst/>
              </a:prstGeom>
              <a:pattFill prst="horzBrick">
                <a:fgClr>
                  <a:srgbClr val="FF0000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l-GR"/>
              </a:p>
            </p:txBody>
          </p:sp>
          <p:sp>
            <p:nvSpPr>
              <p:cNvPr id="15" name="Ορθογώνιο τρίγωνο 14"/>
              <p:cNvSpPr/>
              <p:nvPr/>
            </p:nvSpPr>
            <p:spPr>
              <a:xfrm>
                <a:off x="777889" y="2737386"/>
                <a:ext cx="2280431" cy="2275964"/>
              </a:xfrm>
              <a:prstGeom prst="rtTriangle">
                <a:avLst/>
              </a:prstGeom>
              <a:pattFill prst="horzBrick">
                <a:fgClr>
                  <a:srgbClr val="FF0000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l-GR"/>
              </a:p>
            </p:txBody>
          </p:sp>
        </p:grpSp>
        <p:cxnSp>
          <p:nvCxnSpPr>
            <p:cNvPr id="12" name="Ευθεία γραμμή σύνδεσης 11"/>
            <p:cNvCxnSpPr>
              <a:stCxn id="15" idx="0"/>
            </p:cNvCxnSpPr>
            <p:nvPr/>
          </p:nvCxnSpPr>
          <p:spPr>
            <a:xfrm>
              <a:off x="777889" y="2737386"/>
              <a:ext cx="2280431" cy="2275964"/>
            </a:xfrm>
            <a:prstGeom prst="line">
              <a:avLst/>
            </a:prstGeom>
            <a:ln w="57150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Ευθεία γραμμή σύνδεσης 12"/>
            <p:cNvCxnSpPr/>
            <p:nvPr/>
          </p:nvCxnSpPr>
          <p:spPr>
            <a:xfrm>
              <a:off x="3058320" y="5013350"/>
              <a:ext cx="3097731" cy="0"/>
            </a:xfrm>
            <a:prstGeom prst="line">
              <a:avLst/>
            </a:prstGeom>
            <a:ln w="57150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967105" y="2723190"/>
            <a:ext cx="828341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l-GR" altLang="el-GR" sz="2000" dirty="0"/>
              <a:t>Τοποθέτησε δύο λεία κεκλιμένα επίπεδα το ένα απέναντι στο άλλο. 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846613" y="3551236"/>
            <a:ext cx="998855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l-GR" altLang="el-GR" sz="2000" dirty="0"/>
              <a:t>Αφήνοντας μια σφαίρα να κυλήσει προς τα κάτω από την κορυφή του ενός επιπέδου, παρατηρούσε ότι έφτανε στο άλλο επίπεδο σχεδόν στο ίδιο ύψος. </a:t>
            </a:r>
            <a:endParaRPr lang="el-GR" altLang="el-GR" sz="2000" dirty="0" smtClean="0"/>
          </a:p>
          <a:p>
            <a:pPr algn="just">
              <a:lnSpc>
                <a:spcPct val="150000"/>
              </a:lnSpc>
            </a:pPr>
            <a:r>
              <a:rPr lang="el-GR" altLang="el-GR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Το </a:t>
            </a:r>
            <a:r>
              <a:rPr lang="el-GR" altLang="el-GR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μόνο που εμπόδιζε τη σφαίρα να φτάσει ακριβώς στο ίδιο ύψος ήταν</a:t>
            </a:r>
            <a:r>
              <a:rPr lang="el-GR" altLang="el-G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η τριβή.</a:t>
            </a:r>
            <a:r>
              <a:rPr lang="el-GR" altLang="el-GR" sz="2000" dirty="0"/>
              <a:t> 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846613" y="5076187"/>
            <a:ext cx="980773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l-GR" altLang="el-GR" sz="2000" dirty="0"/>
              <a:t>Μειώνοντας συνεχώς την κλίση του δευτέρου επιπέδου διαπίστωνε ότι η σφαίρα έφτανε στο ίδιο (σχεδόν) ύψος, κάνοντας όμως μεγαλύτερη διαδρομή κάθε φορά.</a:t>
            </a:r>
          </a:p>
        </p:txBody>
      </p:sp>
      <p:sp>
        <p:nvSpPr>
          <p:cNvPr id="20" name="Έλλειψη 19"/>
          <p:cNvSpPr/>
          <p:nvPr/>
        </p:nvSpPr>
        <p:spPr>
          <a:xfrm>
            <a:off x="9526745" y="2736851"/>
            <a:ext cx="71437" cy="6191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22" name="Έλλειψη 21"/>
          <p:cNvSpPr/>
          <p:nvPr/>
        </p:nvSpPr>
        <p:spPr>
          <a:xfrm>
            <a:off x="11018995" y="2767013"/>
            <a:ext cx="73025" cy="619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2199526" y="320509"/>
            <a:ext cx="77929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l-GR" alt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Πείραμα Γαλιλαίου</a:t>
            </a:r>
            <a:r>
              <a:rPr lang="en-US" alt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altLang="el-GR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(</a:t>
            </a:r>
            <a:r>
              <a:rPr lang="el-GR" altLang="el-GR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των κεκλιμένων </a:t>
            </a:r>
            <a:r>
              <a:rPr lang="el-GR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επιπέδων</a:t>
            </a:r>
            <a:r>
              <a:rPr lang="en-US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)</a:t>
            </a:r>
            <a:endParaRPr lang="el-GR" altLang="el-GR" sz="24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cxnSp>
        <p:nvCxnSpPr>
          <p:cNvPr id="11" name="Ευθεία γραμμή σύνδεσης 10"/>
          <p:cNvCxnSpPr>
            <a:stCxn id="20" idx="2"/>
            <a:endCxn id="22" idx="7"/>
          </p:cNvCxnSpPr>
          <p:nvPr/>
        </p:nvCxnSpPr>
        <p:spPr>
          <a:xfrm>
            <a:off x="9526745" y="2767808"/>
            <a:ext cx="1554581" cy="827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845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6" grpId="0"/>
      <p:bldP spid="17" grpId="0"/>
      <p:bldP spid="19" grpId="0"/>
      <p:bldP spid="20" grpId="0" animBg="1"/>
      <p:bldP spid="22" grpId="0" animBg="1"/>
      <p:bldP spid="2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Μερκ. Παναγιωτόπουλος - Φυσικός                      </a:t>
            </a:r>
            <a:r>
              <a:rPr lang="en-US"/>
              <a:t>www.merkopanas.blogspot.gr</a:t>
            </a:r>
            <a:endParaRPr lang="el-GR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25664-FB44-419D-AD36-1623A37802F7}" type="slidenum">
              <a:rPr lang="el-GR"/>
              <a:pPr>
                <a:defRPr/>
              </a:pPr>
              <a:t>40</a:t>
            </a:fld>
            <a:endParaRPr lang="el-GR"/>
          </a:p>
        </p:txBody>
      </p:sp>
      <p:grpSp>
        <p:nvGrpSpPr>
          <p:cNvPr id="4" name="Ομάδα 3"/>
          <p:cNvGrpSpPr/>
          <p:nvPr/>
        </p:nvGrpSpPr>
        <p:grpSpPr>
          <a:xfrm>
            <a:off x="605791" y="151618"/>
            <a:ext cx="10778490" cy="5987563"/>
            <a:chOff x="605791" y="151618"/>
            <a:chExt cx="10778490" cy="5987563"/>
          </a:xfrm>
        </p:grpSpPr>
        <p:sp>
          <p:nvSpPr>
            <p:cNvPr id="56327" name="Rectangle 7"/>
            <p:cNvSpPr>
              <a:spLocks noChangeArrowheads="1"/>
            </p:cNvSpPr>
            <p:nvPr/>
          </p:nvSpPr>
          <p:spPr bwMode="auto">
            <a:xfrm>
              <a:off x="605791" y="151618"/>
              <a:ext cx="10778490" cy="3970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l-GR" altLang="el-GR" sz="2400" b="1" dirty="0"/>
                <a:t>*12. </a:t>
              </a:r>
              <a:r>
                <a:rPr lang="el-GR" altLang="el-GR" sz="2400" b="1" dirty="0" smtClean="0"/>
                <a:t> </a:t>
              </a:r>
              <a:r>
                <a:rPr lang="el-GR" altLang="el-GR" sz="2400" dirty="0" smtClean="0"/>
                <a:t>Τα </a:t>
              </a:r>
              <a:r>
                <a:rPr lang="el-GR" altLang="el-GR" sz="2400" dirty="0"/>
                <a:t>σώματα της εικόνας έχουν μάζες </a:t>
              </a:r>
              <a:r>
                <a:rPr lang="el-GR" altLang="el-GR" sz="2400" i="1" dirty="0" smtClean="0"/>
                <a:t>m</a:t>
              </a:r>
              <a:r>
                <a:rPr lang="el-GR" altLang="el-GR" sz="2400" baseline="-25000" dirty="0" smtClean="0"/>
                <a:t>1 </a:t>
              </a:r>
              <a:r>
                <a:rPr lang="el-GR" altLang="el-GR" sz="2400" dirty="0" smtClean="0"/>
                <a:t>= </a:t>
              </a:r>
              <a:r>
                <a:rPr lang="el-GR" altLang="el-GR" sz="2400" dirty="0"/>
                <a:t>8kg </a:t>
              </a:r>
              <a:r>
                <a:rPr lang="el-GR" altLang="el-GR" sz="2400" dirty="0" smtClean="0"/>
                <a:t>και </a:t>
              </a:r>
              <a:r>
                <a:rPr lang="el-GR" altLang="el-GR" sz="2400" i="1" dirty="0" smtClean="0"/>
                <a:t>m</a:t>
              </a:r>
              <a:r>
                <a:rPr lang="el-GR" altLang="el-GR" sz="2400" baseline="-25000" dirty="0" smtClean="0"/>
                <a:t>2 </a:t>
              </a:r>
              <a:r>
                <a:rPr lang="el-GR" altLang="el-GR" sz="2400" dirty="0" smtClean="0"/>
                <a:t>= </a:t>
              </a:r>
              <a:r>
                <a:rPr lang="el-GR" altLang="el-GR" sz="2400" dirty="0"/>
                <a:t>12kg. O συντελεστής τριβής του σώματος μάζας </a:t>
              </a:r>
              <a:r>
                <a:rPr lang="el-GR" altLang="el-GR" sz="2400" i="1" dirty="0"/>
                <a:t>m</a:t>
              </a:r>
              <a:r>
                <a:rPr lang="el-GR" altLang="el-GR" sz="2400" baseline="-25000" dirty="0"/>
                <a:t>2</a:t>
              </a:r>
              <a:r>
                <a:rPr lang="el-GR" altLang="el-GR" sz="2400" dirty="0"/>
                <a:t> με το δάπεδο είναι 0,25. </a:t>
              </a:r>
              <a:r>
                <a:rPr lang="el-GR" altLang="el-GR" sz="2400" dirty="0" err="1"/>
                <a:t>To</a:t>
              </a:r>
              <a:r>
                <a:rPr lang="el-GR" altLang="el-GR" sz="2400" dirty="0"/>
                <a:t> σύστημα αφήνεται ελεύθερο να κινηθεί.</a:t>
              </a:r>
            </a:p>
            <a:p>
              <a:pPr algn="just">
                <a:lnSpc>
                  <a:spcPct val="150000"/>
                </a:lnSpc>
              </a:pPr>
              <a:r>
                <a:rPr lang="el-GR" altLang="el-GR" sz="2400" b="1" dirty="0"/>
                <a:t>Α.</a:t>
              </a:r>
              <a:r>
                <a:rPr lang="el-GR" altLang="el-GR" sz="2400" dirty="0"/>
                <a:t>  Να σχεδιάσετε τις δυνάμεις που δέχεται κάθε σώμα.</a:t>
              </a:r>
            </a:p>
            <a:p>
              <a:pPr algn="just">
                <a:lnSpc>
                  <a:spcPct val="150000"/>
                </a:lnSpc>
              </a:pPr>
              <a:r>
                <a:rPr lang="el-GR" altLang="el-GR" sz="2400" b="1" dirty="0"/>
                <a:t>Β</a:t>
              </a:r>
              <a:r>
                <a:rPr lang="el-GR" altLang="el-GR" sz="2400" b="1" dirty="0" smtClean="0"/>
                <a:t>. </a:t>
              </a:r>
              <a:r>
                <a:rPr lang="el-GR" altLang="el-GR" sz="2400" dirty="0"/>
                <a:t> Να εφαρμόσετε το θεμελιώδη νόμο της Μηχανικής για κάθε σώμα.</a:t>
              </a:r>
            </a:p>
            <a:p>
              <a:pPr algn="just">
                <a:lnSpc>
                  <a:spcPct val="150000"/>
                </a:lnSpc>
              </a:pPr>
              <a:r>
                <a:rPr lang="el-GR" altLang="el-GR" sz="2400" b="1" dirty="0"/>
                <a:t>Γ.</a:t>
              </a:r>
              <a:r>
                <a:rPr lang="el-GR" altLang="el-GR" sz="2400" dirty="0"/>
                <a:t> </a:t>
              </a:r>
              <a:r>
                <a:rPr lang="el-GR" altLang="el-GR" sz="2400" dirty="0" smtClean="0"/>
                <a:t> Να </a:t>
              </a:r>
              <a:r>
                <a:rPr lang="el-GR" altLang="el-GR" sz="2400" dirty="0"/>
                <a:t>υπολογίσετε την τιμή της επιτάχυνσης με την οποία κινείται κάθε σώμα. Δίνεται: </a:t>
              </a:r>
              <a:r>
                <a:rPr lang="el-GR" altLang="el-GR" sz="2400" i="1" dirty="0"/>
                <a:t>g</a:t>
              </a:r>
              <a:r>
                <a:rPr lang="el-GR" altLang="el-GR" sz="2400" dirty="0"/>
                <a:t> = 10m/s</a:t>
              </a:r>
              <a:r>
                <a:rPr lang="el-GR" altLang="el-GR" sz="2400" baseline="30000" dirty="0"/>
                <a:t>2</a:t>
              </a:r>
              <a:r>
                <a:rPr lang="el-GR" altLang="el-GR" sz="2400" dirty="0"/>
                <a:t>.</a:t>
              </a:r>
            </a:p>
          </p:txBody>
        </p:sp>
        <p:pic>
          <p:nvPicPr>
            <p:cNvPr id="56329" name="Picture 9" descr="Εικόνα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0450" y="3619818"/>
              <a:ext cx="2451100" cy="2519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9262745" y="3660271"/>
            <a:ext cx="1310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2,5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m/s</a:t>
            </a:r>
            <a:r>
              <a:rPr lang="el-GR" altLang="el-GR" sz="24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862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>
                <a:spLocks noChangeArrowheads="1"/>
              </p:cNvSpPr>
              <p:nvPr/>
            </p:nvSpPr>
            <p:spPr bwMode="auto">
              <a:xfrm>
                <a:off x="1135380" y="464535"/>
                <a:ext cx="9921240" cy="43011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l-GR" altLang="el-GR" sz="2400" b="1" dirty="0" smtClean="0"/>
                  <a:t>13.  </a:t>
                </a:r>
                <a:r>
                  <a:rPr lang="el-GR" altLang="el-GR" sz="2400" dirty="0" smtClean="0"/>
                  <a:t>Ένα </a:t>
                </a:r>
                <a:r>
                  <a:rPr lang="el-GR" altLang="el-GR" sz="2400" dirty="0"/>
                  <a:t>σώμα μάζας </a:t>
                </a:r>
                <a:r>
                  <a:rPr lang="el-GR" altLang="el-GR" sz="2400" i="1" dirty="0"/>
                  <a:t>m</a:t>
                </a:r>
                <a:r>
                  <a:rPr lang="el-GR" altLang="el-GR" sz="2400" dirty="0"/>
                  <a:t> = 1kg αφήνεται να </a:t>
                </a:r>
                <a:r>
                  <a:rPr lang="el-GR" altLang="el-GR" sz="2400" dirty="0" err="1"/>
                  <a:t>ολισθήσει</a:t>
                </a:r>
                <a:r>
                  <a:rPr lang="el-GR" altLang="el-GR" sz="2400" dirty="0"/>
                  <a:t> από την κορυφή ενός κεκλιμένου επιπέδου γωνίας κλίσης  </a:t>
                </a:r>
                <a:r>
                  <a:rPr lang="el-GR" altLang="el-GR" sz="2400" i="1" dirty="0" smtClean="0"/>
                  <a:t>φ </a:t>
                </a:r>
                <a:r>
                  <a:rPr lang="el-GR" altLang="el-GR" sz="2400" dirty="0"/>
                  <a:t>= 30</a:t>
                </a:r>
                <a:r>
                  <a:rPr lang="el-GR" altLang="el-GR" sz="2400" baseline="30000" dirty="0"/>
                  <a:t>ο</a:t>
                </a:r>
                <a:r>
                  <a:rPr lang="el-GR" altLang="el-GR" sz="2400" dirty="0"/>
                  <a:t>. O συντελεστής τριβής σώματος - δαπέδου είναι  </a:t>
                </a:r>
                <a:r>
                  <a:rPr lang="el-GR" altLang="el-GR" sz="2400" dirty="0" smtClean="0"/>
                  <a:t>μ </a:t>
                </a:r>
                <a:r>
                  <a:rPr lang="el-GR" altLang="el-GR" sz="2400" dirty="0"/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altLang="el-GR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l-GR" altLang="el-GR" sz="240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l-GR" altLang="el-GR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l-GR" altLang="el-GR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l-GR" altLang="el-GR" sz="2400" dirty="0" smtClean="0"/>
                  <a:t> .</a:t>
                </a:r>
                <a:r>
                  <a:rPr lang="el-GR" altLang="el-GR" sz="2400" dirty="0"/>
                  <a:t> 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l-GR" altLang="el-GR" sz="2400" b="1" dirty="0"/>
                  <a:t>Α.</a:t>
                </a:r>
                <a:r>
                  <a:rPr lang="el-GR" altLang="el-GR" sz="2400" dirty="0"/>
                  <a:t>  Να σχεδιάσετε τις δυνάμεις που </a:t>
                </a:r>
                <a:r>
                  <a:rPr lang="el-GR" altLang="el-GR" sz="2400" dirty="0" smtClean="0"/>
                  <a:t>δ</a:t>
                </a:r>
                <a:r>
                  <a:rPr lang="el-GR" altLang="el-GR" sz="2400" dirty="0"/>
                  <a:t>έ</a:t>
                </a:r>
                <a:r>
                  <a:rPr lang="el-GR" altLang="el-GR" sz="2400" dirty="0" smtClean="0"/>
                  <a:t>χεται </a:t>
                </a:r>
                <a:r>
                  <a:rPr lang="el-GR" altLang="el-GR" sz="2400" dirty="0"/>
                  <a:t>το σώμα.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l-GR" altLang="el-GR" sz="2400" b="1" dirty="0"/>
                  <a:t>Β. </a:t>
                </a:r>
                <a:r>
                  <a:rPr lang="el-GR" altLang="el-GR" sz="2400" dirty="0"/>
                  <a:t> Να υπολογίσετε τη δύναμη της τριβής.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l-GR" altLang="el-GR" sz="2400" b="1" dirty="0"/>
                  <a:t>Γ.</a:t>
                </a:r>
                <a:r>
                  <a:rPr lang="el-GR" altLang="el-GR" sz="2400" dirty="0"/>
                  <a:t>  Να υπολογίσετε το διάστημα που διανύει το σώμα σε 1s. </a:t>
                </a:r>
                <a:endParaRPr lang="el-GR" altLang="el-GR" sz="2400" dirty="0" smtClean="0"/>
              </a:p>
              <a:p>
                <a:pPr algn="just">
                  <a:lnSpc>
                    <a:spcPct val="150000"/>
                  </a:lnSpc>
                </a:pPr>
                <a:r>
                  <a:rPr lang="el-GR" altLang="el-GR" sz="2400" dirty="0" smtClean="0"/>
                  <a:t>Δίνεται</a:t>
                </a:r>
                <a:r>
                  <a:rPr lang="el-GR" altLang="el-GR" sz="2400" dirty="0"/>
                  <a:t>: </a:t>
                </a:r>
                <a:r>
                  <a:rPr lang="el-GR" altLang="el-GR" sz="2400" i="1" dirty="0"/>
                  <a:t>g</a:t>
                </a:r>
                <a:r>
                  <a:rPr lang="el-GR" altLang="el-GR" sz="2400" dirty="0"/>
                  <a:t> = 10m/s</a:t>
                </a:r>
                <a:r>
                  <a:rPr lang="el-GR" altLang="el-GR" sz="2400" baseline="30000" dirty="0"/>
                  <a:t>2</a:t>
                </a:r>
                <a:r>
                  <a:rPr lang="el-GR" altLang="el-GR" sz="2400" dirty="0"/>
                  <a:t>.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5380" y="464535"/>
                <a:ext cx="9921240" cy="4301114"/>
              </a:xfrm>
              <a:prstGeom prst="rect">
                <a:avLst/>
              </a:prstGeom>
              <a:blipFill>
                <a:blip r:embed="rId2"/>
                <a:stretch>
                  <a:fillRect l="-921" r="-921" b="-141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9161780" y="3737610"/>
            <a:ext cx="1090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1,25m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6889559" y="3158914"/>
            <a:ext cx="7777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2,5Ν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42512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024188" y="1952308"/>
            <a:ext cx="6382702" cy="1031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alt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Ερωτήσεις </a:t>
            </a:r>
            <a:r>
              <a:rPr lang="el-GR" altLang="el-GR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εκτός </a:t>
            </a:r>
            <a:r>
              <a:rPr lang="el-GR" alt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του </a:t>
            </a:r>
            <a:r>
              <a:rPr lang="el-GR" altLang="el-GR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βιβλίου</a:t>
            </a:r>
            <a:endParaRPr lang="el-GR" altLang="el-GR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89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1390650" y="481668"/>
            <a:ext cx="931926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altLang="el-GR" sz="2400" b="1" dirty="0"/>
              <a:t>1.</a:t>
            </a:r>
            <a:r>
              <a:rPr lang="el-GR" altLang="el-GR" sz="2400" dirty="0"/>
              <a:t>  </a:t>
            </a:r>
            <a:r>
              <a:rPr lang="el-GR" altLang="el-GR" sz="2400" dirty="0" smtClean="0"/>
              <a:t> Ένα </a:t>
            </a:r>
            <a:r>
              <a:rPr lang="el-GR" altLang="el-GR" sz="2400" dirty="0"/>
              <a:t>σώμα κινείται σε οριζόντιο επίπεδο. Η μοναδική δύναμη που δρα στο σώμα κατά τη διεύθυνση της κίνησής του είναι η τριβή ολίσθησης. Τότε το σώμα θα κινείται</a:t>
            </a:r>
          </a:p>
          <a:p>
            <a:pPr algn="just">
              <a:lnSpc>
                <a:spcPct val="150000"/>
              </a:lnSpc>
            </a:pPr>
            <a:r>
              <a:rPr lang="el-GR" altLang="el-GR" sz="2400" b="1" dirty="0"/>
              <a:t>α. </a:t>
            </a:r>
            <a:r>
              <a:rPr lang="el-GR" altLang="el-GR" sz="2400" dirty="0"/>
              <a:t>  με ευθύγραμμη ομαλή κίνηση.</a:t>
            </a:r>
          </a:p>
          <a:p>
            <a:pPr algn="just">
              <a:lnSpc>
                <a:spcPct val="150000"/>
              </a:lnSpc>
            </a:pPr>
            <a:r>
              <a:rPr lang="el-GR" altLang="el-GR" sz="2400" b="1" dirty="0"/>
              <a:t>β.</a:t>
            </a:r>
            <a:r>
              <a:rPr lang="el-GR" altLang="el-GR" sz="2400" dirty="0"/>
              <a:t>   με ευθύγραμμη ομαλά επιταχυνόμενη κίνηση.</a:t>
            </a:r>
          </a:p>
          <a:p>
            <a:pPr algn="just">
              <a:lnSpc>
                <a:spcPct val="150000"/>
              </a:lnSpc>
            </a:pPr>
            <a:r>
              <a:rPr lang="el-GR" altLang="el-GR" sz="2400" b="1" dirty="0"/>
              <a:t>γ.</a:t>
            </a:r>
            <a:r>
              <a:rPr lang="el-GR" altLang="el-GR" sz="2400" dirty="0"/>
              <a:t>   με ευθύγραμμη ομαλά επιβραδυνόμενη κίνηση.</a:t>
            </a:r>
          </a:p>
          <a:p>
            <a:pPr algn="just">
              <a:lnSpc>
                <a:spcPct val="150000"/>
              </a:lnSpc>
            </a:pPr>
            <a:r>
              <a:rPr lang="el-GR" altLang="el-GR" sz="2400" b="1" dirty="0"/>
              <a:t>δ.</a:t>
            </a:r>
            <a:r>
              <a:rPr lang="el-GR" altLang="el-GR" sz="2400" dirty="0"/>
              <a:t>   με σταθερή ταχύτητα.</a:t>
            </a:r>
          </a:p>
        </p:txBody>
      </p:sp>
      <p:sp>
        <p:nvSpPr>
          <p:cNvPr id="5" name="Oval 7"/>
          <p:cNvSpPr>
            <a:spLocks noChangeArrowheads="1"/>
          </p:cNvSpPr>
          <p:nvPr/>
        </p:nvSpPr>
        <p:spPr bwMode="auto">
          <a:xfrm>
            <a:off x="1390650" y="3399155"/>
            <a:ext cx="431800" cy="431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4550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1257300" y="607398"/>
            <a:ext cx="986409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b="1" dirty="0"/>
              <a:t>2</a:t>
            </a:r>
            <a:r>
              <a:rPr lang="el-GR" sz="2400" b="1" dirty="0" smtClean="0"/>
              <a:t>.  </a:t>
            </a:r>
            <a:r>
              <a:rPr lang="el-GR" sz="2400" dirty="0" smtClean="0"/>
              <a:t>Δύο </a:t>
            </a:r>
            <a:r>
              <a:rPr lang="el-GR" sz="2400" dirty="0"/>
              <a:t>σώματα Κ και Λ κινούνται στο ίδιο δάπεδο με το οποίο παρουσιάζουν τον ίδιο συντελεστή τριβής και έχουν το ίδιο βάρος. Αν το σώμα Κ κινείται με μεγαλύτερη ταχύτητα από το Λ, τότε για την τριβή ολίσθησης που δέχεται κάθε σώμα θα ισχύει</a:t>
            </a:r>
          </a:p>
          <a:p>
            <a:pPr>
              <a:lnSpc>
                <a:spcPct val="150000"/>
              </a:lnSpc>
            </a:pPr>
            <a:r>
              <a:rPr lang="el-GR" sz="2400" b="1" dirty="0"/>
              <a:t>α.  </a:t>
            </a:r>
            <a:r>
              <a:rPr lang="el-GR" sz="2400" i="1" dirty="0"/>
              <a:t>T</a:t>
            </a:r>
            <a:r>
              <a:rPr lang="el-GR" sz="2400" baseline="-25000" dirty="0"/>
              <a:t>K</a:t>
            </a:r>
            <a:r>
              <a:rPr lang="el-GR" sz="2400" dirty="0"/>
              <a:t> = </a:t>
            </a:r>
            <a:r>
              <a:rPr lang="el-GR" sz="2400" i="1" dirty="0"/>
              <a:t>T</a:t>
            </a:r>
            <a:r>
              <a:rPr lang="el-GR" sz="2400" baseline="-25000" dirty="0"/>
              <a:t>Λ</a:t>
            </a:r>
            <a:r>
              <a:rPr lang="el-GR" sz="2400" dirty="0"/>
              <a:t>.           </a:t>
            </a:r>
            <a:r>
              <a:rPr lang="el-GR" sz="2400" b="1" dirty="0"/>
              <a:t> </a:t>
            </a:r>
            <a:r>
              <a:rPr lang="el-GR" sz="2400" b="1" dirty="0" smtClean="0"/>
              <a:t>            β</a:t>
            </a:r>
            <a:r>
              <a:rPr lang="el-GR" sz="2400" b="1" dirty="0"/>
              <a:t>.   </a:t>
            </a:r>
            <a:r>
              <a:rPr lang="el-GR" sz="2400" i="1" dirty="0"/>
              <a:t>T</a:t>
            </a:r>
            <a:r>
              <a:rPr lang="el-GR" sz="2400" baseline="-25000" dirty="0"/>
              <a:t>K</a:t>
            </a:r>
            <a:r>
              <a:rPr lang="el-GR" sz="2400" dirty="0"/>
              <a:t> ≠ </a:t>
            </a:r>
            <a:r>
              <a:rPr lang="el-GR" sz="2400" i="1" dirty="0"/>
              <a:t>T</a:t>
            </a:r>
            <a:r>
              <a:rPr lang="el-GR" sz="2400" baseline="-25000" dirty="0"/>
              <a:t>Λ</a:t>
            </a:r>
            <a:r>
              <a:rPr lang="el-GR" sz="2400" dirty="0"/>
              <a:t>.        </a:t>
            </a:r>
            <a:r>
              <a:rPr lang="el-GR" sz="2400" dirty="0" smtClean="0"/>
              <a:t>             </a:t>
            </a:r>
            <a:r>
              <a:rPr lang="el-GR" sz="2400" b="1" dirty="0"/>
              <a:t>γ.  </a:t>
            </a:r>
            <a:r>
              <a:rPr lang="el-GR" sz="2400" i="1" dirty="0"/>
              <a:t>T</a:t>
            </a:r>
            <a:r>
              <a:rPr lang="el-GR" sz="2400" baseline="-25000" dirty="0"/>
              <a:t>K</a:t>
            </a:r>
            <a:r>
              <a:rPr lang="el-GR" sz="2400" dirty="0"/>
              <a:t> &lt; </a:t>
            </a:r>
            <a:r>
              <a:rPr lang="el-GR" sz="2400" i="1" dirty="0"/>
              <a:t>T</a:t>
            </a:r>
            <a:r>
              <a:rPr lang="el-GR" sz="2400" baseline="-25000" dirty="0"/>
              <a:t>Λ</a:t>
            </a:r>
            <a:r>
              <a:rPr lang="el-GR" sz="2400" dirty="0"/>
              <a:t>.          </a:t>
            </a:r>
            <a:r>
              <a:rPr lang="el-GR" sz="2400" dirty="0" smtClean="0"/>
              <a:t>          </a:t>
            </a:r>
            <a:r>
              <a:rPr lang="el-GR" sz="2400" b="1" dirty="0"/>
              <a:t>δ.  </a:t>
            </a:r>
            <a:r>
              <a:rPr lang="el-GR" sz="2400" i="1" dirty="0"/>
              <a:t>T</a:t>
            </a:r>
            <a:r>
              <a:rPr lang="el-GR" sz="2400" baseline="-25000" dirty="0"/>
              <a:t>K</a:t>
            </a:r>
            <a:r>
              <a:rPr lang="el-GR" sz="2400" dirty="0"/>
              <a:t> &gt; </a:t>
            </a:r>
            <a:r>
              <a:rPr lang="el-GR" sz="2400" i="1" dirty="0"/>
              <a:t>T</a:t>
            </a:r>
            <a:r>
              <a:rPr lang="el-GR" sz="2400" baseline="-25000" dirty="0"/>
              <a:t>Λ</a:t>
            </a:r>
            <a:r>
              <a:rPr lang="el-GR" sz="2400" dirty="0"/>
              <a:t>.                                                    </a:t>
            </a:r>
          </a:p>
        </p:txBody>
      </p:sp>
      <p:sp>
        <p:nvSpPr>
          <p:cNvPr id="5" name="Oval 9"/>
          <p:cNvSpPr>
            <a:spLocks noChangeArrowheads="1"/>
          </p:cNvSpPr>
          <p:nvPr/>
        </p:nvSpPr>
        <p:spPr bwMode="auto">
          <a:xfrm>
            <a:off x="1257300" y="2957830"/>
            <a:ext cx="431800" cy="431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3412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638810" y="5376128"/>
            <a:ext cx="431800" cy="425767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grpSp>
        <p:nvGrpSpPr>
          <p:cNvPr id="19" name="Ομάδα 18"/>
          <p:cNvGrpSpPr/>
          <p:nvPr/>
        </p:nvGrpSpPr>
        <p:grpSpPr>
          <a:xfrm>
            <a:off x="697230" y="688177"/>
            <a:ext cx="10633710" cy="5113718"/>
            <a:chOff x="697230" y="688177"/>
            <a:chExt cx="10633710" cy="5113718"/>
          </a:xfrm>
        </p:grpSpPr>
        <p:grpSp>
          <p:nvGrpSpPr>
            <p:cNvPr id="15" name="Ομάδα 14"/>
            <p:cNvGrpSpPr/>
            <p:nvPr/>
          </p:nvGrpSpPr>
          <p:grpSpPr>
            <a:xfrm>
              <a:off x="697230" y="708727"/>
              <a:ext cx="10633710" cy="5093168"/>
              <a:chOff x="697230" y="708727"/>
              <a:chExt cx="10633710" cy="5093168"/>
            </a:xfrm>
          </p:grpSpPr>
          <p:grpSp>
            <p:nvGrpSpPr>
              <p:cNvPr id="5" name="Group 12"/>
              <p:cNvGrpSpPr>
                <a:grpSpLocks/>
              </p:cNvGrpSpPr>
              <p:nvPr/>
            </p:nvGrpSpPr>
            <p:grpSpPr bwMode="auto">
              <a:xfrm>
                <a:off x="3634814" y="708727"/>
                <a:ext cx="4758541" cy="1030288"/>
                <a:chOff x="966" y="1812"/>
                <a:chExt cx="2662" cy="649"/>
              </a:xfrm>
            </p:grpSpPr>
            <p:sp>
              <p:nvSpPr>
                <p:cNvPr id="7" name="AutoShape 4" descr="Λευκό μάρμαρο"/>
                <p:cNvSpPr>
                  <a:spLocks noChangeArrowheads="1"/>
                </p:cNvSpPr>
                <p:nvPr/>
              </p:nvSpPr>
              <p:spPr bwMode="auto">
                <a:xfrm>
                  <a:off x="966" y="1885"/>
                  <a:ext cx="1152" cy="576"/>
                </a:xfrm>
                <a:prstGeom prst="rtTriangle">
                  <a:avLst/>
                </a:prstGeom>
                <a:blipFill dpi="0" rotWithShape="1">
                  <a:blip r:embed="rId2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8" name="AutoShape 6" descr="Λευκό μάρμαρο"/>
                <p:cNvSpPr>
                  <a:spLocks noChangeArrowheads="1"/>
                </p:cNvSpPr>
                <p:nvPr/>
              </p:nvSpPr>
              <p:spPr bwMode="auto">
                <a:xfrm>
                  <a:off x="2478" y="1885"/>
                  <a:ext cx="1150" cy="576"/>
                </a:xfrm>
                <a:prstGeom prst="rtTriangle">
                  <a:avLst/>
                </a:prstGeom>
                <a:blipFill dpi="0" rotWithShape="1">
                  <a:blip r:embed="rId2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grpSp>
              <p:nvGrpSpPr>
                <p:cNvPr id="9" name="Group 11"/>
                <p:cNvGrpSpPr>
                  <a:grpSpLocks/>
                </p:cNvGrpSpPr>
                <p:nvPr/>
              </p:nvGrpSpPr>
              <p:grpSpPr bwMode="auto">
                <a:xfrm>
                  <a:off x="1177" y="1812"/>
                  <a:ext cx="1733" cy="292"/>
                  <a:chOff x="1177" y="1812"/>
                  <a:chExt cx="1733" cy="292"/>
                </a:xfrm>
              </p:grpSpPr>
              <p:sp>
                <p:nvSpPr>
                  <p:cNvPr id="10" name="Rectangle 5"/>
                  <p:cNvSpPr>
                    <a:spLocks noChangeArrowheads="1"/>
                  </p:cNvSpPr>
                  <p:nvPr/>
                </p:nvSpPr>
                <p:spPr bwMode="auto">
                  <a:xfrm rot="7146743">
                    <a:off x="1213" y="1866"/>
                    <a:ext cx="144" cy="216"/>
                  </a:xfrm>
                  <a:prstGeom prst="rect">
                    <a:avLst/>
                  </a:prstGeom>
                  <a:solidFill>
                    <a:srgbClr val="C0C0C0"/>
                  </a:solidFill>
                  <a:ln w="1905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1" name="Rectangle 7"/>
                  <p:cNvSpPr>
                    <a:spLocks noChangeArrowheads="1"/>
                  </p:cNvSpPr>
                  <p:nvPr/>
                </p:nvSpPr>
                <p:spPr bwMode="auto">
                  <a:xfrm rot="12393630">
                    <a:off x="2694" y="1812"/>
                    <a:ext cx="144" cy="213"/>
                  </a:xfrm>
                  <a:prstGeom prst="rect">
                    <a:avLst/>
                  </a:prstGeom>
                  <a:solidFill>
                    <a:srgbClr val="C0C0C0"/>
                  </a:solidFill>
                  <a:ln w="1905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grpSp>
                <p:nvGrpSpPr>
                  <p:cNvPr id="12" name="Group 10"/>
                  <p:cNvGrpSpPr>
                    <a:grpSpLocks/>
                  </p:cNvGrpSpPr>
                  <p:nvPr/>
                </p:nvGrpSpPr>
                <p:grpSpPr bwMode="auto">
                  <a:xfrm>
                    <a:off x="1199" y="1813"/>
                    <a:ext cx="1711" cy="291"/>
                    <a:chOff x="1199" y="1813"/>
                    <a:chExt cx="1711" cy="291"/>
                  </a:xfrm>
                </p:grpSpPr>
                <p:sp>
                  <p:nvSpPr>
                    <p:cNvPr id="13" name="Text Box 8"/>
                    <p:cNvSpPr txBox="1">
                      <a:spLocks noChangeArrowheads="1"/>
                    </p:cNvSpPr>
                    <p:nvPr/>
                  </p:nvSpPr>
                  <p:spPr bwMode="auto">
                    <a:xfrm rot="21374603">
                      <a:off x="1199" y="1888"/>
                      <a:ext cx="216" cy="21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C0C0C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r>
                        <a:rPr lang="en-US" altLang="el-GR" sz="1200" i="1" dirty="0"/>
                        <a:t>m</a:t>
                      </a:r>
                      <a:endParaRPr lang="en-US" altLang="el-GR" i="1" dirty="0"/>
                    </a:p>
                  </p:txBody>
                </p:sp>
                <p:sp>
                  <p:nvSpPr>
                    <p:cNvPr id="14" name="Text Box 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694" y="1813"/>
                      <a:ext cx="216" cy="21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C0C0C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r>
                        <a:rPr lang="en-US" altLang="el-GR" sz="1200" i="1"/>
                        <a:t>m</a:t>
                      </a:r>
                    </a:p>
                  </p:txBody>
                </p:sp>
              </p:grpSp>
            </p:grpSp>
          </p:grpSp>
          <p:sp>
            <p:nvSpPr>
              <p:cNvPr id="6" name="Rectangle 13"/>
              <p:cNvSpPr>
                <a:spLocks noChangeArrowheads="1"/>
              </p:cNvSpPr>
              <p:nvPr/>
            </p:nvSpPr>
            <p:spPr bwMode="auto">
              <a:xfrm>
                <a:off x="697230" y="2016243"/>
                <a:ext cx="10633710" cy="37856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l-GR" altLang="el-GR" sz="2000" b="1" dirty="0"/>
                  <a:t>3.</a:t>
                </a:r>
                <a:r>
                  <a:rPr lang="el-GR" altLang="el-GR" sz="2000" dirty="0"/>
                  <a:t> </a:t>
                </a:r>
                <a:r>
                  <a:rPr lang="el-GR" altLang="el-GR" sz="2000" dirty="0" smtClean="0"/>
                  <a:t> Ένα </a:t>
                </a:r>
                <a:r>
                  <a:rPr lang="el-GR" altLang="el-GR" sz="2000" dirty="0"/>
                  <a:t>σώμα με σχήμα ορθογώνιο παραλληλεπίπεδο που έχει μάζα </a:t>
                </a:r>
                <a:r>
                  <a:rPr lang="en-US" altLang="el-GR" sz="2000" i="1" dirty="0" smtClean="0"/>
                  <a:t>m</a:t>
                </a:r>
                <a:r>
                  <a:rPr lang="el-GR" altLang="el-GR" sz="2000" dirty="0"/>
                  <a:t>, όταν τοποθετείται με τη μεγάλη του πλευρά πάνω σε μια κεκλιμένη επιφάνεια παραμένει ακίνητο, ενώ όταν τοποθετείται με τη μικρή του πλευρά ολισθαίνει προς τα κάτω.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l-GR" altLang="el-GR" sz="2000" dirty="0"/>
                  <a:t>Η πιθανότερη εξήγηση του φαινομένου είναι ότι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l-GR" altLang="el-GR" sz="2000" b="1" dirty="0"/>
                  <a:t>α.</a:t>
                </a:r>
                <a:r>
                  <a:rPr lang="el-GR" altLang="el-GR" sz="2000" dirty="0"/>
                  <a:t>  το σώμα πάντα ολισθαίνει πιο εύκολα, όταν τοποθετείται όπως στη δεύτερη περίπτωση.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l-GR" altLang="el-GR" sz="2000" b="1" dirty="0"/>
                  <a:t>β.</a:t>
                </a:r>
                <a:r>
                  <a:rPr lang="el-GR" altLang="el-GR" sz="2000" dirty="0"/>
                  <a:t>  η δύναμη της τριβής είναι μικρότερη στη δεύτερη περίπτωση, γιατί η επιφάνεια είναι μικρότερη.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l-GR" altLang="el-GR" sz="2000" b="1" dirty="0"/>
                  <a:t>γ.</a:t>
                </a:r>
                <a:r>
                  <a:rPr lang="el-GR" altLang="el-GR" sz="2000" dirty="0"/>
                  <a:t> </a:t>
                </a:r>
                <a:r>
                  <a:rPr lang="el-GR" altLang="el-GR" sz="2000" dirty="0" smtClean="0"/>
                  <a:t> η </a:t>
                </a:r>
                <a:r>
                  <a:rPr lang="el-GR" altLang="el-GR" sz="2000" dirty="0"/>
                  <a:t>κάθετη στην επιφάνεια αντίδραση από το επίπεδο είναι μικρότερη στη δεύτερη περίπτωση.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l-GR" altLang="el-GR" sz="2000" b="1" dirty="0"/>
                  <a:t>δ</a:t>
                </a:r>
                <a:r>
                  <a:rPr lang="el-GR" altLang="el-GR" sz="2000" b="1" dirty="0" smtClean="0"/>
                  <a:t>. </a:t>
                </a:r>
                <a:r>
                  <a:rPr lang="el-GR" altLang="el-GR" sz="2000" dirty="0" smtClean="0"/>
                  <a:t> </a:t>
                </a:r>
                <a:r>
                  <a:rPr lang="el-GR" altLang="el-GR" sz="2000" dirty="0"/>
                  <a:t>η μικρή πλευρά του σώματος είναι περισσότερο λεία από τη μεγάλη.</a:t>
                </a:r>
              </a:p>
            </p:txBody>
          </p:sp>
        </p:grpSp>
        <p:cxnSp>
          <p:nvCxnSpPr>
            <p:cNvPr id="18" name="Ευθύγραμμο βέλος σύνδεσης 17"/>
            <p:cNvCxnSpPr/>
            <p:nvPr/>
          </p:nvCxnSpPr>
          <p:spPr>
            <a:xfrm>
              <a:off x="7171888" y="688177"/>
              <a:ext cx="334010" cy="1881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3919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188720" y="578833"/>
            <a:ext cx="990981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altLang="el-GR" sz="2400" b="1" dirty="0"/>
              <a:t>4</a:t>
            </a:r>
            <a:r>
              <a:rPr lang="el-GR" altLang="el-GR" sz="2400" b="1" dirty="0" smtClean="0"/>
              <a:t>. </a:t>
            </a:r>
            <a:r>
              <a:rPr lang="el-GR" altLang="el-GR" sz="2400" dirty="0" smtClean="0"/>
              <a:t> </a:t>
            </a:r>
            <a:r>
              <a:rPr lang="el-GR" altLang="el-GR" sz="2400" dirty="0"/>
              <a:t>Ένα τούβλο ολισθαίνει πάνω σε μια οριζόντια επιφάνεια. Ποιο από τα παρακάτω έχει ως αποτέλεσμα την αύξηση της τριβής ολίσθησης;</a:t>
            </a:r>
          </a:p>
          <a:p>
            <a:pPr algn="just">
              <a:lnSpc>
                <a:spcPct val="150000"/>
              </a:lnSpc>
            </a:pPr>
            <a:r>
              <a:rPr lang="el-GR" altLang="el-GR" sz="2400" b="1" dirty="0"/>
              <a:t>α.</a:t>
            </a:r>
            <a:r>
              <a:rPr lang="el-GR" altLang="el-GR" sz="2400" dirty="0"/>
              <a:t> Η αύξηση του εμβαδού της πλευράς με την οποία ακουμπάει το τούβλο στην οριζόντια επιφάνεια. </a:t>
            </a:r>
          </a:p>
          <a:p>
            <a:pPr algn="just">
              <a:lnSpc>
                <a:spcPct val="150000"/>
              </a:lnSpc>
            </a:pPr>
            <a:r>
              <a:rPr lang="el-GR" altLang="el-GR" sz="2400" b="1" dirty="0"/>
              <a:t>β.</a:t>
            </a:r>
            <a:r>
              <a:rPr lang="el-GR" altLang="el-GR" sz="2400" dirty="0"/>
              <a:t> Η ελάττωση του εμβαδού της πλευράς με την οποία ακουμπάει το τούβλο στην οριζόντια επιφάνεια.</a:t>
            </a:r>
          </a:p>
          <a:p>
            <a:pPr algn="just">
              <a:lnSpc>
                <a:spcPct val="150000"/>
              </a:lnSpc>
            </a:pPr>
            <a:r>
              <a:rPr lang="el-GR" altLang="el-GR" sz="2400" b="1" dirty="0"/>
              <a:t>γ.</a:t>
            </a:r>
            <a:r>
              <a:rPr lang="el-GR" altLang="el-GR" sz="2400" dirty="0"/>
              <a:t>  Η τοποθέτηση ενός δεύτερου τούβλου πάνω στο πρώτο.</a:t>
            </a:r>
          </a:p>
          <a:p>
            <a:pPr algn="just">
              <a:lnSpc>
                <a:spcPct val="150000"/>
              </a:lnSpc>
            </a:pPr>
            <a:r>
              <a:rPr lang="el-GR" altLang="el-GR" sz="2400" b="1" dirty="0"/>
              <a:t>δ.</a:t>
            </a:r>
            <a:r>
              <a:rPr lang="el-GR" altLang="el-GR" sz="2400" dirty="0"/>
              <a:t>  Η ελάττωση της μάζας του τούβλου.</a:t>
            </a:r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1188720" y="4103005"/>
            <a:ext cx="388620" cy="38195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0194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" name="Ομάδα 8"/>
          <p:cNvGrpSpPr/>
          <p:nvPr/>
        </p:nvGrpSpPr>
        <p:grpSpPr>
          <a:xfrm>
            <a:off x="1280159" y="285917"/>
            <a:ext cx="9784081" cy="5720898"/>
            <a:chOff x="1280159" y="285917"/>
            <a:chExt cx="9784081" cy="5720898"/>
          </a:xfrm>
        </p:grpSpPr>
        <p:grpSp>
          <p:nvGrpSpPr>
            <p:cNvPr id="8" name="Ομάδα 7"/>
            <p:cNvGrpSpPr/>
            <p:nvPr/>
          </p:nvGrpSpPr>
          <p:grpSpPr>
            <a:xfrm>
              <a:off x="1280159" y="285917"/>
              <a:ext cx="9784081" cy="5707912"/>
              <a:chOff x="1280159" y="285917"/>
              <a:chExt cx="9784081" cy="5707912"/>
            </a:xfrm>
          </p:grpSpPr>
          <p:pic>
            <p:nvPicPr>
              <p:cNvPr id="4" name="Picture 4" descr="image002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74136" y="285917"/>
                <a:ext cx="3744912" cy="14573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ctangle 5"/>
                  <p:cNvSpPr>
                    <a:spLocks noChangeArrowheads="1"/>
                  </p:cNvSpPr>
                  <p:nvPr/>
                </p:nvSpPr>
                <p:spPr bwMode="auto">
                  <a:xfrm>
                    <a:off x="1280159" y="1693806"/>
                    <a:ext cx="9784081" cy="430002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bIns="0" anchor="ctr">
                    <a:spAutoFit/>
                  </a:bodyPr>
                  <a:lstStyle/>
                  <a:p>
                    <a:pPr algn="just">
                      <a:lnSpc>
                        <a:spcPct val="150000"/>
                      </a:lnSpc>
                    </a:pPr>
                    <a:r>
                      <a:rPr lang="el-GR" altLang="el-GR" sz="2000" b="1" dirty="0" smtClean="0"/>
                      <a:t>5.  </a:t>
                    </a:r>
                    <a:r>
                      <a:rPr lang="el-GR" altLang="el-GR" sz="2000" dirty="0"/>
                      <a:t>Το σώμα </a:t>
                    </a:r>
                    <a:r>
                      <a:rPr lang="el-GR" altLang="el-GR" sz="2000" dirty="0" smtClean="0"/>
                      <a:t>κινείται </a:t>
                    </a:r>
                    <a:r>
                      <a:rPr lang="el-GR" altLang="el-GR" sz="2000" dirty="0"/>
                      <a:t>ευθύγραμμα σε οριζόντιο επίπεδο με σταθερή ταχύτητα, υπό την επίδραση της σταθερής οριζόντιας </a:t>
                    </a:r>
                    <a:r>
                      <a:rPr lang="el-GR" altLang="el-GR" sz="2000" dirty="0" smtClean="0"/>
                      <a:t>δύναμης </a:t>
                    </a:r>
                    <a14:m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l-GR" altLang="el-GR" sz="20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l-GR" sz="20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oMath>
                    </a14:m>
                    <a:r>
                      <a:rPr lang="el-GR" altLang="el-GR" sz="2000" dirty="0" smtClean="0"/>
                      <a:t>. </a:t>
                    </a:r>
                    <a:r>
                      <a:rPr lang="el-GR" altLang="el-GR" sz="2000" dirty="0"/>
                      <a:t>Τη  στιγμή </a:t>
                    </a:r>
                    <a:r>
                      <a:rPr lang="el-GR" altLang="el-GR" sz="2000" i="1" dirty="0"/>
                      <a:t>t</a:t>
                    </a:r>
                    <a:r>
                      <a:rPr lang="el-GR" altLang="el-GR" sz="2000" baseline="-25000" dirty="0"/>
                      <a:t>1</a:t>
                    </a:r>
                    <a:r>
                      <a:rPr lang="el-GR" altLang="el-GR" sz="2000" dirty="0"/>
                      <a:t> ασκούμε στο σώμα και μια άλλη κατακόρυφη δύναμη </a:t>
                    </a:r>
                    <a14:m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l-GR" altLang="el-GR" sz="20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l-GR" sz="20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oMath>
                    </a14:m>
                    <a:r>
                      <a:rPr lang="el-GR" altLang="el-GR" sz="2000" baseline="-25000" dirty="0" smtClean="0"/>
                      <a:t>1</a:t>
                    </a:r>
                    <a:r>
                      <a:rPr lang="el-GR" altLang="el-GR" sz="2000" dirty="0"/>
                      <a:t> (πιέζουμε κατακόρυφα το σώμα).  Η κίνηση που θα εκτελέσει το σώμα στο εξής, θα είναι</a:t>
                    </a:r>
                  </a:p>
                  <a:p>
                    <a:pPr algn="just">
                      <a:lnSpc>
                        <a:spcPct val="150000"/>
                      </a:lnSpc>
                    </a:pPr>
                    <a:r>
                      <a:rPr lang="el-GR" altLang="el-GR" sz="2000" b="1" dirty="0"/>
                      <a:t>α. </a:t>
                    </a:r>
                    <a:r>
                      <a:rPr lang="el-GR" altLang="el-GR" sz="2000" dirty="0"/>
                      <a:t>  ευθύγραμμη ομαλή.</a:t>
                    </a:r>
                  </a:p>
                  <a:p>
                    <a:pPr algn="just">
                      <a:lnSpc>
                        <a:spcPct val="150000"/>
                      </a:lnSpc>
                    </a:pPr>
                    <a:r>
                      <a:rPr lang="el-GR" altLang="el-GR" sz="2000" b="1" dirty="0"/>
                      <a:t>β.</a:t>
                    </a:r>
                    <a:r>
                      <a:rPr lang="el-GR" altLang="el-GR" sz="2000" dirty="0"/>
                      <a:t>   ευθύγραμμη ομαλά επιταχυνόμενη.</a:t>
                    </a:r>
                  </a:p>
                  <a:p>
                    <a:pPr algn="just">
                      <a:lnSpc>
                        <a:spcPct val="150000"/>
                      </a:lnSpc>
                    </a:pPr>
                    <a:r>
                      <a:rPr lang="el-GR" altLang="el-GR" sz="2000" b="1" dirty="0"/>
                      <a:t>γ.</a:t>
                    </a:r>
                    <a:r>
                      <a:rPr lang="el-GR" altLang="el-GR" sz="2000" dirty="0"/>
                      <a:t>   ευθύγραμμη ομαλά επιβραδυνόμενη.</a:t>
                    </a:r>
                  </a:p>
                  <a:p>
                    <a:pPr algn="just">
                      <a:lnSpc>
                        <a:spcPct val="150000"/>
                      </a:lnSpc>
                    </a:pPr>
                    <a:r>
                      <a:rPr lang="el-GR" altLang="el-GR" sz="2000" b="1" dirty="0"/>
                      <a:t>δ.</a:t>
                    </a:r>
                    <a:r>
                      <a:rPr lang="el-GR" altLang="el-GR" sz="2000" dirty="0"/>
                      <a:t>   να σταματήσει αμέσως την κίνησή του.</a:t>
                    </a:r>
                  </a:p>
                  <a:p>
                    <a:pPr algn="just">
                      <a:lnSpc>
                        <a:spcPct val="150000"/>
                      </a:lnSpc>
                    </a:pPr>
                    <a:r>
                      <a:rPr lang="el-GR" altLang="el-GR" sz="2000" dirty="0"/>
                      <a:t>Να δικαιολογήσετε την επιλογή σας.</a:t>
                    </a:r>
                  </a:p>
                </p:txBody>
              </p:sp>
            </mc:Choice>
            <mc:Fallback xmlns="">
              <p:sp>
                <p:nvSpPr>
                  <p:cNvPr id="5" name="Rectangle 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280159" y="1693806"/>
                    <a:ext cx="9784081" cy="4300023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623" r="-623" b="-2128"/>
                    </a:stretch>
                  </a:blipFill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el-G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8289636" y="5670265"/>
              <a:ext cx="2647538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altLang="el-GR" sz="1600" dirty="0"/>
                <a:t>του Δ. </a:t>
              </a:r>
              <a:r>
                <a:rPr lang="el-GR" altLang="el-GR" sz="1600" dirty="0" smtClean="0"/>
                <a:t>Μάργαρη από </a:t>
              </a:r>
              <a:r>
                <a:rPr lang="en-US" altLang="el-GR" sz="1600" dirty="0" err="1" smtClean="0"/>
                <a:t>ylikonet</a:t>
              </a:r>
              <a:endParaRPr lang="en-US" altLang="el-GR" sz="1600" dirty="0"/>
            </a:p>
          </p:txBody>
        </p:sp>
      </p:grpSp>
      <p:sp>
        <p:nvSpPr>
          <p:cNvPr id="7" name="Oval 9"/>
          <p:cNvSpPr>
            <a:spLocks noChangeArrowheads="1"/>
          </p:cNvSpPr>
          <p:nvPr/>
        </p:nvSpPr>
        <p:spPr bwMode="auto">
          <a:xfrm>
            <a:off x="1216151" y="4711446"/>
            <a:ext cx="392429" cy="39090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3127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5" name="Ομάδα 24"/>
          <p:cNvGrpSpPr/>
          <p:nvPr/>
        </p:nvGrpSpPr>
        <p:grpSpPr>
          <a:xfrm>
            <a:off x="986790" y="191874"/>
            <a:ext cx="10218420" cy="6001643"/>
            <a:chOff x="986790" y="191874"/>
            <a:chExt cx="10218420" cy="6001643"/>
          </a:xfrm>
        </p:grpSpPr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986790" y="191874"/>
              <a:ext cx="10218420" cy="40626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l-GR" altLang="el-GR" sz="2000" b="1" dirty="0" smtClean="0"/>
                <a:t>6</a:t>
              </a:r>
              <a:r>
                <a:rPr lang="en-US" altLang="el-GR" sz="2000" b="1" dirty="0" smtClean="0"/>
                <a:t>.  Α</a:t>
              </a:r>
              <a:r>
                <a:rPr lang="en-US" altLang="el-GR" sz="2000" b="1" dirty="0"/>
                <a:t>.  </a:t>
              </a:r>
              <a:r>
                <a:rPr lang="en-US" altLang="el-GR" sz="2000" dirty="0" err="1"/>
                <a:t>Αφήνουμε</a:t>
              </a:r>
              <a:r>
                <a:rPr lang="en-US" altLang="el-GR" sz="2000" dirty="0"/>
                <a:t> </a:t>
              </a:r>
              <a:r>
                <a:rPr lang="en-US" altLang="el-GR" sz="2000" dirty="0" err="1"/>
                <a:t>έν</a:t>
              </a:r>
              <a:r>
                <a:rPr lang="en-US" altLang="el-GR" sz="2000" dirty="0"/>
                <a:t>α σώμα πάνω στο επίπεδο του σχήματος (α) και ηρεμεί</a:t>
              </a:r>
              <a:r>
                <a:rPr lang="el-GR" altLang="el-GR" sz="2000" dirty="0"/>
                <a:t>. Αν αφήσουμε</a:t>
              </a:r>
              <a:r>
                <a:rPr lang="en-US" altLang="el-GR" sz="2000" dirty="0"/>
                <a:t> </a:t>
              </a:r>
              <a:r>
                <a:rPr lang="el-GR" altLang="el-GR" sz="2000" dirty="0"/>
                <a:t>το ίδιο σώμα</a:t>
              </a:r>
              <a:r>
                <a:rPr lang="en-US" altLang="el-GR" sz="2000" dirty="0"/>
                <a:t> </a:t>
              </a:r>
              <a:r>
                <a:rPr lang="en-US" altLang="el-GR" sz="2000" dirty="0" err="1"/>
                <a:t>στο</a:t>
              </a:r>
              <a:r>
                <a:rPr lang="en-US" altLang="el-GR" sz="2000" dirty="0"/>
                <a:t> επίπ</a:t>
              </a:r>
              <a:r>
                <a:rPr lang="en-US" altLang="el-GR" sz="2000" dirty="0" err="1"/>
                <a:t>εδο</a:t>
              </a:r>
              <a:r>
                <a:rPr lang="en-US" altLang="el-GR" sz="2000" dirty="0"/>
                <a:t> </a:t>
              </a:r>
              <a:r>
                <a:rPr lang="el-GR" altLang="el-GR" sz="2000" dirty="0"/>
                <a:t>του σχήματος </a:t>
              </a:r>
              <a:r>
                <a:rPr lang="en-US" altLang="el-GR" sz="2000" dirty="0"/>
                <a:t>(β) α</a:t>
              </a:r>
              <a:r>
                <a:rPr lang="en-US" altLang="el-GR" sz="2000" dirty="0" err="1"/>
                <a:t>ρχίζει</a:t>
              </a:r>
              <a:r>
                <a:rPr lang="en-US" altLang="el-GR" sz="2000" dirty="0"/>
                <a:t> να </a:t>
              </a:r>
              <a:r>
                <a:rPr lang="el-GR" altLang="el-GR" sz="2000" dirty="0"/>
                <a:t>ολισθαίνει</a:t>
              </a:r>
              <a:r>
                <a:rPr lang="en-US" altLang="el-GR" sz="2000" dirty="0"/>
                <a:t> π</a:t>
              </a:r>
              <a:r>
                <a:rPr lang="en-US" altLang="el-GR" sz="2000" dirty="0" err="1"/>
                <a:t>ρος</a:t>
              </a:r>
              <a:r>
                <a:rPr lang="en-US" altLang="el-GR" sz="2000" dirty="0"/>
                <a:t> τα </a:t>
              </a:r>
              <a:r>
                <a:rPr lang="en-US" altLang="el-GR" sz="2000" dirty="0" err="1"/>
                <a:t>κάτω</a:t>
              </a:r>
              <a:r>
                <a:rPr lang="en-US" altLang="el-GR" sz="2000" dirty="0" smtClean="0"/>
                <a:t>.</a:t>
              </a:r>
            </a:p>
            <a:p>
              <a:pPr algn="just">
                <a:lnSpc>
                  <a:spcPct val="150000"/>
                </a:lnSpc>
              </a:pPr>
              <a:endParaRPr lang="en-US" altLang="el-GR" sz="2400" dirty="0" smtClean="0"/>
            </a:p>
            <a:p>
              <a:pPr algn="just">
                <a:lnSpc>
                  <a:spcPct val="150000"/>
                </a:lnSpc>
              </a:pPr>
              <a:endParaRPr lang="en-US" altLang="el-GR" sz="2800" dirty="0" smtClean="0"/>
            </a:p>
            <a:p>
              <a:pPr algn="just">
                <a:lnSpc>
                  <a:spcPct val="150000"/>
                </a:lnSpc>
              </a:pPr>
              <a:endParaRPr lang="en-US" altLang="el-GR" sz="2000" dirty="0" smtClean="0"/>
            </a:p>
            <a:p>
              <a:pPr algn="just">
                <a:lnSpc>
                  <a:spcPct val="150000"/>
                </a:lnSpc>
              </a:pPr>
              <a:r>
                <a:rPr lang="en-US" altLang="el-GR" sz="2000" b="1" dirty="0"/>
                <a:t>α.</a:t>
              </a:r>
              <a:r>
                <a:rPr lang="en-US" altLang="el-GR" sz="2000" dirty="0"/>
                <a:t>  </a:t>
              </a:r>
              <a:r>
                <a:rPr lang="en-US" altLang="el-GR" sz="2000" dirty="0" smtClean="0"/>
                <a:t> Η </a:t>
              </a:r>
              <a:r>
                <a:rPr lang="en-US" altLang="el-GR" sz="2000" dirty="0" err="1"/>
                <a:t>τρι</a:t>
              </a:r>
              <a:r>
                <a:rPr lang="en-US" altLang="el-GR" sz="2000" dirty="0"/>
                <a:t>βή είναι ίδια και στις δύο περιπτώσεις. </a:t>
              </a:r>
            </a:p>
            <a:p>
              <a:pPr algn="just">
                <a:lnSpc>
                  <a:spcPct val="150000"/>
                </a:lnSpc>
              </a:pPr>
              <a:r>
                <a:rPr lang="en-US" altLang="el-GR" sz="2000" b="1" dirty="0"/>
                <a:t>β.</a:t>
              </a:r>
              <a:r>
                <a:rPr lang="en-US" altLang="el-GR" sz="2000" dirty="0"/>
                <a:t>  </a:t>
              </a:r>
              <a:r>
                <a:rPr lang="en-US" altLang="el-GR" sz="2000" dirty="0" smtClean="0"/>
                <a:t> </a:t>
              </a:r>
              <a:r>
                <a:rPr lang="en-US" altLang="el-GR" sz="2000" dirty="0" err="1" smtClean="0"/>
                <a:t>Μεγ</a:t>
              </a:r>
              <a:r>
                <a:rPr lang="en-US" altLang="el-GR" sz="2000" dirty="0" smtClean="0"/>
                <a:t>αλύτερη </a:t>
              </a:r>
              <a:r>
                <a:rPr lang="en-US" altLang="el-GR" sz="2000" dirty="0"/>
                <a:t>τριβή ασκείται στο σώμα στο σχήμα (</a:t>
              </a:r>
              <a:r>
                <a:rPr lang="el-GR" altLang="el-GR" sz="2000" dirty="0"/>
                <a:t>α</a:t>
              </a:r>
              <a:r>
                <a:rPr lang="en-US" altLang="el-GR" sz="2000" dirty="0"/>
                <a:t>).</a:t>
              </a:r>
              <a:endParaRPr lang="el-GR" altLang="el-GR" sz="2000" dirty="0"/>
            </a:p>
            <a:p>
              <a:pPr algn="just">
                <a:lnSpc>
                  <a:spcPct val="150000"/>
                </a:lnSpc>
              </a:pPr>
              <a:r>
                <a:rPr lang="en-US" altLang="el-GR" sz="2000" b="1" dirty="0"/>
                <a:t>γ.</a:t>
              </a:r>
              <a:r>
                <a:rPr lang="en-US" altLang="el-GR" sz="2000" dirty="0"/>
                <a:t> </a:t>
              </a:r>
              <a:r>
                <a:rPr lang="el-GR" altLang="el-GR" sz="2000" dirty="0"/>
                <a:t> </a:t>
              </a:r>
              <a:r>
                <a:rPr lang="en-US" altLang="el-GR" sz="2000" dirty="0" smtClean="0"/>
                <a:t> </a:t>
              </a:r>
              <a:r>
                <a:rPr lang="en-US" altLang="el-GR" sz="2000" dirty="0" err="1" smtClean="0"/>
                <a:t>Μεγ</a:t>
              </a:r>
              <a:r>
                <a:rPr lang="en-US" altLang="el-GR" sz="2000" dirty="0" smtClean="0"/>
                <a:t>αλύτερη </a:t>
              </a:r>
              <a:r>
                <a:rPr lang="en-US" altLang="el-GR" sz="2000" dirty="0"/>
                <a:t>τριβή ασκείται στο σώμα στο σχήμα (</a:t>
              </a:r>
              <a:r>
                <a:rPr lang="el-GR" altLang="el-GR" sz="2000" dirty="0"/>
                <a:t>β</a:t>
              </a:r>
              <a:r>
                <a:rPr lang="en-US" altLang="el-GR" sz="2000" dirty="0"/>
                <a:t>). </a:t>
              </a:r>
            </a:p>
          </p:txBody>
        </p:sp>
        <p:grpSp>
          <p:nvGrpSpPr>
            <p:cNvPr id="5" name="Ομάδα 4"/>
            <p:cNvGrpSpPr/>
            <p:nvPr/>
          </p:nvGrpSpPr>
          <p:grpSpPr>
            <a:xfrm>
              <a:off x="2820334" y="1418958"/>
              <a:ext cx="7044531" cy="1434940"/>
              <a:chOff x="2351088" y="1484313"/>
              <a:chExt cx="7705725" cy="1560513"/>
            </a:xfrm>
          </p:grpSpPr>
          <p:grpSp>
            <p:nvGrpSpPr>
              <p:cNvPr id="6" name="Group 21"/>
              <p:cNvGrpSpPr>
                <a:grpSpLocks/>
              </p:cNvGrpSpPr>
              <p:nvPr/>
            </p:nvGrpSpPr>
            <p:grpSpPr bwMode="auto">
              <a:xfrm>
                <a:off x="2351088" y="1484313"/>
                <a:ext cx="2305050" cy="1560513"/>
                <a:chOff x="521" y="935"/>
                <a:chExt cx="1452" cy="983"/>
              </a:xfrm>
            </p:grpSpPr>
            <p:sp>
              <p:nvSpPr>
                <p:cNvPr id="17" name="AutoShape 6"/>
                <p:cNvSpPr>
                  <a:spLocks noChangeArrowheads="1"/>
                </p:cNvSpPr>
                <p:nvPr/>
              </p:nvSpPr>
              <p:spPr bwMode="auto">
                <a:xfrm>
                  <a:off x="521" y="935"/>
                  <a:ext cx="1452" cy="726"/>
                </a:xfrm>
                <a:prstGeom prst="rtTriangle">
                  <a:avLst/>
                </a:prstGeom>
                <a:solidFill>
                  <a:srgbClr val="CC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l-GR"/>
                </a:p>
              </p:txBody>
            </p:sp>
            <p:sp>
              <p:nvSpPr>
                <p:cNvPr id="18" name="Rectangle 9"/>
                <p:cNvSpPr>
                  <a:spLocks noChangeArrowheads="1"/>
                </p:cNvSpPr>
                <p:nvPr/>
              </p:nvSpPr>
              <p:spPr bwMode="auto">
                <a:xfrm rot="1595737">
                  <a:off x="1156" y="1117"/>
                  <a:ext cx="227" cy="181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l-GR"/>
                </a:p>
              </p:txBody>
            </p:sp>
            <p:sp>
              <p:nvSpPr>
                <p:cNvPr id="19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1474" y="1480"/>
                  <a:ext cx="227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l-GR" altLang="el-GR" sz="1400" b="1" i="1"/>
                    <a:t>φ</a:t>
                  </a:r>
                  <a:endParaRPr lang="en-US" altLang="el-GR" sz="1400" b="1" i="1"/>
                </a:p>
              </p:txBody>
            </p:sp>
            <p:sp>
              <p:nvSpPr>
                <p:cNvPr id="20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1020" y="1706"/>
                  <a:ext cx="317" cy="2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l-GR" altLang="el-GR" sz="1600" b="1"/>
                    <a:t>(α)</a:t>
                  </a:r>
                  <a:endParaRPr lang="en-US" altLang="el-GR" sz="1600" b="1"/>
                </a:p>
              </p:txBody>
            </p:sp>
          </p:grpSp>
          <p:grpSp>
            <p:nvGrpSpPr>
              <p:cNvPr id="7" name="Group 22"/>
              <p:cNvGrpSpPr>
                <a:grpSpLocks/>
              </p:cNvGrpSpPr>
              <p:nvPr/>
            </p:nvGrpSpPr>
            <p:grpSpPr bwMode="auto">
              <a:xfrm>
                <a:off x="5087938" y="1484313"/>
                <a:ext cx="2305050" cy="1560513"/>
                <a:chOff x="2245" y="935"/>
                <a:chExt cx="1452" cy="983"/>
              </a:xfrm>
            </p:grpSpPr>
            <p:sp>
              <p:nvSpPr>
                <p:cNvPr id="13" name="AutoShape 7"/>
                <p:cNvSpPr>
                  <a:spLocks noChangeArrowheads="1"/>
                </p:cNvSpPr>
                <p:nvPr/>
              </p:nvSpPr>
              <p:spPr bwMode="auto">
                <a:xfrm>
                  <a:off x="2245" y="935"/>
                  <a:ext cx="1452" cy="726"/>
                </a:xfrm>
                <a:prstGeom prst="rtTriangl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l-GR"/>
                </a:p>
              </p:txBody>
            </p:sp>
            <p:sp>
              <p:nvSpPr>
                <p:cNvPr id="14" name="Rectangle 10"/>
                <p:cNvSpPr>
                  <a:spLocks noChangeArrowheads="1"/>
                </p:cNvSpPr>
                <p:nvPr/>
              </p:nvSpPr>
              <p:spPr bwMode="auto">
                <a:xfrm rot="1595737">
                  <a:off x="2699" y="1026"/>
                  <a:ext cx="227" cy="181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l-GR"/>
                </a:p>
              </p:txBody>
            </p:sp>
            <p:sp>
              <p:nvSpPr>
                <p:cNvPr id="15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3288" y="1480"/>
                  <a:ext cx="227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l-GR" altLang="el-GR" sz="1400" b="1" i="1"/>
                    <a:t>φ</a:t>
                  </a:r>
                  <a:endParaRPr lang="en-US" altLang="el-GR" sz="1400" b="1" i="1"/>
                </a:p>
              </p:txBody>
            </p:sp>
            <p:sp>
              <p:nvSpPr>
                <p:cNvPr id="16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2835" y="1706"/>
                  <a:ext cx="317" cy="2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l-GR" altLang="el-GR" sz="1600" b="1"/>
                    <a:t>(β)</a:t>
                  </a:r>
                  <a:endParaRPr lang="en-US" altLang="el-GR" sz="1600" b="1"/>
                </a:p>
              </p:txBody>
            </p:sp>
          </p:grpSp>
          <p:grpSp>
            <p:nvGrpSpPr>
              <p:cNvPr id="8" name="Group 23"/>
              <p:cNvGrpSpPr>
                <a:grpSpLocks/>
              </p:cNvGrpSpPr>
              <p:nvPr/>
            </p:nvGrpSpPr>
            <p:grpSpPr bwMode="auto">
              <a:xfrm>
                <a:off x="7751763" y="1484313"/>
                <a:ext cx="2305050" cy="1560512"/>
                <a:chOff x="3923" y="935"/>
                <a:chExt cx="1452" cy="983"/>
              </a:xfrm>
            </p:grpSpPr>
            <p:sp>
              <p:nvSpPr>
                <p:cNvPr id="9" name="AutoShape 8"/>
                <p:cNvSpPr>
                  <a:spLocks noChangeArrowheads="1"/>
                </p:cNvSpPr>
                <p:nvPr/>
              </p:nvSpPr>
              <p:spPr bwMode="auto">
                <a:xfrm>
                  <a:off x="3923" y="935"/>
                  <a:ext cx="1452" cy="726"/>
                </a:xfrm>
                <a:prstGeom prst="rtTriangle">
                  <a:avLst/>
                </a:prstGeom>
                <a:solidFill>
                  <a:srgbClr val="FFCC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l-GR"/>
                </a:p>
              </p:txBody>
            </p:sp>
            <p:sp>
              <p:nvSpPr>
                <p:cNvPr id="10" name="Rectangle 11"/>
                <p:cNvSpPr>
                  <a:spLocks noChangeArrowheads="1"/>
                </p:cNvSpPr>
                <p:nvPr/>
              </p:nvSpPr>
              <p:spPr bwMode="auto">
                <a:xfrm rot="1595737">
                  <a:off x="4468" y="1071"/>
                  <a:ext cx="227" cy="181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l-GR"/>
                </a:p>
              </p:txBody>
            </p:sp>
            <p:sp>
              <p:nvSpPr>
                <p:cNvPr id="11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4967" y="1480"/>
                  <a:ext cx="227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l-GR" altLang="el-GR" sz="1400" b="1" i="1"/>
                    <a:t>φ</a:t>
                  </a:r>
                  <a:endParaRPr lang="en-US" altLang="el-GR" sz="1400" b="1" i="1"/>
                </a:p>
              </p:txBody>
            </p:sp>
            <p:sp>
              <p:nvSpPr>
                <p:cNvPr id="12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4468" y="1706"/>
                  <a:ext cx="317" cy="2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l-GR" altLang="el-GR" sz="1600" b="1"/>
                    <a:t>(γ)</a:t>
                  </a:r>
                  <a:endParaRPr lang="en-US" altLang="el-GR" sz="1600" b="1"/>
                </a:p>
              </p:txBody>
            </p:sp>
          </p:grpSp>
        </p:grpSp>
        <p:sp>
          <p:nvSpPr>
            <p:cNvPr id="22" name="Rectangle 28"/>
            <p:cNvSpPr>
              <a:spLocks noChangeArrowheads="1"/>
            </p:cNvSpPr>
            <p:nvPr/>
          </p:nvSpPr>
          <p:spPr bwMode="auto">
            <a:xfrm>
              <a:off x="986790" y="4254525"/>
              <a:ext cx="9669779" cy="1938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l-GR" altLang="el-GR" sz="2000" b="1" dirty="0"/>
                <a:t>Β</a:t>
              </a:r>
              <a:r>
                <a:rPr lang="en-US" altLang="el-GR" sz="2000" b="1" dirty="0"/>
                <a:t>.  </a:t>
              </a:r>
              <a:r>
                <a:rPr lang="en-US" altLang="el-GR" sz="2000" dirty="0" err="1"/>
                <a:t>Στο</a:t>
              </a:r>
              <a:r>
                <a:rPr lang="en-US" altLang="el-GR" sz="2000" dirty="0"/>
                <a:t> </a:t>
              </a:r>
              <a:r>
                <a:rPr lang="en-US" altLang="el-GR" sz="2000" dirty="0" err="1"/>
                <a:t>σχήμ</a:t>
              </a:r>
              <a:r>
                <a:rPr lang="en-US" altLang="el-GR" sz="2000" dirty="0"/>
                <a:t>α (γ) το σώμα </a:t>
              </a:r>
              <a:r>
                <a:rPr lang="el-GR" altLang="el-GR" sz="2000" dirty="0"/>
                <a:t>ολισθαίνει</a:t>
              </a:r>
              <a:r>
                <a:rPr lang="en-US" altLang="el-GR" sz="2000" dirty="0"/>
                <a:t> π</a:t>
              </a:r>
              <a:r>
                <a:rPr lang="en-US" altLang="el-GR" sz="2000" dirty="0" err="1"/>
                <a:t>ρος</a:t>
              </a:r>
              <a:r>
                <a:rPr lang="en-US" altLang="el-GR" sz="2000" dirty="0"/>
                <a:t> τα </a:t>
              </a:r>
              <a:r>
                <a:rPr lang="el-GR" altLang="el-GR" sz="2000" dirty="0"/>
                <a:t>κάτω</a:t>
              </a:r>
              <a:r>
                <a:rPr lang="en-US" altLang="el-GR" sz="2000" dirty="0"/>
                <a:t> κα</a:t>
              </a:r>
              <a:r>
                <a:rPr lang="en-US" altLang="el-GR" sz="2000" dirty="0" err="1"/>
                <a:t>τά</a:t>
              </a:r>
              <a:r>
                <a:rPr lang="en-US" altLang="el-GR" sz="2000" dirty="0"/>
                <a:t> </a:t>
              </a:r>
              <a:r>
                <a:rPr lang="en-US" altLang="el-GR" sz="2000" dirty="0" err="1"/>
                <a:t>μήκος</a:t>
              </a:r>
              <a:r>
                <a:rPr lang="en-US" altLang="el-GR" sz="2000" dirty="0"/>
                <a:t> </a:t>
              </a:r>
              <a:r>
                <a:rPr lang="en-US" altLang="el-GR" sz="2000" dirty="0" err="1"/>
                <a:t>του</a:t>
              </a:r>
              <a:r>
                <a:rPr lang="en-US" altLang="el-GR" sz="2000" dirty="0"/>
                <a:t> </a:t>
              </a:r>
              <a:r>
                <a:rPr lang="en-US" altLang="el-GR" sz="2000" dirty="0" err="1"/>
                <a:t>κεκλιμένου</a:t>
              </a:r>
              <a:r>
                <a:rPr lang="en-US" altLang="el-GR" sz="2000" dirty="0"/>
                <a:t> επιπ</a:t>
              </a:r>
              <a:r>
                <a:rPr lang="en-US" altLang="el-GR" sz="2000" dirty="0" err="1"/>
                <a:t>έδου</a:t>
              </a:r>
              <a:r>
                <a:rPr lang="en-US" altLang="el-GR" sz="2000" dirty="0"/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en-US" altLang="el-GR" sz="2000" dirty="0" err="1"/>
                <a:t>Το</a:t>
              </a:r>
              <a:r>
                <a:rPr lang="en-US" altLang="el-GR" sz="2000" dirty="0"/>
                <a:t> </a:t>
              </a:r>
              <a:r>
                <a:rPr lang="en-US" altLang="el-GR" sz="2000" dirty="0" err="1"/>
                <a:t>μέτρο</a:t>
              </a:r>
              <a:r>
                <a:rPr lang="en-US" altLang="el-GR" sz="2000" dirty="0"/>
                <a:t> </a:t>
              </a:r>
              <a:r>
                <a:rPr lang="en-US" altLang="el-GR" sz="2000" dirty="0" err="1"/>
                <a:t>της</a:t>
              </a:r>
              <a:r>
                <a:rPr lang="en-US" altLang="el-GR" sz="2000" dirty="0"/>
                <a:t> α</a:t>
              </a:r>
              <a:r>
                <a:rPr lang="en-US" altLang="el-GR" sz="2000" dirty="0" err="1"/>
                <a:t>σκούμενης</a:t>
              </a:r>
              <a:r>
                <a:rPr lang="en-US" altLang="el-GR" sz="2000" dirty="0"/>
                <a:t> </a:t>
              </a:r>
              <a:r>
                <a:rPr lang="en-US" altLang="el-GR" sz="2000" dirty="0" err="1"/>
                <a:t>τρι</a:t>
              </a:r>
              <a:r>
                <a:rPr lang="en-US" altLang="el-GR" sz="2000" dirty="0"/>
                <a:t>βής δίνεται από τη σχέση:</a:t>
              </a:r>
            </a:p>
            <a:p>
              <a:pPr algn="just">
                <a:lnSpc>
                  <a:spcPct val="150000"/>
                </a:lnSpc>
              </a:pPr>
              <a:r>
                <a:rPr lang="en-US" altLang="el-GR" sz="2000" b="1" dirty="0"/>
                <a:t>α.</a:t>
              </a:r>
              <a:r>
                <a:rPr lang="en-US" altLang="el-GR" sz="2000" dirty="0"/>
                <a:t>   </a:t>
              </a:r>
              <a:r>
                <a:rPr lang="en-US" altLang="el-GR" sz="2000" i="1" dirty="0" smtClean="0"/>
                <a:t>Τ = </a:t>
              </a:r>
              <a:r>
                <a:rPr lang="en-US" altLang="el-GR" sz="2000" dirty="0" err="1"/>
                <a:t>μ</a:t>
              </a:r>
              <a:r>
                <a:rPr lang="en-US" altLang="el-GR" sz="2000" i="1" dirty="0" err="1"/>
                <a:t>mg</a:t>
              </a:r>
              <a:r>
                <a:rPr lang="el-GR" altLang="el-GR" sz="2000" dirty="0"/>
                <a:t>.</a:t>
              </a:r>
              <a:r>
                <a:rPr lang="en-US" altLang="el-GR" sz="2000" dirty="0"/>
                <a:t>                   </a:t>
              </a:r>
              <a:r>
                <a:rPr lang="en-US" altLang="el-GR" sz="2000" dirty="0" smtClean="0"/>
                <a:t>                    </a:t>
              </a:r>
              <a:r>
                <a:rPr lang="en-US" altLang="el-GR" sz="2000" b="1" dirty="0" smtClean="0"/>
                <a:t>β</a:t>
              </a:r>
              <a:r>
                <a:rPr lang="en-US" altLang="el-GR" sz="2000" b="1" dirty="0"/>
                <a:t>.</a:t>
              </a:r>
              <a:r>
                <a:rPr lang="en-US" altLang="el-GR" sz="2000" dirty="0"/>
                <a:t>  </a:t>
              </a:r>
              <a:r>
                <a:rPr lang="en-US" altLang="el-GR" sz="2000" i="1" dirty="0" smtClean="0"/>
                <a:t>Τ = </a:t>
              </a:r>
              <a:r>
                <a:rPr lang="en-US" altLang="el-GR" sz="2000" dirty="0" err="1" smtClean="0"/>
                <a:t>μ</a:t>
              </a:r>
              <a:r>
                <a:rPr lang="en-US" altLang="el-GR" sz="2000" i="1" dirty="0" err="1" smtClean="0"/>
                <a:t>mg</a:t>
              </a:r>
              <a:r>
                <a:rPr lang="en-US" altLang="el-GR" sz="2000" i="1" dirty="0" err="1"/>
                <a:t>∙</a:t>
              </a:r>
              <a:r>
                <a:rPr lang="en-US" altLang="el-GR" sz="2000" dirty="0" err="1"/>
                <a:t>ημ</a:t>
              </a:r>
              <a:r>
                <a:rPr lang="el-GR" altLang="el-GR" sz="2000" i="1" dirty="0"/>
                <a:t>φ</a:t>
              </a:r>
              <a:r>
                <a:rPr lang="el-GR" altLang="el-GR" sz="2000" dirty="0"/>
                <a:t>.</a:t>
              </a:r>
              <a:r>
                <a:rPr lang="en-US" altLang="el-GR" sz="2000" dirty="0"/>
                <a:t>      </a:t>
              </a:r>
              <a:r>
                <a:rPr lang="en-US" altLang="el-GR" sz="2000" dirty="0" smtClean="0"/>
                <a:t>                   </a:t>
              </a:r>
              <a:r>
                <a:rPr lang="el-GR" altLang="el-GR" sz="2000" dirty="0" smtClean="0"/>
                <a:t>   </a:t>
              </a:r>
              <a:r>
                <a:rPr lang="en-US" altLang="el-GR" sz="2000" dirty="0"/>
                <a:t>      </a:t>
              </a:r>
              <a:r>
                <a:rPr lang="en-US" altLang="el-GR" sz="2000" b="1" dirty="0"/>
                <a:t>γ.</a:t>
              </a:r>
              <a:r>
                <a:rPr lang="en-US" altLang="el-GR" sz="2000" dirty="0"/>
                <a:t>  </a:t>
              </a:r>
              <a:r>
                <a:rPr lang="en-US" altLang="el-GR" sz="2000" i="1" dirty="0" smtClean="0"/>
                <a:t>Τ = </a:t>
              </a:r>
              <a:r>
                <a:rPr lang="en-US" altLang="el-GR" sz="2000" dirty="0" err="1"/>
                <a:t>μ</a:t>
              </a:r>
              <a:r>
                <a:rPr lang="en-US" altLang="el-GR" sz="2000" i="1" dirty="0" err="1"/>
                <a:t>mg∙</a:t>
              </a:r>
              <a:r>
                <a:rPr lang="en-US" altLang="el-GR" sz="2000" dirty="0" err="1"/>
                <a:t>συν</a:t>
              </a:r>
              <a:r>
                <a:rPr lang="el-GR" altLang="el-GR" sz="2000" i="1" dirty="0"/>
                <a:t>φ</a:t>
              </a:r>
              <a:r>
                <a:rPr lang="en-US" altLang="el-GR" sz="2000" dirty="0" smtClean="0"/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el-GR" altLang="el-GR" sz="2000" b="1" dirty="0"/>
                <a:t>Γ</a:t>
              </a:r>
              <a:r>
                <a:rPr lang="en-US" altLang="el-GR" sz="2000" b="1" dirty="0"/>
                <a:t>.  </a:t>
              </a:r>
              <a:r>
                <a:rPr lang="en-US" altLang="el-GR" sz="2000" dirty="0"/>
                <a:t>Να </a:t>
              </a:r>
              <a:r>
                <a:rPr lang="en-US" altLang="el-GR" sz="2000" dirty="0" err="1"/>
                <a:t>δικ</a:t>
              </a:r>
              <a:r>
                <a:rPr lang="en-US" altLang="el-GR" sz="2000" dirty="0"/>
                <a:t>αιολογήσε</a:t>
              </a:r>
              <a:r>
                <a:rPr lang="el-GR" altLang="el-GR" sz="2000" dirty="0"/>
                <a:t>τε</a:t>
              </a:r>
              <a:r>
                <a:rPr lang="en-US" altLang="el-GR" sz="2000" dirty="0"/>
                <a:t> τ</a:t>
              </a:r>
              <a:r>
                <a:rPr lang="el-GR" altLang="el-GR" sz="2000" dirty="0" err="1"/>
                <a:t>ις</a:t>
              </a:r>
              <a:r>
                <a:rPr lang="en-US" altLang="el-GR" sz="2000" dirty="0"/>
                <a:t> απ</a:t>
              </a:r>
              <a:r>
                <a:rPr lang="el-GR" altLang="el-GR" sz="2000" dirty="0"/>
                <a:t>α</a:t>
              </a:r>
              <a:r>
                <a:rPr lang="en-US" altLang="el-GR" sz="2000" dirty="0" err="1"/>
                <a:t>ντ</a:t>
              </a:r>
              <a:r>
                <a:rPr lang="el-GR" altLang="el-GR" sz="2000" dirty="0"/>
                <a:t>ή</a:t>
              </a:r>
              <a:r>
                <a:rPr lang="en-US" altLang="el-GR" sz="2000" dirty="0"/>
                <a:t>σ</a:t>
              </a:r>
              <a:r>
                <a:rPr lang="el-GR" altLang="el-GR" sz="2000" dirty="0"/>
                <a:t>εις</a:t>
              </a:r>
              <a:r>
                <a:rPr lang="en-US" altLang="el-GR" sz="2000" dirty="0"/>
                <a:t> σ</a:t>
              </a:r>
              <a:r>
                <a:rPr lang="el-GR" altLang="el-GR" sz="2000" dirty="0"/>
                <a:t>ας</a:t>
              </a:r>
              <a:r>
                <a:rPr lang="en-US" altLang="el-GR" sz="2000" dirty="0" smtClean="0"/>
                <a:t>.</a:t>
              </a:r>
              <a:endParaRPr lang="en-US" altLang="el-GR" sz="2000" dirty="0"/>
            </a:p>
          </p:txBody>
        </p:sp>
      </p:grpSp>
      <p:sp>
        <p:nvSpPr>
          <p:cNvPr id="23" name="Oval 34"/>
          <p:cNvSpPr>
            <a:spLocks noChangeArrowheads="1"/>
          </p:cNvSpPr>
          <p:nvPr/>
        </p:nvSpPr>
        <p:spPr bwMode="auto">
          <a:xfrm>
            <a:off x="986790" y="3351329"/>
            <a:ext cx="396874" cy="405764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24" name="Oval 34"/>
          <p:cNvSpPr>
            <a:spLocks noChangeArrowheads="1"/>
          </p:cNvSpPr>
          <p:nvPr/>
        </p:nvSpPr>
        <p:spPr bwMode="auto">
          <a:xfrm>
            <a:off x="8126472" y="5278727"/>
            <a:ext cx="396874" cy="405764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8763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914400" y="288140"/>
            <a:ext cx="10668000" cy="517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altLang="el-GR" sz="2000" b="1" dirty="0" smtClean="0"/>
              <a:t>7.  </a:t>
            </a:r>
            <a:r>
              <a:rPr lang="el-GR" altLang="el-GR" sz="2000" dirty="0" smtClean="0"/>
              <a:t>Να </a:t>
            </a:r>
            <a:r>
              <a:rPr lang="el-GR" altLang="el-GR" sz="2000" dirty="0"/>
              <a:t>χαρακτηρίσετε τις παρακάτω προτάσεις </a:t>
            </a:r>
            <a:r>
              <a:rPr lang="el-GR" altLang="el-GR" sz="2000" dirty="0" smtClean="0"/>
              <a:t>με</a:t>
            </a:r>
            <a:r>
              <a:rPr lang="en-US" altLang="el-GR" sz="2000" dirty="0" smtClean="0"/>
              <a:t> </a:t>
            </a:r>
            <a:r>
              <a:rPr lang="el-GR" altLang="el-GR" sz="2000" dirty="0" smtClean="0"/>
              <a:t> </a:t>
            </a:r>
            <a:r>
              <a:rPr lang="el-GR" alt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</a:t>
            </a:r>
            <a:r>
              <a:rPr lang="en-US" alt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altLang="el-GR" sz="2000" b="1" dirty="0" smtClean="0"/>
              <a:t> </a:t>
            </a:r>
            <a:r>
              <a:rPr lang="el-GR" altLang="el-GR" sz="2000" dirty="0"/>
              <a:t>αν είναι Σωστές ή με 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Λ</a:t>
            </a:r>
            <a:r>
              <a:rPr lang="el-GR" altLang="el-GR" sz="2000" dirty="0"/>
              <a:t>  αν είναι Λάθος</a:t>
            </a:r>
            <a:r>
              <a:rPr lang="el-GR" altLang="el-GR" sz="2000" dirty="0" smtClean="0"/>
              <a:t>.</a:t>
            </a:r>
            <a:endParaRPr lang="en-US" altLang="el-GR" sz="2000" dirty="0" smtClean="0"/>
          </a:p>
          <a:p>
            <a:pPr algn="just">
              <a:lnSpc>
                <a:spcPct val="150000"/>
              </a:lnSpc>
            </a:pPr>
            <a:r>
              <a:rPr lang="el-GR" altLang="el-GR" sz="2000" dirty="0" smtClean="0"/>
              <a:t> </a:t>
            </a:r>
            <a:r>
              <a:rPr lang="el-GR" altLang="el-GR" sz="2000" b="1" dirty="0"/>
              <a:t>α. </a:t>
            </a:r>
            <a:r>
              <a:rPr lang="el-GR" altLang="el-GR" sz="2000" dirty="0"/>
              <a:t>Η τριβή ολίσθησης εξαρτάται από την ταχύτητα κίνησης του σώματος, όταν η ταχύτητα είναι μικρή.          (     </a:t>
            </a:r>
            <a:r>
              <a:rPr lang="en-US" altLang="el-GR" sz="2000" dirty="0"/>
              <a:t> </a:t>
            </a:r>
            <a:r>
              <a:rPr lang="el-GR" altLang="el-GR" sz="2000" dirty="0"/>
              <a:t>) </a:t>
            </a:r>
            <a:endParaRPr lang="en-US" altLang="el-GR" sz="2000" dirty="0" smtClean="0"/>
          </a:p>
          <a:p>
            <a:pPr algn="just">
              <a:lnSpc>
                <a:spcPct val="150000"/>
              </a:lnSpc>
            </a:pPr>
            <a:endParaRPr lang="el-GR" altLang="el-GR" sz="800" dirty="0"/>
          </a:p>
          <a:p>
            <a:pPr algn="just">
              <a:lnSpc>
                <a:spcPct val="150000"/>
              </a:lnSpc>
            </a:pPr>
            <a:r>
              <a:rPr lang="el-GR" altLang="el-GR" sz="2000" b="1" dirty="0"/>
              <a:t>β. </a:t>
            </a:r>
            <a:r>
              <a:rPr lang="el-GR" altLang="el-GR" sz="2000" dirty="0"/>
              <a:t>Όσο μεγαλύτερο είναι το εμβαδόν των </a:t>
            </a:r>
            <a:r>
              <a:rPr lang="el-GR" altLang="el-GR" sz="2000" dirty="0" err="1"/>
              <a:t>τριβομένων</a:t>
            </a:r>
            <a:r>
              <a:rPr lang="el-GR" altLang="el-GR" sz="2000" dirty="0"/>
              <a:t> επιφανειών, τόση μεγαλύτερη είναι η τριβή που εμφανίζεται.           (     </a:t>
            </a:r>
            <a:r>
              <a:rPr lang="en-US" altLang="el-GR" sz="2000" dirty="0"/>
              <a:t> </a:t>
            </a:r>
            <a:r>
              <a:rPr lang="el-GR" altLang="el-GR" sz="2000" dirty="0" smtClean="0"/>
              <a:t>)</a:t>
            </a:r>
            <a:endParaRPr lang="en-US" altLang="el-GR" sz="2000" dirty="0" smtClean="0"/>
          </a:p>
          <a:p>
            <a:pPr algn="just">
              <a:lnSpc>
                <a:spcPct val="150000"/>
              </a:lnSpc>
            </a:pPr>
            <a:endParaRPr lang="el-GR" altLang="el-GR" sz="800" dirty="0"/>
          </a:p>
          <a:p>
            <a:pPr algn="just">
              <a:lnSpc>
                <a:spcPct val="150000"/>
              </a:lnSpc>
            </a:pPr>
            <a:r>
              <a:rPr lang="el-GR" altLang="el-GR" sz="2000" b="1" dirty="0"/>
              <a:t>γ.  </a:t>
            </a:r>
            <a:r>
              <a:rPr lang="el-GR" altLang="el-GR" sz="2000" dirty="0"/>
              <a:t>Η στατική τριβή δεν έχει σταθερή τιμή.        (     </a:t>
            </a:r>
            <a:r>
              <a:rPr lang="el-GR" altLang="el-GR" sz="2000" dirty="0" smtClean="0"/>
              <a:t>)</a:t>
            </a:r>
            <a:endParaRPr lang="en-US" altLang="el-GR" sz="2000" dirty="0" smtClean="0"/>
          </a:p>
          <a:p>
            <a:pPr algn="just">
              <a:lnSpc>
                <a:spcPct val="150000"/>
              </a:lnSpc>
            </a:pPr>
            <a:endParaRPr lang="el-GR" altLang="el-GR" sz="800" dirty="0"/>
          </a:p>
          <a:p>
            <a:pPr algn="just">
              <a:lnSpc>
                <a:spcPct val="150000"/>
              </a:lnSpc>
            </a:pPr>
            <a:r>
              <a:rPr lang="el-GR" altLang="el-GR" sz="2000" b="1" dirty="0"/>
              <a:t>δ.  </a:t>
            </a:r>
            <a:r>
              <a:rPr lang="el-GR" altLang="el-GR" sz="2000" dirty="0"/>
              <a:t>Η οριακή τριβή είναι η μέγιστη τιμή της τριβής ολίσθησης.       (     </a:t>
            </a:r>
            <a:r>
              <a:rPr lang="el-GR" altLang="el-GR" sz="2000" dirty="0" smtClean="0"/>
              <a:t>)</a:t>
            </a:r>
            <a:endParaRPr lang="en-US" altLang="el-GR" sz="2000" dirty="0" smtClean="0"/>
          </a:p>
          <a:p>
            <a:pPr algn="just">
              <a:lnSpc>
                <a:spcPct val="150000"/>
              </a:lnSpc>
            </a:pPr>
            <a:endParaRPr lang="el-GR" altLang="el-GR" sz="800" dirty="0"/>
          </a:p>
          <a:p>
            <a:pPr algn="just">
              <a:lnSpc>
                <a:spcPct val="150000"/>
              </a:lnSpc>
            </a:pPr>
            <a:r>
              <a:rPr lang="el-GR" altLang="el-GR" sz="2000" b="1" dirty="0"/>
              <a:t>ε.  </a:t>
            </a:r>
            <a:r>
              <a:rPr lang="el-GR" altLang="el-GR" sz="2000" dirty="0"/>
              <a:t>Ο συντελεστής τριβής ολίσθησης έχει μονάδα </a:t>
            </a:r>
            <a:r>
              <a:rPr lang="el-GR" altLang="el-GR" sz="2000" dirty="0" smtClean="0"/>
              <a:t>μέτρησης το </a:t>
            </a:r>
            <a:r>
              <a:rPr lang="el-GR" altLang="el-GR" sz="2000" dirty="0" err="1" smtClean="0"/>
              <a:t>Νιούτον</a:t>
            </a:r>
            <a:r>
              <a:rPr lang="el-GR" altLang="el-GR" sz="2000" dirty="0" smtClean="0"/>
              <a:t> (Ν).         </a:t>
            </a:r>
            <a:r>
              <a:rPr lang="el-GR" altLang="el-GR" sz="2000" dirty="0"/>
              <a:t>(     )</a:t>
            </a:r>
            <a:r>
              <a:rPr lang="en-US" altLang="el-GR" sz="2000" dirty="0"/>
              <a:t> </a:t>
            </a:r>
            <a:endParaRPr lang="en-US" altLang="el-GR" sz="2000" dirty="0" smtClean="0"/>
          </a:p>
          <a:p>
            <a:pPr algn="just">
              <a:lnSpc>
                <a:spcPct val="150000"/>
              </a:lnSpc>
            </a:pPr>
            <a:endParaRPr lang="el-GR" altLang="el-GR" sz="800" dirty="0"/>
          </a:p>
          <a:p>
            <a:pPr algn="just">
              <a:lnSpc>
                <a:spcPct val="150000"/>
              </a:lnSpc>
            </a:pPr>
            <a:r>
              <a:rPr lang="el-GR" altLang="el-GR" sz="2000" b="1" dirty="0" err="1"/>
              <a:t>στ</a:t>
            </a:r>
            <a:r>
              <a:rPr lang="el-GR" altLang="el-GR" sz="2000" b="1" dirty="0"/>
              <a:t>. </a:t>
            </a:r>
            <a:r>
              <a:rPr lang="en-US" altLang="el-GR" sz="2000" b="1" dirty="0" smtClean="0"/>
              <a:t> </a:t>
            </a:r>
            <a:r>
              <a:rPr lang="el-GR" altLang="el-GR" sz="2000" dirty="0" smtClean="0"/>
              <a:t>Η </a:t>
            </a:r>
            <a:r>
              <a:rPr lang="el-GR" altLang="el-GR" sz="2000" dirty="0"/>
              <a:t>τιμή της τριβής ολίσθησης είναι μικρότερη από την τιμή της οριακής τριβής.         (     </a:t>
            </a:r>
            <a:r>
              <a:rPr lang="el-GR" altLang="el-GR" sz="2000" dirty="0" smtClean="0"/>
              <a:t>)</a:t>
            </a:r>
            <a:endParaRPr lang="el-GR" altLang="el-GR" sz="2000" dirty="0"/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5880100" y="3100328"/>
            <a:ext cx="431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</a:t>
            </a:r>
            <a:endParaRPr lang="en-US" alt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2286635" y="1318622"/>
            <a:ext cx="431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Λ</a:t>
            </a:r>
            <a:endParaRPr lang="en-US" alt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9306065" y="4332606"/>
            <a:ext cx="431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Λ</a:t>
            </a:r>
            <a:endParaRPr lang="en-US" alt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10042525" y="4970463"/>
            <a:ext cx="431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Σ</a:t>
            </a:r>
            <a:endParaRPr lang="en-US" alt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3496310" y="2383790"/>
            <a:ext cx="431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Λ</a:t>
            </a:r>
            <a:endParaRPr lang="en-US" alt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7810500" y="3749615"/>
            <a:ext cx="431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Λ</a:t>
            </a:r>
            <a:endParaRPr lang="en-US" alt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832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dirty="0" err="1"/>
              <a:t>Μερκ</a:t>
            </a:r>
            <a:r>
              <a:rPr lang="el-GR" dirty="0"/>
              <a:t>. Παναγιωτόπουλος - Φυσικός                      </a:t>
            </a:r>
            <a:r>
              <a:rPr lang="en-US" dirty="0"/>
              <a:t>www.merkopanas.blogspot.gr</a:t>
            </a:r>
            <a:endParaRPr lang="el-GR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298824-029E-403F-BAF3-11459CCBE841}" type="slidenum">
              <a:rPr lang="el-GR"/>
              <a:pPr>
                <a:defRPr/>
              </a:pPr>
              <a:t>5</a:t>
            </a:fld>
            <a:endParaRPr lang="el-GR"/>
          </a:p>
        </p:txBody>
      </p:sp>
      <p:sp>
        <p:nvSpPr>
          <p:cNvPr id="29" name="Έλλειψη 28"/>
          <p:cNvSpPr/>
          <p:nvPr/>
        </p:nvSpPr>
        <p:spPr>
          <a:xfrm>
            <a:off x="3289301" y="3600451"/>
            <a:ext cx="157163" cy="1428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cxnSp>
        <p:nvCxnSpPr>
          <p:cNvPr id="31" name="Ευθεία γραμμή σύνδεσης 30"/>
          <p:cNvCxnSpPr>
            <a:stCxn id="29" idx="4"/>
          </p:cNvCxnSpPr>
          <p:nvPr/>
        </p:nvCxnSpPr>
        <p:spPr>
          <a:xfrm>
            <a:off x="3367088" y="3743325"/>
            <a:ext cx="561340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Έλλειψη 32"/>
          <p:cNvSpPr/>
          <p:nvPr/>
        </p:nvSpPr>
        <p:spPr>
          <a:xfrm>
            <a:off x="8870951" y="3600451"/>
            <a:ext cx="157163" cy="1428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grpSp>
        <p:nvGrpSpPr>
          <p:cNvPr id="45" name="Ομάδα 44"/>
          <p:cNvGrpSpPr>
            <a:grpSpLocks/>
          </p:cNvGrpSpPr>
          <p:nvPr/>
        </p:nvGrpSpPr>
        <p:grpSpPr bwMode="auto">
          <a:xfrm>
            <a:off x="2301876" y="2752726"/>
            <a:ext cx="7777163" cy="3141663"/>
            <a:chOff x="777889" y="2737386"/>
            <a:chExt cx="7778619" cy="3140631"/>
          </a:xfrm>
        </p:grpSpPr>
        <p:cxnSp>
          <p:nvCxnSpPr>
            <p:cNvPr id="5" name="Ευθεία γραμμή σύνδεσης 4"/>
            <p:cNvCxnSpPr/>
            <p:nvPr/>
          </p:nvCxnSpPr>
          <p:spPr>
            <a:xfrm flipV="1">
              <a:off x="6084307" y="2769126"/>
              <a:ext cx="2451559" cy="2275727"/>
            </a:xfrm>
            <a:prstGeom prst="line">
              <a:avLst/>
            </a:prstGeom>
            <a:ln w="57150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419" name="Ομάδα 43"/>
            <p:cNvGrpSpPr>
              <a:grpSpLocks/>
            </p:cNvGrpSpPr>
            <p:nvPr/>
          </p:nvGrpSpPr>
          <p:grpSpPr bwMode="auto">
            <a:xfrm>
              <a:off x="777889" y="2737386"/>
              <a:ext cx="7778619" cy="3140631"/>
              <a:chOff x="777889" y="2737386"/>
              <a:chExt cx="7778619" cy="3140631"/>
            </a:xfrm>
          </p:grpSpPr>
          <p:sp>
            <p:nvSpPr>
              <p:cNvPr id="11" name="Ορθογώνιο 10"/>
              <p:cNvSpPr/>
              <p:nvPr/>
            </p:nvSpPr>
            <p:spPr>
              <a:xfrm>
                <a:off x="777889" y="5014701"/>
                <a:ext cx="7778619" cy="863316"/>
              </a:xfrm>
              <a:prstGeom prst="rect">
                <a:avLst/>
              </a:prstGeom>
              <a:pattFill prst="horzBrick">
                <a:fgClr>
                  <a:srgbClr val="FF0000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l-GR"/>
              </a:p>
            </p:txBody>
          </p:sp>
          <p:sp>
            <p:nvSpPr>
              <p:cNvPr id="12" name="Ορθογώνιο τρίγωνο 11"/>
              <p:cNvSpPr/>
              <p:nvPr/>
            </p:nvSpPr>
            <p:spPr>
              <a:xfrm>
                <a:off x="777889" y="2737386"/>
                <a:ext cx="2281665" cy="2277315"/>
              </a:xfrm>
              <a:prstGeom prst="rtTriangle">
                <a:avLst/>
              </a:prstGeom>
              <a:pattFill prst="horzBrick">
                <a:fgClr>
                  <a:srgbClr val="FF0000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l-GR"/>
              </a:p>
            </p:txBody>
          </p:sp>
        </p:grpSp>
        <p:cxnSp>
          <p:nvCxnSpPr>
            <p:cNvPr id="10" name="Ευθεία γραμμή σύνδεσης 9"/>
            <p:cNvCxnSpPr>
              <a:stCxn id="12" idx="0"/>
            </p:cNvCxnSpPr>
            <p:nvPr/>
          </p:nvCxnSpPr>
          <p:spPr>
            <a:xfrm>
              <a:off x="777889" y="2737386"/>
              <a:ext cx="2281665" cy="2277315"/>
            </a:xfrm>
            <a:prstGeom prst="line">
              <a:avLst/>
            </a:prstGeom>
            <a:ln w="57150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Ευθεία γραμμή σύνδεσης 20"/>
            <p:cNvCxnSpPr/>
            <p:nvPr/>
          </p:nvCxnSpPr>
          <p:spPr>
            <a:xfrm>
              <a:off x="3059554" y="5014701"/>
              <a:ext cx="3097792" cy="0"/>
            </a:xfrm>
            <a:prstGeom prst="line">
              <a:avLst/>
            </a:prstGeom>
            <a:ln w="57150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Έλλειψη 40"/>
          <p:cNvSpPr/>
          <p:nvPr/>
        </p:nvSpPr>
        <p:spPr>
          <a:xfrm>
            <a:off x="3863976" y="4149726"/>
            <a:ext cx="157163" cy="142875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42" name="Έλλειψη 41"/>
          <p:cNvSpPr/>
          <p:nvPr/>
        </p:nvSpPr>
        <p:spPr>
          <a:xfrm>
            <a:off x="6084888" y="4840289"/>
            <a:ext cx="157162" cy="142875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43" name="Έλλειψη 42"/>
          <p:cNvSpPr/>
          <p:nvPr/>
        </p:nvSpPr>
        <p:spPr>
          <a:xfrm>
            <a:off x="8256588" y="4160838"/>
            <a:ext cx="157162" cy="144462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18992158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 animBg="1"/>
      <p:bldP spid="41" grpId="0" animBg="1"/>
      <p:bldP spid="42" grpId="0" animBg="1"/>
      <p:bldP spid="4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 txBox="1">
            <a:spLocks noGrp="1"/>
          </p:cNvSpPr>
          <p:nvPr/>
        </p:nvSpPr>
        <p:spPr>
          <a:xfrm>
            <a:off x="4648200" y="6356351"/>
            <a:ext cx="2895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defRPr/>
            </a:pPr>
            <a:r>
              <a:rPr lang="el-GR" sz="1200">
                <a:solidFill>
                  <a:schemeClr val="tx1">
                    <a:tint val="75000"/>
                  </a:schemeClr>
                </a:solidFill>
              </a:rPr>
              <a:t>Μερκ. Παναγιωτόπουλος - Φυσικός                      </a:t>
            </a:r>
            <a:r>
              <a:rPr lang="en-US" sz="1200">
                <a:solidFill>
                  <a:schemeClr val="tx1">
                    <a:tint val="75000"/>
                  </a:schemeClr>
                </a:solidFill>
              </a:rPr>
              <a:t>www.merkopanas.blogspot.gr</a:t>
            </a:r>
            <a:endParaRPr lang="el-GR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Θέση αριθμού διαφάνειας 2"/>
          <p:cNvSpPr txBox="1">
            <a:spLocks noGrp="1"/>
          </p:cNvSpPr>
          <p:nvPr/>
        </p:nvSpPr>
        <p:spPr>
          <a:xfrm>
            <a:off x="9191625" y="6391277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42D38411-5370-430E-9968-7A2D0A8521DB}" type="slidenum">
              <a:rPr lang="el-GR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50</a:t>
            </a:fld>
            <a:endParaRPr lang="el-GR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071813" y="2127412"/>
            <a:ext cx="6382702" cy="1031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altLang="el-GR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Ασκήσεις εκτός </a:t>
            </a:r>
            <a:r>
              <a:rPr lang="el-GR" alt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του </a:t>
            </a:r>
            <a:r>
              <a:rPr lang="el-GR" altLang="el-GR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βιβλίου</a:t>
            </a:r>
            <a:endParaRPr lang="el-GR" altLang="el-GR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10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Ομάδα 5"/>
          <p:cNvGrpSpPr/>
          <p:nvPr/>
        </p:nvGrpSpPr>
        <p:grpSpPr>
          <a:xfrm>
            <a:off x="1268730" y="404812"/>
            <a:ext cx="10115550" cy="5013366"/>
            <a:chOff x="1268730" y="404812"/>
            <a:chExt cx="10115550" cy="5013366"/>
          </a:xfrm>
        </p:grpSpPr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2906" y="404812"/>
              <a:ext cx="4710388" cy="1241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Ορθογώνιο 4"/>
            <p:cNvSpPr/>
            <p:nvPr/>
          </p:nvSpPr>
          <p:spPr>
            <a:xfrm>
              <a:off x="1268730" y="2001858"/>
              <a:ext cx="10115550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l-GR" sz="2400" b="1" dirty="0"/>
                <a:t>1. </a:t>
              </a:r>
              <a:r>
                <a:rPr lang="en-US" sz="2400" b="1" dirty="0" smtClean="0"/>
                <a:t>  </a:t>
              </a:r>
              <a:r>
                <a:rPr lang="el-GR" sz="2400" dirty="0" smtClean="0"/>
                <a:t>Ένα κιβώτιο </a:t>
              </a:r>
              <a:r>
                <a:rPr lang="el-GR" sz="2400" dirty="0"/>
                <a:t>µ</a:t>
              </a:r>
              <a:r>
                <a:rPr lang="el-GR" sz="2400" dirty="0" err="1"/>
                <a:t>άζας</a:t>
              </a:r>
              <a:r>
                <a:rPr lang="el-GR" sz="2400" dirty="0"/>
                <a:t> 10kg σύρεται υπό την επίδραση οριζόντιας </a:t>
              </a:r>
              <a:r>
                <a:rPr lang="el-GR" sz="2400" dirty="0" err="1"/>
                <a:t>δύναµης</a:t>
              </a:r>
              <a:r>
                <a:rPr lang="el-GR" sz="2400" dirty="0"/>
                <a:t> </a:t>
              </a:r>
              <a:r>
                <a:rPr lang="el-GR" sz="2400" i="1" dirty="0"/>
                <a:t>F</a:t>
              </a:r>
              <a:r>
                <a:rPr lang="el-GR" sz="2400" dirty="0"/>
                <a:t> σε οριζόντιο επίπεδο µε επιτάχυνση </a:t>
              </a:r>
              <a:r>
                <a:rPr lang="el-GR" sz="2400" dirty="0" smtClean="0"/>
                <a:t>4m/s</a:t>
              </a:r>
              <a:r>
                <a:rPr lang="el-GR" sz="2400" baseline="30000" dirty="0" smtClean="0"/>
                <a:t>2</a:t>
              </a:r>
              <a:r>
                <a:rPr lang="el-GR" sz="2400" dirty="0"/>
                <a:t>. Αν </a:t>
              </a:r>
              <a:r>
                <a:rPr lang="el-GR" sz="2400" dirty="0" smtClean="0"/>
                <a:t>ο </a:t>
              </a:r>
              <a:r>
                <a:rPr lang="el-GR" sz="2400" dirty="0"/>
                <a:t>συντελεστής τριβής ολίσθησης µ</a:t>
              </a:r>
              <a:r>
                <a:rPr lang="el-GR" sz="2400" dirty="0" err="1"/>
                <a:t>εταξύ</a:t>
              </a:r>
              <a:r>
                <a:rPr lang="el-GR" sz="2400" dirty="0"/>
                <a:t> του </a:t>
              </a:r>
              <a:r>
                <a:rPr lang="el-GR" sz="2400" dirty="0" smtClean="0"/>
                <a:t>κιβωτίου </a:t>
              </a:r>
              <a:r>
                <a:rPr lang="el-GR" sz="2400" dirty="0"/>
                <a:t>και του οριζοντίου  επιπέδου είναι </a:t>
              </a:r>
              <a:r>
                <a:rPr lang="el-GR" sz="2400" dirty="0" smtClean="0"/>
                <a:t>0,2 , </a:t>
              </a:r>
              <a:r>
                <a:rPr lang="el-GR" sz="2400" dirty="0"/>
                <a:t>να </a:t>
              </a:r>
              <a:r>
                <a:rPr lang="el-GR" sz="2400" dirty="0" smtClean="0"/>
                <a:t>υπολογίσετε</a:t>
              </a:r>
              <a:r>
                <a:rPr lang="en-US" sz="2400" dirty="0" smtClean="0"/>
                <a:t>:</a:t>
              </a:r>
              <a:r>
                <a:rPr lang="el-GR" sz="2400" dirty="0" smtClean="0"/>
                <a:t>  </a:t>
              </a:r>
              <a:endParaRPr lang="el-GR" sz="2400" dirty="0"/>
            </a:p>
            <a:p>
              <a:pPr algn="just">
                <a:lnSpc>
                  <a:spcPct val="150000"/>
                </a:lnSpc>
              </a:pPr>
              <a:r>
                <a:rPr lang="el-GR" sz="2400" b="1" dirty="0" smtClean="0"/>
                <a:t>α</a:t>
              </a:r>
              <a:r>
                <a:rPr lang="el-GR" sz="2400" b="1" dirty="0"/>
                <a:t>.  </a:t>
              </a:r>
              <a:r>
                <a:rPr lang="en-US" sz="2400" dirty="0" smtClean="0"/>
                <a:t>T</a:t>
              </a:r>
              <a:r>
                <a:rPr lang="el-GR" sz="2400" dirty="0" smtClean="0"/>
                <a:t>ην </a:t>
              </a:r>
              <a:r>
                <a:rPr lang="el-GR" sz="2400" dirty="0"/>
                <a:t>κάθετη </a:t>
              </a:r>
              <a:r>
                <a:rPr lang="el-GR" sz="2400" dirty="0" err="1"/>
                <a:t>δύναµη</a:t>
              </a:r>
              <a:r>
                <a:rPr lang="el-GR" sz="2400" dirty="0"/>
                <a:t> που ασκεί το οριζόντιο επίπεδο στο </a:t>
              </a:r>
              <a:r>
                <a:rPr lang="el-GR" sz="2400" dirty="0" err="1"/>
                <a:t>σώµα</a:t>
              </a:r>
              <a:r>
                <a:rPr lang="el-GR" sz="2400" dirty="0"/>
                <a:t>.  </a:t>
              </a:r>
            </a:p>
            <a:p>
              <a:pPr algn="just">
                <a:lnSpc>
                  <a:spcPct val="150000"/>
                </a:lnSpc>
              </a:pPr>
              <a:r>
                <a:rPr lang="el-GR" sz="2400" b="1" dirty="0" smtClean="0"/>
                <a:t>β</a:t>
              </a:r>
              <a:r>
                <a:rPr lang="el-GR" sz="2400" b="1" dirty="0"/>
                <a:t>.  </a:t>
              </a:r>
              <a:r>
                <a:rPr lang="el-GR" sz="2400" dirty="0" smtClean="0"/>
                <a:t>Το  μέτρο της </a:t>
              </a:r>
              <a:r>
                <a:rPr lang="el-GR" sz="2400" dirty="0" err="1" smtClean="0"/>
                <a:t>δύναµης</a:t>
              </a:r>
              <a:r>
                <a:rPr lang="el-GR" sz="2400" dirty="0" smtClean="0"/>
                <a:t>  </a:t>
              </a:r>
              <a:r>
                <a:rPr lang="el-GR" sz="2400" i="1" dirty="0" smtClean="0"/>
                <a:t>F</a:t>
              </a:r>
              <a:r>
                <a:rPr lang="el-GR" sz="2400" dirty="0" smtClean="0"/>
                <a:t>.                  </a:t>
              </a:r>
              <a:endParaRPr lang="en-US" sz="2400" dirty="0" smtClean="0"/>
            </a:p>
            <a:p>
              <a:pPr algn="just">
                <a:lnSpc>
                  <a:spcPct val="150000"/>
                </a:lnSpc>
              </a:pPr>
              <a:r>
                <a:rPr lang="en-US" altLang="el-GR" sz="2400" dirty="0" err="1" smtClean="0"/>
                <a:t>Δίν</a:t>
              </a:r>
              <a:r>
                <a:rPr lang="el-GR" altLang="el-GR" sz="2400" dirty="0" smtClean="0"/>
                <a:t>ε</a:t>
              </a:r>
              <a:r>
                <a:rPr lang="en-US" altLang="el-GR" sz="2400" dirty="0" smtClean="0"/>
                <a:t>ται </a:t>
              </a:r>
              <a:r>
                <a:rPr lang="en-US" altLang="el-GR" sz="2400" dirty="0"/>
                <a:t>:   </a:t>
              </a:r>
              <a:r>
                <a:rPr lang="en-US" altLang="el-GR" sz="2400" i="1" dirty="0"/>
                <a:t>g</a:t>
              </a:r>
              <a:r>
                <a:rPr lang="en-US" altLang="el-GR" sz="2400" dirty="0"/>
                <a:t> </a:t>
              </a:r>
              <a:r>
                <a:rPr lang="en-US" altLang="el-GR" sz="2400" dirty="0" smtClean="0"/>
                <a:t>=</a:t>
              </a:r>
              <a:r>
                <a:rPr lang="el-GR" altLang="el-GR" sz="2400" dirty="0" smtClean="0"/>
                <a:t> </a:t>
              </a:r>
              <a:r>
                <a:rPr lang="en-US" altLang="el-GR" sz="2400" dirty="0" smtClean="0"/>
                <a:t>10m/s</a:t>
              </a:r>
              <a:r>
                <a:rPr lang="en-US" altLang="el-GR" sz="2400" baseline="30000" dirty="0" smtClean="0"/>
                <a:t>2</a:t>
              </a:r>
              <a:r>
                <a:rPr lang="en-US" altLang="el-GR" sz="2400" dirty="0"/>
                <a:t>.</a:t>
              </a:r>
              <a:endParaRPr lang="el-GR" sz="2400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630870" y="4340206"/>
            <a:ext cx="930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60N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9965747" y="3781536"/>
            <a:ext cx="8531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100Ν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175262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Ορθογώνιο 3"/>
              <p:cNvSpPr/>
              <p:nvPr/>
            </p:nvSpPr>
            <p:spPr>
              <a:xfrm>
                <a:off x="1141095" y="417820"/>
                <a:ext cx="9909810" cy="57311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l-GR" sz="2000" b="1" dirty="0" smtClean="0"/>
                  <a:t>2.  </a:t>
                </a:r>
                <a:r>
                  <a:rPr lang="el-GR" sz="2000" dirty="0" smtClean="0"/>
                  <a:t>Σώμα </a:t>
                </a:r>
                <a:r>
                  <a:rPr lang="el-GR" sz="2000" dirty="0"/>
                  <a:t>σύρεται προς τα πάνω, κατά μήκος κεκλιμένου επιπέδου γωνίας κλίσης </a:t>
                </a:r>
                <a:r>
                  <a:rPr lang="el-GR" sz="2000" i="1" dirty="0"/>
                  <a:t>φ</a:t>
                </a:r>
                <a:r>
                  <a:rPr lang="el-GR" sz="2000" dirty="0"/>
                  <a:t>, με τη βοήθεια σταθερής δύναμης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el-GR" sz="2000" dirty="0" smtClean="0"/>
                  <a:t>, </a:t>
                </a:r>
                <a:r>
                  <a:rPr lang="el-GR" sz="2000" dirty="0"/>
                  <a:t>που η διεύθυνσή της είναι παράλληλη με το κεκλιμένο επίπεδο. Το σώμα έχει μάζα 4kg και ξεκινώντας από την ηρεμία αποκτά </a:t>
                </a:r>
                <a:r>
                  <a:rPr lang="el-GR" sz="2000" dirty="0" smtClean="0"/>
                  <a:t>ταχύτητα </a:t>
                </a:r>
                <a:r>
                  <a:rPr lang="el-GR" sz="2000" dirty="0"/>
                  <a:t>6m/s σε χρόνο 4s. Ο συντελεστής τριβής ολίσθησης ανάμεσα στο σώμα και στο επίπεδο </a:t>
                </a:r>
                <a:r>
                  <a:rPr lang="el-GR" sz="2000" dirty="0" smtClean="0"/>
                  <a:t>είναι </a:t>
                </a:r>
                <a:r>
                  <a:rPr lang="el-GR" sz="2000" i="1" dirty="0" smtClean="0"/>
                  <a:t>μ</a:t>
                </a:r>
                <a:r>
                  <a:rPr lang="en-US" sz="2000" dirty="0" smtClean="0"/>
                  <a:t> </a:t>
                </a:r>
                <a:r>
                  <a:rPr lang="el-GR" sz="2000" dirty="0" smtClean="0"/>
                  <a:t>=</a:t>
                </a:r>
                <a:r>
                  <a:rPr lang="en-US" sz="2000" dirty="0" smtClean="0"/>
                  <a:t> </a:t>
                </a:r>
                <a:r>
                  <a:rPr lang="el-GR" sz="2000" dirty="0" smtClean="0"/>
                  <a:t>0,1</a:t>
                </a:r>
                <a:r>
                  <a:rPr lang="el-GR" sz="2000" dirty="0"/>
                  <a:t>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l-GR" sz="2000" b="1" dirty="0"/>
                  <a:t>Α.   1.  </a:t>
                </a:r>
                <a:r>
                  <a:rPr lang="el-GR" sz="2000" dirty="0"/>
                  <a:t>Να δικαιολογήσεις το είδος της κίνησης που θα κάνει το σώμα.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l-GR" sz="2000" b="1" dirty="0" smtClean="0"/>
                  <a:t>       2</a:t>
                </a:r>
                <a:r>
                  <a:rPr lang="el-GR" sz="2000" b="1" dirty="0"/>
                  <a:t>.   </a:t>
                </a:r>
                <a:r>
                  <a:rPr lang="el-GR" sz="2000" dirty="0"/>
                  <a:t>Να υπολογίσεις το μέτρο της επιτάχυνσης που αποκτά το σώμα.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l-GR" sz="2000" b="1" dirty="0" smtClean="0"/>
                  <a:t>       3</a:t>
                </a:r>
                <a:r>
                  <a:rPr lang="el-GR" sz="2000" b="1" dirty="0"/>
                  <a:t>.   </a:t>
                </a:r>
                <a:r>
                  <a:rPr lang="el-GR" sz="2000" dirty="0"/>
                  <a:t>Να υπολογίσεις το μέτρο της δύναμης </a:t>
                </a:r>
                <a:r>
                  <a:rPr lang="el-GR" sz="2000" i="1" dirty="0"/>
                  <a:t>F</a:t>
                </a:r>
                <a:r>
                  <a:rPr lang="el-GR" sz="2000" dirty="0"/>
                  <a:t>, που δρα στο σώμα</a:t>
                </a:r>
                <a:r>
                  <a:rPr lang="el-GR" sz="2000" dirty="0" smtClean="0"/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altLang="el-GR" sz="2000" b="1" dirty="0"/>
                  <a:t>Β. </a:t>
                </a:r>
                <a:r>
                  <a:rPr lang="el-GR" altLang="el-GR" sz="2000" b="1" dirty="0" smtClean="0"/>
                  <a:t> </a:t>
                </a:r>
                <a:r>
                  <a:rPr lang="en-US" altLang="el-GR" sz="2000" b="1" dirty="0" smtClean="0"/>
                  <a:t>1</a:t>
                </a:r>
                <a:r>
                  <a:rPr lang="en-US" altLang="el-GR" sz="2000" b="1" dirty="0"/>
                  <a:t>. </a:t>
                </a:r>
                <a:r>
                  <a:rPr lang="en-US" altLang="el-GR" sz="2000" dirty="0" err="1"/>
                  <a:t>Μετά</a:t>
                </a:r>
                <a:r>
                  <a:rPr lang="en-US" altLang="el-GR" sz="2000" dirty="0"/>
                  <a:t> </a:t>
                </a:r>
                <a:r>
                  <a:rPr lang="en-US" altLang="el-GR" sz="2000" dirty="0" err="1"/>
                  <a:t>το</a:t>
                </a:r>
                <a:r>
                  <a:rPr lang="en-US" altLang="el-GR" sz="2000" dirty="0"/>
                  <a:t> 4ο </a:t>
                </a:r>
                <a:r>
                  <a:rPr lang="en-US" altLang="el-GR" sz="2000" dirty="0" err="1"/>
                  <a:t>δευτερόλε</a:t>
                </a:r>
                <a:r>
                  <a:rPr lang="en-US" altLang="el-GR" sz="2000" dirty="0"/>
                  <a:t>πτο παύει να δρα η δύναμη </a:t>
                </a:r>
                <a:r>
                  <a:rPr lang="en-US" altLang="el-GR" sz="2000" i="1" dirty="0"/>
                  <a:t>F</a:t>
                </a:r>
                <a:r>
                  <a:rPr lang="en-US" altLang="el-GR" sz="2000" dirty="0"/>
                  <a:t>. Να υπ</a:t>
                </a:r>
                <a:r>
                  <a:rPr lang="en-US" altLang="el-GR" sz="2000" dirty="0" err="1"/>
                  <a:t>ολογίσεις</a:t>
                </a:r>
                <a:r>
                  <a:rPr lang="en-US" altLang="el-GR" sz="2000" dirty="0"/>
                  <a:t> </a:t>
                </a:r>
                <a:r>
                  <a:rPr lang="en-US" altLang="el-GR" sz="2000" dirty="0" err="1"/>
                  <a:t>το</a:t>
                </a:r>
                <a:r>
                  <a:rPr lang="en-US" altLang="el-GR" sz="2000" dirty="0"/>
                  <a:t> </a:t>
                </a:r>
                <a:r>
                  <a:rPr lang="en-US" altLang="el-GR" sz="2000" dirty="0" err="1"/>
                  <a:t>χρόνο</a:t>
                </a:r>
                <a:r>
                  <a:rPr lang="en-US" altLang="el-GR" sz="2000" dirty="0"/>
                  <a:t> π</a:t>
                </a:r>
                <a:r>
                  <a:rPr lang="en-US" altLang="el-GR" sz="2000" dirty="0" err="1"/>
                  <a:t>ου</a:t>
                </a:r>
                <a:r>
                  <a:rPr lang="en-US" altLang="el-GR" sz="2000" dirty="0"/>
                  <a:t> </a:t>
                </a:r>
                <a:r>
                  <a:rPr lang="en-US" altLang="el-GR" sz="2000" dirty="0" err="1"/>
                  <a:t>χρειάζετ</a:t>
                </a:r>
                <a:r>
                  <a:rPr lang="en-US" altLang="el-GR" sz="2000" dirty="0"/>
                  <a:t>αι το σώμα μέχρι να σταματήσει. </a:t>
                </a:r>
                <a:endParaRPr lang="el-GR" altLang="el-GR" sz="2000" dirty="0"/>
              </a:p>
              <a:p>
                <a:pPr algn="just">
                  <a:lnSpc>
                    <a:spcPct val="150000"/>
                  </a:lnSpc>
                </a:pPr>
                <a:r>
                  <a:rPr lang="el-GR" altLang="el-GR" sz="2000" b="1" dirty="0" smtClean="0"/>
                  <a:t>        </a:t>
                </a:r>
                <a:r>
                  <a:rPr lang="en-US" altLang="el-GR" sz="2000" b="1" dirty="0" smtClean="0"/>
                  <a:t>2</a:t>
                </a:r>
                <a:r>
                  <a:rPr lang="en-US" altLang="el-GR" sz="2000" b="1" dirty="0"/>
                  <a:t>.</a:t>
                </a:r>
                <a:r>
                  <a:rPr lang="el-GR" altLang="el-GR" sz="2000" b="1" dirty="0"/>
                  <a:t> </a:t>
                </a:r>
                <a:r>
                  <a:rPr lang="en-US" altLang="el-GR" sz="2000" dirty="0"/>
                  <a:t>Να </a:t>
                </a:r>
                <a:r>
                  <a:rPr lang="en-US" altLang="el-GR" sz="2000" dirty="0" err="1"/>
                  <a:t>σχεδιάσεις</a:t>
                </a:r>
                <a:r>
                  <a:rPr lang="en-US" altLang="el-GR" sz="2000" dirty="0"/>
                  <a:t> </a:t>
                </a:r>
                <a:r>
                  <a:rPr lang="en-US" altLang="el-GR" sz="2000" dirty="0" err="1"/>
                  <a:t>τη</a:t>
                </a:r>
                <a:r>
                  <a:rPr lang="en-US" altLang="el-GR" sz="2000" dirty="0"/>
                  <a:t> </a:t>
                </a:r>
                <a:r>
                  <a:rPr lang="en-US" altLang="el-GR" sz="2000" dirty="0" err="1"/>
                  <a:t>γρ</a:t>
                </a:r>
                <a:r>
                  <a:rPr lang="en-US" altLang="el-GR" sz="2000" dirty="0"/>
                  <a:t>αφική παράσταση της μεταβολής της επιτάχυνσης του σώματος σε συνάρτηση με το χρόνο, για όλη τη διάρκεια της κίνησης.                                          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altLang="el-GR" sz="2000" dirty="0"/>
                  <a:t>Δίνονται :   </a:t>
                </a:r>
                <a:r>
                  <a:rPr lang="en-US" altLang="el-GR" sz="2000" i="1" dirty="0"/>
                  <a:t>g</a:t>
                </a:r>
                <a:r>
                  <a:rPr lang="en-US" altLang="el-GR" sz="2000" dirty="0"/>
                  <a:t> </a:t>
                </a:r>
                <a:r>
                  <a:rPr lang="en-US" altLang="el-GR" sz="2000" dirty="0" smtClean="0"/>
                  <a:t>=</a:t>
                </a:r>
                <a:r>
                  <a:rPr lang="el-GR" altLang="el-GR" sz="2000" dirty="0" smtClean="0"/>
                  <a:t> </a:t>
                </a:r>
                <a:r>
                  <a:rPr lang="en-US" altLang="el-GR" sz="2000" dirty="0" smtClean="0"/>
                  <a:t>10m/s</a:t>
                </a:r>
                <a:r>
                  <a:rPr lang="en-US" altLang="el-GR" sz="2000" baseline="30000" dirty="0" smtClean="0"/>
                  <a:t>2</a:t>
                </a:r>
                <a:r>
                  <a:rPr lang="en-US" altLang="el-GR" sz="2000" dirty="0"/>
                  <a:t>,     ημ</a:t>
                </a:r>
                <a:r>
                  <a:rPr lang="en-US" altLang="el-GR" sz="2000" i="1" dirty="0"/>
                  <a:t>φ</a:t>
                </a:r>
                <a:r>
                  <a:rPr lang="en-US" altLang="el-GR" sz="2000" dirty="0"/>
                  <a:t> = 0,8 ,      συν</a:t>
                </a:r>
                <a:r>
                  <a:rPr lang="en-US" altLang="el-GR" sz="2000" i="1" dirty="0"/>
                  <a:t>φ</a:t>
                </a:r>
                <a:r>
                  <a:rPr lang="en-US" altLang="el-GR" sz="2000" dirty="0"/>
                  <a:t> = 0,5</a:t>
                </a:r>
                <a:r>
                  <a:rPr lang="en-US" altLang="el-GR" sz="2000" dirty="0" smtClean="0"/>
                  <a:t>.</a:t>
                </a:r>
                <a:endParaRPr lang="en-US" altLang="el-GR" sz="2000" dirty="0"/>
              </a:p>
            </p:txBody>
          </p:sp>
        </mc:Choice>
        <mc:Fallback xmlns="">
          <p:sp>
            <p:nvSpPr>
              <p:cNvPr id="4" name="Ορθογώνιο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095" y="417820"/>
                <a:ext cx="9909810" cy="5731184"/>
              </a:xfrm>
              <a:prstGeom prst="rect">
                <a:avLst/>
              </a:prstGeom>
              <a:blipFill>
                <a:blip r:embed="rId2"/>
                <a:stretch>
                  <a:fillRect l="-615" r="-67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Ορθογώνιο 5"/>
          <p:cNvSpPr/>
          <p:nvPr/>
        </p:nvSpPr>
        <p:spPr>
          <a:xfrm>
            <a:off x="9088245" y="2860527"/>
            <a:ext cx="10113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1,5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m/s</a:t>
            </a:r>
            <a:r>
              <a:rPr lang="en-US" sz="20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l-GR" sz="2000" dirty="0"/>
          </a:p>
        </p:txBody>
      </p:sp>
      <p:sp>
        <p:nvSpPr>
          <p:cNvPr id="7" name="Ορθογώνιο 6"/>
          <p:cNvSpPr/>
          <p:nvPr/>
        </p:nvSpPr>
        <p:spPr>
          <a:xfrm>
            <a:off x="8534122" y="3363422"/>
            <a:ext cx="6126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40N</a:t>
            </a:r>
            <a:endParaRPr lang="el-GR" sz="2000" dirty="0"/>
          </a:p>
        </p:txBody>
      </p:sp>
      <p:sp>
        <p:nvSpPr>
          <p:cNvPr id="8" name="Ορθογώνιο 7"/>
          <p:cNvSpPr/>
          <p:nvPr/>
        </p:nvSpPr>
        <p:spPr>
          <a:xfrm>
            <a:off x="6390299" y="4188447"/>
            <a:ext cx="6126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0,7s</a:t>
            </a:r>
            <a:endParaRPr 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362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841135" y="260351"/>
            <a:ext cx="10510327" cy="6259515"/>
            <a:chOff x="-564" y="164"/>
            <a:chExt cx="6771" cy="3943"/>
          </a:xfrm>
        </p:grpSpPr>
        <p:sp>
          <p:nvSpPr>
            <p:cNvPr id="5" name="Rectangle 16"/>
            <p:cNvSpPr>
              <a:spLocks noChangeArrowheads="1"/>
            </p:cNvSpPr>
            <p:nvPr/>
          </p:nvSpPr>
          <p:spPr bwMode="auto">
            <a:xfrm>
              <a:off x="-564" y="850"/>
              <a:ext cx="6771" cy="32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l-GR" altLang="el-GR" sz="2000" b="1" dirty="0"/>
                <a:t>3.  </a:t>
              </a:r>
              <a:r>
                <a:rPr lang="en-US" altLang="el-GR" sz="2000" dirty="0"/>
                <a:t>Από </a:t>
              </a:r>
              <a:r>
                <a:rPr lang="en-US" altLang="el-GR" sz="2000" dirty="0" err="1"/>
                <a:t>την</a:t>
              </a:r>
              <a:r>
                <a:rPr lang="en-US" altLang="el-GR" sz="2000" dirty="0"/>
                <a:t> </a:t>
              </a:r>
              <a:r>
                <a:rPr lang="en-US" altLang="el-GR" sz="2000" dirty="0" err="1"/>
                <a:t>κορυφή</a:t>
              </a:r>
              <a:r>
                <a:rPr lang="en-US" altLang="el-GR" sz="2000" dirty="0"/>
                <a:t> </a:t>
              </a:r>
              <a:r>
                <a:rPr lang="en-US" altLang="el-GR" sz="2000" dirty="0" err="1"/>
                <a:t>κεκλιμένου</a:t>
              </a:r>
              <a:r>
                <a:rPr lang="en-US" altLang="el-GR" sz="2000" dirty="0"/>
                <a:t> επιπ</a:t>
              </a:r>
              <a:r>
                <a:rPr lang="en-US" altLang="el-GR" sz="2000" dirty="0" err="1"/>
                <a:t>έδου</a:t>
              </a:r>
              <a:r>
                <a:rPr lang="en-US" altLang="el-GR" sz="2000" dirty="0"/>
                <a:t> π</a:t>
              </a:r>
              <a:r>
                <a:rPr lang="en-US" altLang="el-GR" sz="2000" dirty="0" err="1"/>
                <a:t>ου</a:t>
              </a:r>
              <a:r>
                <a:rPr lang="en-US" altLang="el-GR" sz="2000" dirty="0"/>
                <a:t> </a:t>
              </a:r>
              <a:r>
                <a:rPr lang="en-US" altLang="el-GR" sz="2000" dirty="0" err="1"/>
                <a:t>έχει</a:t>
              </a:r>
              <a:r>
                <a:rPr lang="en-US" altLang="el-GR" sz="2000" dirty="0"/>
                <a:t> </a:t>
              </a:r>
              <a:r>
                <a:rPr lang="en-US" altLang="el-GR" sz="2000" dirty="0" err="1"/>
                <a:t>ύψος</a:t>
              </a:r>
              <a:r>
                <a:rPr lang="en-US" altLang="el-GR" sz="2000" dirty="0"/>
                <a:t>  </a:t>
              </a:r>
              <a:r>
                <a:rPr lang="en-US" altLang="el-GR" sz="2000" i="1" dirty="0"/>
                <a:t>h</a:t>
              </a:r>
              <a:r>
                <a:rPr lang="en-US" altLang="el-GR" sz="2000" dirty="0"/>
                <a:t> = 15m  α</a:t>
              </a:r>
              <a:r>
                <a:rPr lang="en-US" altLang="el-GR" sz="2000" dirty="0" err="1"/>
                <a:t>φήνουμε</a:t>
              </a:r>
              <a:r>
                <a:rPr lang="en-US" altLang="el-GR" sz="2000" dirty="0"/>
                <a:t> </a:t>
              </a:r>
              <a:r>
                <a:rPr lang="en-US" altLang="el-GR" sz="2000" dirty="0" err="1"/>
                <a:t>ελεύθερο</a:t>
              </a:r>
              <a:r>
                <a:rPr lang="en-US" altLang="el-GR" sz="2000" dirty="0"/>
                <a:t> </a:t>
              </a:r>
              <a:r>
                <a:rPr lang="en-US" altLang="el-GR" sz="2000" dirty="0" err="1"/>
                <a:t>έν</a:t>
              </a:r>
              <a:r>
                <a:rPr lang="en-US" altLang="el-GR" sz="2000" dirty="0"/>
                <a:t>α σώμα (αμελητέων διαστάσεων) να ολισθήσει. Ο </a:t>
              </a:r>
              <a:r>
                <a:rPr lang="en-US" altLang="el-GR" sz="2000" dirty="0" err="1"/>
                <a:t>συντελεστής</a:t>
              </a:r>
              <a:r>
                <a:rPr lang="en-US" altLang="el-GR" sz="2000" dirty="0"/>
                <a:t> </a:t>
              </a:r>
              <a:r>
                <a:rPr lang="en-US" altLang="el-GR" sz="2000" dirty="0" err="1"/>
                <a:t>τρι</a:t>
              </a:r>
              <a:r>
                <a:rPr lang="en-US" altLang="el-GR" sz="2000" dirty="0"/>
                <a:t>βής ολίσθησης μεταξύ σώματος </a:t>
              </a:r>
              <a:r>
                <a:rPr lang="en-US" altLang="el-GR" sz="2000" dirty="0" smtClean="0"/>
                <a:t>και </a:t>
              </a:r>
              <a:r>
                <a:rPr lang="el-GR" altLang="el-GR" sz="2000" dirty="0" smtClean="0"/>
                <a:t>κεκλιμένου</a:t>
              </a:r>
              <a:r>
                <a:rPr lang="en-US" altLang="el-GR" sz="2000" dirty="0" smtClean="0"/>
                <a:t> </a:t>
              </a:r>
              <a:r>
                <a:rPr lang="en-US" altLang="el-GR" sz="2000" dirty="0"/>
                <a:t>επιπέδου είναι  </a:t>
              </a:r>
              <a:r>
                <a:rPr lang="el-GR" altLang="el-GR" sz="2000" dirty="0"/>
                <a:t> </a:t>
              </a:r>
              <a:r>
                <a:rPr lang="en-US" altLang="el-GR" sz="2000" i="1" dirty="0"/>
                <a:t>μ</a:t>
              </a:r>
              <a:r>
                <a:rPr lang="en-US" altLang="el-GR" sz="2000" dirty="0"/>
                <a:t> = 0,5.</a:t>
              </a:r>
            </a:p>
            <a:p>
              <a:pPr algn="just">
                <a:lnSpc>
                  <a:spcPct val="150000"/>
                </a:lnSpc>
              </a:pPr>
              <a:r>
                <a:rPr lang="en-US" altLang="el-GR" sz="2000" b="1" dirty="0"/>
                <a:t>α.</a:t>
              </a:r>
              <a:r>
                <a:rPr lang="en-US" altLang="el-GR" sz="2000" dirty="0"/>
                <a:t> </a:t>
              </a:r>
              <a:r>
                <a:rPr lang="en-US" altLang="el-GR" sz="2000" dirty="0" smtClean="0"/>
                <a:t> Να </a:t>
              </a:r>
              <a:r>
                <a:rPr lang="en-US" altLang="el-GR" sz="2000" dirty="0" err="1"/>
                <a:t>σχεδιάσεις</a:t>
              </a:r>
              <a:r>
                <a:rPr lang="en-US" altLang="el-GR" sz="2000" dirty="0"/>
                <a:t> </a:t>
              </a:r>
              <a:r>
                <a:rPr lang="en-US" altLang="el-GR" sz="2000" dirty="0" err="1"/>
                <a:t>τις</a:t>
              </a:r>
              <a:r>
                <a:rPr lang="en-US" altLang="el-GR" sz="2000" dirty="0"/>
                <a:t> </a:t>
              </a:r>
              <a:r>
                <a:rPr lang="en-US" altLang="el-GR" sz="2000" dirty="0" err="1"/>
                <a:t>δυνάμεις</a:t>
              </a:r>
              <a:r>
                <a:rPr lang="en-US" altLang="el-GR" sz="2000" dirty="0"/>
                <a:t> π</a:t>
              </a:r>
              <a:r>
                <a:rPr lang="en-US" altLang="el-GR" sz="2000" dirty="0" err="1"/>
                <a:t>ου</a:t>
              </a:r>
              <a:r>
                <a:rPr lang="en-US" altLang="el-GR" sz="2000" dirty="0"/>
                <a:t> </a:t>
              </a:r>
              <a:r>
                <a:rPr lang="en-US" altLang="el-GR" sz="2000" dirty="0" err="1"/>
                <a:t>δέχετ</a:t>
              </a:r>
              <a:r>
                <a:rPr lang="en-US" altLang="el-GR" sz="2000" dirty="0"/>
                <a:t>αι το σώμα σε μια τυχαία θέση της κίνησής του </a:t>
              </a:r>
              <a:r>
                <a:rPr lang="el-GR" altLang="el-GR" sz="2000" dirty="0" smtClean="0"/>
                <a:t>(στο κεκλιμένο επίπεδο) </a:t>
              </a:r>
              <a:r>
                <a:rPr lang="en-US" altLang="el-GR" sz="2000" dirty="0" smtClean="0"/>
                <a:t>και </a:t>
              </a:r>
              <a:r>
                <a:rPr lang="en-US" altLang="el-GR" sz="2000" dirty="0"/>
                <a:t>να σημειώσεις ποιος ασκεί κάθε μία </a:t>
              </a:r>
              <a:r>
                <a:rPr lang="en-US" altLang="el-GR" sz="2000" dirty="0" smtClean="0"/>
                <a:t>δύναμη.</a:t>
              </a:r>
              <a:endParaRPr lang="en-US" altLang="el-GR" sz="2000" dirty="0"/>
            </a:p>
            <a:p>
              <a:pPr algn="just">
                <a:lnSpc>
                  <a:spcPct val="150000"/>
                </a:lnSpc>
              </a:pPr>
              <a:r>
                <a:rPr lang="en-US" altLang="el-GR" sz="2000" b="1" dirty="0"/>
                <a:t>β.</a:t>
              </a:r>
              <a:r>
                <a:rPr lang="en-US" altLang="el-GR" sz="2000" dirty="0"/>
                <a:t>  </a:t>
              </a:r>
              <a:r>
                <a:rPr lang="en-US" altLang="el-GR" sz="2000" dirty="0" smtClean="0"/>
                <a:t> Να </a:t>
              </a:r>
              <a:r>
                <a:rPr lang="en-US" altLang="el-GR" sz="2000" dirty="0"/>
                <a:t>υπ</a:t>
              </a:r>
              <a:r>
                <a:rPr lang="en-US" altLang="el-GR" sz="2000" dirty="0" err="1"/>
                <a:t>ολογίσεις</a:t>
              </a:r>
              <a:r>
                <a:rPr lang="en-US" altLang="el-GR" sz="2000" dirty="0"/>
                <a:t> </a:t>
              </a:r>
              <a:r>
                <a:rPr lang="en-US" altLang="el-GR" sz="2000" dirty="0" err="1"/>
                <a:t>την</a:t>
              </a:r>
              <a:r>
                <a:rPr lang="en-US" altLang="el-GR" sz="2000" dirty="0"/>
                <a:t> επ</a:t>
              </a:r>
              <a:r>
                <a:rPr lang="en-US" altLang="el-GR" sz="2000" dirty="0" err="1"/>
                <a:t>ιτάχυνση</a:t>
              </a:r>
              <a:r>
                <a:rPr lang="en-US" altLang="el-GR" sz="2000" dirty="0"/>
                <a:t> π</a:t>
              </a:r>
              <a:r>
                <a:rPr lang="en-US" altLang="el-GR" sz="2000" dirty="0" err="1"/>
                <a:t>ου</a:t>
              </a:r>
              <a:r>
                <a:rPr lang="en-US" altLang="el-GR" sz="2000" dirty="0"/>
                <a:t> </a:t>
              </a:r>
              <a:r>
                <a:rPr lang="en-US" altLang="el-GR" sz="2000" dirty="0" smtClean="0"/>
                <a:t>θ’ </a:t>
              </a:r>
              <a:r>
                <a:rPr lang="en-US" altLang="el-GR" sz="2000" dirty="0"/>
                <a:t>απ</a:t>
              </a:r>
              <a:r>
                <a:rPr lang="en-US" altLang="el-GR" sz="2000" dirty="0" err="1"/>
                <a:t>οκτήσει</a:t>
              </a:r>
              <a:r>
                <a:rPr lang="en-US" altLang="el-GR" sz="2000" dirty="0"/>
                <a:t> </a:t>
              </a:r>
              <a:r>
                <a:rPr lang="en-US" altLang="el-GR" sz="2000" dirty="0" err="1"/>
                <a:t>το</a:t>
              </a:r>
              <a:r>
                <a:rPr lang="en-US" altLang="el-GR" sz="2000" dirty="0"/>
                <a:t> </a:t>
              </a:r>
              <a:r>
                <a:rPr lang="en-US" altLang="el-GR" sz="2000" dirty="0" err="1"/>
                <a:t>σώμ</a:t>
              </a:r>
              <a:r>
                <a:rPr lang="en-US" altLang="el-GR" sz="2000" dirty="0"/>
                <a:t>α κατά την </a:t>
              </a:r>
              <a:r>
                <a:rPr lang="el-GR" altLang="el-GR" sz="2000" dirty="0" smtClean="0"/>
                <a:t>παραπάνω </a:t>
              </a:r>
              <a:r>
                <a:rPr lang="en-US" altLang="el-GR" sz="2000" dirty="0" err="1" smtClean="0"/>
                <a:t>κίνησή</a:t>
              </a:r>
              <a:r>
                <a:rPr lang="en-US" altLang="el-GR" sz="2000" dirty="0" smtClean="0"/>
                <a:t> του.</a:t>
              </a:r>
              <a:endParaRPr lang="en-US" altLang="el-GR" sz="2000" dirty="0"/>
            </a:p>
            <a:p>
              <a:pPr algn="just">
                <a:lnSpc>
                  <a:spcPct val="150000"/>
                </a:lnSpc>
              </a:pPr>
              <a:r>
                <a:rPr lang="en-US" altLang="el-GR" sz="2000" b="1" dirty="0"/>
                <a:t>γ.</a:t>
              </a:r>
              <a:r>
                <a:rPr lang="en-US" altLang="el-GR" sz="2000" dirty="0"/>
                <a:t> </a:t>
              </a:r>
              <a:r>
                <a:rPr lang="en-US" altLang="el-GR" sz="2000" dirty="0" smtClean="0"/>
                <a:t>Να </a:t>
              </a:r>
              <a:r>
                <a:rPr lang="en-US" altLang="el-GR" sz="2000" dirty="0"/>
                <a:t>υπ</a:t>
              </a:r>
              <a:r>
                <a:rPr lang="en-US" altLang="el-GR" sz="2000" dirty="0" err="1"/>
                <a:t>ολογίσεις</a:t>
              </a:r>
              <a:r>
                <a:rPr lang="en-US" altLang="el-GR" sz="2000" dirty="0"/>
                <a:t> </a:t>
              </a:r>
              <a:r>
                <a:rPr lang="en-US" altLang="el-GR" sz="2000" dirty="0" err="1"/>
                <a:t>σε</a:t>
              </a:r>
              <a:r>
                <a:rPr lang="en-US" altLang="el-GR" sz="2000" dirty="0"/>
                <a:t> π</a:t>
              </a:r>
              <a:r>
                <a:rPr lang="en-US" altLang="el-GR" sz="2000" dirty="0" err="1"/>
                <a:t>όσο</a:t>
              </a:r>
              <a:r>
                <a:rPr lang="en-US" altLang="el-GR" sz="2000" dirty="0"/>
                <a:t> </a:t>
              </a:r>
              <a:r>
                <a:rPr lang="en-US" altLang="el-GR" sz="2000" dirty="0" err="1"/>
                <a:t>χρόνο</a:t>
              </a:r>
              <a:r>
                <a:rPr lang="en-US" altLang="el-GR" sz="2000" dirty="0"/>
                <a:t> και </a:t>
              </a:r>
              <a:r>
                <a:rPr lang="en-US" altLang="el-GR" sz="2000" dirty="0" err="1"/>
                <a:t>με</a:t>
              </a:r>
              <a:r>
                <a:rPr lang="en-US" altLang="el-GR" sz="2000" dirty="0"/>
                <a:t> </a:t>
              </a:r>
              <a:r>
                <a:rPr lang="en-US" altLang="el-GR" sz="2000" dirty="0" err="1"/>
                <a:t>τι</a:t>
              </a:r>
              <a:r>
                <a:rPr lang="en-US" altLang="el-GR" sz="2000" dirty="0"/>
                <a:t> τα</a:t>
              </a:r>
              <a:r>
                <a:rPr lang="en-US" altLang="el-GR" sz="2000" dirty="0" err="1"/>
                <a:t>χύτητ</a:t>
              </a:r>
              <a:r>
                <a:rPr lang="en-US" altLang="el-GR" sz="2000" dirty="0"/>
                <a:t>α θα φτάσει το σώμα στη βάση του κεκλιμένου </a:t>
              </a:r>
              <a:r>
                <a:rPr lang="en-US" altLang="el-GR" sz="2000" dirty="0" smtClean="0"/>
                <a:t>επιπέδου.</a:t>
              </a:r>
              <a:r>
                <a:rPr lang="el-GR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endPara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just">
                <a:lnSpc>
                  <a:spcPct val="150000"/>
                </a:lnSpc>
              </a:pPr>
              <a:r>
                <a:rPr lang="en-US" altLang="el-GR" sz="2000" b="1" dirty="0" smtClean="0"/>
                <a:t>δ</a:t>
              </a:r>
              <a:r>
                <a:rPr lang="en-US" altLang="el-GR" sz="2000" b="1" dirty="0"/>
                <a:t>.</a:t>
              </a:r>
              <a:r>
                <a:rPr lang="en-US" altLang="el-GR" sz="2000" dirty="0"/>
                <a:t> </a:t>
              </a:r>
              <a:r>
                <a:rPr lang="en-US" altLang="el-GR" sz="2000" dirty="0" smtClean="0"/>
                <a:t> </a:t>
              </a:r>
              <a:r>
                <a:rPr lang="en-US" altLang="el-GR" sz="2000" dirty="0" err="1" smtClean="0"/>
                <a:t>Αν</a:t>
              </a:r>
              <a:r>
                <a:rPr lang="en-US" altLang="el-GR" sz="2000" dirty="0" smtClean="0"/>
                <a:t> </a:t>
              </a:r>
              <a:r>
                <a:rPr lang="el-GR" altLang="el-GR" sz="2000" dirty="0" smtClean="0"/>
                <a:t>το σώμα</a:t>
              </a:r>
              <a:r>
                <a:rPr lang="en-US" altLang="el-GR" sz="2000" dirty="0"/>
                <a:t> πα</a:t>
              </a:r>
              <a:r>
                <a:rPr lang="en-US" altLang="el-GR" sz="2000" dirty="0" err="1"/>
                <a:t>ρουσιάζει</a:t>
              </a:r>
              <a:r>
                <a:rPr lang="en-US" altLang="el-GR" sz="2000" dirty="0"/>
                <a:t> </a:t>
              </a:r>
              <a:r>
                <a:rPr lang="en-US" altLang="el-GR" sz="2000" dirty="0" err="1"/>
                <a:t>τον</a:t>
              </a:r>
              <a:r>
                <a:rPr lang="en-US" altLang="el-GR" sz="2000" dirty="0"/>
                <a:t> </a:t>
              </a:r>
              <a:r>
                <a:rPr lang="en-US" altLang="el-GR" sz="2000" dirty="0" err="1"/>
                <a:t>ίδιο</a:t>
              </a:r>
              <a:r>
                <a:rPr lang="en-US" altLang="el-GR" sz="2000" dirty="0"/>
                <a:t> </a:t>
              </a:r>
              <a:r>
                <a:rPr lang="en-US" altLang="el-GR" sz="2000" dirty="0" err="1"/>
                <a:t>συντελεστή</a:t>
              </a:r>
              <a:r>
                <a:rPr lang="en-US" altLang="el-GR" sz="2000" dirty="0"/>
                <a:t> </a:t>
              </a:r>
              <a:r>
                <a:rPr lang="en-US" altLang="el-GR" sz="2000" dirty="0" err="1"/>
                <a:t>τρι</a:t>
              </a:r>
              <a:r>
                <a:rPr lang="en-US" altLang="el-GR" sz="2000" dirty="0"/>
                <a:t>βής ολίσθησης</a:t>
              </a:r>
              <a:r>
                <a:rPr lang="el-GR" altLang="el-GR" sz="2000" dirty="0" smtClean="0"/>
                <a:t> </a:t>
              </a:r>
              <a:r>
                <a:rPr lang="en-US" altLang="el-GR" sz="2000" dirty="0" err="1" smtClean="0"/>
                <a:t>με</a:t>
              </a:r>
              <a:r>
                <a:rPr lang="en-US" altLang="el-GR" sz="2000" dirty="0" smtClean="0"/>
                <a:t> </a:t>
              </a:r>
              <a:r>
                <a:rPr lang="en-US" altLang="el-GR" sz="2000" dirty="0" err="1"/>
                <a:t>το</a:t>
              </a:r>
              <a:r>
                <a:rPr lang="en-US" altLang="el-GR" sz="2000" dirty="0"/>
                <a:t> </a:t>
              </a:r>
              <a:r>
                <a:rPr lang="en-US" altLang="el-GR" sz="2000" dirty="0" err="1"/>
                <a:t>οριζόντιο</a:t>
              </a:r>
              <a:r>
                <a:rPr lang="en-US" altLang="el-GR" sz="2000" dirty="0"/>
                <a:t> </a:t>
              </a:r>
              <a:r>
                <a:rPr lang="en-US" altLang="el-GR" sz="2000" dirty="0" smtClean="0"/>
                <a:t>επίπ</a:t>
              </a:r>
              <a:r>
                <a:rPr lang="en-US" altLang="el-GR" sz="2000" dirty="0" err="1" smtClean="0"/>
                <a:t>εδο</a:t>
              </a:r>
              <a:r>
                <a:rPr lang="en-US" altLang="el-GR" sz="2000" dirty="0" smtClean="0"/>
                <a:t>, </a:t>
              </a:r>
              <a:r>
                <a:rPr lang="en-US" altLang="el-GR" sz="2000" dirty="0"/>
                <a:t>πόσο διάστημα θα διανύσει στο οριζόντιο επίπεδο μέχρι να </a:t>
              </a:r>
              <a:r>
                <a:rPr lang="en-US" altLang="el-GR" sz="2000" dirty="0" smtClean="0"/>
                <a:t>σταματήσει; </a:t>
              </a:r>
              <a:r>
                <a:rPr lang="el-GR" altLang="el-GR" sz="1600" dirty="0" smtClean="0"/>
                <a:t>(συνεχίζει με την ταχύτητα που έφτασε)</a:t>
              </a:r>
              <a:endParaRPr lang="en-US" altLang="el-GR" sz="1600" dirty="0" smtClean="0"/>
            </a:p>
            <a:p>
              <a:pPr algn="just">
                <a:lnSpc>
                  <a:spcPct val="150000"/>
                </a:lnSpc>
              </a:pPr>
              <a:r>
                <a:rPr lang="el-GR" altLang="el-GR" sz="2000" dirty="0"/>
                <a:t>Δίνονται</a:t>
              </a:r>
              <a:r>
                <a:rPr lang="en-US" altLang="el-GR" sz="2000" dirty="0"/>
                <a:t>:  </a:t>
              </a:r>
              <a:r>
                <a:rPr lang="en-US" altLang="el-GR" sz="2000" i="1" dirty="0"/>
                <a:t>g</a:t>
              </a:r>
              <a:r>
                <a:rPr lang="en-US" altLang="el-GR" sz="2000" dirty="0"/>
                <a:t> = </a:t>
              </a:r>
              <a:r>
                <a:rPr lang="en-US" altLang="el-GR" sz="2000" dirty="0" smtClean="0"/>
                <a:t>10m/s</a:t>
              </a:r>
              <a:r>
                <a:rPr lang="en-US" altLang="el-GR" sz="2000" baseline="30000" dirty="0" smtClean="0"/>
                <a:t>2</a:t>
              </a:r>
              <a:r>
                <a:rPr lang="en-US" altLang="el-GR" sz="2000" dirty="0" smtClean="0"/>
                <a:t>,     </a:t>
              </a:r>
              <a:r>
                <a:rPr lang="en-US" altLang="el-GR" sz="2000" dirty="0" err="1"/>
                <a:t>ημ</a:t>
              </a:r>
              <a:r>
                <a:rPr lang="en-US" altLang="el-GR" sz="2000" i="1" dirty="0" err="1"/>
                <a:t>φ</a:t>
              </a:r>
              <a:r>
                <a:rPr lang="en-US" altLang="el-GR" sz="2000" dirty="0"/>
                <a:t> = 0,6 ,        </a:t>
              </a:r>
              <a:r>
                <a:rPr lang="en-US" altLang="el-GR" sz="2000" dirty="0" err="1"/>
                <a:t>συν</a:t>
              </a:r>
              <a:r>
                <a:rPr lang="en-US" altLang="el-GR" sz="2000" i="1" dirty="0" err="1"/>
                <a:t>φ</a:t>
              </a:r>
              <a:r>
                <a:rPr lang="en-US" altLang="el-GR" sz="2000" dirty="0"/>
                <a:t> = 0,8</a:t>
              </a:r>
              <a:r>
                <a:rPr lang="en-US" altLang="el-GR" sz="2000" dirty="0" smtClean="0"/>
                <a:t>.</a:t>
              </a:r>
              <a:endParaRPr lang="en-US" altLang="el-GR" sz="2000" dirty="0"/>
            </a:p>
          </p:txBody>
        </p:sp>
        <p:grpSp>
          <p:nvGrpSpPr>
            <p:cNvPr id="6" name="Group 22"/>
            <p:cNvGrpSpPr>
              <a:grpSpLocks/>
            </p:cNvGrpSpPr>
            <p:nvPr/>
          </p:nvGrpSpPr>
          <p:grpSpPr bwMode="auto">
            <a:xfrm>
              <a:off x="1541" y="164"/>
              <a:ext cx="2355" cy="763"/>
              <a:chOff x="1519" y="164"/>
              <a:chExt cx="2314" cy="761"/>
            </a:xfrm>
          </p:grpSpPr>
          <p:grpSp>
            <p:nvGrpSpPr>
              <p:cNvPr id="10" name="Group 6"/>
              <p:cNvGrpSpPr>
                <a:grpSpLocks/>
              </p:cNvGrpSpPr>
              <p:nvPr/>
            </p:nvGrpSpPr>
            <p:grpSpPr bwMode="auto">
              <a:xfrm>
                <a:off x="1519" y="210"/>
                <a:ext cx="2314" cy="715"/>
                <a:chOff x="1519" y="119"/>
                <a:chExt cx="2314" cy="715"/>
              </a:xfrm>
            </p:grpSpPr>
            <p:grpSp>
              <p:nvGrpSpPr>
                <p:cNvPr id="12" name="Group 7"/>
                <p:cNvGrpSpPr>
                  <a:grpSpLocks/>
                </p:cNvGrpSpPr>
                <p:nvPr/>
              </p:nvGrpSpPr>
              <p:grpSpPr bwMode="auto">
                <a:xfrm>
                  <a:off x="1610" y="119"/>
                  <a:ext cx="2223" cy="680"/>
                  <a:chOff x="3318" y="5259"/>
                  <a:chExt cx="4500" cy="1080"/>
                </a:xfrm>
              </p:grpSpPr>
              <p:sp>
                <p:nvSpPr>
                  <p:cNvPr id="15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3318" y="6339"/>
                    <a:ext cx="2160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6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3318" y="5259"/>
                    <a:ext cx="2160" cy="1080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7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5478" y="6339"/>
                    <a:ext cx="2340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8" name="Line 1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18" y="5259"/>
                    <a:ext cx="0" cy="36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9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3318" y="5979"/>
                    <a:ext cx="0" cy="36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0" name="Arc 13"/>
                  <p:cNvSpPr>
                    <a:spLocks/>
                  </p:cNvSpPr>
                  <p:nvPr/>
                </p:nvSpPr>
                <p:spPr bwMode="auto">
                  <a:xfrm flipH="1">
                    <a:off x="4758" y="6001"/>
                    <a:ext cx="180" cy="338"/>
                  </a:xfrm>
                  <a:custGeom>
                    <a:avLst/>
                    <a:gdLst>
                      <a:gd name="G0" fmla="+- 0 0 0"/>
                      <a:gd name="G1" fmla="+- 20300 0 0"/>
                      <a:gd name="G2" fmla="+- 21600 0 0"/>
                      <a:gd name="T0" fmla="*/ 7381 w 21600"/>
                      <a:gd name="T1" fmla="*/ 0 h 20300"/>
                      <a:gd name="T2" fmla="*/ 21600 w 21600"/>
                      <a:gd name="T3" fmla="*/ 20300 h 20300"/>
                      <a:gd name="T4" fmla="*/ 0 w 21600"/>
                      <a:gd name="T5" fmla="*/ 20300 h 203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0300" fill="none" extrusionOk="0">
                        <a:moveTo>
                          <a:pt x="7380" y="0"/>
                        </a:moveTo>
                        <a:cubicBezTo>
                          <a:pt x="15917" y="3104"/>
                          <a:pt x="21600" y="11216"/>
                          <a:pt x="21600" y="20300"/>
                        </a:cubicBezTo>
                      </a:path>
                      <a:path w="21600" h="20300" stroke="0" extrusionOk="0">
                        <a:moveTo>
                          <a:pt x="7380" y="0"/>
                        </a:moveTo>
                        <a:cubicBezTo>
                          <a:pt x="15917" y="3104"/>
                          <a:pt x="21600" y="11216"/>
                          <a:pt x="21600" y="20300"/>
                        </a:cubicBezTo>
                        <a:lnTo>
                          <a:pt x="0" y="203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sp>
              <p:nvSpPr>
                <p:cNvPr id="13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1519" y="346"/>
                  <a:ext cx="216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el-GR" altLang="el-GR" sz="1400" i="1"/>
                    <a:t>h</a:t>
                  </a:r>
                </a:p>
              </p:txBody>
            </p:sp>
            <p:sp>
              <p:nvSpPr>
                <p:cNvPr id="14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2336" y="618"/>
                  <a:ext cx="216" cy="2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el-GR" altLang="el-GR" sz="1400" i="1"/>
                    <a:t>φ</a:t>
                  </a:r>
                </a:p>
              </p:txBody>
            </p:sp>
          </p:grpSp>
          <p:sp>
            <p:nvSpPr>
              <p:cNvPr id="11" name="Rectangle 19"/>
              <p:cNvSpPr>
                <a:spLocks noChangeArrowheads="1"/>
              </p:cNvSpPr>
              <p:nvPr/>
            </p:nvSpPr>
            <p:spPr bwMode="auto">
              <a:xfrm rot="-14294431">
                <a:off x="1650" y="169"/>
                <a:ext cx="88" cy="78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l-GR"/>
              </a:p>
            </p:txBody>
          </p:sp>
        </p:grpSp>
      </p:grpSp>
      <p:sp>
        <p:nvSpPr>
          <p:cNvPr id="7" name="TextBox 6"/>
          <p:cNvSpPr txBox="1"/>
          <p:nvPr/>
        </p:nvSpPr>
        <p:spPr>
          <a:xfrm>
            <a:off x="10095495" y="5845460"/>
            <a:ext cx="875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10m </a:t>
            </a:r>
            <a:endParaRPr 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10714609" y="3680705"/>
            <a:ext cx="75232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m/s</a:t>
            </a:r>
            <a:r>
              <a:rPr lang="en-US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altLang="el-GR" dirty="0"/>
          </a:p>
        </p:txBody>
      </p:sp>
      <p:sp>
        <p:nvSpPr>
          <p:cNvPr id="9" name="Ορθογώνιο 8"/>
          <p:cNvSpPr/>
          <p:nvPr/>
        </p:nvSpPr>
        <p:spPr>
          <a:xfrm>
            <a:off x="2509058" y="4615934"/>
            <a:ext cx="16565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5s, 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m/s 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20765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918210" y="304553"/>
            <a:ext cx="1035558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l-GR" altLang="el-GR" sz="2000" dirty="0">
                <a:latin typeface="Trebuchet MS" pitchFamily="34" charset="0"/>
              </a:rPr>
              <a:t>4</a:t>
            </a:r>
            <a:r>
              <a:rPr lang="en-US" altLang="el-GR" sz="2000" dirty="0">
                <a:latin typeface="+mn-lt"/>
              </a:rPr>
              <a:t>. </a:t>
            </a:r>
            <a:r>
              <a:rPr lang="en-US" altLang="el-GR" sz="2000" dirty="0" smtClean="0">
                <a:latin typeface="+mn-lt"/>
              </a:rPr>
              <a:t> </a:t>
            </a:r>
            <a:r>
              <a:rPr lang="en-US" altLang="el-GR" sz="2000" b="0" dirty="0" err="1" smtClean="0">
                <a:latin typeface="+mn-lt"/>
              </a:rPr>
              <a:t>Σώμ</a:t>
            </a:r>
            <a:r>
              <a:rPr lang="en-US" altLang="el-GR" sz="2000" b="0" dirty="0" smtClean="0">
                <a:latin typeface="+mn-lt"/>
              </a:rPr>
              <a:t>α </a:t>
            </a:r>
            <a:r>
              <a:rPr lang="en-US" altLang="el-GR" sz="2000" b="0" dirty="0">
                <a:latin typeface="+mn-lt"/>
              </a:rPr>
              <a:t>μάζας 5kg αφήνεται να ολισθήσει από την κορυφή κεκλιμένου επιπέδου γωνίας κλίσης 60</a:t>
            </a:r>
            <a:r>
              <a:rPr lang="en-US" altLang="el-GR" sz="2000" b="0" baseline="30000" dirty="0">
                <a:latin typeface="+mn-lt"/>
              </a:rPr>
              <a:t>ο</a:t>
            </a:r>
            <a:r>
              <a:rPr lang="en-US" altLang="el-GR" sz="2000" b="0" dirty="0">
                <a:latin typeface="+mn-lt"/>
              </a:rPr>
              <a:t>. Ο </a:t>
            </a:r>
            <a:r>
              <a:rPr lang="en-US" altLang="el-GR" sz="2000" b="0" dirty="0" err="1">
                <a:latin typeface="+mn-lt"/>
              </a:rPr>
              <a:t>συντελεστής</a:t>
            </a:r>
            <a:r>
              <a:rPr lang="en-US" altLang="el-GR" sz="2000" b="0" dirty="0">
                <a:latin typeface="+mn-lt"/>
              </a:rPr>
              <a:t> </a:t>
            </a:r>
            <a:r>
              <a:rPr lang="en-US" altLang="el-GR" sz="2000" b="0" dirty="0" err="1">
                <a:latin typeface="+mn-lt"/>
              </a:rPr>
              <a:t>τρι</a:t>
            </a:r>
            <a:r>
              <a:rPr lang="en-US" altLang="el-GR" sz="2000" b="0" dirty="0">
                <a:latin typeface="+mn-lt"/>
              </a:rPr>
              <a:t>βής ολίσθησης ανάμεσα στις τριβόμενες επιφάνειες είναι  0,72. </a:t>
            </a:r>
          </a:p>
          <a:p>
            <a:pPr algn="just">
              <a:lnSpc>
                <a:spcPct val="150000"/>
              </a:lnSpc>
            </a:pPr>
            <a:r>
              <a:rPr lang="en-US" altLang="el-GR" sz="2000" dirty="0">
                <a:latin typeface="+mn-lt"/>
              </a:rPr>
              <a:t>α.</a:t>
            </a:r>
            <a:r>
              <a:rPr lang="en-US" altLang="el-GR" sz="2000" b="0" dirty="0">
                <a:latin typeface="+mn-lt"/>
              </a:rPr>
              <a:t>  Να απ</a:t>
            </a:r>
            <a:r>
              <a:rPr lang="en-US" altLang="el-GR" sz="2000" b="0" dirty="0" err="1">
                <a:latin typeface="+mn-lt"/>
              </a:rPr>
              <a:t>οδείξετε</a:t>
            </a:r>
            <a:r>
              <a:rPr lang="en-US" altLang="el-GR" sz="2000" b="0" dirty="0">
                <a:latin typeface="+mn-lt"/>
              </a:rPr>
              <a:t>, </a:t>
            </a:r>
            <a:r>
              <a:rPr lang="en-US" altLang="el-GR" sz="2000" b="0" dirty="0" err="1">
                <a:latin typeface="+mn-lt"/>
              </a:rPr>
              <a:t>ότι</a:t>
            </a:r>
            <a:r>
              <a:rPr lang="en-US" altLang="el-GR" sz="2000" b="0" dirty="0">
                <a:latin typeface="+mn-lt"/>
              </a:rPr>
              <a:t> </a:t>
            </a:r>
            <a:r>
              <a:rPr lang="en-US" altLang="el-GR" sz="2000" b="0" dirty="0" err="1">
                <a:latin typeface="+mn-lt"/>
              </a:rPr>
              <a:t>το</a:t>
            </a:r>
            <a:r>
              <a:rPr lang="en-US" altLang="el-GR" sz="2000" b="0" dirty="0">
                <a:latin typeface="+mn-lt"/>
              </a:rPr>
              <a:t> </a:t>
            </a:r>
            <a:r>
              <a:rPr lang="en-US" altLang="el-GR" sz="2000" b="0" dirty="0" err="1">
                <a:latin typeface="+mn-lt"/>
              </a:rPr>
              <a:t>σώμ</a:t>
            </a:r>
            <a:r>
              <a:rPr lang="en-US" altLang="el-GR" sz="2000" b="0" dirty="0">
                <a:latin typeface="+mn-lt"/>
              </a:rPr>
              <a:t>α θα ολισθήσει στο κεκλιμένο επίπεδο και δεν θα παραμείνει ακίνητο.</a:t>
            </a:r>
          </a:p>
          <a:p>
            <a:pPr algn="just">
              <a:lnSpc>
                <a:spcPct val="150000"/>
              </a:lnSpc>
            </a:pPr>
            <a:r>
              <a:rPr lang="en-US" altLang="el-GR" sz="2000" dirty="0">
                <a:latin typeface="+mn-lt"/>
              </a:rPr>
              <a:t>β.</a:t>
            </a:r>
            <a:r>
              <a:rPr lang="en-US" altLang="el-GR" sz="2000" b="0" dirty="0">
                <a:latin typeface="+mn-lt"/>
              </a:rPr>
              <a:t>  Να υπ</a:t>
            </a:r>
            <a:r>
              <a:rPr lang="en-US" altLang="el-GR" sz="2000" b="0" dirty="0" err="1">
                <a:latin typeface="+mn-lt"/>
              </a:rPr>
              <a:t>ολογίσετε</a:t>
            </a:r>
            <a:r>
              <a:rPr lang="en-US" altLang="el-GR" sz="2000" b="0" dirty="0">
                <a:latin typeface="+mn-lt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altLang="el-GR" sz="2000" dirty="0" err="1">
                <a:latin typeface="+mn-lt"/>
              </a:rPr>
              <a:t>i</a:t>
            </a:r>
            <a:r>
              <a:rPr lang="en-US" altLang="el-GR" sz="2000" dirty="0">
                <a:latin typeface="+mn-lt"/>
              </a:rPr>
              <a:t>)   </a:t>
            </a:r>
            <a:r>
              <a:rPr lang="el-GR" altLang="el-GR" sz="2000" b="0" dirty="0">
                <a:latin typeface="+mn-lt"/>
              </a:rPr>
              <a:t>Τ</a:t>
            </a:r>
            <a:r>
              <a:rPr lang="en-US" altLang="el-GR" sz="2000" b="0" dirty="0" err="1">
                <a:latin typeface="+mn-lt"/>
              </a:rPr>
              <a:t>ην</a:t>
            </a:r>
            <a:r>
              <a:rPr lang="en-US" altLang="el-GR" sz="2000" b="0" dirty="0">
                <a:latin typeface="+mn-lt"/>
              </a:rPr>
              <a:t> επ</a:t>
            </a:r>
            <a:r>
              <a:rPr lang="en-US" altLang="el-GR" sz="2000" b="0" dirty="0" err="1">
                <a:latin typeface="+mn-lt"/>
              </a:rPr>
              <a:t>ιτάχυνση</a:t>
            </a:r>
            <a:r>
              <a:rPr lang="en-US" altLang="el-GR" sz="2000" b="0" dirty="0">
                <a:latin typeface="+mn-lt"/>
              </a:rPr>
              <a:t> π</a:t>
            </a:r>
            <a:r>
              <a:rPr lang="en-US" altLang="el-GR" sz="2000" b="0" dirty="0" err="1">
                <a:latin typeface="+mn-lt"/>
              </a:rPr>
              <a:t>ου</a:t>
            </a:r>
            <a:r>
              <a:rPr lang="en-US" altLang="el-GR" sz="2000" b="0" dirty="0">
                <a:latin typeface="+mn-lt"/>
              </a:rPr>
              <a:t> θα απ</a:t>
            </a:r>
            <a:r>
              <a:rPr lang="en-US" altLang="el-GR" sz="2000" b="0" dirty="0" err="1">
                <a:latin typeface="+mn-lt"/>
              </a:rPr>
              <a:t>οκτήσει</a:t>
            </a:r>
            <a:r>
              <a:rPr lang="en-US" altLang="el-GR" sz="2000" b="0" dirty="0">
                <a:latin typeface="+mn-lt"/>
              </a:rPr>
              <a:t> </a:t>
            </a:r>
            <a:r>
              <a:rPr lang="en-US" altLang="el-GR" sz="2000" b="0" dirty="0" err="1">
                <a:latin typeface="+mn-lt"/>
              </a:rPr>
              <a:t>το</a:t>
            </a:r>
            <a:r>
              <a:rPr lang="en-US" altLang="el-GR" sz="2000" b="0" dirty="0">
                <a:latin typeface="+mn-lt"/>
              </a:rPr>
              <a:t> </a:t>
            </a:r>
            <a:r>
              <a:rPr lang="en-US" altLang="el-GR" sz="2000" b="0" dirty="0" err="1">
                <a:latin typeface="+mn-lt"/>
              </a:rPr>
              <a:t>σώμ</a:t>
            </a:r>
            <a:r>
              <a:rPr lang="en-US" altLang="el-GR" sz="2000" b="0" dirty="0">
                <a:latin typeface="+mn-lt"/>
              </a:rPr>
              <a:t>α.</a:t>
            </a:r>
          </a:p>
          <a:p>
            <a:pPr algn="just">
              <a:lnSpc>
                <a:spcPct val="150000"/>
              </a:lnSpc>
            </a:pPr>
            <a:r>
              <a:rPr lang="en-US" altLang="el-GR" sz="2000" dirty="0">
                <a:latin typeface="+mn-lt"/>
              </a:rPr>
              <a:t>ii) </a:t>
            </a:r>
            <a:r>
              <a:rPr lang="en-US" altLang="el-GR" sz="2000" dirty="0" smtClean="0">
                <a:latin typeface="+mn-lt"/>
              </a:rPr>
              <a:t> </a:t>
            </a:r>
            <a:r>
              <a:rPr lang="en-US" altLang="el-GR" sz="2000" b="0" dirty="0" err="1" smtClean="0">
                <a:latin typeface="+mn-lt"/>
              </a:rPr>
              <a:t>Tο</a:t>
            </a:r>
            <a:r>
              <a:rPr lang="en-US" altLang="el-GR" sz="2000" b="0" dirty="0" smtClean="0">
                <a:latin typeface="+mn-lt"/>
              </a:rPr>
              <a:t> </a:t>
            </a:r>
            <a:r>
              <a:rPr lang="en-US" altLang="el-GR" sz="2000" b="0" dirty="0" err="1">
                <a:latin typeface="+mn-lt"/>
              </a:rPr>
              <a:t>χρόνο</a:t>
            </a:r>
            <a:r>
              <a:rPr lang="en-US" altLang="el-GR" sz="2000" b="0" dirty="0">
                <a:latin typeface="+mn-lt"/>
              </a:rPr>
              <a:t> π</a:t>
            </a:r>
            <a:r>
              <a:rPr lang="en-US" altLang="el-GR" sz="2000" b="0" dirty="0" err="1">
                <a:latin typeface="+mn-lt"/>
              </a:rPr>
              <a:t>ου</a:t>
            </a:r>
            <a:r>
              <a:rPr lang="en-US" altLang="el-GR" sz="2000" b="0" dirty="0">
                <a:latin typeface="+mn-lt"/>
              </a:rPr>
              <a:t> θα </a:t>
            </a:r>
            <a:r>
              <a:rPr lang="en-US" altLang="el-GR" sz="2000" b="0" dirty="0" err="1">
                <a:latin typeface="+mn-lt"/>
              </a:rPr>
              <a:t>κινηθεί</a:t>
            </a:r>
            <a:r>
              <a:rPr lang="en-US" altLang="el-GR" sz="2000" b="0" dirty="0">
                <a:latin typeface="+mn-lt"/>
              </a:rPr>
              <a:t> </a:t>
            </a:r>
            <a:r>
              <a:rPr lang="el-GR" altLang="el-GR" sz="2000" b="0" dirty="0">
                <a:latin typeface="+mn-lt"/>
              </a:rPr>
              <a:t>μέχρι να φτάσει στη βάση</a:t>
            </a:r>
            <a:r>
              <a:rPr lang="el-GR" altLang="el-GR" sz="2000" b="0" dirty="0" smtClean="0">
                <a:latin typeface="+mn-lt"/>
              </a:rPr>
              <a:t>.</a:t>
            </a:r>
            <a:r>
              <a:rPr lang="en-US" altLang="el-GR" sz="2000" b="0" dirty="0" smtClean="0">
                <a:latin typeface="+mn-lt"/>
              </a:rPr>
              <a:t> </a:t>
            </a:r>
            <a:r>
              <a:rPr lang="el-GR" altLang="el-GR" sz="2000" b="0" dirty="0" smtClean="0">
                <a:latin typeface="+mn-lt"/>
              </a:rPr>
              <a:t>Το </a:t>
            </a:r>
            <a:r>
              <a:rPr lang="el-GR" altLang="el-GR" sz="2000" b="0" dirty="0">
                <a:latin typeface="+mn-lt"/>
              </a:rPr>
              <a:t>μήκος του κεκλιμένου επιπέδου είναι</a:t>
            </a:r>
            <a:r>
              <a:rPr lang="en-US" altLang="el-GR" sz="2000" b="0" dirty="0">
                <a:latin typeface="+mn-lt"/>
              </a:rPr>
              <a:t> 3,6m.</a:t>
            </a:r>
          </a:p>
          <a:p>
            <a:pPr algn="just">
              <a:lnSpc>
                <a:spcPct val="150000"/>
              </a:lnSpc>
            </a:pPr>
            <a:r>
              <a:rPr lang="en-US" altLang="el-GR" sz="2000" dirty="0">
                <a:latin typeface="+mn-lt"/>
              </a:rPr>
              <a:t>iii) </a:t>
            </a:r>
            <a:r>
              <a:rPr lang="en-US" altLang="el-GR" sz="2000" dirty="0" smtClean="0">
                <a:latin typeface="+mn-lt"/>
              </a:rPr>
              <a:t> </a:t>
            </a:r>
            <a:r>
              <a:rPr lang="el-GR" altLang="el-GR" sz="2000" b="0" dirty="0" smtClean="0">
                <a:latin typeface="+mn-lt"/>
              </a:rPr>
              <a:t>Τ</a:t>
            </a:r>
            <a:r>
              <a:rPr lang="en-US" altLang="el-GR" sz="2000" b="0" dirty="0" err="1">
                <a:latin typeface="+mn-lt"/>
              </a:rPr>
              <a:t>ην</a:t>
            </a:r>
            <a:r>
              <a:rPr lang="en-US" altLang="el-GR" sz="2000" b="0" dirty="0">
                <a:latin typeface="+mn-lt"/>
              </a:rPr>
              <a:t> τα</a:t>
            </a:r>
            <a:r>
              <a:rPr lang="en-US" altLang="el-GR" sz="2000" b="0" dirty="0" err="1">
                <a:latin typeface="+mn-lt"/>
              </a:rPr>
              <a:t>χύτητ</a:t>
            </a:r>
            <a:r>
              <a:rPr lang="en-US" altLang="el-GR" sz="2000" b="0" dirty="0">
                <a:latin typeface="+mn-lt"/>
              </a:rPr>
              <a:t>α που θα έχει όταν φτάσει στη βάση του κεκλιμένου </a:t>
            </a:r>
            <a:r>
              <a:rPr lang="en-US" altLang="el-GR" sz="2000" b="0" dirty="0" smtClean="0">
                <a:latin typeface="+mn-lt"/>
              </a:rPr>
              <a:t>επιπέδου. </a:t>
            </a:r>
            <a:endParaRPr lang="en-US" altLang="el-GR" sz="2000" b="0" dirty="0">
              <a:latin typeface="+mn-lt"/>
            </a:endParaRPr>
          </a:p>
          <a:p>
            <a:pPr algn="just">
              <a:lnSpc>
                <a:spcPct val="150000"/>
              </a:lnSpc>
            </a:pPr>
            <a:r>
              <a:rPr lang="en-US" altLang="el-GR" sz="2000" b="0" dirty="0">
                <a:latin typeface="+mn-lt"/>
              </a:rPr>
              <a:t>Δίνονται :     </a:t>
            </a:r>
            <a:r>
              <a:rPr lang="en-US" altLang="el-GR" sz="2000" b="0" i="1" dirty="0">
                <a:latin typeface="+mn-lt"/>
              </a:rPr>
              <a:t>g</a:t>
            </a:r>
            <a:r>
              <a:rPr lang="en-US" altLang="el-GR" sz="2000" b="0" dirty="0">
                <a:latin typeface="+mn-lt"/>
              </a:rPr>
              <a:t> = </a:t>
            </a:r>
            <a:r>
              <a:rPr lang="en-US" altLang="el-GR" sz="2000" b="0" dirty="0" smtClean="0">
                <a:latin typeface="+mn-lt"/>
              </a:rPr>
              <a:t>10m/s</a:t>
            </a:r>
            <a:r>
              <a:rPr lang="en-US" altLang="el-GR" sz="2000" b="0" baseline="30000" dirty="0" smtClean="0">
                <a:latin typeface="+mn-lt"/>
              </a:rPr>
              <a:t>2</a:t>
            </a:r>
            <a:r>
              <a:rPr lang="en-US" altLang="el-GR" sz="2000" b="0" dirty="0" smtClean="0">
                <a:latin typeface="+mn-lt"/>
              </a:rPr>
              <a:t>  </a:t>
            </a:r>
            <a:r>
              <a:rPr lang="en-US" altLang="el-GR" sz="2000" b="0" dirty="0">
                <a:latin typeface="+mn-lt"/>
              </a:rPr>
              <a:t>,     ημ60 = 0,86,   συν60 = 0,5.</a:t>
            </a:r>
          </a:p>
          <a:p>
            <a:pPr algn="just">
              <a:lnSpc>
                <a:spcPct val="150000"/>
              </a:lnSpc>
            </a:pPr>
            <a:r>
              <a:rPr lang="en-US" altLang="el-GR" sz="2000" b="0" dirty="0">
                <a:latin typeface="+mn-lt"/>
              </a:rPr>
              <a:t>(</a:t>
            </a:r>
            <a:r>
              <a:rPr lang="en-US" altLang="el-GR" sz="2000" b="0" dirty="0" err="1">
                <a:latin typeface="+mn-lt"/>
              </a:rPr>
              <a:t>Εν</a:t>
            </a:r>
            <a:r>
              <a:rPr lang="en-US" altLang="el-GR" sz="2000" b="0" dirty="0">
                <a:latin typeface="+mn-lt"/>
              </a:rPr>
              <a:t>αλλακτικά: Μπορεί να δίνεται το ύψος από το έδαφος, απ' όπου αφήνεται, αντί το μήκος του επιπέδου).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72708" y="1768307"/>
            <a:ext cx="9838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2000" b="1" baseline="-25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&gt; </a:t>
            </a:r>
            <a:r>
              <a:rPr lang="en-US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endParaRPr 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6264484" y="2720598"/>
            <a:ext cx="8158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m/s</a:t>
            </a:r>
            <a:r>
              <a:rPr lang="en-US" sz="20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l-GR" sz="2000" dirty="0"/>
          </a:p>
        </p:txBody>
      </p:sp>
      <p:sp>
        <p:nvSpPr>
          <p:cNvPr id="7" name="Ορθογώνιο 6"/>
          <p:cNvSpPr/>
          <p:nvPr/>
        </p:nvSpPr>
        <p:spPr>
          <a:xfrm>
            <a:off x="9430761" y="4075828"/>
            <a:ext cx="7292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6m/s</a:t>
            </a:r>
            <a:endParaRPr lang="el-GR" sz="2000" dirty="0"/>
          </a:p>
        </p:txBody>
      </p:sp>
      <p:sp>
        <p:nvSpPr>
          <p:cNvPr id="8" name="Ορθογώνιο 7"/>
          <p:cNvSpPr/>
          <p:nvPr/>
        </p:nvSpPr>
        <p:spPr>
          <a:xfrm>
            <a:off x="2251944" y="3587722"/>
            <a:ext cx="6126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1,2s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6425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963979" y="282575"/>
            <a:ext cx="10263337" cy="5943602"/>
            <a:chOff x="-454" y="178"/>
            <a:chExt cx="6575" cy="3744"/>
          </a:xfrm>
        </p:grpSpPr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1565" y="178"/>
              <a:ext cx="2016" cy="851"/>
              <a:chOff x="3920" y="946"/>
              <a:chExt cx="4382" cy="1890"/>
            </a:xfrm>
          </p:grpSpPr>
          <p:sp>
            <p:nvSpPr>
              <p:cNvPr id="7" name="AutoShape 5" descr="Οριζόντιο τούβλο"/>
              <p:cNvSpPr>
                <a:spLocks noChangeArrowheads="1"/>
              </p:cNvSpPr>
              <p:nvPr/>
            </p:nvSpPr>
            <p:spPr bwMode="auto">
              <a:xfrm flipH="1">
                <a:off x="3920" y="1236"/>
                <a:ext cx="3287" cy="1600"/>
              </a:xfrm>
              <a:prstGeom prst="rtTriangle">
                <a:avLst/>
              </a:prstGeom>
              <a:pattFill prst="horzBrick">
                <a:fgClr>
                  <a:srgbClr val="00000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 rot="-1557786">
                <a:off x="5642" y="1556"/>
                <a:ext cx="471" cy="320"/>
              </a:xfrm>
              <a:prstGeom prst="rect">
                <a:avLst/>
              </a:prstGeom>
              <a:solidFill>
                <a:srgbClr val="C0C0C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9" name="Line 7"/>
              <p:cNvSpPr>
                <a:spLocks noChangeShapeType="1"/>
              </p:cNvSpPr>
              <p:nvPr/>
            </p:nvSpPr>
            <p:spPr bwMode="auto">
              <a:xfrm flipV="1">
                <a:off x="6058" y="1272"/>
                <a:ext cx="626" cy="32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0" name="Text Box 8"/>
              <p:cNvSpPr txBox="1">
                <a:spLocks noChangeArrowheads="1"/>
              </p:cNvSpPr>
              <p:nvPr/>
            </p:nvSpPr>
            <p:spPr bwMode="auto">
              <a:xfrm>
                <a:off x="6442" y="946"/>
                <a:ext cx="470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l-GR" sz="1200" i="1" dirty="0">
                    <a:latin typeface="Comic Sans MS" pitchFamily="66" charset="0"/>
                  </a:rPr>
                  <a:t>F</a:t>
                </a:r>
                <a:endParaRPr lang="en-US" altLang="el-GR" dirty="0">
                  <a:latin typeface="Comic Sans MS" pitchFamily="66" charset="0"/>
                </a:endParaRPr>
              </a:p>
            </p:txBody>
          </p:sp>
          <p:sp>
            <p:nvSpPr>
              <p:cNvPr id="11" name="Text Box 9"/>
              <p:cNvSpPr txBox="1">
                <a:spLocks noChangeArrowheads="1"/>
              </p:cNvSpPr>
              <p:nvPr/>
            </p:nvSpPr>
            <p:spPr bwMode="auto">
              <a:xfrm>
                <a:off x="7520" y="2196"/>
                <a:ext cx="782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altLang="el-GR">
                  <a:latin typeface="Comic Sans MS" pitchFamily="66" charset="0"/>
                </a:endParaRPr>
              </a:p>
            </p:txBody>
          </p:sp>
        </p:grpSp>
        <p:sp>
          <p:nvSpPr>
            <p:cNvPr id="6" name="Rectangle 10"/>
            <p:cNvSpPr>
              <a:spLocks noChangeArrowheads="1"/>
            </p:cNvSpPr>
            <p:nvPr/>
          </p:nvSpPr>
          <p:spPr bwMode="auto">
            <a:xfrm>
              <a:off x="-454" y="956"/>
              <a:ext cx="6575" cy="2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l-GR" altLang="el-GR" sz="2000" b="1" dirty="0"/>
                <a:t>5. </a:t>
              </a:r>
              <a:r>
                <a:rPr lang="el-GR" altLang="el-GR" sz="2000" dirty="0"/>
                <a:t>Στο παραπάνω σχήμα φαίνεται κιβώτιο που έχει μάζα 10</a:t>
              </a:r>
              <a:r>
                <a:rPr lang="en-US" altLang="el-GR" sz="2000" dirty="0"/>
                <a:t>kg</a:t>
              </a:r>
              <a:r>
                <a:rPr lang="el-GR" altLang="el-GR" sz="2000" dirty="0"/>
                <a:t> να ολισθαίνει προς τα πάνω, κατά μήκος κεκλιμένου επιπέδου γωνίας κλίσης 30</a:t>
              </a:r>
              <a:r>
                <a:rPr lang="el-GR" altLang="el-GR" sz="2000" baseline="30000" dirty="0"/>
                <a:t>0</a:t>
              </a:r>
              <a:r>
                <a:rPr lang="el-GR" altLang="el-GR" sz="2000" dirty="0"/>
                <a:t> με την επίδραση σταθερής δύναμης </a:t>
              </a:r>
              <a:r>
                <a:rPr lang="en-US" altLang="el-GR" sz="2000" i="1" dirty="0"/>
                <a:t>F</a:t>
              </a:r>
              <a:r>
                <a:rPr lang="el-GR" altLang="el-GR" sz="2000" dirty="0"/>
                <a:t>, της οποίας η διεύθυνση είναι παράλληλη με το κεκλιμένο επίπεδο. Η τριβή που εμφανίζει το κιβώτιο με την επιφάνεια επαφής είναι  8,6Ν. Αν γνωρίζετε ότι το κιβώτιο ξεκινάει από κατάσταση ηρεμίας και διανύει απόσταση 50</a:t>
              </a:r>
              <a:r>
                <a:rPr lang="en-US" altLang="el-GR" sz="2000" dirty="0"/>
                <a:t>m</a:t>
              </a:r>
              <a:r>
                <a:rPr lang="el-GR" altLang="el-GR" sz="2000" dirty="0"/>
                <a:t> σε χρόνο 5</a:t>
              </a:r>
              <a:r>
                <a:rPr lang="en-US" altLang="el-GR" sz="2000" dirty="0"/>
                <a:t>s</a:t>
              </a:r>
              <a:r>
                <a:rPr lang="el-GR" altLang="el-GR" sz="2000" dirty="0"/>
                <a:t>, να υπολογίσετε:</a:t>
              </a:r>
            </a:p>
            <a:p>
              <a:pPr algn="just">
                <a:lnSpc>
                  <a:spcPct val="150000"/>
                </a:lnSpc>
              </a:pPr>
              <a:r>
                <a:rPr lang="el-GR" altLang="el-GR" sz="2000" b="1" dirty="0"/>
                <a:t>α.</a:t>
              </a:r>
              <a:r>
                <a:rPr lang="el-GR" altLang="el-GR" sz="2000" dirty="0"/>
                <a:t>  την ταχύτητα που θα έχει αποκτήσει στο τέλος του χρόνου των 5</a:t>
              </a:r>
              <a:r>
                <a:rPr lang="en-US" altLang="el-GR" sz="2000" dirty="0"/>
                <a:t>s</a:t>
              </a:r>
              <a:r>
                <a:rPr lang="el-GR" altLang="el-GR" sz="2000" dirty="0"/>
                <a:t>.  </a:t>
              </a:r>
              <a:r>
                <a:rPr lang="el-GR" altLang="el-GR" sz="2000" i="1" dirty="0"/>
                <a:t>   </a:t>
              </a:r>
              <a:endParaRPr lang="el-GR" altLang="el-GR" sz="2000" dirty="0"/>
            </a:p>
            <a:p>
              <a:pPr algn="just">
                <a:lnSpc>
                  <a:spcPct val="150000"/>
                </a:lnSpc>
              </a:pPr>
              <a:r>
                <a:rPr lang="el-GR" altLang="el-GR" sz="2000" b="1" dirty="0"/>
                <a:t>β.</a:t>
              </a:r>
              <a:r>
                <a:rPr lang="el-GR" altLang="el-GR" sz="2000" dirty="0"/>
                <a:t>  τη δύναμη που ασκεί το κεκλιμένο επίπεδο στο κιβώτιο.</a:t>
              </a:r>
            </a:p>
            <a:p>
              <a:pPr algn="just">
                <a:lnSpc>
                  <a:spcPct val="150000"/>
                </a:lnSpc>
              </a:pPr>
              <a:r>
                <a:rPr lang="el-GR" altLang="el-GR" sz="2000" b="1" dirty="0"/>
                <a:t>γ.</a:t>
              </a:r>
              <a:r>
                <a:rPr lang="el-GR" altLang="el-GR" sz="2000" dirty="0"/>
                <a:t>  το συντελεστή τριβής ολίσθησης ανάμεσα στις </a:t>
              </a:r>
              <a:r>
                <a:rPr lang="el-GR" altLang="el-GR" sz="2000" dirty="0" err="1"/>
                <a:t>τριβόμενες</a:t>
              </a:r>
              <a:r>
                <a:rPr lang="el-GR" altLang="el-GR" sz="2000" dirty="0"/>
                <a:t> επιφάνειες.</a:t>
              </a:r>
            </a:p>
            <a:p>
              <a:pPr algn="just">
                <a:lnSpc>
                  <a:spcPct val="150000"/>
                </a:lnSpc>
              </a:pPr>
              <a:r>
                <a:rPr lang="el-GR" altLang="el-GR" sz="2000" b="1" dirty="0"/>
                <a:t>δ.</a:t>
              </a:r>
              <a:r>
                <a:rPr lang="el-GR" altLang="el-GR" sz="2000" dirty="0"/>
                <a:t>  το μέτρο της δύναμης </a:t>
              </a:r>
              <a:r>
                <a:rPr lang="en-US" altLang="el-GR" sz="2000" i="1" dirty="0"/>
                <a:t>F</a:t>
              </a:r>
              <a:r>
                <a:rPr lang="el-GR" altLang="el-GR" sz="2000" dirty="0" smtClean="0"/>
                <a:t>.</a:t>
              </a:r>
              <a:endParaRPr lang="en-US" altLang="el-GR" sz="2000" dirty="0" smtClean="0"/>
            </a:p>
            <a:p>
              <a:pPr algn="just">
                <a:lnSpc>
                  <a:spcPct val="150000"/>
                </a:lnSpc>
              </a:pPr>
              <a:r>
                <a:rPr lang="el-GR" altLang="el-GR" sz="2000" dirty="0"/>
                <a:t>Δίνεται:   </a:t>
              </a:r>
              <a:r>
                <a:rPr lang="en-US" altLang="el-GR" sz="2000" i="1" dirty="0"/>
                <a:t>g</a:t>
              </a:r>
              <a:r>
                <a:rPr lang="el-GR" altLang="el-GR" sz="2000" i="1" dirty="0"/>
                <a:t> </a:t>
              </a:r>
              <a:r>
                <a:rPr lang="el-GR" altLang="el-GR" sz="2000" dirty="0"/>
                <a:t>= 10</a:t>
              </a:r>
              <a:r>
                <a:rPr lang="en-US" altLang="el-GR" sz="2000" dirty="0"/>
                <a:t>m/s</a:t>
              </a:r>
              <a:r>
                <a:rPr lang="en-US" altLang="el-GR" sz="2000" baseline="30000" dirty="0"/>
                <a:t>2</a:t>
              </a:r>
              <a:r>
                <a:rPr lang="el-GR" altLang="el-GR" sz="2000" dirty="0">
                  <a:latin typeface="Comic Sans MS" pitchFamily="66" charset="0"/>
                </a:rPr>
                <a:t> </a:t>
              </a:r>
              <a:r>
                <a:rPr lang="en-US" altLang="el-GR" sz="2000" dirty="0">
                  <a:latin typeface="Comic Sans MS" pitchFamily="66" charset="0"/>
                </a:rPr>
                <a:t>,     </a:t>
              </a:r>
              <a:r>
                <a:rPr lang="el-GR" altLang="el-GR" sz="2000" dirty="0" err="1"/>
                <a:t>ημ</a:t>
              </a:r>
              <a:r>
                <a:rPr lang="el-GR" altLang="el-GR" sz="2000" i="1" dirty="0" err="1"/>
                <a:t>φ</a:t>
              </a:r>
              <a:r>
                <a:rPr lang="el-GR" altLang="el-GR" sz="2000" dirty="0"/>
                <a:t> = 0,5 ,     </a:t>
              </a:r>
              <a:r>
                <a:rPr lang="el-GR" altLang="el-GR" sz="2000" dirty="0" err="1"/>
                <a:t>συν</a:t>
              </a:r>
              <a:r>
                <a:rPr lang="el-GR" altLang="el-GR" sz="2000" i="1" dirty="0" err="1"/>
                <a:t>φ</a:t>
              </a:r>
              <a:r>
                <a:rPr lang="el-GR" altLang="el-GR" sz="2000" dirty="0"/>
                <a:t> = 0,86. </a:t>
              </a:r>
            </a:p>
          </p:txBody>
        </p:sp>
      </p:grpSp>
      <p:sp>
        <p:nvSpPr>
          <p:cNvPr id="12" name="Ορθογώνιο 11"/>
          <p:cNvSpPr/>
          <p:nvPr/>
        </p:nvSpPr>
        <p:spPr>
          <a:xfrm>
            <a:off x="8737600" y="3871913"/>
            <a:ext cx="9167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m/s </a:t>
            </a:r>
            <a:endParaRPr lang="el-GR" sz="2000" dirty="0"/>
          </a:p>
        </p:txBody>
      </p:sp>
      <p:sp>
        <p:nvSpPr>
          <p:cNvPr id="13" name="Ορθογώνιο 12"/>
          <p:cNvSpPr/>
          <p:nvPr/>
        </p:nvSpPr>
        <p:spPr>
          <a:xfrm>
            <a:off x="7720066" y="4375904"/>
            <a:ext cx="6126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86N</a:t>
            </a:r>
            <a:endParaRPr 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95994" y="4845286"/>
            <a:ext cx="590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0,1</a:t>
            </a:r>
            <a:endParaRPr 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Ορθογώνιο 14"/>
          <p:cNvSpPr/>
          <p:nvPr/>
        </p:nvSpPr>
        <p:spPr>
          <a:xfrm>
            <a:off x="4487598" y="5346310"/>
            <a:ext cx="8082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98,6N</a:t>
            </a:r>
            <a:endParaRPr 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755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dirty="0" err="1"/>
              <a:t>Μερκ</a:t>
            </a:r>
            <a:r>
              <a:rPr lang="el-GR" dirty="0"/>
              <a:t>. Παναγιωτόπουλος - Φυσικός                      </a:t>
            </a:r>
            <a:r>
              <a:rPr lang="en-US" dirty="0"/>
              <a:t>www.merkopanas.blogspot.gr</a:t>
            </a:r>
            <a:endParaRPr lang="el-GR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4310B3-0C2E-4F65-BC16-175DBFB05789}" type="slidenum">
              <a:rPr lang="el-GR"/>
              <a:pPr>
                <a:defRPr/>
              </a:pPr>
              <a:t>6</a:t>
            </a:fld>
            <a:endParaRPr lang="el-GR"/>
          </a:p>
        </p:txBody>
      </p:sp>
      <p:sp>
        <p:nvSpPr>
          <p:cNvPr id="29" name="Έλλειψη 28"/>
          <p:cNvSpPr/>
          <p:nvPr/>
        </p:nvSpPr>
        <p:spPr>
          <a:xfrm>
            <a:off x="3289301" y="3600451"/>
            <a:ext cx="157163" cy="1428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cxnSp>
        <p:nvCxnSpPr>
          <p:cNvPr id="31" name="Ευθεία γραμμή σύνδεσης 30"/>
          <p:cNvCxnSpPr>
            <a:stCxn id="29" idx="4"/>
          </p:cNvCxnSpPr>
          <p:nvPr/>
        </p:nvCxnSpPr>
        <p:spPr>
          <a:xfrm>
            <a:off x="3367088" y="3743325"/>
            <a:ext cx="611346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Έλλειψη 32"/>
          <p:cNvSpPr/>
          <p:nvPr/>
        </p:nvSpPr>
        <p:spPr>
          <a:xfrm>
            <a:off x="9328150" y="3600451"/>
            <a:ext cx="158750" cy="1428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grpSp>
        <p:nvGrpSpPr>
          <p:cNvPr id="45" name="Ομάδα 44"/>
          <p:cNvGrpSpPr>
            <a:grpSpLocks/>
          </p:cNvGrpSpPr>
          <p:nvPr/>
        </p:nvGrpSpPr>
        <p:grpSpPr bwMode="auto">
          <a:xfrm>
            <a:off x="2301876" y="2752726"/>
            <a:ext cx="8042275" cy="3141663"/>
            <a:chOff x="777889" y="2737386"/>
            <a:chExt cx="8043277" cy="3140631"/>
          </a:xfrm>
        </p:grpSpPr>
        <p:cxnSp>
          <p:nvCxnSpPr>
            <p:cNvPr id="5" name="Ευθεία γραμμή σύνδεσης 4"/>
            <p:cNvCxnSpPr/>
            <p:nvPr/>
          </p:nvCxnSpPr>
          <p:spPr>
            <a:xfrm flipV="1">
              <a:off x="6083975" y="3124609"/>
              <a:ext cx="2737191" cy="1920244"/>
            </a:xfrm>
            <a:prstGeom prst="line">
              <a:avLst/>
            </a:prstGeom>
            <a:ln w="57150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443" name="Ομάδα 43"/>
            <p:cNvGrpSpPr>
              <a:grpSpLocks/>
            </p:cNvGrpSpPr>
            <p:nvPr/>
          </p:nvGrpSpPr>
          <p:grpSpPr bwMode="auto">
            <a:xfrm>
              <a:off x="777889" y="2737386"/>
              <a:ext cx="7778619" cy="3140631"/>
              <a:chOff x="777889" y="2737386"/>
              <a:chExt cx="7778619" cy="3140631"/>
            </a:xfrm>
          </p:grpSpPr>
          <p:sp>
            <p:nvSpPr>
              <p:cNvPr id="11" name="Ορθογώνιο 10"/>
              <p:cNvSpPr/>
              <p:nvPr/>
            </p:nvSpPr>
            <p:spPr>
              <a:xfrm>
                <a:off x="777889" y="5014701"/>
                <a:ext cx="7778132" cy="863316"/>
              </a:xfrm>
              <a:prstGeom prst="rect">
                <a:avLst/>
              </a:prstGeom>
              <a:pattFill prst="horzBrick">
                <a:fgClr>
                  <a:srgbClr val="FF0000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l-GR"/>
              </a:p>
            </p:txBody>
          </p:sp>
          <p:sp>
            <p:nvSpPr>
              <p:cNvPr id="12" name="Ορθογώνιο τρίγωνο 11"/>
              <p:cNvSpPr/>
              <p:nvPr/>
            </p:nvSpPr>
            <p:spPr>
              <a:xfrm>
                <a:off x="777889" y="2737386"/>
                <a:ext cx="2281522" cy="2277315"/>
              </a:xfrm>
              <a:prstGeom prst="rtTriangle">
                <a:avLst/>
              </a:prstGeom>
              <a:pattFill prst="horzBrick">
                <a:fgClr>
                  <a:srgbClr val="FF0000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l-GR"/>
              </a:p>
            </p:txBody>
          </p:sp>
        </p:grpSp>
        <p:cxnSp>
          <p:nvCxnSpPr>
            <p:cNvPr id="10" name="Ευθεία γραμμή σύνδεσης 9"/>
            <p:cNvCxnSpPr>
              <a:stCxn id="12" idx="0"/>
            </p:cNvCxnSpPr>
            <p:nvPr/>
          </p:nvCxnSpPr>
          <p:spPr>
            <a:xfrm>
              <a:off x="777889" y="2737386"/>
              <a:ext cx="2281522" cy="2277315"/>
            </a:xfrm>
            <a:prstGeom prst="line">
              <a:avLst/>
            </a:prstGeom>
            <a:ln w="57150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Ευθεία γραμμή σύνδεσης 20"/>
            <p:cNvCxnSpPr/>
            <p:nvPr/>
          </p:nvCxnSpPr>
          <p:spPr>
            <a:xfrm>
              <a:off x="3059411" y="5014701"/>
              <a:ext cx="3097598" cy="0"/>
            </a:xfrm>
            <a:prstGeom prst="line">
              <a:avLst/>
            </a:prstGeom>
            <a:ln w="57150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Έλλειψη 40"/>
          <p:cNvSpPr/>
          <p:nvPr/>
        </p:nvSpPr>
        <p:spPr>
          <a:xfrm>
            <a:off x="3800476" y="4100513"/>
            <a:ext cx="157163" cy="144462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42" name="Έλλειψη 41"/>
          <p:cNvSpPr/>
          <p:nvPr/>
        </p:nvSpPr>
        <p:spPr>
          <a:xfrm>
            <a:off x="6084888" y="4840289"/>
            <a:ext cx="157162" cy="142875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43" name="Έλλειψη 42"/>
          <p:cNvSpPr/>
          <p:nvPr/>
        </p:nvSpPr>
        <p:spPr>
          <a:xfrm>
            <a:off x="8445500" y="4219576"/>
            <a:ext cx="158750" cy="144463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69821617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 animBg="1"/>
      <p:bldP spid="41" grpId="0" animBg="1"/>
      <p:bldP spid="42" grpId="0" animBg="1"/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dirty="0" err="1"/>
              <a:t>Μερκ</a:t>
            </a:r>
            <a:r>
              <a:rPr lang="el-GR" dirty="0"/>
              <a:t>. Παναγιωτόπουλος - Φυσικός                      </a:t>
            </a:r>
            <a:r>
              <a:rPr lang="en-US" dirty="0"/>
              <a:t>www.merkopanas.blogspot.gr</a:t>
            </a:r>
            <a:endParaRPr lang="el-GR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0583F-78BB-4BED-909F-D26232565F5D}" type="slidenum">
              <a:rPr lang="el-GR"/>
              <a:pPr>
                <a:defRPr/>
              </a:pPr>
              <a:t>7</a:t>
            </a:fld>
            <a:endParaRPr lang="el-GR"/>
          </a:p>
        </p:txBody>
      </p:sp>
      <p:sp>
        <p:nvSpPr>
          <p:cNvPr id="29" name="Έλλειψη 28"/>
          <p:cNvSpPr/>
          <p:nvPr/>
        </p:nvSpPr>
        <p:spPr>
          <a:xfrm>
            <a:off x="3289301" y="3600451"/>
            <a:ext cx="157163" cy="1428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cxnSp>
        <p:nvCxnSpPr>
          <p:cNvPr id="31" name="Ευθεία γραμμή σύνδεσης 30"/>
          <p:cNvCxnSpPr>
            <a:stCxn id="29" idx="4"/>
          </p:cNvCxnSpPr>
          <p:nvPr/>
        </p:nvCxnSpPr>
        <p:spPr>
          <a:xfrm>
            <a:off x="3367088" y="3743325"/>
            <a:ext cx="683260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Έλλειψη 32"/>
          <p:cNvSpPr/>
          <p:nvPr/>
        </p:nvSpPr>
        <p:spPr>
          <a:xfrm>
            <a:off x="10121902" y="3600452"/>
            <a:ext cx="155573" cy="1428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grpSp>
        <p:nvGrpSpPr>
          <p:cNvPr id="45" name="Ομάδα 44"/>
          <p:cNvGrpSpPr>
            <a:grpSpLocks/>
          </p:cNvGrpSpPr>
          <p:nvPr/>
        </p:nvGrpSpPr>
        <p:grpSpPr bwMode="auto">
          <a:xfrm>
            <a:off x="2301876" y="2752726"/>
            <a:ext cx="8258175" cy="3141663"/>
            <a:chOff x="777889" y="2737386"/>
            <a:chExt cx="8259301" cy="3140631"/>
          </a:xfrm>
        </p:grpSpPr>
        <p:cxnSp>
          <p:nvCxnSpPr>
            <p:cNvPr id="5" name="Ευθεία γραμμή σύνδεσης 4"/>
            <p:cNvCxnSpPr/>
            <p:nvPr/>
          </p:nvCxnSpPr>
          <p:spPr>
            <a:xfrm flipV="1">
              <a:off x="6084037" y="3583246"/>
              <a:ext cx="2953153" cy="1461607"/>
            </a:xfrm>
            <a:prstGeom prst="line">
              <a:avLst/>
            </a:prstGeom>
            <a:ln w="57150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467" name="Ομάδα 43"/>
            <p:cNvGrpSpPr>
              <a:grpSpLocks/>
            </p:cNvGrpSpPr>
            <p:nvPr/>
          </p:nvGrpSpPr>
          <p:grpSpPr bwMode="auto">
            <a:xfrm>
              <a:off x="777889" y="2737386"/>
              <a:ext cx="7778619" cy="3140631"/>
              <a:chOff x="777889" y="2737386"/>
              <a:chExt cx="7778619" cy="3140631"/>
            </a:xfrm>
          </p:grpSpPr>
          <p:sp>
            <p:nvSpPr>
              <p:cNvPr id="11" name="Ορθογώνιο 10"/>
              <p:cNvSpPr/>
              <p:nvPr/>
            </p:nvSpPr>
            <p:spPr>
              <a:xfrm>
                <a:off x="777889" y="5014701"/>
                <a:ext cx="7778223" cy="863316"/>
              </a:xfrm>
              <a:prstGeom prst="rect">
                <a:avLst/>
              </a:prstGeom>
              <a:pattFill prst="horzBrick">
                <a:fgClr>
                  <a:srgbClr val="FF0000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l-GR"/>
              </a:p>
            </p:txBody>
          </p:sp>
          <p:sp>
            <p:nvSpPr>
              <p:cNvPr id="12" name="Ορθογώνιο τρίγωνο 11"/>
              <p:cNvSpPr/>
              <p:nvPr/>
            </p:nvSpPr>
            <p:spPr>
              <a:xfrm>
                <a:off x="777889" y="2737386"/>
                <a:ext cx="2281549" cy="2277315"/>
              </a:xfrm>
              <a:prstGeom prst="rtTriangle">
                <a:avLst/>
              </a:prstGeom>
              <a:pattFill prst="horzBrick">
                <a:fgClr>
                  <a:srgbClr val="FF0000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l-GR"/>
              </a:p>
            </p:txBody>
          </p:sp>
        </p:grpSp>
        <p:cxnSp>
          <p:nvCxnSpPr>
            <p:cNvPr id="10" name="Ευθεία γραμμή σύνδεσης 9"/>
            <p:cNvCxnSpPr>
              <a:stCxn id="12" idx="0"/>
            </p:cNvCxnSpPr>
            <p:nvPr/>
          </p:nvCxnSpPr>
          <p:spPr>
            <a:xfrm>
              <a:off x="777889" y="2737386"/>
              <a:ext cx="2281549" cy="2277315"/>
            </a:xfrm>
            <a:prstGeom prst="line">
              <a:avLst/>
            </a:prstGeom>
            <a:ln w="57150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Ευθεία γραμμή σύνδεσης 20"/>
            <p:cNvCxnSpPr/>
            <p:nvPr/>
          </p:nvCxnSpPr>
          <p:spPr>
            <a:xfrm>
              <a:off x="3059438" y="5014701"/>
              <a:ext cx="3097634" cy="0"/>
            </a:xfrm>
            <a:prstGeom prst="line">
              <a:avLst/>
            </a:prstGeom>
            <a:ln w="57150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Έλλειψη 40"/>
          <p:cNvSpPr/>
          <p:nvPr/>
        </p:nvSpPr>
        <p:spPr>
          <a:xfrm>
            <a:off x="3800476" y="4100513"/>
            <a:ext cx="157163" cy="144462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42" name="Έλλειψη 41"/>
          <p:cNvSpPr/>
          <p:nvPr/>
        </p:nvSpPr>
        <p:spPr>
          <a:xfrm>
            <a:off x="6084888" y="4840289"/>
            <a:ext cx="157162" cy="142875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43" name="Έλλειψη 42"/>
          <p:cNvSpPr/>
          <p:nvPr/>
        </p:nvSpPr>
        <p:spPr>
          <a:xfrm>
            <a:off x="8759825" y="4257676"/>
            <a:ext cx="158750" cy="144463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79101892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 animBg="1"/>
      <p:bldP spid="41" grpId="0" animBg="1"/>
      <p:bldP spid="42" grpId="0" animBg="1"/>
      <p:bldP spid="4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dirty="0" err="1"/>
              <a:t>Μερκ</a:t>
            </a:r>
            <a:r>
              <a:rPr lang="el-GR" dirty="0"/>
              <a:t>. Παναγιωτόπουλος - Φυσικός                      </a:t>
            </a:r>
            <a:r>
              <a:rPr lang="en-US" dirty="0"/>
              <a:t>www.merkopanas.blogspot.gr</a:t>
            </a:r>
            <a:endParaRPr lang="el-GR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60893A-4B78-4F04-B8F5-B5DDCFB99111}" type="slidenum">
              <a:rPr lang="el-GR"/>
              <a:pPr>
                <a:defRPr/>
              </a:pPr>
              <a:t>8</a:t>
            </a:fld>
            <a:endParaRPr lang="el-GR"/>
          </a:p>
        </p:txBody>
      </p:sp>
      <p:sp>
        <p:nvSpPr>
          <p:cNvPr id="29" name="Έλλειψη 28"/>
          <p:cNvSpPr/>
          <p:nvPr/>
        </p:nvSpPr>
        <p:spPr>
          <a:xfrm>
            <a:off x="3289301" y="3600451"/>
            <a:ext cx="157163" cy="1428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cxnSp>
        <p:nvCxnSpPr>
          <p:cNvPr id="31" name="Ευθεία γραμμή σύνδεσης 30"/>
          <p:cNvCxnSpPr>
            <a:stCxn id="29" idx="4"/>
            <a:endCxn id="33" idx="4"/>
          </p:cNvCxnSpPr>
          <p:nvPr/>
        </p:nvCxnSpPr>
        <p:spPr>
          <a:xfrm>
            <a:off x="3367088" y="3743325"/>
            <a:ext cx="721201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Έλλειψη 32"/>
          <p:cNvSpPr/>
          <p:nvPr/>
        </p:nvSpPr>
        <p:spPr>
          <a:xfrm>
            <a:off x="10499726" y="3600451"/>
            <a:ext cx="157163" cy="1428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grpSp>
        <p:nvGrpSpPr>
          <p:cNvPr id="45" name="Ομάδα 44"/>
          <p:cNvGrpSpPr>
            <a:grpSpLocks/>
          </p:cNvGrpSpPr>
          <p:nvPr/>
        </p:nvGrpSpPr>
        <p:grpSpPr bwMode="auto">
          <a:xfrm>
            <a:off x="2301876" y="2752726"/>
            <a:ext cx="8366125" cy="3141663"/>
            <a:chOff x="777889" y="2737386"/>
            <a:chExt cx="8366805" cy="3140631"/>
          </a:xfrm>
        </p:grpSpPr>
        <p:cxnSp>
          <p:nvCxnSpPr>
            <p:cNvPr id="5" name="Ευθεία γραμμή σύνδεσης 4"/>
            <p:cNvCxnSpPr/>
            <p:nvPr/>
          </p:nvCxnSpPr>
          <p:spPr>
            <a:xfrm flipV="1">
              <a:off x="6083745" y="3727661"/>
              <a:ext cx="3060949" cy="1317192"/>
            </a:xfrm>
            <a:prstGeom prst="line">
              <a:avLst/>
            </a:prstGeom>
            <a:ln w="57150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491" name="Ομάδα 43"/>
            <p:cNvGrpSpPr>
              <a:grpSpLocks/>
            </p:cNvGrpSpPr>
            <p:nvPr/>
          </p:nvGrpSpPr>
          <p:grpSpPr bwMode="auto">
            <a:xfrm>
              <a:off x="777889" y="2737386"/>
              <a:ext cx="7778619" cy="3140631"/>
              <a:chOff x="777889" y="2737386"/>
              <a:chExt cx="7778619" cy="3140631"/>
            </a:xfrm>
          </p:grpSpPr>
          <p:sp>
            <p:nvSpPr>
              <p:cNvPr id="11" name="Ορθογώνιο 10"/>
              <p:cNvSpPr/>
              <p:nvPr/>
            </p:nvSpPr>
            <p:spPr>
              <a:xfrm>
                <a:off x="777889" y="5014701"/>
                <a:ext cx="7779382" cy="863316"/>
              </a:xfrm>
              <a:prstGeom prst="rect">
                <a:avLst/>
              </a:prstGeom>
              <a:pattFill prst="horzBrick">
                <a:fgClr>
                  <a:srgbClr val="FF0000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l-GR"/>
              </a:p>
            </p:txBody>
          </p:sp>
          <p:sp>
            <p:nvSpPr>
              <p:cNvPr id="12" name="Ορθογώνιο τρίγωνο 11"/>
              <p:cNvSpPr/>
              <p:nvPr/>
            </p:nvSpPr>
            <p:spPr>
              <a:xfrm>
                <a:off x="777889" y="2737386"/>
                <a:ext cx="2281423" cy="2277315"/>
              </a:xfrm>
              <a:prstGeom prst="rtTriangle">
                <a:avLst/>
              </a:prstGeom>
              <a:pattFill prst="horzBrick">
                <a:fgClr>
                  <a:srgbClr val="FF0000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l-GR"/>
              </a:p>
            </p:txBody>
          </p:sp>
        </p:grpSp>
        <p:cxnSp>
          <p:nvCxnSpPr>
            <p:cNvPr id="10" name="Ευθεία γραμμή σύνδεσης 9"/>
            <p:cNvCxnSpPr>
              <a:stCxn id="12" idx="0"/>
            </p:cNvCxnSpPr>
            <p:nvPr/>
          </p:nvCxnSpPr>
          <p:spPr>
            <a:xfrm>
              <a:off x="777889" y="2737386"/>
              <a:ext cx="2281423" cy="2277315"/>
            </a:xfrm>
            <a:prstGeom prst="line">
              <a:avLst/>
            </a:prstGeom>
            <a:ln w="57150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Ευθεία γραμμή σύνδεσης 20"/>
            <p:cNvCxnSpPr/>
            <p:nvPr/>
          </p:nvCxnSpPr>
          <p:spPr>
            <a:xfrm>
              <a:off x="3059312" y="5014701"/>
              <a:ext cx="3097464" cy="0"/>
            </a:xfrm>
            <a:prstGeom prst="line">
              <a:avLst/>
            </a:prstGeom>
            <a:ln w="57150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Έλλειψη 40"/>
          <p:cNvSpPr/>
          <p:nvPr/>
        </p:nvSpPr>
        <p:spPr>
          <a:xfrm>
            <a:off x="3800476" y="4100513"/>
            <a:ext cx="157163" cy="144462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42" name="Έλλειψη 41"/>
          <p:cNvSpPr/>
          <p:nvPr/>
        </p:nvSpPr>
        <p:spPr>
          <a:xfrm>
            <a:off x="6084888" y="4840289"/>
            <a:ext cx="157162" cy="142875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43" name="Έλλειψη 42"/>
          <p:cNvSpPr/>
          <p:nvPr/>
        </p:nvSpPr>
        <p:spPr>
          <a:xfrm>
            <a:off x="8918576" y="4267201"/>
            <a:ext cx="157163" cy="144463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1439935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 animBg="1"/>
      <p:bldP spid="41" grpId="0" animBg="1"/>
      <p:bldP spid="42" grpId="0" animBg="1"/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dirty="0" err="1"/>
              <a:t>Μερκ</a:t>
            </a:r>
            <a:r>
              <a:rPr lang="el-GR" dirty="0"/>
              <a:t>. Παναγιωτόπουλος - Φυσικός                      </a:t>
            </a:r>
            <a:r>
              <a:rPr lang="en-US" dirty="0"/>
              <a:t>www.merkopanas.blogspot.gr</a:t>
            </a:r>
            <a:endParaRPr lang="el-GR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60893A-4B78-4F04-B8F5-B5DDCFB99111}" type="slidenum">
              <a:rPr lang="el-GR"/>
              <a:pPr>
                <a:defRPr/>
              </a:pPr>
              <a:t>9</a:t>
            </a:fld>
            <a:endParaRPr lang="el-GR"/>
          </a:p>
        </p:txBody>
      </p:sp>
      <p:sp>
        <p:nvSpPr>
          <p:cNvPr id="29" name="Έλλειψη 28"/>
          <p:cNvSpPr/>
          <p:nvPr/>
        </p:nvSpPr>
        <p:spPr>
          <a:xfrm>
            <a:off x="1670538" y="3468567"/>
            <a:ext cx="141956" cy="1428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cxnSp>
        <p:nvCxnSpPr>
          <p:cNvPr id="31" name="Ευθεία γραμμή σύνδεσης 30"/>
          <p:cNvCxnSpPr>
            <a:stCxn id="29" idx="4"/>
          </p:cNvCxnSpPr>
          <p:nvPr/>
        </p:nvCxnSpPr>
        <p:spPr>
          <a:xfrm>
            <a:off x="1741516" y="3611440"/>
            <a:ext cx="9952253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Έλλειψη 32"/>
          <p:cNvSpPr/>
          <p:nvPr/>
        </p:nvSpPr>
        <p:spPr>
          <a:xfrm>
            <a:off x="11624286" y="3468567"/>
            <a:ext cx="138965" cy="14507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grpSp>
        <p:nvGrpSpPr>
          <p:cNvPr id="45" name="Ομάδα 44"/>
          <p:cNvGrpSpPr>
            <a:grpSpLocks/>
          </p:cNvGrpSpPr>
          <p:nvPr/>
        </p:nvGrpSpPr>
        <p:grpSpPr bwMode="auto">
          <a:xfrm>
            <a:off x="536330" y="2680983"/>
            <a:ext cx="11482755" cy="3141663"/>
            <a:chOff x="777889" y="2737386"/>
            <a:chExt cx="9727827" cy="3140631"/>
          </a:xfrm>
        </p:grpSpPr>
        <p:cxnSp>
          <p:nvCxnSpPr>
            <p:cNvPr id="5" name="Ευθεία γραμμή σύνδεσης 4"/>
            <p:cNvCxnSpPr/>
            <p:nvPr/>
          </p:nvCxnSpPr>
          <p:spPr>
            <a:xfrm flipV="1">
              <a:off x="6083745" y="3599420"/>
              <a:ext cx="4421971" cy="1445435"/>
            </a:xfrm>
            <a:prstGeom prst="line">
              <a:avLst/>
            </a:prstGeom>
            <a:ln w="57150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491" name="Ομάδα 43"/>
            <p:cNvGrpSpPr>
              <a:grpSpLocks/>
            </p:cNvGrpSpPr>
            <p:nvPr/>
          </p:nvGrpSpPr>
          <p:grpSpPr bwMode="auto">
            <a:xfrm>
              <a:off x="777889" y="2737386"/>
              <a:ext cx="7778619" cy="3140631"/>
              <a:chOff x="777889" y="2737386"/>
              <a:chExt cx="7778619" cy="3140631"/>
            </a:xfrm>
          </p:grpSpPr>
          <p:sp>
            <p:nvSpPr>
              <p:cNvPr id="11" name="Ορθογώνιο 10"/>
              <p:cNvSpPr/>
              <p:nvPr/>
            </p:nvSpPr>
            <p:spPr>
              <a:xfrm>
                <a:off x="777889" y="5014701"/>
                <a:ext cx="7779382" cy="863316"/>
              </a:xfrm>
              <a:prstGeom prst="rect">
                <a:avLst/>
              </a:prstGeom>
              <a:pattFill prst="horzBrick">
                <a:fgClr>
                  <a:srgbClr val="FF0000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l-GR"/>
              </a:p>
            </p:txBody>
          </p:sp>
          <p:sp>
            <p:nvSpPr>
              <p:cNvPr id="12" name="Ορθογώνιο τρίγωνο 11"/>
              <p:cNvSpPr/>
              <p:nvPr/>
            </p:nvSpPr>
            <p:spPr>
              <a:xfrm>
                <a:off x="777889" y="2737386"/>
                <a:ext cx="2281423" cy="2277315"/>
              </a:xfrm>
              <a:prstGeom prst="rtTriangle">
                <a:avLst/>
              </a:prstGeom>
              <a:pattFill prst="horzBrick">
                <a:fgClr>
                  <a:srgbClr val="FF0000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l-GR"/>
              </a:p>
            </p:txBody>
          </p:sp>
        </p:grpSp>
        <p:cxnSp>
          <p:nvCxnSpPr>
            <p:cNvPr id="10" name="Ευθεία γραμμή σύνδεσης 9"/>
            <p:cNvCxnSpPr>
              <a:stCxn id="12" idx="0"/>
            </p:cNvCxnSpPr>
            <p:nvPr/>
          </p:nvCxnSpPr>
          <p:spPr>
            <a:xfrm>
              <a:off x="777889" y="2737386"/>
              <a:ext cx="2281423" cy="2277315"/>
            </a:xfrm>
            <a:prstGeom prst="line">
              <a:avLst/>
            </a:prstGeom>
            <a:ln w="57150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Ευθεία γραμμή σύνδεσης 20"/>
            <p:cNvCxnSpPr/>
            <p:nvPr/>
          </p:nvCxnSpPr>
          <p:spPr>
            <a:xfrm>
              <a:off x="3059312" y="5014701"/>
              <a:ext cx="3097464" cy="0"/>
            </a:xfrm>
            <a:prstGeom prst="line">
              <a:avLst/>
            </a:prstGeom>
            <a:ln w="57150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Έλλειψη 40"/>
          <p:cNvSpPr/>
          <p:nvPr/>
        </p:nvSpPr>
        <p:spPr>
          <a:xfrm>
            <a:off x="2490419" y="4201899"/>
            <a:ext cx="173647" cy="166688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42" name="Έλλειψη 41"/>
          <p:cNvSpPr/>
          <p:nvPr/>
        </p:nvSpPr>
        <p:spPr>
          <a:xfrm>
            <a:off x="4423141" y="4741379"/>
            <a:ext cx="184028" cy="176211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43" name="Έλλειψη 42"/>
          <p:cNvSpPr/>
          <p:nvPr/>
        </p:nvSpPr>
        <p:spPr>
          <a:xfrm>
            <a:off x="9092468" y="4155100"/>
            <a:ext cx="163878" cy="15533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2097166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 animBg="1"/>
      <p:bldP spid="41" grpId="0" animBg="1"/>
      <p:bldP spid="42" grpId="0" animBg="1"/>
      <p:bldP spid="43" grpId="0" animBg="1"/>
    </p:bldLst>
  </p:timing>
</p:sld>
</file>

<file path=ppt/theme/theme1.xml><?xml version="1.0" encoding="utf-8"?>
<a:theme xmlns:a="http://schemas.openxmlformats.org/drawingml/2006/main" name="2_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967</TotalTime>
  <Words>3214</Words>
  <Application>Microsoft Office PowerPoint</Application>
  <PresentationFormat>Ευρεία οθόνη</PresentationFormat>
  <Paragraphs>528</Paragraphs>
  <Slides>55</Slides>
  <Notes>0</Notes>
  <HiddenSlides>0</HiddenSlides>
  <MMClips>0</MMClips>
  <ScaleCrop>false</ScaleCrop>
  <HeadingPairs>
    <vt:vector size="8" baseType="variant">
      <vt:variant>
        <vt:lpstr>Γραμματοσειρές που χρησιμοποιούνται</vt:lpstr>
      </vt:variant>
      <vt:variant>
        <vt:i4>8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55</vt:i4>
      </vt:variant>
    </vt:vector>
  </HeadingPairs>
  <TitlesOfParts>
    <vt:vector size="65" baseType="lpstr">
      <vt:lpstr>Arial</vt:lpstr>
      <vt:lpstr>Calibri</vt:lpstr>
      <vt:lpstr>Cambria Math</vt:lpstr>
      <vt:lpstr>Comic Sans MS</vt:lpstr>
      <vt:lpstr>Times New Roman</vt:lpstr>
      <vt:lpstr>Trebuchet MS</vt:lpstr>
      <vt:lpstr>Verdana</vt:lpstr>
      <vt:lpstr>Wingdings</vt:lpstr>
      <vt:lpstr>2_Θέμα του Office</vt:lpstr>
      <vt:lpstr>Εξίσωση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Μερκούριος Παναγιωτόπουλος</dc:creator>
  <cp:lastModifiedBy>Μερκούριος Παναγιωτόπουλος</cp:lastModifiedBy>
  <cp:revision>289</cp:revision>
  <dcterms:created xsi:type="dcterms:W3CDTF">2018-02-08T20:23:44Z</dcterms:created>
  <dcterms:modified xsi:type="dcterms:W3CDTF">2021-02-09T21:39:11Z</dcterms:modified>
</cp:coreProperties>
</file>