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84" r:id="rId16"/>
    <p:sldId id="286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78" r:id="rId2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25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19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65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85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2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81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5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8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81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85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45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603C1-659E-471F-8360-DA4F2449327E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7A49E-1E7A-4A3B-9EC4-D9C6AF4F7E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836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87828" y="-64179"/>
            <a:ext cx="10929257" cy="1305151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A </a:t>
            </a:r>
            <a:r>
              <a:rPr lang="en-US" sz="8000" b="1" dirty="0" smtClean="0"/>
              <a:t>L</a:t>
            </a:r>
            <a:r>
              <a:rPr lang="el-GR" sz="8000" b="1" dirty="0" smtClean="0"/>
              <a:t> </a:t>
            </a:r>
            <a:r>
              <a:rPr lang="en-US" sz="8000" b="1" dirty="0" smtClean="0"/>
              <a:t>S</a:t>
            </a:r>
            <a:r>
              <a:rPr lang="el-GR" sz="8000" b="1" dirty="0" smtClean="0"/>
              <a:t> </a:t>
            </a:r>
            <a:r>
              <a:rPr lang="en-US" sz="8000" b="1" dirty="0" smtClean="0"/>
              <a:t>A</a:t>
            </a:r>
            <a:r>
              <a:rPr lang="el-GR" sz="8000" b="1" dirty="0" smtClean="0"/>
              <a:t> </a:t>
            </a:r>
            <a:r>
              <a:rPr lang="en-US" sz="8000" b="1" dirty="0" smtClean="0"/>
              <a:t>C</a:t>
            </a:r>
            <a:r>
              <a:rPr lang="el-GR" sz="8000" b="1" dirty="0" smtClean="0"/>
              <a:t> </a:t>
            </a:r>
            <a:r>
              <a:rPr lang="en-US" sz="8000" b="1" dirty="0" smtClean="0"/>
              <a:t>E </a:t>
            </a:r>
            <a:r>
              <a:rPr lang="el-GR" sz="8000" b="1" dirty="0" smtClean="0"/>
              <a:t>      </a:t>
            </a:r>
            <a:endParaRPr lang="el-GR" sz="80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98873" y="5725886"/>
            <a:ext cx="9144000" cy="1023258"/>
          </a:xfrm>
        </p:spPr>
        <p:txBody>
          <a:bodyPr>
            <a:normAutofit fontScale="25000" lnSpcReduction="20000"/>
          </a:bodyPr>
          <a:lstStyle/>
          <a:p>
            <a:endParaRPr lang="en-US" sz="6000" dirty="0" smtClean="0"/>
          </a:p>
          <a:p>
            <a:r>
              <a:rPr lang="en-US" sz="28800" dirty="0" smtClean="0"/>
              <a:t>    F </a:t>
            </a:r>
            <a:r>
              <a:rPr lang="en-US" sz="28800" dirty="0" smtClean="0"/>
              <a:t>R A N C E</a:t>
            </a:r>
            <a:endParaRPr lang="el-GR" sz="28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1240972"/>
            <a:ext cx="11032888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1941630" cy="186916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+mn-lt"/>
              </a:rPr>
              <a:t>Ces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maisons</a:t>
            </a:r>
            <a:r>
              <a:rPr lang="en-US" b="1" dirty="0" smtClean="0">
                <a:latin typeface="+mn-lt"/>
              </a:rPr>
              <a:t> s’ </a:t>
            </a:r>
            <a:r>
              <a:rPr lang="en-US" b="1" dirty="0" err="1" smtClean="0">
                <a:latin typeface="+mn-lt"/>
              </a:rPr>
              <a:t>appellent</a:t>
            </a:r>
            <a:r>
              <a:rPr lang="en-US" b="1" dirty="0" smtClean="0">
                <a:latin typeface="+mn-lt"/>
              </a:rPr>
              <a:t> </a:t>
            </a:r>
            <a:r>
              <a:rPr lang="el-GR" b="1" dirty="0" smtClean="0">
                <a:latin typeface="+mn-lt"/>
              </a:rPr>
              <a:t>΄΄ </a:t>
            </a:r>
            <a:r>
              <a:rPr lang="en-US" b="1" dirty="0" err="1" smtClean="0">
                <a:latin typeface="+mn-lt"/>
              </a:rPr>
              <a:t>Maisons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à </a:t>
            </a:r>
            <a:r>
              <a:rPr lang="en-US" b="1" dirty="0" err="1" smtClean="0">
                <a:latin typeface="+mn-lt"/>
              </a:rPr>
              <a:t>colombages</a:t>
            </a:r>
            <a:r>
              <a:rPr lang="el-GR" b="1" dirty="0" smtClean="0">
                <a:latin typeface="+mn-lt"/>
              </a:rPr>
              <a:t> ΄΄</a:t>
            </a:r>
            <a:r>
              <a:rPr lang="el-GR" b="1" dirty="0" smtClean="0">
                <a:latin typeface="+mn-lt"/>
              </a:rPr>
              <a:t/>
            </a:r>
            <a:br>
              <a:rPr lang="el-GR" b="1" dirty="0" smtClean="0">
                <a:latin typeface="+mn-lt"/>
              </a:rPr>
            </a:br>
            <a:r>
              <a:rPr lang="en-US" b="1" dirty="0" err="1" smtClean="0">
                <a:latin typeface="+mn-lt"/>
              </a:rPr>
              <a:t>Rhin</a:t>
            </a:r>
            <a:r>
              <a:rPr lang="en-US" b="1" dirty="0" smtClean="0">
                <a:latin typeface="+mn-lt"/>
              </a:rPr>
              <a:t> (la </a:t>
            </a:r>
            <a:r>
              <a:rPr lang="en-US" b="1" dirty="0" err="1" smtClean="0">
                <a:latin typeface="+mn-lt"/>
              </a:rPr>
              <a:t>rivi</a:t>
            </a:r>
            <a:r>
              <a:rPr lang="fr-FR" b="1" dirty="0" smtClean="0">
                <a:latin typeface="+mn-lt"/>
              </a:rPr>
              <a:t>è</a:t>
            </a:r>
            <a:r>
              <a:rPr lang="en-US" b="1" dirty="0" smtClean="0">
                <a:latin typeface="+mn-lt"/>
              </a:rPr>
              <a:t>re)  traverse Strasbourg</a:t>
            </a:r>
            <a:endParaRPr lang="el-GR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9" y="1869168"/>
            <a:ext cx="6334121" cy="435133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" y="1869168"/>
            <a:ext cx="57922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70857" y="217714"/>
            <a:ext cx="10515600" cy="805543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+mn-lt"/>
              </a:rPr>
              <a:t>La cathédrale Notre </a:t>
            </a:r>
            <a:r>
              <a:rPr lang="el-GR" sz="4000" b="1" dirty="0" smtClean="0">
                <a:latin typeface="+mn-lt"/>
              </a:rPr>
              <a:t>-</a:t>
            </a:r>
            <a:r>
              <a:rPr lang="fr-FR" sz="4000" b="1" dirty="0" smtClean="0">
                <a:latin typeface="+mn-lt"/>
              </a:rPr>
              <a:t>Dame de St</a:t>
            </a:r>
            <a:r>
              <a:rPr lang="en-US" sz="4000" b="1" dirty="0" smtClean="0">
                <a:latin typeface="+mn-lt"/>
              </a:rPr>
              <a:t>r</a:t>
            </a:r>
            <a:r>
              <a:rPr lang="fr-FR" sz="4000" b="1" dirty="0" err="1" smtClean="0">
                <a:latin typeface="+mn-lt"/>
              </a:rPr>
              <a:t>asbourg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71"/>
            <a:ext cx="3657600" cy="552994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8" y="1240970"/>
            <a:ext cx="840377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+mn-lt"/>
              </a:rPr>
              <a:t>Universit</a:t>
            </a:r>
            <a:r>
              <a:rPr lang="fr-FR" sz="4000" b="1" dirty="0" smtClean="0">
                <a:latin typeface="+mn-lt"/>
              </a:rPr>
              <a:t>é</a:t>
            </a:r>
            <a:r>
              <a:rPr lang="en-US" sz="4000" b="1" dirty="0" smtClean="0">
                <a:latin typeface="+mn-lt"/>
              </a:rPr>
              <a:t> de Strasbourg</a:t>
            </a:r>
            <a:endParaRPr lang="el-GR" sz="4000" b="1" dirty="0">
              <a:latin typeface="+mn-lt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42" y="2368322"/>
            <a:ext cx="6730558" cy="4489678"/>
          </a:xfrm>
          <a:prstGeom prst="rect">
            <a:avLst/>
          </a:prstGeo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28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525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8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 </a:t>
            </a:r>
            <a:r>
              <a:rPr lang="en-US" b="1" dirty="0" smtClean="0">
                <a:latin typeface="+mn-lt"/>
              </a:rPr>
              <a:t>A Strasbourg </a:t>
            </a:r>
            <a:r>
              <a:rPr lang="en-US" b="1" dirty="0" err="1" smtClean="0">
                <a:latin typeface="+mn-lt"/>
              </a:rPr>
              <a:t>il</a:t>
            </a:r>
            <a:r>
              <a:rPr lang="en-US" b="1" dirty="0" smtClean="0">
                <a:latin typeface="+mn-lt"/>
              </a:rPr>
              <a:t> y a le </a:t>
            </a:r>
            <a:r>
              <a:rPr lang="en-US" b="1" dirty="0" err="1" smtClean="0">
                <a:latin typeface="+mn-lt"/>
              </a:rPr>
              <a:t>siège</a:t>
            </a:r>
            <a:r>
              <a:rPr lang="en-US" b="1" dirty="0" smtClean="0">
                <a:latin typeface="+mn-lt"/>
              </a:rPr>
              <a:t> du </a:t>
            </a:r>
            <a:r>
              <a:rPr lang="en-US" b="1" dirty="0" err="1" smtClean="0">
                <a:latin typeface="+mn-lt"/>
              </a:rPr>
              <a:t>Parlement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Europ</a:t>
            </a:r>
            <a:r>
              <a:rPr lang="fr-FR" b="1" dirty="0" smtClean="0">
                <a:latin typeface="+mn-lt"/>
              </a:rPr>
              <a:t>é</a:t>
            </a:r>
            <a:r>
              <a:rPr lang="en-US" b="1" dirty="0" smtClean="0">
                <a:latin typeface="+mn-lt"/>
              </a:rPr>
              <a:t>en</a:t>
            </a:r>
            <a:endParaRPr lang="el-GR" b="1" dirty="0"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3" y="789161"/>
            <a:ext cx="8258460" cy="60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41515"/>
            <a:ext cx="10515600" cy="957944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latin typeface="+mn-lt"/>
              </a:rPr>
              <a:t>Le quartier européen</a:t>
            </a:r>
            <a:endParaRPr lang="el-GR" sz="4000" b="1" dirty="0"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93" y="1099459"/>
            <a:ext cx="8637813" cy="57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304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+mn-lt"/>
              </a:rPr>
              <a:t>        Le Parlement Européen à  l’ extérieur</a:t>
            </a:r>
            <a:endParaRPr lang="el-GR" sz="4000" b="1" dirty="0"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3" y="1349828"/>
            <a:ext cx="10251121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164772"/>
          </a:xfrm>
        </p:spPr>
        <p:txBody>
          <a:bodyPr/>
          <a:lstStyle/>
          <a:p>
            <a:r>
              <a:rPr lang="fr-FR" b="1" dirty="0" smtClean="0"/>
              <a:t>        </a:t>
            </a:r>
            <a:r>
              <a:rPr lang="fr-FR" sz="4000" b="1" dirty="0" smtClean="0">
                <a:latin typeface="+mn-lt"/>
              </a:rPr>
              <a:t>Le </a:t>
            </a:r>
            <a:r>
              <a:rPr lang="fr-FR" sz="4000" b="1" dirty="0">
                <a:latin typeface="+mn-lt"/>
              </a:rPr>
              <a:t>P</a:t>
            </a:r>
            <a:r>
              <a:rPr lang="fr-FR" sz="4000" b="1" dirty="0" smtClean="0">
                <a:latin typeface="+mn-lt"/>
              </a:rPr>
              <a:t>arlement </a:t>
            </a:r>
            <a:r>
              <a:rPr lang="fr-FR" sz="4000" b="1" dirty="0">
                <a:latin typeface="+mn-lt"/>
              </a:rPr>
              <a:t>Européen</a:t>
            </a:r>
            <a:r>
              <a:rPr lang="fr-FR" sz="4000" b="1" dirty="0"/>
              <a:t> </a:t>
            </a:r>
            <a:r>
              <a:rPr lang="fr-FR" sz="4000" b="1" dirty="0" smtClean="0">
                <a:latin typeface="+mn-lt"/>
              </a:rPr>
              <a:t>à  </a:t>
            </a:r>
            <a:r>
              <a:rPr lang="fr-FR" sz="4000" b="1" dirty="0">
                <a:latin typeface="+mn-lt"/>
              </a:rPr>
              <a:t>l’ </a:t>
            </a:r>
            <a:r>
              <a:rPr lang="fr-FR" sz="4000" b="1" dirty="0" smtClean="0">
                <a:latin typeface="+mn-lt"/>
              </a:rPr>
              <a:t>intérieur</a:t>
            </a:r>
            <a:endParaRPr lang="el-GR" sz="4000" dirty="0"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5" y="1077686"/>
            <a:ext cx="10666405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7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6"/>
            <a:ext cx="12104914" cy="571046"/>
          </a:xfrm>
        </p:spPr>
        <p:txBody>
          <a:bodyPr>
            <a:noAutofit/>
          </a:bodyPr>
          <a:lstStyle/>
          <a:p>
            <a:r>
              <a:rPr lang="en-US" b="1" dirty="0" smtClean="0"/>
              <a:t>               </a:t>
            </a:r>
            <a:r>
              <a:rPr lang="en-US" sz="4000" b="1" dirty="0" smtClean="0">
                <a:latin typeface="+mn-lt"/>
              </a:rPr>
              <a:t>Strasbourg</a:t>
            </a:r>
            <a:r>
              <a:rPr lang="el-GR" sz="4000" b="1" dirty="0" smtClean="0">
                <a:latin typeface="+mn-lt"/>
              </a:rPr>
              <a:t>:</a:t>
            </a:r>
            <a:r>
              <a:rPr lang="en-US" sz="4000" b="1" dirty="0" smtClean="0">
                <a:latin typeface="+mn-lt"/>
              </a:rPr>
              <a:t> Marché de </a:t>
            </a:r>
            <a:r>
              <a:rPr lang="en-US" sz="4000" b="1" dirty="0" smtClean="0">
                <a:latin typeface="+mn-lt"/>
              </a:rPr>
              <a:t>NOEL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endParaRPr lang="el-GR" sz="4000" dirty="0">
              <a:latin typeface="+mn-lt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7" y="650649"/>
            <a:ext cx="10103328" cy="60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" y="446313"/>
            <a:ext cx="6055425" cy="459377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15" y="2743199"/>
            <a:ext cx="6200385" cy="411480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26" y="122663"/>
            <a:ext cx="5137526" cy="239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1114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latin typeface="+mn-lt"/>
              </a:rPr>
              <a:t>Les vignobles d</a:t>
            </a:r>
            <a:r>
              <a:rPr lang="en-US" sz="4000" b="1" dirty="0" smtClean="0">
                <a:latin typeface="+mn-lt"/>
              </a:rPr>
              <a:t>’</a:t>
            </a:r>
            <a:r>
              <a:rPr lang="fr-FR" sz="4000" b="1" dirty="0" smtClean="0">
                <a:latin typeface="+mn-lt"/>
              </a:rPr>
              <a:t> </a:t>
            </a:r>
            <a:r>
              <a:rPr lang="fr-FR" sz="4000" b="1" dirty="0" smtClean="0">
                <a:latin typeface="+mn-lt"/>
              </a:rPr>
              <a:t>A</a:t>
            </a:r>
            <a:r>
              <a:rPr lang="fr-FR" sz="4000" b="1" dirty="0" smtClean="0">
                <a:latin typeface="+mn-lt"/>
              </a:rPr>
              <a:t>lsace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751114"/>
            <a:ext cx="11669168" cy="6273345"/>
          </a:xfrm>
        </p:spPr>
      </p:pic>
    </p:spTree>
    <p:extLst>
      <p:ext uri="{BB962C8B-B14F-4D97-AF65-F5344CB8AC3E}">
        <p14:creationId xmlns:p14="http://schemas.microsoft.com/office/powerpoint/2010/main" val="7806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0294" y="231311"/>
            <a:ext cx="10470994" cy="178706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 </a:t>
            </a:r>
            <a:r>
              <a:rPr lang="en-US" b="1" dirty="0" smtClean="0">
                <a:latin typeface="+mn-lt"/>
              </a:rPr>
              <a:t>L</a:t>
            </a:r>
            <a:r>
              <a:rPr lang="el-GR" b="1" dirty="0" smtClean="0">
                <a:latin typeface="+mn-lt"/>
              </a:rPr>
              <a:t> </a:t>
            </a:r>
            <a:r>
              <a:rPr lang="en-US" b="1" dirty="0">
                <a:latin typeface="+mn-lt"/>
              </a:rPr>
              <a:t>S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A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C</a:t>
            </a:r>
            <a:r>
              <a:rPr lang="el-GR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E: </a:t>
            </a:r>
            <a:r>
              <a:rPr lang="en-US" b="1" dirty="0" err="1" smtClean="0">
                <a:latin typeface="+mn-lt"/>
              </a:rPr>
              <a:t>Région</a:t>
            </a:r>
            <a:r>
              <a:rPr lang="en-US" b="1" dirty="0" smtClean="0">
                <a:latin typeface="+mn-lt"/>
              </a:rPr>
              <a:t> qui se </a:t>
            </a:r>
            <a:r>
              <a:rPr lang="en-US" b="1" dirty="0" err="1" smtClean="0">
                <a:latin typeface="+mn-lt"/>
              </a:rPr>
              <a:t>trouve</a:t>
            </a:r>
            <a:r>
              <a:rPr lang="en-US" b="1" dirty="0" smtClean="0">
                <a:latin typeface="+mn-lt"/>
              </a:rPr>
              <a:t> à l’ </a:t>
            </a:r>
            <a:r>
              <a:rPr lang="en-US" b="1" dirty="0" err="1" smtClean="0">
                <a:latin typeface="+mn-lt"/>
              </a:rPr>
              <a:t>est</a:t>
            </a:r>
            <a:r>
              <a:rPr lang="en-US" b="1" dirty="0" smtClean="0">
                <a:latin typeface="+mn-lt"/>
              </a:rPr>
              <a:t> de la France, à </a:t>
            </a:r>
            <a:r>
              <a:rPr lang="en-US" b="1" dirty="0" err="1" smtClean="0">
                <a:latin typeface="+mn-lt"/>
              </a:rPr>
              <a:t>côté</a:t>
            </a:r>
            <a:r>
              <a:rPr lang="en-US" b="1" dirty="0" smtClean="0">
                <a:latin typeface="+mn-lt"/>
              </a:rPr>
              <a:t> de l’ </a:t>
            </a:r>
            <a:r>
              <a:rPr lang="en-US" b="1" dirty="0" err="1" smtClean="0">
                <a:latin typeface="+mn-lt"/>
              </a:rPr>
              <a:t>Allemagne</a:t>
            </a:r>
            <a:endParaRPr lang="el-GR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69" y="2107579"/>
            <a:ext cx="5497456" cy="4638909"/>
          </a:xfrm>
        </p:spPr>
      </p:pic>
    </p:spTree>
    <p:extLst>
      <p:ext uri="{BB962C8B-B14F-4D97-AF65-F5344CB8AC3E}">
        <p14:creationId xmlns:p14="http://schemas.microsoft.com/office/powerpoint/2010/main" val="7846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086" y="0"/>
            <a:ext cx="10515600" cy="79465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La route des vin d’ Alsace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5" y="794656"/>
            <a:ext cx="3010269" cy="5381625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5" y="1088571"/>
            <a:ext cx="7043735" cy="46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815027"/>
            <a:ext cx="8015287" cy="538842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2" y="1740351"/>
            <a:ext cx="3617459" cy="35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6929" y="849539"/>
            <a:ext cx="10515600" cy="69078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Les </a:t>
            </a:r>
            <a:r>
              <a:rPr lang="en-US" sz="4000" b="1" dirty="0" err="1" smtClean="0">
                <a:latin typeface="+mn-lt"/>
              </a:rPr>
              <a:t>f</a:t>
            </a:r>
            <a:r>
              <a:rPr lang="en-US" sz="4000" b="1" dirty="0" err="1" smtClean="0">
                <a:latin typeface="+mn-lt"/>
              </a:rPr>
              <a:t>romages</a:t>
            </a:r>
            <a:r>
              <a:rPr lang="en-US" sz="4000" b="1" dirty="0" smtClean="0">
                <a:latin typeface="+mn-lt"/>
              </a:rPr>
              <a:t> d’ Alsace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0"/>
            <a:ext cx="3080657" cy="3080657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42" y="3080657"/>
            <a:ext cx="5710884" cy="377734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26" y="252856"/>
            <a:ext cx="3843200" cy="257494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" y="3102429"/>
            <a:ext cx="5326743" cy="39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23746"/>
            <a:ext cx="10515600" cy="71367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+mn-lt"/>
              </a:rPr>
              <a:t>Spécialit</a:t>
            </a:r>
            <a:r>
              <a:rPr lang="fr-FR" sz="4000" b="1" dirty="0" smtClean="0">
                <a:latin typeface="+mn-lt"/>
              </a:rPr>
              <a:t>é</a:t>
            </a:r>
            <a:r>
              <a:rPr lang="en-US" sz="4000" b="1" dirty="0" smtClean="0">
                <a:latin typeface="+mn-lt"/>
              </a:rPr>
              <a:t>s d’ Alsace: </a:t>
            </a:r>
            <a:r>
              <a:rPr lang="en-US" sz="4000" b="1" dirty="0" err="1" smtClean="0">
                <a:latin typeface="+mn-lt"/>
              </a:rPr>
              <a:t>choucroute</a:t>
            </a:r>
            <a:r>
              <a:rPr lang="en-US" sz="4000" b="1" dirty="0" smtClean="0">
                <a:latin typeface="+mn-lt"/>
              </a:rPr>
              <a:t> et </a:t>
            </a:r>
            <a:r>
              <a:rPr lang="en-US" sz="4000" b="1" dirty="0" err="1" smtClean="0">
                <a:latin typeface="+mn-lt"/>
              </a:rPr>
              <a:t>bretzel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65" y="2977376"/>
            <a:ext cx="5820935" cy="388062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7424"/>
            <a:ext cx="63783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76201"/>
            <a:ext cx="10515600" cy="1001486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latin typeface="+mn-lt"/>
              </a:rPr>
              <a:t>Les châteaux d’ Alsace </a:t>
            </a:r>
            <a:endParaRPr lang="el-GR" sz="4000" b="1" dirty="0">
              <a:latin typeface="+mn-lt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2" y="990600"/>
            <a:ext cx="11953956" cy="5867400"/>
          </a:xfrm>
          <a:prstGeom prst="rect">
            <a:avLst/>
          </a:prstGeom>
        </p:spPr>
      </p:pic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65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3" y="3000375"/>
            <a:ext cx="6096000" cy="385762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1" y="365125"/>
            <a:ext cx="12300857" cy="5262789"/>
          </a:xfrm>
        </p:spPr>
        <p:txBody>
          <a:bodyPr>
            <a:normAutofit/>
          </a:bodyPr>
          <a:lstStyle/>
          <a:p>
            <a:r>
              <a:rPr lang="el-GR" sz="9600" dirty="0" smtClean="0">
                <a:solidFill>
                  <a:schemeClr val="accent6">
                    <a:lumMod val="75000"/>
                  </a:schemeClr>
                </a:solidFill>
              </a:rPr>
              <a:t>΄΄</a:t>
            </a: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BON  VOYAGE</a:t>
            </a:r>
            <a:r>
              <a:rPr lang="el-GR" sz="9600" dirty="0" smtClean="0">
                <a:solidFill>
                  <a:schemeClr val="accent6">
                    <a:lumMod val="75000"/>
                  </a:schemeClr>
                </a:solidFill>
              </a:rPr>
              <a:t>΄΄</a:t>
            </a: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9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9600" dirty="0" smtClean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en   A L S A C E</a:t>
            </a:r>
            <a:r>
              <a:rPr lang="el-GR" sz="9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el-GR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5664" y="200722"/>
            <a:ext cx="10515600" cy="15122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Pendant la 1ère Guerre </a:t>
            </a:r>
            <a:r>
              <a:rPr lang="en-US" b="1" dirty="0" err="1" smtClean="0">
                <a:latin typeface="+mn-lt"/>
              </a:rPr>
              <a:t>Mondiale</a:t>
            </a:r>
            <a:r>
              <a:rPr lang="en-US" b="1" dirty="0" smtClean="0">
                <a:latin typeface="+mn-lt"/>
              </a:rPr>
              <a:t> l’ A </a:t>
            </a:r>
            <a:r>
              <a:rPr lang="en-US" b="1" dirty="0">
                <a:latin typeface="+mn-lt"/>
              </a:rPr>
              <a:t>L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S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A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C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E </a:t>
            </a:r>
            <a:r>
              <a:rPr lang="en-US" b="1" dirty="0" smtClean="0">
                <a:latin typeface="+mn-lt"/>
              </a:rPr>
              <a:t>a resist</a:t>
            </a:r>
            <a:r>
              <a:rPr lang="fr-FR" b="1" dirty="0" smtClean="0">
                <a:latin typeface="+mn-lt"/>
              </a:rPr>
              <a:t>é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contre</a:t>
            </a:r>
            <a:r>
              <a:rPr lang="en-US" b="1" dirty="0" smtClean="0">
                <a:latin typeface="+mn-lt"/>
              </a:rPr>
              <a:t> l’ </a:t>
            </a:r>
            <a:r>
              <a:rPr lang="en-US" b="1" dirty="0" err="1" smtClean="0">
                <a:latin typeface="+mn-lt"/>
              </a:rPr>
              <a:t>Allemagne</a:t>
            </a:r>
            <a:r>
              <a:rPr lang="en-US" b="1" dirty="0" smtClean="0">
                <a:latin typeface="+mn-lt"/>
              </a:rPr>
              <a:t> . La France </a:t>
            </a:r>
            <a:r>
              <a:rPr lang="en-US" b="1" dirty="0" err="1" smtClean="0">
                <a:latin typeface="+mn-lt"/>
              </a:rPr>
              <a:t>avait</a:t>
            </a:r>
            <a:r>
              <a:rPr lang="en-US" b="1" dirty="0" smtClean="0">
                <a:latin typeface="+mn-lt"/>
              </a:rPr>
              <a:t> des millions de </a:t>
            </a:r>
            <a:r>
              <a:rPr lang="en-US" b="1" dirty="0" err="1" smtClean="0">
                <a:latin typeface="+mn-lt"/>
              </a:rPr>
              <a:t>victimes</a:t>
            </a:r>
            <a:endParaRPr lang="el-GR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5639"/>
            <a:ext cx="6144322" cy="4025590"/>
          </a:xfr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64" y="2185639"/>
            <a:ext cx="6280171" cy="41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98558"/>
            <a:ext cx="12061371" cy="1325563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+mn-lt"/>
              </a:rPr>
              <a:t>Il y </a:t>
            </a:r>
            <a:r>
              <a:rPr lang="en-US" sz="4000" b="1" dirty="0" smtClean="0">
                <a:latin typeface="+mn-lt"/>
              </a:rPr>
              <a:t>a des monuments aux </a:t>
            </a:r>
            <a:r>
              <a:rPr lang="en-US" sz="4000" b="1" dirty="0" err="1" smtClean="0">
                <a:latin typeface="+mn-lt"/>
              </a:rPr>
              <a:t>Morts</a:t>
            </a:r>
            <a:r>
              <a:rPr lang="en-US" sz="4000" b="1" dirty="0" smtClean="0">
                <a:latin typeface="+mn-lt"/>
              </a:rPr>
              <a:t> à </a:t>
            </a:r>
            <a:r>
              <a:rPr lang="en-US" sz="4000" b="1" dirty="0" err="1" smtClean="0">
                <a:latin typeface="+mn-lt"/>
              </a:rPr>
              <a:t>chaque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err="1" smtClean="0">
                <a:latin typeface="+mn-lt"/>
              </a:rPr>
              <a:t>ville</a:t>
            </a:r>
            <a:r>
              <a:rPr lang="en-US" sz="4000" b="1" dirty="0" smtClean="0">
                <a:latin typeface="+mn-lt"/>
              </a:rPr>
              <a:t> et village</a:t>
            </a:r>
            <a:endParaRPr lang="el-GR" sz="4000" b="1" dirty="0">
              <a:latin typeface="+mn-lt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684"/>
            <a:ext cx="6507214" cy="4745868"/>
          </a:xfr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63" y="1800923"/>
            <a:ext cx="5607437" cy="4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6117" y="78059"/>
            <a:ext cx="11942955" cy="1612629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+mn-lt"/>
              </a:rPr>
              <a:t>Cimetières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err="1" smtClean="0">
                <a:latin typeface="+mn-lt"/>
              </a:rPr>
              <a:t>militaires</a:t>
            </a:r>
            <a:r>
              <a:rPr lang="en-US" sz="4000" b="1" dirty="0" smtClean="0">
                <a:latin typeface="+mn-lt"/>
              </a:rPr>
              <a:t> pendant la 1ère Guerre </a:t>
            </a:r>
            <a:r>
              <a:rPr lang="en-US" sz="4000" b="1" dirty="0" err="1" smtClean="0">
                <a:latin typeface="+mn-lt"/>
              </a:rPr>
              <a:t>Mondiale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8"/>
            <a:ext cx="6721676" cy="426406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59" y="1690687"/>
            <a:ext cx="5713141" cy="42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6071" y="0"/>
            <a:ext cx="11019065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Pendant la </a:t>
            </a:r>
            <a:r>
              <a:rPr lang="el-GR" sz="4000" b="1" dirty="0" smtClean="0">
                <a:latin typeface="+mn-lt"/>
              </a:rPr>
              <a:t>2</a:t>
            </a:r>
            <a:r>
              <a:rPr lang="en-US" sz="4000" b="1" dirty="0" smtClean="0">
                <a:latin typeface="+mn-lt"/>
              </a:rPr>
              <a:t>e </a:t>
            </a:r>
            <a:r>
              <a:rPr lang="en-US" sz="4000" b="1" dirty="0">
                <a:latin typeface="+mn-lt"/>
              </a:rPr>
              <a:t>Guerre </a:t>
            </a:r>
            <a:r>
              <a:rPr lang="en-US" sz="4000" b="1" dirty="0" err="1">
                <a:latin typeface="+mn-lt"/>
              </a:rPr>
              <a:t>Mondiale</a:t>
            </a:r>
            <a:r>
              <a:rPr lang="en-US" sz="4000" b="1" dirty="0">
                <a:latin typeface="+mn-lt"/>
              </a:rPr>
              <a:t> l’ </a:t>
            </a:r>
            <a:r>
              <a:rPr lang="en-US" sz="4000" b="1" dirty="0">
                <a:latin typeface="+mn-lt"/>
              </a:rPr>
              <a:t>A L</a:t>
            </a:r>
            <a:r>
              <a:rPr lang="el-GR" sz="4000" b="1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S</a:t>
            </a:r>
            <a:r>
              <a:rPr lang="el-GR" sz="4000" b="1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A</a:t>
            </a:r>
            <a:r>
              <a:rPr lang="el-GR" sz="4000" b="1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C</a:t>
            </a:r>
            <a:r>
              <a:rPr lang="el-GR" sz="4000" b="1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E </a:t>
            </a:r>
            <a:r>
              <a:rPr lang="en-US" sz="4000" b="1" dirty="0">
                <a:latin typeface="+mn-lt"/>
              </a:rPr>
              <a:t>a resist</a:t>
            </a:r>
            <a:r>
              <a:rPr lang="fr-FR" sz="4000" b="1" dirty="0">
                <a:latin typeface="+mn-lt"/>
              </a:rPr>
              <a:t>é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contre</a:t>
            </a:r>
            <a:r>
              <a:rPr lang="en-US" sz="4000" b="1" dirty="0">
                <a:latin typeface="+mn-lt"/>
              </a:rPr>
              <a:t> l’ </a:t>
            </a:r>
            <a:r>
              <a:rPr lang="en-US" sz="4000" b="1" dirty="0" err="1">
                <a:latin typeface="+mn-lt"/>
              </a:rPr>
              <a:t>Allemagne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1763486"/>
            <a:ext cx="5715000" cy="4121037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25563"/>
            <a:ext cx="6096000" cy="288720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49" y="4212770"/>
            <a:ext cx="4352108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97971"/>
            <a:ext cx="11299371" cy="1353231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atin typeface="+mn-lt"/>
              </a:rPr>
              <a:t>Μ</a:t>
            </a:r>
            <a:r>
              <a:rPr lang="en-US" sz="4000" b="1" dirty="0" smtClean="0">
                <a:latin typeface="+mn-lt"/>
              </a:rPr>
              <a:t>ULHOUSE</a:t>
            </a:r>
            <a:r>
              <a:rPr lang="el-GR" sz="4000" b="1" dirty="0" smtClean="0">
                <a:latin typeface="+mn-lt"/>
              </a:rPr>
              <a:t> </a:t>
            </a:r>
            <a:r>
              <a:rPr lang="en-US" sz="4000" b="1" dirty="0" err="1" smtClean="0">
                <a:latin typeface="+mn-lt"/>
              </a:rPr>
              <a:t>ville</a:t>
            </a:r>
            <a:r>
              <a:rPr lang="en-US" sz="4000" b="1" dirty="0" smtClean="0">
                <a:latin typeface="+mn-lt"/>
              </a:rPr>
              <a:t> d’ Alsace</a:t>
            </a:r>
            <a:endParaRPr lang="el-GR" sz="4000" b="1" dirty="0">
              <a:latin typeface="+mn-lt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20" y="3542422"/>
            <a:ext cx="5143500" cy="3409950"/>
          </a:xfr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22" y="903514"/>
            <a:ext cx="8255000" cy="31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            </a:t>
            </a:r>
            <a:r>
              <a:rPr lang="en-US" sz="4000" b="1" dirty="0" err="1" smtClean="0">
                <a:latin typeface="+mn-lt"/>
              </a:rPr>
              <a:t>Université</a:t>
            </a:r>
            <a:r>
              <a:rPr lang="en-US" sz="4000" b="1" dirty="0" smtClean="0">
                <a:latin typeface="+mn-lt"/>
              </a:rPr>
              <a:t> de Mulhouse</a:t>
            </a:r>
            <a:endParaRPr lang="el-GR" sz="4000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43" y="2046515"/>
            <a:ext cx="6524625" cy="4811486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1"/>
            <a:ext cx="666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72886" y="144133"/>
            <a:ext cx="9927771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STRASBOURG la </a:t>
            </a:r>
            <a:r>
              <a:rPr lang="en-US" sz="4000" b="1" dirty="0" err="1" smtClean="0">
                <a:latin typeface="+mn-lt"/>
              </a:rPr>
              <a:t>capitale</a:t>
            </a:r>
            <a:r>
              <a:rPr lang="en-US" sz="4000" b="1" dirty="0" smtClean="0">
                <a:latin typeface="+mn-lt"/>
              </a:rPr>
              <a:t> d</a:t>
            </a:r>
            <a:r>
              <a:rPr lang="el-GR" sz="4000" b="1" dirty="0" smtClean="0">
                <a:latin typeface="+mn-lt"/>
              </a:rPr>
              <a:t>’</a:t>
            </a:r>
            <a:r>
              <a:rPr lang="en-US" sz="4000" b="1" dirty="0" smtClean="0">
                <a:latin typeface="+mn-lt"/>
              </a:rPr>
              <a:t> Alsace</a:t>
            </a:r>
            <a:endParaRPr lang="el-GR" sz="4000" b="1" dirty="0">
              <a:latin typeface="+mn-lt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" y="1502478"/>
            <a:ext cx="10052553" cy="5301218"/>
          </a:xfrm>
        </p:spPr>
      </p:pic>
    </p:spTree>
    <p:extLst>
      <p:ext uri="{BB962C8B-B14F-4D97-AF65-F5344CB8AC3E}">
        <p14:creationId xmlns:p14="http://schemas.microsoft.com/office/powerpoint/2010/main" val="6692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219</Words>
  <Application>Microsoft Office PowerPoint</Application>
  <PresentationFormat>Ευρεία οθόνη</PresentationFormat>
  <Paragraphs>25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Θέμα του Office</vt:lpstr>
      <vt:lpstr>A L S A C E       </vt:lpstr>
      <vt:lpstr>A L S A C E: Région qui se trouve à l’ est de la France, à côté de l’ Allemagne</vt:lpstr>
      <vt:lpstr>Pendant la 1ère Guerre Mondiale l’ A L S A C E a resisté contre l’ Allemagne . La France avait des millions de victimes</vt:lpstr>
      <vt:lpstr>Il y a des monuments aux Morts à chaque ville et village</vt:lpstr>
      <vt:lpstr>Cimetières militaires pendant la 1ère Guerre Mondiale</vt:lpstr>
      <vt:lpstr>Pendant la 2e Guerre Mondiale l’ A L S A C E a resisté contre l’ Allemagne</vt:lpstr>
      <vt:lpstr>ΜULHOUSE ville d’ Alsace</vt:lpstr>
      <vt:lpstr>            Université de Mulhouse</vt:lpstr>
      <vt:lpstr>STRASBOURG la capitale d’ Alsace</vt:lpstr>
      <vt:lpstr>Ces maisons s’ appellent ΄΄ Maisons à colombages ΄΄ Rhin (la rivière)  traverse Strasbourg</vt:lpstr>
      <vt:lpstr>La cathédrale Notre -Dame de Strasbourg</vt:lpstr>
      <vt:lpstr>Université de Strasbourg</vt:lpstr>
      <vt:lpstr>    A Strasbourg il y a le siège du Parlement Européen</vt:lpstr>
      <vt:lpstr>Le quartier européen</vt:lpstr>
      <vt:lpstr>        Le Parlement Européen à  l’ extérieur</vt:lpstr>
      <vt:lpstr>        Le Parlement Européen à  l’ intérieur</vt:lpstr>
      <vt:lpstr>               Strasbourg: Marché de NOEL </vt:lpstr>
      <vt:lpstr>Παρουσίαση του PowerPoint</vt:lpstr>
      <vt:lpstr>Les vignobles d’ Alsace</vt:lpstr>
      <vt:lpstr>La route des vin d’ Alsace</vt:lpstr>
      <vt:lpstr>Παρουσίαση του PowerPoint</vt:lpstr>
      <vt:lpstr>Les fromages d’ Alsace</vt:lpstr>
      <vt:lpstr>Spécialités d’ Alsace: choucroute et bretzel</vt:lpstr>
      <vt:lpstr>Les châteaux d’ Alsace </vt:lpstr>
      <vt:lpstr>Παρουσίαση του PowerPoint</vt:lpstr>
      <vt:lpstr>΄΄BON  VOYAGE΄΄              en   A L S A C E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 L S A C E       Α Λ Σ Α Τ Ι Α</dc:title>
  <dc:creator>spiti</dc:creator>
  <cp:lastModifiedBy>spiti</cp:lastModifiedBy>
  <cp:revision>28</cp:revision>
  <dcterms:created xsi:type="dcterms:W3CDTF">2018-10-26T13:34:34Z</dcterms:created>
  <dcterms:modified xsi:type="dcterms:W3CDTF">2020-04-12T07:15:38Z</dcterms:modified>
</cp:coreProperties>
</file>