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FCD216-78BE-4370-A679-9CDE89B38464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8A12C9-5D75-47B1-A6E6-74E78F03341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Δομή – Περιεχόμενο - Αξιολόγηση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Τι είναι το ερμηνευτικό σχόλιο; 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Πώς ορίζεται στο Π.Σ. και στις Οδηγίες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143932" cy="548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el-GR" dirty="0" smtClean="0"/>
              <a:t>Ερμηνευτικό σχόλιο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224526" cy="39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715008" y="1571612"/>
            <a:ext cx="3286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Ερμηνεία</a:t>
            </a:r>
            <a:r>
              <a:rPr lang="el-GR" dirty="0" smtClean="0"/>
              <a:t> = διαδικασία απόδοσης νοήματος - διαδικασία</a:t>
            </a:r>
          </a:p>
          <a:p>
            <a:r>
              <a:rPr lang="el-GR" u="sng" dirty="0"/>
              <a:t>υ</a:t>
            </a:r>
            <a:r>
              <a:rPr lang="el-GR" u="sng" dirty="0" smtClean="0"/>
              <a:t>ποκειμενική</a:t>
            </a:r>
            <a:r>
              <a:rPr lang="el-GR" dirty="0" smtClean="0"/>
              <a:t> – </a:t>
            </a:r>
            <a:r>
              <a:rPr lang="el-GR" u="sng" dirty="0" smtClean="0"/>
              <a:t>όχι αυθαίρετη</a:t>
            </a:r>
          </a:p>
          <a:p>
            <a:endParaRPr lang="el-GR" u="sng" dirty="0"/>
          </a:p>
          <a:p>
            <a:r>
              <a:rPr lang="el-GR" dirty="0" smtClean="0"/>
              <a:t>Σημείο </a:t>
            </a:r>
            <a:r>
              <a:rPr lang="el-GR" b="1" u="sng" dirty="0" smtClean="0"/>
              <a:t>τομής</a:t>
            </a:r>
            <a:r>
              <a:rPr lang="el-GR" dirty="0" smtClean="0"/>
              <a:t> ανάμεσα στην υποκειμενικότητα του αναγνώστη και τη μορφική κατασκευή του κειμένου</a:t>
            </a:r>
          </a:p>
          <a:p>
            <a:r>
              <a:rPr lang="el-GR" dirty="0" smtClean="0"/>
              <a:t>[ τι λέει το κείμενο – τι σημαίνει για εμάς]</a:t>
            </a:r>
          </a:p>
          <a:p>
            <a:endParaRPr lang="el-GR" dirty="0"/>
          </a:p>
          <a:p>
            <a:r>
              <a:rPr lang="el-GR" b="1" dirty="0" err="1" smtClean="0"/>
              <a:t>Κειμενικοί</a:t>
            </a:r>
            <a:r>
              <a:rPr lang="el-GR" b="1" dirty="0" smtClean="0"/>
              <a:t> δείκτες</a:t>
            </a:r>
            <a:r>
              <a:rPr lang="el-GR" dirty="0" smtClean="0"/>
              <a:t>: τα μορφικά στοιχεία του κειμένου, το εξωτερικό περίβλημα και ο σκελετός του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Βασικό ερώτημα/ θέμα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843347" cy="402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60" y="0"/>
            <a:ext cx="10096560" cy="733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 εφιάλτης της Περσεφόνης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4520596" cy="4572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dirty="0" smtClean="0"/>
              <a:t>      Εκεί </a:t>
            </a:r>
            <a:r>
              <a:rPr lang="el-GR" dirty="0" smtClean="0"/>
              <a:t>που φύτρωνε φλισκούνι κι άγρια μέντα</a:t>
            </a:r>
            <a:br>
              <a:rPr lang="el-GR" dirty="0" smtClean="0"/>
            </a:br>
            <a:r>
              <a:rPr lang="el-GR" dirty="0" smtClean="0"/>
              <a:t>κι έβγαζε η γη το πρώτο της κυκλάμινο</a:t>
            </a:r>
            <a:br>
              <a:rPr lang="el-GR" dirty="0" smtClean="0"/>
            </a:br>
            <a:r>
              <a:rPr lang="el-GR" dirty="0" smtClean="0"/>
              <a:t>τώρα χωριάτες παζαρεύουν τα τσιμέντα</a:t>
            </a:r>
            <a:br>
              <a:rPr lang="el-GR" dirty="0" smtClean="0"/>
            </a:br>
            <a:r>
              <a:rPr lang="el-GR" dirty="0" smtClean="0"/>
              <a:t>και τα πουλιά πέφτουν νεκρά στην υψικάμινο.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Εκεί που σμίγανε τα χέρια τους οι μύστες</a:t>
            </a:r>
            <a:br>
              <a:rPr lang="el-GR" dirty="0" smtClean="0"/>
            </a:br>
            <a:r>
              <a:rPr lang="el-GR" dirty="0" smtClean="0"/>
              <a:t>ευλαβικά πριν μπουν στο </a:t>
            </a:r>
            <a:r>
              <a:rPr lang="el-GR" dirty="0" err="1" smtClean="0"/>
              <a:t>τελεστήριο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τώρα πετάνε τ’ αποτσίγαρα οι τουρίστες</a:t>
            </a:r>
            <a:br>
              <a:rPr lang="el-GR" dirty="0" smtClean="0"/>
            </a:br>
            <a:r>
              <a:rPr lang="el-GR" dirty="0" smtClean="0"/>
              <a:t>και το καινούριο παν να δουν διυλιστήριο.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Εκεί που η θάλασσα γινόταν ευλογία</a:t>
            </a:r>
            <a:br>
              <a:rPr lang="el-GR" dirty="0" smtClean="0"/>
            </a:br>
            <a:r>
              <a:rPr lang="el-GR" dirty="0" smtClean="0"/>
              <a:t>κι ήταν ευχή του κάμπου τα βελάσματα</a:t>
            </a:r>
            <a:br>
              <a:rPr lang="el-GR" dirty="0" smtClean="0"/>
            </a:br>
            <a:r>
              <a:rPr lang="el-GR" dirty="0" smtClean="0"/>
              <a:t>τώρα καμιόνια κουβαλάν στα ναυπηγεία</a:t>
            </a:r>
            <a:br>
              <a:rPr lang="el-GR" dirty="0" smtClean="0"/>
            </a:br>
            <a:r>
              <a:rPr lang="el-GR" dirty="0" smtClean="0"/>
              <a:t>άδεια κορμιά σιδερικά παιδιά κι ελάσματα.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Κοιμήσου Περσεφόνη</a:t>
            </a:r>
            <a:br>
              <a:rPr lang="el-GR" dirty="0" smtClean="0"/>
            </a:br>
            <a:r>
              <a:rPr lang="el-GR" dirty="0" smtClean="0"/>
              <a:t>στην αγκαλιά της γης</a:t>
            </a:r>
            <a:br>
              <a:rPr lang="el-GR" dirty="0" smtClean="0"/>
            </a:br>
            <a:r>
              <a:rPr lang="el-GR" dirty="0" smtClean="0"/>
              <a:t>στου κόσμου το μπαλκόνι</a:t>
            </a:r>
            <a:br>
              <a:rPr lang="el-GR" dirty="0" smtClean="0"/>
            </a:br>
            <a:r>
              <a:rPr lang="el-GR" dirty="0" smtClean="0"/>
              <a:t>ποτέ μην ξαναβγείς.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b="1" dirty="0" err="1" smtClean="0"/>
              <a:t>Κειμενικοί</a:t>
            </a:r>
            <a:r>
              <a:rPr lang="el-GR" b="1" dirty="0" smtClean="0"/>
              <a:t> δείκτες</a:t>
            </a:r>
          </a:p>
          <a:p>
            <a:pPr>
              <a:buNone/>
            </a:pPr>
            <a:r>
              <a:rPr lang="el-GR" dirty="0" smtClean="0"/>
              <a:t>Αντιθέσεις</a:t>
            </a:r>
          </a:p>
          <a:p>
            <a:pPr>
              <a:buNone/>
            </a:pPr>
            <a:r>
              <a:rPr lang="el-GR" dirty="0" smtClean="0"/>
              <a:t>Ρηματικοί χρόνοι</a:t>
            </a:r>
          </a:p>
          <a:p>
            <a:pPr>
              <a:buNone/>
            </a:pPr>
            <a:r>
              <a:rPr lang="el-GR" dirty="0" smtClean="0"/>
              <a:t>Ρηματικά πρόσωπα</a:t>
            </a:r>
          </a:p>
          <a:p>
            <a:pPr>
              <a:buNone/>
            </a:pPr>
            <a:r>
              <a:rPr lang="el-GR" dirty="0" smtClean="0"/>
              <a:t>Εγκλίσεις (π.χ. προστακτική) </a:t>
            </a:r>
          </a:p>
          <a:p>
            <a:pPr>
              <a:buNone/>
            </a:pPr>
            <a:r>
              <a:rPr lang="el-GR" dirty="0" smtClean="0"/>
              <a:t>Εικόνες</a:t>
            </a:r>
          </a:p>
          <a:p>
            <a:pPr>
              <a:buNone/>
            </a:pPr>
            <a:r>
              <a:rPr lang="el-GR" dirty="0" smtClean="0"/>
              <a:t>Σχήματα λόγου (μεταφορές, παρομοιώσεις)</a:t>
            </a:r>
          </a:p>
          <a:p>
            <a:pPr>
              <a:buNone/>
            </a:pPr>
            <a:r>
              <a:rPr lang="el-GR" dirty="0" smtClean="0"/>
              <a:t>Γλωσσικές επιλογές  (π.χ. «μύστες», «</a:t>
            </a:r>
            <a:r>
              <a:rPr lang="el-GR" dirty="0" err="1" smtClean="0"/>
              <a:t>τελεστήριο</a:t>
            </a:r>
            <a:r>
              <a:rPr lang="el-GR" dirty="0" smtClean="0"/>
              <a:t>», «ευλαβικά», «ευλογία» = </a:t>
            </a:r>
            <a:r>
              <a:rPr lang="el-GR" b="1" dirty="0" smtClean="0"/>
              <a:t>παραπέμπουν</a:t>
            </a:r>
            <a:r>
              <a:rPr lang="el-GR" dirty="0" smtClean="0"/>
              <a:t> σε ιεροτελεστία, </a:t>
            </a:r>
            <a:r>
              <a:rPr lang="el-GR" b="1" dirty="0" smtClean="0"/>
              <a:t>υποδηλώνουν</a:t>
            </a:r>
            <a:r>
              <a:rPr lang="el-GR" dirty="0" smtClean="0"/>
              <a:t> ιερότητα)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Πώς επιλέγουμε τους δείκτες που θα χρησιμοποιήσουμε; 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α) πρέπει να τεκμηριώνουν την ερμηνεία μας (σχετικοί με το θέμα/πρόβλημα που εντοπίζουμε ή με το ερώτημα στο οποίο μας ζητείται να απαντήσουμε)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β) να παρουσιάζουν ποικιλία (διαφορετικού είδους)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γ)  επιλέγουμε αυτούς που κατανοούμε καλύτερα</a:t>
            </a:r>
          </a:p>
          <a:p>
            <a:pPr>
              <a:buNone/>
            </a:pPr>
            <a:r>
              <a:rPr lang="el-GR" dirty="0" smtClean="0"/>
              <a:t>  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188</Words>
  <Application>Microsoft Office PowerPoint</Application>
  <PresentationFormat>Προβολή στην οθόνη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Δικαιοσύνη</vt:lpstr>
      <vt:lpstr>Τι είναι το ερμηνευτικό σχόλιο; </vt:lpstr>
      <vt:lpstr>Πώς ορίζεται στο Π.Σ. και στις Οδηγίες</vt:lpstr>
      <vt:lpstr>Ερμηνευτικό σχόλιο</vt:lpstr>
      <vt:lpstr>Βασικό ερώτημα/ θέμα</vt:lpstr>
      <vt:lpstr>Διαφάνεια 5</vt:lpstr>
      <vt:lpstr>Ο εφιάλτης της Περσεφόνης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είναι το ερμηνευτικό σχόλιο;</dc:title>
  <dc:creator>avalon</dc:creator>
  <cp:lastModifiedBy>avalon</cp:lastModifiedBy>
  <cp:revision>11</cp:revision>
  <dcterms:created xsi:type="dcterms:W3CDTF">2023-10-19T18:46:52Z</dcterms:created>
  <dcterms:modified xsi:type="dcterms:W3CDTF">2023-10-19T20:29:45Z</dcterms:modified>
</cp:coreProperties>
</file>