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2" r:id="rId4"/>
    <p:sldId id="258" r:id="rId5"/>
    <p:sldId id="259" r:id="rId6"/>
    <p:sldId id="260" r:id="rId7"/>
    <p:sldId id="261" r:id="rId8"/>
    <p:sldId id="266" r:id="rId9"/>
    <p:sldId id="263" r:id="rId10"/>
    <p:sldId id="264" r:id="rId11"/>
    <p:sldId id="265"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14465-0BFF-4E95-944F-14D10956696B}" type="datetimeFigureOut">
              <a:rPr lang="el-GR" smtClean="0"/>
              <a:pPr/>
              <a:t>4/11/2020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9C8F4-88A4-41A4-A0FE-450EBF27AC72}" type="slidenum">
              <a:rPr lang="el-GR" smtClean="0"/>
              <a:pPr/>
              <a:t>‹#›</a:t>
            </a:fld>
            <a:endParaRPr lang="el-GR"/>
          </a:p>
        </p:txBody>
      </p:sp>
    </p:spTree>
    <p:extLst>
      <p:ext uri="{BB962C8B-B14F-4D97-AF65-F5344CB8AC3E}">
        <p14:creationId xmlns:p14="http://schemas.microsoft.com/office/powerpoint/2010/main" xmlns="" val="228068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F39C8F4-88A4-41A4-A0FE-450EBF27AC72}" type="slidenum">
              <a:rPr lang="el-GR" smtClean="0"/>
              <a:pPr/>
              <a:t>7</a:t>
            </a:fld>
            <a:endParaRPr lang="el-GR"/>
          </a:p>
        </p:txBody>
      </p:sp>
    </p:spTree>
    <p:extLst>
      <p:ext uri="{BB962C8B-B14F-4D97-AF65-F5344CB8AC3E}">
        <p14:creationId xmlns:p14="http://schemas.microsoft.com/office/powerpoint/2010/main" xmlns="" val="184295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712CD13-4125-47FE-A9CD-977D17160C46}" type="datetimeFigureOut">
              <a:rPr lang="el-GR" smtClean="0"/>
              <a:pPr/>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319029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712CD13-4125-47FE-A9CD-977D17160C46}" type="datetimeFigureOut">
              <a:rPr lang="el-GR" smtClean="0"/>
              <a:pPr/>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32222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712CD13-4125-47FE-A9CD-977D17160C46}" type="datetimeFigureOut">
              <a:rPr lang="el-GR" smtClean="0"/>
              <a:pPr/>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17337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712CD13-4125-47FE-A9CD-977D17160C46}" type="datetimeFigureOut">
              <a:rPr lang="el-GR" smtClean="0"/>
              <a:pPr/>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312774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712CD13-4125-47FE-A9CD-977D17160C46}" type="datetimeFigureOut">
              <a:rPr lang="el-GR" smtClean="0"/>
              <a:pPr/>
              <a:t>4/11/2020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195475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712CD13-4125-47FE-A9CD-977D17160C46}" type="datetimeFigureOut">
              <a:rPr lang="el-GR" smtClean="0"/>
              <a:pPr/>
              <a:t>4/11/2020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77973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712CD13-4125-47FE-A9CD-977D17160C46}" type="datetimeFigureOut">
              <a:rPr lang="el-GR" smtClean="0"/>
              <a:pPr/>
              <a:t>4/11/2020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111804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712CD13-4125-47FE-A9CD-977D17160C46}" type="datetimeFigureOut">
              <a:rPr lang="el-GR" smtClean="0"/>
              <a:pPr/>
              <a:t>4/11/2020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131124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712CD13-4125-47FE-A9CD-977D17160C46}" type="datetimeFigureOut">
              <a:rPr lang="el-GR" smtClean="0"/>
              <a:pPr/>
              <a:t>4/11/2020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4146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712CD13-4125-47FE-A9CD-977D17160C46}" type="datetimeFigureOut">
              <a:rPr lang="el-GR" smtClean="0"/>
              <a:pPr/>
              <a:t>4/11/2020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139799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712CD13-4125-47FE-A9CD-977D17160C46}" type="datetimeFigureOut">
              <a:rPr lang="el-GR" smtClean="0"/>
              <a:pPr/>
              <a:t>4/11/2020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217959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2CD13-4125-47FE-A9CD-977D17160C46}" type="datetimeFigureOut">
              <a:rPr lang="el-GR" smtClean="0"/>
              <a:pPr/>
              <a:t>4/11/2020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87760-BD70-4E65-B241-5160B8A0E9BA}" type="slidenum">
              <a:rPr lang="el-GR" smtClean="0"/>
              <a:pPr/>
              <a:t>‹#›</a:t>
            </a:fld>
            <a:endParaRPr lang="el-GR"/>
          </a:p>
        </p:txBody>
      </p:sp>
    </p:spTree>
    <p:extLst>
      <p:ext uri="{BB962C8B-B14F-4D97-AF65-F5344CB8AC3E}">
        <p14:creationId xmlns:p14="http://schemas.microsoft.com/office/powerpoint/2010/main" xmlns="" val="356110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19848" y="476672"/>
            <a:ext cx="7080448" cy="5310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5383213"/>
            <a:ext cx="7772400" cy="1474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417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Αθέμιτη διαφήμιση</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246" y="188641"/>
            <a:ext cx="9223245" cy="6669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344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9248" y="1124744"/>
            <a:ext cx="8208912" cy="547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p:txBody>
          <a:bodyPr>
            <a:normAutofit fontScale="90000"/>
          </a:bodyPr>
          <a:lstStyle/>
          <a:p>
            <a:r>
              <a:rPr lang="el-GR" dirty="0" smtClean="0"/>
              <a:t>Είναι αθέμιτη η καμπάνια της </a:t>
            </a:r>
            <a:r>
              <a:rPr lang="en-US" dirty="0" smtClean="0"/>
              <a:t>Benetton</a:t>
            </a:r>
            <a:r>
              <a:rPr lang="el-GR" dirty="0" smtClean="0"/>
              <a:t>; </a:t>
            </a:r>
            <a:endParaRPr lang="el-GR" dirty="0"/>
          </a:p>
        </p:txBody>
      </p:sp>
    </p:spTree>
    <p:extLst>
      <p:ext uri="{BB962C8B-B14F-4D97-AF65-F5344CB8AC3E}">
        <p14:creationId xmlns:p14="http://schemas.microsoft.com/office/powerpoint/2010/main" xmlns="" val="125825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b="1" dirty="0" err="1" smtClean="0"/>
              <a:t>Προφορικότητα</a:t>
            </a:r>
            <a:r>
              <a:rPr lang="el-GR" dirty="0" smtClean="0"/>
              <a:t>= αμεσότητα, φυσικότητα</a:t>
            </a:r>
            <a:endParaRPr lang="el-GR" dirty="0"/>
          </a:p>
        </p:txBody>
      </p:sp>
      <p:sp>
        <p:nvSpPr>
          <p:cNvPr id="3" name="Θέση περιεχομένου 2"/>
          <p:cNvSpPr>
            <a:spLocks noGrp="1"/>
          </p:cNvSpPr>
          <p:nvPr>
            <p:ph idx="1"/>
          </p:nvPr>
        </p:nvSpPr>
        <p:spPr/>
        <p:txBody>
          <a:bodyPr>
            <a:normAutofit/>
          </a:bodyPr>
          <a:lstStyle/>
          <a:p>
            <a:r>
              <a:rPr lang="el-GR" dirty="0"/>
              <a:t>Η γλώσσα χαρακτηρίζεται από </a:t>
            </a:r>
            <a:r>
              <a:rPr lang="el-GR" b="1" u="sng" dirty="0" err="1"/>
              <a:t>προφορικότητα</a:t>
            </a:r>
            <a:r>
              <a:rPr lang="el-GR" dirty="0"/>
              <a:t>, για να </a:t>
            </a:r>
            <a:r>
              <a:rPr lang="el-GR" dirty="0" smtClean="0"/>
              <a:t>κάνει </a:t>
            </a:r>
            <a:r>
              <a:rPr lang="el-GR" dirty="0"/>
              <a:t>το </a:t>
            </a:r>
            <a:r>
              <a:rPr lang="el-GR" dirty="0" smtClean="0"/>
              <a:t>μήνυμα αμεσότερο. </a:t>
            </a:r>
            <a:r>
              <a:rPr lang="el-GR" dirty="0"/>
              <a:t>Τα κύρια </a:t>
            </a:r>
            <a:r>
              <a:rPr lang="el-GR" dirty="0" smtClean="0"/>
              <a:t>στοιχεία </a:t>
            </a:r>
            <a:r>
              <a:rPr lang="el-GR" dirty="0"/>
              <a:t>που συγκροτούν την </a:t>
            </a:r>
            <a:r>
              <a:rPr lang="el-GR" dirty="0" err="1"/>
              <a:t>προφορικότητα</a:t>
            </a:r>
            <a:r>
              <a:rPr lang="el-GR" dirty="0"/>
              <a:t> που διέπει τη διαφήμιση είναι η </a:t>
            </a:r>
            <a:r>
              <a:rPr lang="el-GR" b="1" dirty="0"/>
              <a:t>χρήση λέξεων καθημερινού προφορικού λόγου </a:t>
            </a:r>
            <a:r>
              <a:rPr lang="el-GR" dirty="0" smtClean="0"/>
              <a:t>, οι </a:t>
            </a:r>
            <a:r>
              <a:rPr lang="el-GR" b="1" dirty="0"/>
              <a:t>ελλείψεις</a:t>
            </a:r>
            <a:r>
              <a:rPr lang="el-GR" dirty="0"/>
              <a:t>, οι </a:t>
            </a:r>
            <a:r>
              <a:rPr lang="el-GR" b="1" dirty="0"/>
              <a:t>επαναλήψεις</a:t>
            </a:r>
            <a:r>
              <a:rPr lang="el-GR" dirty="0"/>
              <a:t>, </a:t>
            </a:r>
            <a:r>
              <a:rPr lang="el-GR" dirty="0" smtClean="0"/>
              <a:t>το </a:t>
            </a:r>
            <a:r>
              <a:rPr lang="el-GR" b="1" dirty="0"/>
              <a:t>οικείο ύφος</a:t>
            </a:r>
            <a:r>
              <a:rPr lang="el-GR" dirty="0"/>
              <a:t>, </a:t>
            </a:r>
            <a:r>
              <a:rPr lang="el-GR" dirty="0" smtClean="0"/>
              <a:t>οι ανακολουθίες…</a:t>
            </a:r>
            <a:endParaRPr lang="el-GR" dirty="0"/>
          </a:p>
        </p:txBody>
      </p:sp>
    </p:spTree>
    <p:extLst>
      <p:ext uri="{BB962C8B-B14F-4D97-AF65-F5344CB8AC3E}">
        <p14:creationId xmlns:p14="http://schemas.microsoft.com/office/powerpoint/2010/main" xmlns="" val="129847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err="1" smtClean="0"/>
              <a:t>Μορφοσυντακτικά</a:t>
            </a:r>
            <a:r>
              <a:rPr lang="el-GR" dirty="0" smtClean="0"/>
              <a:t> στοιχεία</a:t>
            </a:r>
            <a:endParaRPr lang="el-GR" dirty="0"/>
          </a:p>
        </p:txBody>
      </p:sp>
      <p:sp>
        <p:nvSpPr>
          <p:cNvPr id="4" name="Θέση περιεχομένου 3"/>
          <p:cNvSpPr>
            <a:spLocks noGrp="1"/>
          </p:cNvSpPr>
          <p:nvPr>
            <p:ph sz="half" idx="2"/>
          </p:nvPr>
        </p:nvSpPr>
        <p:spPr>
          <a:xfrm>
            <a:off x="179512" y="836712"/>
            <a:ext cx="4317876" cy="5760640"/>
          </a:xfrm>
        </p:spPr>
        <p:txBody>
          <a:bodyPr>
            <a:normAutofit lnSpcReduction="10000"/>
          </a:bodyPr>
          <a:lstStyle/>
          <a:p>
            <a:pPr marL="0" indent="0">
              <a:buNone/>
            </a:pPr>
            <a:r>
              <a:rPr lang="el-GR" b="1" u="sng" dirty="0" smtClean="0"/>
              <a:t>Χρόνοι</a:t>
            </a:r>
            <a:r>
              <a:rPr lang="el-GR" b="1" dirty="0" smtClean="0"/>
              <a:t>= </a:t>
            </a:r>
            <a:r>
              <a:rPr lang="el-GR" dirty="0" smtClean="0"/>
              <a:t>κυρίως ενεστώτας και μέλλοντας </a:t>
            </a:r>
          </a:p>
          <a:p>
            <a:pPr marL="0" indent="0">
              <a:buNone/>
            </a:pPr>
            <a:r>
              <a:rPr lang="el-GR" b="1" u="sng" dirty="0" smtClean="0"/>
              <a:t>Εγκλίσεις</a:t>
            </a:r>
            <a:r>
              <a:rPr lang="el-GR" dirty="0" smtClean="0"/>
              <a:t> :  συχνή χρήση προστακτικής</a:t>
            </a:r>
          </a:p>
          <a:p>
            <a:pPr marL="0" indent="0">
              <a:buNone/>
            </a:pPr>
            <a:r>
              <a:rPr lang="el-GR" b="1" u="sng" dirty="0" smtClean="0"/>
              <a:t>Έκφραση:  λεκτικός πληθωρισμός</a:t>
            </a:r>
            <a:r>
              <a:rPr lang="el-GR" dirty="0" smtClean="0"/>
              <a:t>= πλεονασμός επιθέτων, υπερθετικού βαθμού, επιρρημάτων</a:t>
            </a:r>
          </a:p>
          <a:p>
            <a:pPr marL="0" indent="0">
              <a:buNone/>
            </a:pPr>
            <a:r>
              <a:rPr lang="el-GR" dirty="0" smtClean="0"/>
              <a:t> λεκτικά τέρατα, υπερβολές</a:t>
            </a:r>
          </a:p>
          <a:p>
            <a:pPr marL="0" indent="0">
              <a:buNone/>
            </a:pPr>
            <a:r>
              <a:rPr lang="el-GR" dirty="0" smtClean="0"/>
              <a:t>Νεολογισμοί – λογοπαίγνια, ευφυολογήματα</a:t>
            </a:r>
          </a:p>
          <a:p>
            <a:pPr marL="0" indent="0">
              <a:buNone/>
            </a:pPr>
            <a:r>
              <a:rPr lang="el-GR" b="1" dirty="0" smtClean="0"/>
              <a:t>Ύφος</a:t>
            </a:r>
            <a:r>
              <a:rPr lang="el-GR" dirty="0" smtClean="0"/>
              <a:t>:  συχνά χιουμοριστικό, απλό, οικείο</a:t>
            </a:r>
          </a:p>
          <a:p>
            <a:pPr marL="0" indent="0">
              <a:buNone/>
            </a:pPr>
            <a:r>
              <a:rPr lang="el-GR" b="1" dirty="0" smtClean="0"/>
              <a:t>Ρητορικά ερωτήματα </a:t>
            </a:r>
            <a:r>
              <a:rPr lang="el-GR" dirty="0" smtClean="0"/>
              <a:t>= προβληματισμός</a:t>
            </a:r>
          </a:p>
        </p:txBody>
      </p:sp>
      <p:sp>
        <p:nvSpPr>
          <p:cNvPr id="8" name="Θέση κειμένου 7"/>
          <p:cNvSpPr>
            <a:spLocks noGrp="1"/>
          </p:cNvSpPr>
          <p:nvPr>
            <p:ph type="body" sz="quarter" idx="3"/>
          </p:nvPr>
        </p:nvSpPr>
        <p:spPr>
          <a:xfrm>
            <a:off x="4788024" y="836712"/>
            <a:ext cx="4041775" cy="432048"/>
          </a:xfrm>
        </p:spPr>
        <p:txBody>
          <a:bodyPr>
            <a:normAutofit lnSpcReduction="10000"/>
          </a:bodyPr>
          <a:lstStyle/>
          <a:p>
            <a:r>
              <a:rPr lang="el-GR" dirty="0" smtClean="0"/>
              <a:t>Ρηματικά πρόσωπα</a:t>
            </a:r>
            <a:endParaRPr lang="el-GR" dirty="0"/>
          </a:p>
        </p:txBody>
      </p:sp>
      <p:sp>
        <p:nvSpPr>
          <p:cNvPr id="6" name="Θέση περιεχομένου 5"/>
          <p:cNvSpPr>
            <a:spLocks noGrp="1"/>
          </p:cNvSpPr>
          <p:nvPr>
            <p:ph sz="quarter" idx="4"/>
          </p:nvPr>
        </p:nvSpPr>
        <p:spPr>
          <a:xfrm>
            <a:off x="4645025" y="1412776"/>
            <a:ext cx="4041775" cy="4713387"/>
          </a:xfrm>
        </p:spPr>
        <p:txBody>
          <a:bodyPr>
            <a:normAutofit/>
          </a:bodyPr>
          <a:lstStyle/>
          <a:p>
            <a:r>
              <a:rPr lang="el-GR" sz="2800" b="1" u="sng" dirty="0" err="1" smtClean="0"/>
              <a:t>α΄ενικό</a:t>
            </a:r>
            <a:r>
              <a:rPr lang="el-GR" sz="2800" b="1" u="sng" dirty="0" smtClean="0"/>
              <a:t>: </a:t>
            </a:r>
            <a:r>
              <a:rPr lang="el-GR" sz="2800" dirty="0" smtClean="0"/>
              <a:t>εξομολογητική διάθεση</a:t>
            </a:r>
          </a:p>
          <a:p>
            <a:r>
              <a:rPr lang="el-GR" sz="2800" b="1" u="sng" dirty="0" err="1" smtClean="0"/>
              <a:t>α΄πληθυντικό</a:t>
            </a:r>
            <a:r>
              <a:rPr lang="el-GR" sz="2800" dirty="0" smtClean="0"/>
              <a:t>: προσδίδει οικειότητα</a:t>
            </a:r>
          </a:p>
          <a:p>
            <a:pPr marL="0" indent="0">
              <a:buNone/>
            </a:pPr>
            <a:r>
              <a:rPr lang="el-GR" sz="2800" dirty="0" smtClean="0"/>
              <a:t>     και συλλογικότητα </a:t>
            </a:r>
          </a:p>
          <a:p>
            <a:r>
              <a:rPr lang="el-GR" sz="2800" dirty="0" smtClean="0"/>
              <a:t> </a:t>
            </a:r>
            <a:r>
              <a:rPr lang="el-GR" sz="2800" b="1" u="sng" dirty="0" err="1" smtClean="0"/>
              <a:t>β΄</a:t>
            </a:r>
            <a:r>
              <a:rPr lang="el-GR" sz="2800" b="1" u="sng" dirty="0" smtClean="0"/>
              <a:t> ενικό και πληθυντικό</a:t>
            </a:r>
            <a:r>
              <a:rPr lang="el-GR" sz="2800" dirty="0" smtClean="0"/>
              <a:t>: αμεσότητα</a:t>
            </a:r>
            <a:endParaRPr lang="el-GR" sz="2800" dirty="0"/>
          </a:p>
        </p:txBody>
      </p:sp>
    </p:spTree>
    <p:extLst>
      <p:ext uri="{BB962C8B-B14F-4D97-AF65-F5344CB8AC3E}">
        <p14:creationId xmlns:p14="http://schemas.microsoft.com/office/powerpoint/2010/main" xmlns="" val="4033528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Επαναλήψεις </a:t>
            </a:r>
            <a:endParaRPr lang="el-GR" dirty="0"/>
          </a:p>
        </p:txBody>
      </p:sp>
      <p:sp>
        <p:nvSpPr>
          <p:cNvPr id="3" name="Θέση περιεχομένου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1700808"/>
            <a:ext cx="6274251" cy="4613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4480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412776"/>
            <a:ext cx="3312368" cy="3816423"/>
          </a:xfrm>
        </p:spPr>
        <p:txBody>
          <a:bodyPr>
            <a:normAutofit fontScale="90000"/>
          </a:bodyPr>
          <a:lstStyle/>
          <a:p>
            <a:r>
              <a:rPr lang="el-GR" dirty="0" smtClean="0"/>
              <a:t>Μεταφορικός λόγος</a:t>
            </a:r>
            <a:br>
              <a:rPr lang="el-GR" dirty="0" smtClean="0"/>
            </a:br>
            <a:r>
              <a:rPr lang="el-GR" dirty="0" smtClean="0"/>
              <a:t>προστακτική</a:t>
            </a:r>
            <a:br>
              <a:rPr lang="el-GR" dirty="0" smtClean="0"/>
            </a:br>
            <a:r>
              <a:rPr lang="el-GR" dirty="0" smtClean="0"/>
              <a:t>β ενικό πρόσωπο</a:t>
            </a:r>
            <a:br>
              <a:rPr lang="el-GR" dirty="0" smtClean="0"/>
            </a:b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7944" y="620688"/>
            <a:ext cx="4665671" cy="5887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36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999" y="476672"/>
            <a:ext cx="4306262"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title"/>
          </p:nvPr>
        </p:nvSpPr>
        <p:spPr>
          <a:xfrm>
            <a:off x="4831229" y="960120"/>
            <a:ext cx="3754760" cy="5400600"/>
          </a:xfrm>
        </p:spPr>
        <p:txBody>
          <a:bodyPr>
            <a:normAutofit fontScale="90000"/>
          </a:bodyPr>
          <a:lstStyle/>
          <a:p>
            <a:r>
              <a:rPr lang="el-GR" dirty="0" smtClean="0"/>
              <a:t>Αντιθέσεις</a:t>
            </a:r>
            <a:br>
              <a:rPr lang="el-GR" dirty="0" smtClean="0"/>
            </a:br>
            <a:r>
              <a:rPr lang="el-GR" dirty="0" smtClean="0"/>
              <a:t>ελλειπτικός λόγος</a:t>
            </a:r>
            <a:br>
              <a:rPr lang="el-GR" dirty="0" smtClean="0"/>
            </a:br>
            <a:r>
              <a:rPr lang="el-GR" dirty="0" err="1" smtClean="0"/>
              <a:t>α΄</a:t>
            </a:r>
            <a:r>
              <a:rPr lang="el-GR" dirty="0"/>
              <a:t> </a:t>
            </a:r>
            <a:r>
              <a:rPr lang="el-GR" dirty="0" smtClean="0"/>
              <a:t>πληθυντικό πρόσωπο</a:t>
            </a:r>
            <a:br>
              <a:rPr lang="el-GR" dirty="0" smtClean="0"/>
            </a:br>
            <a:r>
              <a:rPr lang="el-GR" dirty="0" smtClean="0"/>
              <a:t>ο λόγος συμπληρώνει την εικόνα</a:t>
            </a:r>
            <a:br>
              <a:rPr lang="el-GR" dirty="0" smtClean="0"/>
            </a:br>
            <a:r>
              <a:rPr lang="el-GR" dirty="0" smtClean="0"/>
              <a:t>συνθηματικός λόγος</a:t>
            </a:r>
            <a:br>
              <a:rPr lang="el-GR" dirty="0" smtClean="0"/>
            </a:br>
            <a:endParaRPr lang="el-GR" dirty="0"/>
          </a:p>
        </p:txBody>
      </p:sp>
    </p:spTree>
    <p:extLst>
      <p:ext uri="{BB962C8B-B14F-4D97-AF65-F5344CB8AC3E}">
        <p14:creationId xmlns:p14="http://schemas.microsoft.com/office/powerpoint/2010/main" xmlns="" val="137137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3968" y="191178"/>
            <a:ext cx="4518273" cy="666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Τίτλος 4"/>
          <p:cNvSpPr>
            <a:spLocks noGrp="1"/>
          </p:cNvSpPr>
          <p:nvPr>
            <p:ph type="title"/>
          </p:nvPr>
        </p:nvSpPr>
        <p:spPr>
          <a:xfrm>
            <a:off x="395536" y="2996952"/>
            <a:ext cx="3322712" cy="2880320"/>
          </a:xfrm>
        </p:spPr>
        <p:txBody>
          <a:bodyPr>
            <a:normAutofit fontScale="90000"/>
          </a:bodyPr>
          <a:lstStyle/>
          <a:p>
            <a:r>
              <a:rPr lang="el-GR" b="1" u="sng" dirty="0" smtClean="0"/>
              <a:t>Προστακτική</a:t>
            </a:r>
            <a:r>
              <a:rPr lang="el-GR" dirty="0" smtClean="0"/>
              <a:t> = σύσταση (και όχι προσταγή)</a:t>
            </a:r>
            <a:br>
              <a:rPr lang="el-GR" dirty="0" smtClean="0"/>
            </a:br>
            <a:r>
              <a:rPr lang="el-GR" dirty="0" err="1" smtClean="0"/>
              <a:t>β΄</a:t>
            </a:r>
            <a:r>
              <a:rPr lang="el-GR" dirty="0" smtClean="0"/>
              <a:t> ενικό πρόσωπο</a:t>
            </a:r>
            <a:br>
              <a:rPr lang="el-GR" dirty="0" smtClean="0"/>
            </a:br>
            <a:endParaRPr lang="el-GR" dirty="0"/>
          </a:p>
        </p:txBody>
      </p:sp>
    </p:spTree>
    <p:extLst>
      <p:ext uri="{BB962C8B-B14F-4D97-AF65-F5344CB8AC3E}">
        <p14:creationId xmlns:p14="http://schemas.microsoft.com/office/powerpoint/2010/main" xmlns="" val="32917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Διαφήμιση και προπαγάνδα</a:t>
            </a:r>
            <a:endParaRPr lang="el-GR" dirty="0"/>
          </a:p>
        </p:txBody>
      </p:sp>
      <p:sp>
        <p:nvSpPr>
          <p:cNvPr id="3" name="Θέση περιεχομένου 2"/>
          <p:cNvSpPr>
            <a:spLocks noGrp="1"/>
          </p:cNvSpPr>
          <p:nvPr>
            <p:ph idx="1"/>
          </p:nvPr>
        </p:nvSpPr>
        <p:spPr>
          <a:xfrm>
            <a:off x="251520" y="1268760"/>
            <a:ext cx="8640960" cy="5328592"/>
          </a:xfrm>
        </p:spPr>
        <p:txBody>
          <a:bodyPr>
            <a:normAutofit fontScale="85000" lnSpcReduction="10000"/>
          </a:bodyPr>
          <a:lstStyle/>
          <a:p>
            <a:pPr marL="0" indent="0">
              <a:buNone/>
            </a:pPr>
            <a:r>
              <a:rPr lang="el-GR" dirty="0" smtClean="0"/>
              <a:t>Η διαφορά διαφήμισης και προπαγάνδας έγκειται στο στόχο που προσπαθούν να επιτύχουν. Σκοπός της διαφήμισης είναι να πείσει το κοινό να αγοράσει ένα προϊόν. Δίνει σε αυτό πληροφορίες για το προϊόν και μετά προσπαθεί να διεγείρει την αγοραστική του επιθυμία. Στην προπαγάνδα γίνεται προσπάθεια να πείσουμε έναν άνθρωπο, όχι τόσο για προϊόντα αλλά για ιδέες. Μέσω των ιδεών που θα διεισδύσουν στο υποσυνείδητο του κάθε ατόμου, είναι εφικτός ο μετασχηματισμός ενός ολόκληρου τρόπου ζωής μιας κοινωνικής ομάδας. Ουσιαστικά τροποποιείται η πολιτική, κοινωνική, οικονομική στάση ενός ολόκληρου κοινωνικού συνόλου το οποίο πιθανόν </a:t>
            </a:r>
            <a:r>
              <a:rPr lang="el-GR" dirty="0" err="1" smtClean="0"/>
              <a:t>΄΄χειραγωγείται΄΄</a:t>
            </a:r>
            <a:r>
              <a:rPr lang="el-GR" dirty="0" smtClean="0"/>
              <a:t> από ομάδα ηγετικών φυσιογνωμιών.</a:t>
            </a:r>
          </a:p>
        </p:txBody>
      </p:sp>
    </p:spTree>
    <p:extLst>
      <p:ext uri="{BB962C8B-B14F-4D97-AF65-F5344CB8AC3E}">
        <p14:creationId xmlns:p14="http://schemas.microsoft.com/office/powerpoint/2010/main" xmlns="" val="3130098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Παραπλανητική διαφήμιση</a:t>
            </a:r>
            <a:endParaRPr lang="el-G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528" y="1208559"/>
            <a:ext cx="9786072" cy="564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2571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257</Words>
  <Application>Microsoft Office PowerPoint</Application>
  <PresentationFormat>Προβολή στην οθόνη (4:3)</PresentationFormat>
  <Paragraphs>25</Paragraphs>
  <Slides>11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Διαφάνεια 1</vt:lpstr>
      <vt:lpstr>Προφορικότητα= αμεσότητα, φυσικότητα</vt:lpstr>
      <vt:lpstr>Μορφοσυντακτικά στοιχεία</vt:lpstr>
      <vt:lpstr>Επαναλήψεις </vt:lpstr>
      <vt:lpstr>Μεταφορικός λόγος προστακτική β ενικό πρόσωπο </vt:lpstr>
      <vt:lpstr>Αντιθέσεις ελλειπτικός λόγος α΄ πληθυντικό πρόσωπο ο λόγος συμπληρώνει την εικόνα συνθηματικός λόγος </vt:lpstr>
      <vt:lpstr>Προστακτική = σύσταση (και όχι προσταγή) β΄ ενικό πρόσωπο </vt:lpstr>
      <vt:lpstr>Διαφήμιση και προπαγάνδα</vt:lpstr>
      <vt:lpstr>Παραπλανητική διαφήμιση</vt:lpstr>
      <vt:lpstr>Αθέμιτη διαφήμιση</vt:lpstr>
      <vt:lpstr>Είναι αθέμιτη η καμπάνια της Benetton;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γλώσσα της διαφήμισης</dc:title>
  <dc:creator>Βαγια</dc:creator>
  <cp:lastModifiedBy>vagia</cp:lastModifiedBy>
  <cp:revision>15</cp:revision>
  <dcterms:created xsi:type="dcterms:W3CDTF">2010-12-08T19:01:00Z</dcterms:created>
  <dcterms:modified xsi:type="dcterms:W3CDTF">2020-11-04T17:46:52Z</dcterms:modified>
</cp:coreProperties>
</file>