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5" r:id="rId3"/>
    <p:sldId id="260" r:id="rId4"/>
    <p:sldId id="257" r:id="rId5"/>
    <p:sldId id="258" r:id="rId6"/>
    <p:sldId id="259" r:id="rId7"/>
    <p:sldId id="261" r:id="rId8"/>
    <p:sldId id="268" r:id="rId9"/>
    <p:sldId id="262" r:id="rId10"/>
    <p:sldId id="264" r:id="rId11"/>
    <p:sldId id="266" r:id="rId12"/>
    <p:sldId id="267"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CFB78-6712-4D27-BD9A-2ECA033F3CCD}" type="datetimeFigureOut">
              <a:rPr lang="el-GR" smtClean="0"/>
              <a:t>2/2/2015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6C1AA-38A0-44B3-BA3B-B5344E58856E}"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F36C1AA-38A0-44B3-BA3B-B5344E58856E}" type="slidenum">
              <a:rPr lang="el-GR" smtClean="0"/>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92FF90-9897-482B-A592-CEDE7493EE05}" type="datetimeFigureOut">
              <a:rPr lang="el-GR" smtClean="0"/>
              <a:t>2/2/2015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BDD982B3-2ACE-41CE-BDEE-3293C523E2C5}"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DD982B3-2ACE-41CE-BDEE-3293C523E2C5}" type="slidenum">
              <a:rPr lang="el-GR" smtClean="0"/>
              <a:t>‹#›</a:t>
            </a:fld>
            <a:endParaRPr lang="el-G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DE92FF90-9897-482B-A592-CEDE7493EE05}" type="datetimeFigureOut">
              <a:rPr lang="el-GR" smtClean="0"/>
              <a:t>2/2/2015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BDD982B3-2ACE-41CE-BDEE-3293C523E2C5}"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BDD982B3-2ACE-41CE-BDEE-3293C523E2C5}" type="slidenum">
              <a:rPr lang="el-GR" smtClean="0"/>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DD982B3-2ACE-41CE-BDEE-3293C523E2C5}" type="slidenum">
              <a:rPr lang="el-GR" smtClean="0"/>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DE92FF90-9897-482B-A592-CEDE7493EE05}" type="datetimeFigureOut">
              <a:rPr lang="el-GR" smtClean="0"/>
              <a:t>2/2/2015</a:t>
            </a:fld>
            <a:endParaRPr lang="el-GR"/>
          </a:p>
        </p:txBody>
      </p:sp>
      <p:sp>
        <p:nvSpPr>
          <p:cNvPr id="10" name="9 - Θέση αριθμού διαφάνειας"/>
          <p:cNvSpPr>
            <a:spLocks noGrp="1"/>
          </p:cNvSpPr>
          <p:nvPr>
            <p:ph type="sldNum" sz="quarter" idx="16"/>
          </p:nvPr>
        </p:nvSpPr>
        <p:spPr/>
        <p:txBody>
          <a:bodyPr rtlCol="0"/>
          <a:lstStyle/>
          <a:p>
            <a:fld id="{BDD982B3-2ACE-41CE-BDEE-3293C523E2C5}" type="slidenum">
              <a:rPr lang="el-GR" smtClean="0"/>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E92FF90-9897-482B-A592-CEDE7493EE05}" type="datetimeFigureOut">
              <a:rPr lang="el-GR" smtClean="0"/>
              <a:t>2/2/2015</a:t>
            </a:fld>
            <a:endParaRPr lang="el-GR"/>
          </a:p>
        </p:txBody>
      </p:sp>
      <p:sp>
        <p:nvSpPr>
          <p:cNvPr id="12" name="11 - Θέση αριθμού διαφάνειας"/>
          <p:cNvSpPr>
            <a:spLocks noGrp="1"/>
          </p:cNvSpPr>
          <p:nvPr>
            <p:ph type="sldNum" sz="quarter" idx="16"/>
          </p:nvPr>
        </p:nvSpPr>
        <p:spPr/>
        <p:txBody>
          <a:bodyPr rtlCol="0"/>
          <a:lstStyle/>
          <a:p>
            <a:fld id="{BDD982B3-2ACE-41CE-BDEE-3293C523E2C5}" type="slidenum">
              <a:rPr lang="el-GR" smtClean="0"/>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BDD982B3-2ACE-41CE-BDEE-3293C523E2C5}" type="slidenum">
              <a:rPr lang="el-GR" smtClean="0"/>
              <a:t>‹#›</a:t>
            </a:fld>
            <a:endParaRPr lang="el-G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BDD982B3-2ACE-41CE-BDEE-3293C523E2C5}" type="slidenum">
              <a:rPr lang="el-GR" smtClean="0"/>
              <a:t>‹#›</a:t>
            </a:fld>
            <a:endParaRPr lang="el-G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E92FF90-9897-482B-A592-CEDE7493EE05}" type="datetimeFigureOut">
              <a:rPr lang="el-GR" smtClean="0"/>
              <a:t>2/2/2015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BDD982B3-2ACE-41CE-BDEE-3293C523E2C5}" type="slidenum">
              <a:rPr lang="el-GR" smtClean="0"/>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DE92FF90-9897-482B-A592-CEDE7493EE05}" type="datetimeFigureOut">
              <a:rPr lang="el-GR" smtClean="0"/>
              <a:t>2/2/2015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BDD982B3-2ACE-41CE-BDEE-3293C523E2C5}" type="slidenum">
              <a:rPr lang="el-GR" smtClean="0"/>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92FF90-9897-482B-A592-CEDE7493EE05}" type="datetimeFigureOut">
              <a:rPr lang="el-GR" smtClean="0"/>
              <a:t>2/2/2015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DD982B3-2ACE-41CE-BDEE-3293C523E2C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362200" y="4038600"/>
            <a:ext cx="6477000" cy="974576"/>
          </a:xfrm>
        </p:spPr>
        <p:txBody>
          <a:bodyPr>
            <a:normAutofit fontScale="90000"/>
          </a:bodyPr>
          <a:lstStyle/>
          <a:p>
            <a:r>
              <a:rPr lang="el-GR" sz="3600" dirty="0" smtClean="0">
                <a:effectLst>
                  <a:outerShdw blurRad="38100" dist="38100" dir="2700000" algn="tl">
                    <a:srgbClr val="000000">
                      <a:alpha val="43137"/>
                    </a:srgbClr>
                  </a:outerShdw>
                </a:effectLst>
              </a:rPr>
              <a:t>ΑΡΧΕΣ ΚΟΙΝΩΝΙΚΩΝ ΕΠΙΣΤΗΜΩΝ</a:t>
            </a:r>
            <a:br>
              <a:rPr lang="el-GR" sz="3600" dirty="0" smtClean="0">
                <a:effectLst>
                  <a:outerShdw blurRad="38100" dist="38100" dir="2700000" algn="tl">
                    <a:srgbClr val="000000">
                      <a:alpha val="43137"/>
                    </a:srgbClr>
                  </a:outerShdw>
                </a:effectLst>
              </a:rPr>
            </a:br>
            <a:r>
              <a:rPr lang="el-GR" sz="3600" dirty="0" smtClean="0">
                <a:effectLst>
                  <a:outerShdw blurRad="38100" dist="38100" dir="2700000" algn="tl">
                    <a:srgbClr val="000000">
                      <a:alpha val="43137"/>
                    </a:srgbClr>
                  </a:outerShdw>
                </a:effectLst>
              </a:rPr>
              <a:t>ΚΕΦ.4</a:t>
            </a:r>
            <a:r>
              <a:rPr lang="el-GR" sz="3600" baseline="30000" dirty="0" smtClean="0">
                <a:effectLst>
                  <a:outerShdw blurRad="38100" dist="38100" dir="2700000" algn="tl">
                    <a:srgbClr val="000000">
                      <a:alpha val="43137"/>
                    </a:srgbClr>
                  </a:outerShdw>
                </a:effectLst>
              </a:rPr>
              <a:t>Ο</a:t>
            </a:r>
            <a:endParaRPr lang="el-GR" sz="3600"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2362200" y="5085184"/>
            <a:ext cx="6705600" cy="1650653"/>
          </a:xfrm>
        </p:spPr>
        <p:txBody>
          <a:bodyPr>
            <a:normAutofit fontScale="85000" lnSpcReduction="20000"/>
          </a:bodyPr>
          <a:lstStyle/>
          <a:p>
            <a:r>
              <a:rPr lang="el-GR" sz="4300" dirty="0" smtClean="0">
                <a:effectLst>
                  <a:outerShdw blurRad="38100" dist="38100" dir="2700000" algn="tl">
                    <a:srgbClr val="000000">
                      <a:alpha val="43137"/>
                    </a:srgbClr>
                  </a:outerShdw>
                </a:effectLst>
              </a:rPr>
              <a:t>4.2     ΦΙΛΕΛΕΥΘΕΡΙΣΜΟΣ</a:t>
            </a:r>
            <a:endParaRPr lang="el-GR" sz="4300" dirty="0">
              <a:effectLst>
                <a:outerShdw blurRad="38100" dist="38100" dir="2700000" algn="tl">
                  <a:srgbClr val="000000">
                    <a:alpha val="43137"/>
                  </a:srgbClr>
                </a:outerShdw>
              </a:effectLst>
            </a:endParaRPr>
          </a:p>
          <a:p>
            <a:pPr algn="l"/>
            <a:endParaRPr lang="el-GR" sz="1800" dirty="0" smtClean="0"/>
          </a:p>
          <a:p>
            <a:pPr algn="l"/>
            <a:endParaRPr lang="el-GR" sz="1800" dirty="0"/>
          </a:p>
          <a:p>
            <a:pPr algn="l"/>
            <a:r>
              <a:rPr lang="el-GR" sz="1800" dirty="0" smtClean="0"/>
              <a:t>ΑΝΑΣΤΑΣΙΑ ΠΑΤΣΙΟΥ</a:t>
            </a:r>
          </a:p>
          <a:p>
            <a:pPr algn="l"/>
            <a:r>
              <a:rPr lang="el-GR" sz="1800" dirty="0" smtClean="0"/>
              <a:t>ΚΟΙΝΩΝΙΟΛΟΓΟΣ</a:t>
            </a:r>
            <a:endParaRPr lang="el-G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λύση στο πολιτικό πρόβλημα είναι </a:t>
            </a:r>
            <a:endParaRPr lang="el-GR" dirty="0"/>
          </a:p>
        </p:txBody>
      </p:sp>
      <p:sp>
        <p:nvSpPr>
          <p:cNvPr id="3" name="2 - Θέση περιεχομένου"/>
          <p:cNvSpPr>
            <a:spLocks noGrp="1"/>
          </p:cNvSpPr>
          <p:nvPr>
            <p:ph sz="quarter" idx="1"/>
          </p:nvPr>
        </p:nvSpPr>
        <p:spPr/>
        <p:txBody>
          <a:bodyPr/>
          <a:lstStyle/>
          <a:p>
            <a:r>
              <a:rPr lang="el-GR" dirty="0" smtClean="0"/>
              <a:t>Η Ελεύθερη οικονομία</a:t>
            </a:r>
          </a:p>
          <a:p>
            <a:endParaRPr lang="el-GR" dirty="0" smtClean="0"/>
          </a:p>
          <a:p>
            <a:r>
              <a:rPr lang="el-GR" dirty="0" smtClean="0"/>
              <a:t>Η Έμμεση αντιπροσωπευτική Δημοκρατία</a:t>
            </a:r>
            <a:endParaRPr lang="el-GR" dirty="0"/>
          </a:p>
        </p:txBody>
      </p:sp>
      <p:pic>
        <p:nvPicPr>
          <p:cNvPr id="5" name="4 - Θέση περιεχομένου" descr="1.jpg"/>
          <p:cNvPicPr>
            <a:picLocks noGrp="1" noChangeAspect="1"/>
          </p:cNvPicPr>
          <p:nvPr>
            <p:ph sz="quarter" idx="2"/>
          </p:nvPr>
        </p:nvPicPr>
        <p:blipFill>
          <a:blip r:embed="rId3" cstate="print"/>
          <a:stretch>
            <a:fillRect/>
          </a:stretch>
        </p:blipFill>
        <p:spPr>
          <a:xfrm>
            <a:off x="4845050" y="2204864"/>
            <a:ext cx="3886200" cy="2880320"/>
          </a:xfr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45719"/>
          </a:xfrm>
        </p:spPr>
        <p:txBody>
          <a:bodyPr>
            <a:normAutofit fontScale="90000"/>
          </a:bodyPr>
          <a:lstStyle/>
          <a:p>
            <a:endParaRPr lang="el-GR" dirty="0"/>
          </a:p>
        </p:txBody>
      </p:sp>
      <p:sp>
        <p:nvSpPr>
          <p:cNvPr id="3" name="2 - Θέση περιεχομένου"/>
          <p:cNvSpPr>
            <a:spLocks noGrp="1"/>
          </p:cNvSpPr>
          <p:nvPr>
            <p:ph sz="quarter" idx="1"/>
          </p:nvPr>
        </p:nvSpPr>
        <p:spPr>
          <a:xfrm>
            <a:off x="323528" y="260648"/>
            <a:ext cx="4464496" cy="6336704"/>
          </a:xfrm>
        </p:spPr>
        <p:txBody>
          <a:bodyPr>
            <a:noAutofit/>
          </a:bodyPr>
          <a:lstStyle/>
          <a:p>
            <a:pPr>
              <a:buNone/>
            </a:pPr>
            <a:r>
              <a:rPr lang="el-GR" sz="1600" b="1" dirty="0" smtClean="0"/>
              <a:t>«Οι φιλελεύθεροι έχουν εκφράσει </a:t>
            </a:r>
            <a:r>
              <a:rPr lang="el-GR" sz="1600" b="1" dirty="0" smtClean="0"/>
              <a:t>ιδιαίτερες επιφυλάξεις </a:t>
            </a:r>
            <a:r>
              <a:rPr lang="el-GR" sz="1600" b="1" dirty="0" smtClean="0"/>
              <a:t>σχετικά με τη δημοκρατία, όχι μόνο λόγω του κινδύνου της διακυβέρνησης από την πλειοψηφία αλλά και λόγω της σύνθεσης της πλειοψηφίας των </a:t>
            </a:r>
            <a:r>
              <a:rPr lang="el-GR" sz="1600" b="1" dirty="0" smtClean="0"/>
              <a:t>σύγχρονων </a:t>
            </a:r>
            <a:r>
              <a:rPr lang="el-GR" sz="1600" b="1" dirty="0" smtClean="0"/>
              <a:t>βιομηχανικών κοινωνιών. Σύμφωνα με την άποψη του J.S. </a:t>
            </a:r>
            <a:r>
              <a:rPr lang="el-GR" sz="1600" b="1" dirty="0" err="1" smtClean="0"/>
              <a:t>Mill</a:t>
            </a:r>
            <a:r>
              <a:rPr lang="el-GR" sz="1600" b="1" dirty="0" smtClean="0"/>
              <a:t>, για παράδειγμα, η πολιτική σοφία δεν είναι κατανεμημένη </a:t>
            </a:r>
            <a:r>
              <a:rPr lang="el-GR" sz="1600" b="1" dirty="0" err="1" smtClean="0"/>
              <a:t>εξί</a:t>
            </a:r>
            <a:r>
              <a:rPr lang="el-GR" sz="1600" b="1" dirty="0" smtClean="0"/>
              <a:t>- σου και συνδέεται στενά με την </a:t>
            </a:r>
            <a:r>
              <a:rPr lang="el-GR" sz="1600" b="1" dirty="0" smtClean="0"/>
              <a:t>εκπαίδευση</a:t>
            </a:r>
            <a:r>
              <a:rPr lang="el-GR" sz="1600" b="1" dirty="0" smtClean="0"/>
              <a:t>. Οι ανεκπαίδευτοι είναι περισσότερο επιρρεπείς στο να </a:t>
            </a:r>
            <a:r>
              <a:rPr lang="el-GR" sz="1600" b="1" dirty="0" smtClean="0"/>
              <a:t>λειτουργήσουν </a:t>
            </a:r>
            <a:r>
              <a:rPr lang="el-GR" sz="1600" b="1" dirty="0" smtClean="0"/>
              <a:t>με βάση τα στενά </a:t>
            </a:r>
            <a:r>
              <a:rPr lang="el-GR" sz="1600" b="1" dirty="0" smtClean="0"/>
              <a:t>ταξικά </a:t>
            </a:r>
            <a:r>
              <a:rPr lang="el-GR" sz="1600" b="1" dirty="0" smtClean="0"/>
              <a:t>τους συμφέροντα, ενώ οι </a:t>
            </a:r>
            <a:r>
              <a:rPr lang="el-GR" sz="1600" b="1" dirty="0" err="1" smtClean="0"/>
              <a:t>μορ</a:t>
            </a:r>
            <a:r>
              <a:rPr lang="el-GR" sz="1600" b="1" dirty="0" smtClean="0"/>
              <a:t>- </a:t>
            </a:r>
            <a:r>
              <a:rPr lang="el-GR" sz="1600" b="1" dirty="0" err="1" smtClean="0"/>
              <a:t>φωμένοι</a:t>
            </a:r>
            <a:r>
              <a:rPr lang="el-GR" sz="1600" b="1" dirty="0" smtClean="0"/>
              <a:t> μπορούν να </a:t>
            </a:r>
            <a:r>
              <a:rPr lang="el-GR" sz="1600" b="1" dirty="0" smtClean="0"/>
              <a:t>χρησιμοποιήσουν </a:t>
            </a:r>
            <a:r>
              <a:rPr lang="el-GR" sz="1600" b="1" dirty="0" smtClean="0"/>
              <a:t>τη σοφία και την εμπειρία τους προς όφελος των υπολοίπων. Γι’ αυτόν τον λόγο και επέμεινε πως οι εκλεγμένοι πολιτικοί οφείλουν να εκπροσωπούν τους εαυτούς τους και όχι να αντανακλούν τις απόψεις εκείνων που τους εξέλεξαν. Έτσι, λοιπόν, πρότεινε ένα σύστημα </a:t>
            </a:r>
            <a:r>
              <a:rPr lang="el-GR" sz="1600" b="1" dirty="0" smtClean="0"/>
              <a:t>πολλαπλής </a:t>
            </a:r>
            <a:r>
              <a:rPr lang="el-GR" sz="1600" b="1" dirty="0" smtClean="0"/>
              <a:t>ψήφου που θα αφαιρούσε το δικαίωμα ψήφου από τους </a:t>
            </a:r>
            <a:r>
              <a:rPr lang="el-GR" sz="1600" b="1" dirty="0" smtClean="0"/>
              <a:t>αμόρφωτους </a:t>
            </a:r>
            <a:r>
              <a:rPr lang="el-GR" sz="1600" b="1" dirty="0" smtClean="0"/>
              <a:t>και παρείχε μία, δύο, τρεις ή τέσσερις ψήφους στους </a:t>
            </a:r>
            <a:r>
              <a:rPr lang="el-GR" sz="1600" b="1" dirty="0" smtClean="0"/>
              <a:t>μορφωμένους</a:t>
            </a:r>
            <a:r>
              <a:rPr lang="el-GR" sz="1600" b="1" dirty="0" smtClean="0"/>
              <a:t>, ανάλογα βέβαια με το επίπεδο της μόρφωσής τους ή την </a:t>
            </a:r>
            <a:r>
              <a:rPr lang="el-GR" sz="1600" b="1" dirty="0" smtClean="0"/>
              <a:t>κοινωνική </a:t>
            </a:r>
            <a:r>
              <a:rPr lang="el-GR" sz="1600" b="1" dirty="0" smtClean="0"/>
              <a:t>τους θέση. </a:t>
            </a:r>
            <a:endParaRPr lang="el-GR" sz="1600" b="1" dirty="0"/>
          </a:p>
        </p:txBody>
      </p:sp>
      <p:pic>
        <p:nvPicPr>
          <p:cNvPr id="5" name="4 - Θέση περιεχομένου" descr="London Sun 099.JPG"/>
          <p:cNvPicPr>
            <a:picLocks noGrp="1" noChangeAspect="1"/>
          </p:cNvPicPr>
          <p:nvPr>
            <p:ph sz="quarter" idx="2"/>
          </p:nvPr>
        </p:nvPicPr>
        <p:blipFill>
          <a:blip r:embed="rId2" cstate="print"/>
          <a:stretch>
            <a:fillRect/>
          </a:stretch>
        </p:blipFill>
        <p:spPr>
          <a:xfrm>
            <a:off x="5076825" y="1700809"/>
            <a:ext cx="3654425" cy="3391660"/>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8153400" cy="45719"/>
          </a:xfrm>
        </p:spPr>
        <p:txBody>
          <a:bodyPr>
            <a:normAutofit fontScale="90000"/>
          </a:bodyPr>
          <a:lstStyle/>
          <a:p>
            <a:endParaRPr lang="el-GR" dirty="0"/>
          </a:p>
        </p:txBody>
      </p:sp>
      <p:sp>
        <p:nvSpPr>
          <p:cNvPr id="3" name="2 - Θέση περιεχομένου"/>
          <p:cNvSpPr>
            <a:spLocks noGrp="1"/>
          </p:cNvSpPr>
          <p:nvPr>
            <p:ph sz="quarter" idx="1"/>
          </p:nvPr>
        </p:nvSpPr>
        <p:spPr>
          <a:xfrm>
            <a:off x="323528" y="332656"/>
            <a:ext cx="4536504" cy="5828911"/>
          </a:xfrm>
        </p:spPr>
        <p:txBody>
          <a:bodyPr>
            <a:noAutofit/>
          </a:bodyPr>
          <a:lstStyle/>
          <a:p>
            <a:pPr>
              <a:buNone/>
            </a:pPr>
            <a:r>
              <a:rPr lang="el-GR" sz="2400" dirty="0" smtClean="0"/>
              <a:t>Ο Ισπανός </a:t>
            </a:r>
            <a:r>
              <a:rPr lang="el-GR" sz="2400" dirty="0" smtClean="0"/>
              <a:t>κοινωνικός στοχαστής </a:t>
            </a:r>
            <a:r>
              <a:rPr lang="el-GR" sz="2400" dirty="0" err="1" smtClean="0"/>
              <a:t>Ορτέγκα</a:t>
            </a:r>
            <a:r>
              <a:rPr lang="el-GR" sz="2400" dirty="0" smtClean="0"/>
              <a:t> ι </a:t>
            </a:r>
            <a:r>
              <a:rPr lang="el-GR" sz="2400" dirty="0" err="1" smtClean="0"/>
              <a:t>Γκασέτ</a:t>
            </a:r>
            <a:r>
              <a:rPr lang="el-GR" sz="2400" dirty="0" smtClean="0"/>
              <a:t> (1883-1955), εξέφρασε τέτοιους φόβους περισσότερο δραματικά στην Εξέγερση των μαζών (1930). Προειδοποίησε πως η άφιξη της μαζικής δημοκρατίας είχε οδηγήσει στην ανατροπή της πολιτισμένης κοινωνίας και της ηθικής τάξης, ανοίγοντας έτσι τον δρόμο για την έλευση στην εξουσία αυταρχικών εξουσιαστών, έχοντας απλά </a:t>
            </a:r>
            <a:r>
              <a:rPr lang="el-GR" sz="2400" dirty="0" smtClean="0"/>
              <a:t>απήχηση </a:t>
            </a:r>
            <a:r>
              <a:rPr lang="el-GR" sz="2400" dirty="0" smtClean="0"/>
              <a:t>στα βασικά ένστικτα των </a:t>
            </a:r>
            <a:r>
              <a:rPr lang="el-GR" sz="2400" dirty="0" smtClean="0"/>
              <a:t>μαζών</a:t>
            </a:r>
            <a:r>
              <a:rPr lang="el-GR" sz="2400" dirty="0" smtClean="0"/>
              <a:t>». </a:t>
            </a:r>
            <a:endParaRPr lang="el-GR" sz="2400" dirty="0"/>
          </a:p>
        </p:txBody>
      </p:sp>
      <p:pic>
        <p:nvPicPr>
          <p:cNvPr id="6" name="5 - Θέση περιεχομένου" descr="34-35a-thumb-large.jpg"/>
          <p:cNvPicPr>
            <a:picLocks noGrp="1" noChangeAspect="1"/>
          </p:cNvPicPr>
          <p:nvPr>
            <p:ph sz="quarter" idx="2"/>
          </p:nvPr>
        </p:nvPicPr>
        <p:blipFill>
          <a:blip r:embed="rId2" cstate="print"/>
          <a:stretch>
            <a:fillRect/>
          </a:stretch>
        </p:blipFill>
        <p:spPr>
          <a:xfrm>
            <a:off x="4860032" y="1052736"/>
            <a:ext cx="3886200" cy="3816424"/>
          </a:xfr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12648" y="228600"/>
            <a:ext cx="8153400" cy="680120"/>
          </a:xfrm>
        </p:spPr>
        <p:txBody>
          <a:bodyPr>
            <a:normAutofit fontScale="90000"/>
          </a:bodyPr>
          <a:lstStyle/>
          <a:p>
            <a:pPr algn="ctr"/>
            <a:r>
              <a:rPr lang="el-GR" dirty="0" smtClean="0"/>
              <a:t>ερωτήσεις</a:t>
            </a:r>
            <a:endParaRPr lang="el-GR" dirty="0"/>
          </a:p>
        </p:txBody>
      </p:sp>
      <p:sp>
        <p:nvSpPr>
          <p:cNvPr id="6" name="5 - Θέση περιεχομένου"/>
          <p:cNvSpPr>
            <a:spLocks noGrp="1"/>
          </p:cNvSpPr>
          <p:nvPr>
            <p:ph sz="quarter" idx="1"/>
          </p:nvPr>
        </p:nvSpPr>
        <p:spPr>
          <a:xfrm>
            <a:off x="611560" y="764704"/>
            <a:ext cx="8153400" cy="5400600"/>
          </a:xfrm>
        </p:spPr>
        <p:txBody>
          <a:bodyPr>
            <a:normAutofit fontScale="47500" lnSpcReduction="20000"/>
          </a:bodyPr>
          <a:lstStyle/>
          <a:p>
            <a:r>
              <a:rPr lang="el-GR" sz="3300" b="1" dirty="0" smtClean="0"/>
              <a:t> </a:t>
            </a:r>
            <a:r>
              <a:rPr lang="el-GR" sz="3300" b="1" dirty="0" smtClean="0"/>
              <a:t>Ο πολιτικός φιλελευθερισμός: α. Εκφράζει μια εχθρική στάση απέναντι σε οτιδήποτε</a:t>
            </a:r>
          </a:p>
          <a:p>
            <a:pPr>
              <a:buNone/>
            </a:pPr>
            <a:r>
              <a:rPr lang="el-GR" sz="3300" b="1" dirty="0" smtClean="0"/>
              <a:t>είναι καινούριο β. Πρόταξε, απέναντι στην απολυταρχία και τη μοναρχία, την έμμεση</a:t>
            </a:r>
          </a:p>
          <a:p>
            <a:pPr>
              <a:buNone/>
            </a:pPr>
            <a:r>
              <a:rPr lang="el-GR" sz="3300" b="1" dirty="0" smtClean="0"/>
              <a:t>αντιπροσωπευτική κοινοβουλευτική δημοκρατία γ. Υποστηρίζει την επιστροφή στις</a:t>
            </a:r>
          </a:p>
          <a:p>
            <a:pPr>
              <a:buNone/>
            </a:pPr>
            <a:r>
              <a:rPr lang="el-GR" sz="3300" b="1" dirty="0" smtClean="0"/>
              <a:t>ρίζες δ. Υποστηρίζει την διατήρηση της υπάρχουσας τάξης πραγμάτων στην οικονομία</a:t>
            </a:r>
          </a:p>
          <a:p>
            <a:pPr>
              <a:buNone/>
            </a:pPr>
            <a:r>
              <a:rPr lang="el-GR" sz="3300" b="1" dirty="0" smtClean="0"/>
              <a:t>και την πολιτική. ΠΕ</a:t>
            </a:r>
          </a:p>
          <a:p>
            <a:r>
              <a:rPr lang="el-GR" sz="3300" b="1" dirty="0" smtClean="0"/>
              <a:t>Ο </a:t>
            </a:r>
            <a:r>
              <a:rPr lang="el-GR" sz="3300" b="1" dirty="0" smtClean="0"/>
              <a:t>φιλελευθερισμός: α. Εκφράζει μια εχθρική στάση απέναντι σε οτιδήποτε είναι</a:t>
            </a:r>
          </a:p>
          <a:p>
            <a:pPr>
              <a:buNone/>
            </a:pPr>
            <a:r>
              <a:rPr lang="el-GR" sz="3300" b="1" dirty="0" smtClean="0"/>
              <a:t>καινούριο (νεωτερικό). β. Υποστηρίζει τη διάκριση των εξουσιών, γ. Υποστηρίζει την</a:t>
            </a:r>
          </a:p>
          <a:p>
            <a:pPr>
              <a:buNone/>
            </a:pPr>
            <a:r>
              <a:rPr lang="el-GR" sz="3300" b="1" dirty="0" smtClean="0"/>
              <a:t>επιστροφή στις ρίζες. δ. Υποστηρίζει την διατήρηση της υπάρχουσας τάξης πραγμάτων</a:t>
            </a:r>
          </a:p>
          <a:p>
            <a:pPr>
              <a:buNone/>
            </a:pPr>
            <a:r>
              <a:rPr lang="el-GR" sz="3300" b="1" dirty="0" smtClean="0"/>
              <a:t>στην οικονομία και την πολιτική. </a:t>
            </a:r>
          </a:p>
          <a:p>
            <a:r>
              <a:rPr lang="el-GR" sz="3300" b="1" dirty="0" smtClean="0"/>
              <a:t> </a:t>
            </a:r>
            <a:r>
              <a:rPr lang="el-GR" sz="3300" b="1" dirty="0" smtClean="0"/>
              <a:t>Η έμμεση αντιπροσωπευτική, κοινοβουλευτική δημοκρατία συνδέεται με τον</a:t>
            </a:r>
          </a:p>
          <a:p>
            <a:pPr>
              <a:buNone/>
            </a:pPr>
            <a:r>
              <a:rPr lang="el-GR" sz="3300" b="1" dirty="0" smtClean="0"/>
              <a:t>φιλελευθερισμό. ΣΛ</a:t>
            </a:r>
          </a:p>
          <a:p>
            <a:r>
              <a:rPr lang="el-GR" sz="3300" b="1" dirty="0" smtClean="0"/>
              <a:t>Ο </a:t>
            </a:r>
            <a:r>
              <a:rPr lang="el-GR" sz="3300" b="1" dirty="0" smtClean="0"/>
              <a:t>φιλελευθερισμός υποστηρίζει την επιστροφή στις ρίζες. ΣΛ</a:t>
            </a:r>
          </a:p>
          <a:p>
            <a:r>
              <a:rPr lang="el-GR" sz="3300" b="1" dirty="0" smtClean="0"/>
              <a:t>Ο </a:t>
            </a:r>
            <a:r>
              <a:rPr lang="el-GR" sz="3300" b="1" dirty="0" smtClean="0"/>
              <a:t>φιλελευθερισμός, ως πολιτικό κίνημα, άρχισε να διαμορφώνεται στο πλαίσιο του</a:t>
            </a:r>
          </a:p>
          <a:p>
            <a:pPr>
              <a:buNone/>
            </a:pPr>
            <a:r>
              <a:rPr lang="el-GR" sz="3300" b="1" dirty="0" smtClean="0"/>
              <a:t>Διαφωτισμού. </a:t>
            </a:r>
            <a:r>
              <a:rPr lang="el-GR" sz="3300" b="1" dirty="0" smtClean="0"/>
              <a:t>ΣΛ</a:t>
            </a:r>
          </a:p>
          <a:p>
            <a:r>
              <a:rPr lang="el-GR" sz="3300" b="1" dirty="0" smtClean="0"/>
              <a:t>Να </a:t>
            </a:r>
            <a:r>
              <a:rPr lang="el-GR" sz="3300" b="1" dirty="0" smtClean="0"/>
              <a:t>περιγράφετε τις βασικές θέσεις που υποστηρίζει ο φιλελευθερισμός. Ανάπτ</a:t>
            </a:r>
            <a:r>
              <a:rPr lang="el-GR" sz="3300" b="1" dirty="0" smtClean="0"/>
              <a:t>.</a:t>
            </a:r>
          </a:p>
          <a:p>
            <a:r>
              <a:rPr lang="el-GR" sz="3300" b="1" dirty="0" smtClean="0"/>
              <a:t> </a:t>
            </a:r>
            <a:r>
              <a:rPr lang="el-GR" sz="3300" b="1" dirty="0" smtClean="0"/>
              <a:t>Τι είναι το κοινωνικό συμβόλαιο για το οποίο μίλησε ο </a:t>
            </a:r>
            <a:r>
              <a:rPr lang="el-GR" sz="3300" b="1" dirty="0" smtClean="0"/>
              <a:t>Τζον Λοκ </a:t>
            </a:r>
            <a:r>
              <a:rPr lang="el-GR" sz="3300" b="1" dirty="0" smtClean="0"/>
              <a:t>και ποια είναι η σχέση</a:t>
            </a:r>
          </a:p>
          <a:p>
            <a:pPr>
              <a:buNone/>
            </a:pPr>
            <a:r>
              <a:rPr lang="el-GR" sz="3300" b="1" dirty="0" smtClean="0"/>
              <a:t>του κοινωνικού συμβολαίου με τις εκλογές; Ανάπτ.</a:t>
            </a:r>
          </a:p>
          <a:p>
            <a:endParaRPr lang="el-GR" sz="3300" b="1" dirty="0" smtClean="0"/>
          </a:p>
          <a:p>
            <a:endParaRPr lang="el-GR"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 φιλελευθερισμός</a:t>
            </a:r>
            <a:endParaRPr lang="el-GR" dirty="0"/>
          </a:p>
        </p:txBody>
      </p:sp>
      <p:pic>
        <p:nvPicPr>
          <p:cNvPr id="9" name="8 - Θέση περιεχομένου" descr="flickr.png"/>
          <p:cNvPicPr>
            <a:picLocks noGrp="1" noChangeAspect="1"/>
          </p:cNvPicPr>
          <p:nvPr>
            <p:ph sz="quarter" idx="1"/>
          </p:nvPr>
        </p:nvPicPr>
        <p:blipFill>
          <a:blip r:embed="rId2" cstate="print"/>
          <a:stretch>
            <a:fillRect/>
          </a:stretch>
        </p:blipFill>
        <p:spPr>
          <a:xfrm>
            <a:off x="1187624" y="1556792"/>
            <a:ext cx="7344816" cy="4608512"/>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sz="2800" dirty="0" smtClean="0"/>
              <a:t>Ως πολιτικό κίνημα</a:t>
            </a:r>
            <a:br>
              <a:rPr lang="el-GR" sz="2800" dirty="0" smtClean="0"/>
            </a:br>
            <a:r>
              <a:rPr lang="el-GR" sz="2800" dirty="0" smtClean="0"/>
              <a:t>διαμορφώνεται </a:t>
            </a:r>
            <a:endParaRPr lang="el-GR" sz="2800" dirty="0"/>
          </a:p>
        </p:txBody>
      </p:sp>
      <p:sp>
        <p:nvSpPr>
          <p:cNvPr id="6" name="5 - Θέση κειμένου"/>
          <p:cNvSpPr>
            <a:spLocks noGrp="1"/>
          </p:cNvSpPr>
          <p:nvPr>
            <p:ph type="body" idx="2"/>
          </p:nvPr>
        </p:nvSpPr>
        <p:spPr/>
        <p:txBody>
          <a:bodyPr>
            <a:normAutofit fontScale="47500" lnSpcReduction="20000"/>
          </a:bodyPr>
          <a:lstStyle/>
          <a:p>
            <a:r>
              <a:rPr lang="el-GR" sz="2900" b="1" dirty="0" smtClean="0"/>
              <a:t>Κατά το Διαφωτισμό</a:t>
            </a:r>
          </a:p>
          <a:p>
            <a:r>
              <a:rPr lang="el-GR" sz="2900" b="1" dirty="0" smtClean="0"/>
              <a:t>Κατά  των προνομίων  της  φεουδαρχίας </a:t>
            </a:r>
          </a:p>
          <a:p>
            <a:r>
              <a:rPr lang="el-GR" sz="2800" dirty="0" smtClean="0"/>
              <a:t>Κληρονομικότητα</a:t>
            </a:r>
          </a:p>
          <a:p>
            <a:r>
              <a:rPr lang="el-GR" sz="2800" dirty="0" smtClean="0"/>
              <a:t>Οικογενειοκρατία</a:t>
            </a:r>
          </a:p>
          <a:p>
            <a:r>
              <a:rPr lang="el-GR" sz="2800" dirty="0" smtClean="0"/>
              <a:t>Προνόμια καταγωγής</a:t>
            </a:r>
          </a:p>
          <a:p>
            <a:r>
              <a:rPr lang="el-GR" sz="2800" dirty="0" smtClean="0"/>
              <a:t>Τίτλοι ευγενείας</a:t>
            </a:r>
          </a:p>
          <a:p>
            <a:r>
              <a:rPr lang="el-GR" sz="2800" dirty="0" smtClean="0"/>
              <a:t>Ελέω θεού εξουσία</a:t>
            </a:r>
          </a:p>
          <a:p>
            <a:r>
              <a:rPr lang="el-GR" sz="2800" dirty="0" smtClean="0"/>
              <a:t>Απόλυτη κληρονομική μοναρχία</a:t>
            </a:r>
            <a:endParaRPr lang="el-GR" sz="2800" dirty="0"/>
          </a:p>
        </p:txBody>
      </p:sp>
      <p:pic>
        <p:nvPicPr>
          <p:cNvPr id="7" name="6 - Θέση περιεχομένου" descr="1280px-Women's_March_on_Versailles01.jpg"/>
          <p:cNvPicPr>
            <a:picLocks noGrp="1" noChangeAspect="1"/>
          </p:cNvPicPr>
          <p:nvPr>
            <p:ph sz="quarter" idx="1"/>
          </p:nvPr>
        </p:nvPicPr>
        <p:blipFill>
          <a:blip r:embed="rId2" cstate="print"/>
          <a:stretch>
            <a:fillRect/>
          </a:stretch>
        </p:blipFill>
        <p:spPr>
          <a:xfrm>
            <a:off x="2267744" y="1844824"/>
            <a:ext cx="6400800" cy="3787785"/>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Ιστορικοί σταθμοί </a:t>
            </a:r>
            <a:endParaRPr lang="el-GR" dirty="0"/>
          </a:p>
        </p:txBody>
      </p:sp>
      <p:sp>
        <p:nvSpPr>
          <p:cNvPr id="6" name="5 - Θέση κειμένου"/>
          <p:cNvSpPr>
            <a:spLocks noGrp="1"/>
          </p:cNvSpPr>
          <p:nvPr>
            <p:ph type="body" idx="2"/>
          </p:nvPr>
        </p:nvSpPr>
        <p:spPr>
          <a:xfrm>
            <a:off x="609600" y="1752600"/>
            <a:ext cx="2018184" cy="4343400"/>
          </a:xfrm>
        </p:spPr>
        <p:txBody>
          <a:bodyPr>
            <a:noAutofit/>
          </a:bodyPr>
          <a:lstStyle/>
          <a:p>
            <a:pPr>
              <a:buFont typeface="Arial" pitchFamily="34" charset="0"/>
              <a:buChar char="•"/>
            </a:pPr>
            <a:r>
              <a:rPr lang="el-GR" sz="2000" b="1" dirty="0" smtClean="0"/>
              <a:t>Ένδοξη επανάσταση στην Αγγλία (1688)</a:t>
            </a:r>
          </a:p>
          <a:p>
            <a:pPr>
              <a:buFont typeface="Arial" pitchFamily="34" charset="0"/>
              <a:buChar char="•"/>
            </a:pPr>
            <a:r>
              <a:rPr lang="el-GR" sz="2000" b="1" dirty="0" smtClean="0"/>
              <a:t>Γαλλική Επανάσταση (1789)</a:t>
            </a:r>
          </a:p>
          <a:p>
            <a:pPr>
              <a:buFont typeface="Arial" pitchFamily="34" charset="0"/>
              <a:buChar char="•"/>
            </a:pPr>
            <a:r>
              <a:rPr lang="el-GR" sz="2000" b="1" dirty="0" smtClean="0"/>
              <a:t>Αμερικανική Ανεξαρτησία </a:t>
            </a:r>
          </a:p>
        </p:txBody>
      </p:sp>
      <p:sp>
        <p:nvSpPr>
          <p:cNvPr id="5" name="4 - Θέση περιεχομένου"/>
          <p:cNvSpPr>
            <a:spLocks noGrp="1"/>
          </p:cNvSpPr>
          <p:nvPr>
            <p:ph sz="quarter" idx="1"/>
          </p:nvPr>
        </p:nvSpPr>
        <p:spPr/>
        <p:txBody>
          <a:bodyPr/>
          <a:lstStyle/>
          <a:p>
            <a:pPr>
              <a:buNone/>
            </a:pPr>
            <a:r>
              <a:rPr lang="el-GR" dirty="0" smtClean="0"/>
              <a:t>   Η ανερχόμενη αστική τάξη αντιδρά στα προνόμια και τους περιορισμούς των φεουδαρχών</a:t>
            </a:r>
            <a:endParaRPr lang="el-GR" dirty="0"/>
          </a:p>
        </p:txBody>
      </p:sp>
      <p:pic>
        <p:nvPicPr>
          <p:cNvPr id="7" name="6 - Εικόνα" descr="liberalism3.jpg"/>
          <p:cNvPicPr>
            <a:picLocks noChangeAspect="1"/>
          </p:cNvPicPr>
          <p:nvPr/>
        </p:nvPicPr>
        <p:blipFill>
          <a:blip r:embed="rId2" cstate="print"/>
          <a:stretch>
            <a:fillRect/>
          </a:stretch>
        </p:blipFill>
        <p:spPr>
          <a:xfrm>
            <a:off x="3131840" y="3068960"/>
            <a:ext cx="4752528" cy="3240360"/>
          </a:xfrm>
          <a:prstGeom prst="rect">
            <a:avLst/>
          </a:prstGeo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Ιδεολογία του φιλελευθερισμού</a:t>
            </a:r>
            <a:endParaRPr lang="el-GR" sz="4000" dirty="0"/>
          </a:p>
        </p:txBody>
      </p:sp>
      <p:sp>
        <p:nvSpPr>
          <p:cNvPr id="6" name="5 - Θέση περιεχομένου"/>
          <p:cNvSpPr>
            <a:spLocks noGrp="1"/>
          </p:cNvSpPr>
          <p:nvPr>
            <p:ph sz="quarter" idx="1"/>
          </p:nvPr>
        </p:nvSpPr>
        <p:spPr/>
        <p:txBody>
          <a:bodyPr>
            <a:normAutofit/>
          </a:bodyPr>
          <a:lstStyle/>
          <a:p>
            <a:r>
              <a:rPr lang="el-GR" sz="4400" dirty="0" smtClean="0"/>
              <a:t>Ελευθερία (</a:t>
            </a:r>
            <a:r>
              <a:rPr lang="el-GR" sz="4400" dirty="0" err="1" smtClean="0"/>
              <a:t>κοινωνική,πολιτική,οικονομική</a:t>
            </a:r>
            <a:r>
              <a:rPr lang="el-GR" sz="4400" dirty="0" smtClean="0"/>
              <a:t>)</a:t>
            </a:r>
          </a:p>
          <a:p>
            <a:r>
              <a:rPr lang="el-GR" sz="4400" dirty="0" smtClean="0"/>
              <a:t>Δικαιώματα (ατομικά, πολιτικά)</a:t>
            </a:r>
          </a:p>
          <a:p>
            <a:r>
              <a:rPr lang="el-GR" sz="4400" dirty="0" smtClean="0"/>
              <a:t>Σύνταγμα</a:t>
            </a:r>
          </a:p>
          <a:p>
            <a:r>
              <a:rPr lang="el-GR" sz="4400" dirty="0" smtClean="0"/>
              <a:t>Διάκριση των εξουσιών</a:t>
            </a:r>
            <a:endParaRPr lang="el-GR" sz="44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r>
              <a:rPr lang="el-GR" dirty="0"/>
              <a:t> </a:t>
            </a:r>
            <a:r>
              <a:rPr lang="el-GR" dirty="0" smtClean="0"/>
              <a:t>Ο θεμελιωτής του «πολιτικού φιλελευθερισμού»</a:t>
            </a:r>
          </a:p>
          <a:p>
            <a:r>
              <a:rPr lang="el-GR" dirty="0" smtClean="0"/>
              <a:t>φυσικά δικαιώματα του ανθρώπου </a:t>
            </a:r>
          </a:p>
          <a:p>
            <a:r>
              <a:rPr lang="el-GR" dirty="0" smtClean="0"/>
              <a:t>Η ζωή</a:t>
            </a:r>
          </a:p>
          <a:p>
            <a:r>
              <a:rPr lang="el-GR" dirty="0" smtClean="0"/>
              <a:t>Η ελευθερία</a:t>
            </a:r>
          </a:p>
          <a:p>
            <a:r>
              <a:rPr lang="el-GR" dirty="0" smtClean="0"/>
              <a:t>Η ιδιοκτησία</a:t>
            </a:r>
          </a:p>
          <a:p>
            <a:r>
              <a:rPr lang="el-GR" dirty="0" smtClean="0"/>
              <a:t>Η αξιοπρέπεια</a:t>
            </a:r>
          </a:p>
        </p:txBody>
      </p:sp>
      <p:pic>
        <p:nvPicPr>
          <p:cNvPr id="10" name="9 - Θέση περιεχομένου" descr="freedom.jpg"/>
          <p:cNvPicPr>
            <a:picLocks noGrp="1" noChangeAspect="1"/>
          </p:cNvPicPr>
          <p:nvPr>
            <p:ph sz="quarter" idx="2"/>
          </p:nvPr>
        </p:nvPicPr>
        <p:blipFill>
          <a:blip r:embed="rId2" cstate="print"/>
          <a:stretch>
            <a:fillRect/>
          </a:stretch>
        </p:blipFill>
        <p:spPr>
          <a:xfrm>
            <a:off x="4788024" y="1772816"/>
            <a:ext cx="3886200" cy="1651635"/>
          </a:xfrm>
        </p:spPr>
      </p:pic>
      <p:sp>
        <p:nvSpPr>
          <p:cNvPr id="7" name="1 - Τίτλος"/>
          <p:cNvSpPr txBox="1">
            <a:spLocks/>
          </p:cNvSpPr>
          <p:nvPr/>
        </p:nvSpPr>
        <p:spPr>
          <a:xfrm>
            <a:off x="765048" y="381000"/>
            <a:ext cx="8153400" cy="9906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2"/>
                </a:solidFill>
                <a:effectLst/>
                <a:uLnTx/>
                <a:uFillTx/>
                <a:latin typeface="+mj-lt"/>
                <a:ea typeface="+mj-ea"/>
                <a:cs typeface="+mj-cs"/>
              </a:rPr>
              <a:t>Τζον Λοκ </a:t>
            </a:r>
            <a:br>
              <a:rPr kumimoji="0" lang="el-GR" sz="3600" b="0" i="0" u="none" strike="noStrike" kern="1200" cap="none" spc="0" normalizeH="0" baseline="0" noProof="0" dirty="0" smtClean="0">
                <a:ln>
                  <a:noFill/>
                </a:ln>
                <a:solidFill>
                  <a:schemeClr val="tx2"/>
                </a:solidFill>
                <a:effectLst/>
                <a:uLnTx/>
                <a:uFillTx/>
                <a:latin typeface="+mj-lt"/>
                <a:ea typeface="+mj-ea"/>
                <a:cs typeface="+mj-cs"/>
              </a:rPr>
            </a:br>
            <a:endParaRPr kumimoji="0" lang="el-GR"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12" name="11 - Εικόνα" descr="cebaceb1ceb9cebdcebfcf84cebfcebcceafceb1.jpg"/>
          <p:cNvPicPr>
            <a:picLocks noChangeAspect="1"/>
          </p:cNvPicPr>
          <p:nvPr/>
        </p:nvPicPr>
        <p:blipFill>
          <a:blip r:embed="rId3" cstate="print"/>
          <a:stretch>
            <a:fillRect/>
          </a:stretch>
        </p:blipFill>
        <p:spPr>
          <a:xfrm>
            <a:off x="5076056" y="3645024"/>
            <a:ext cx="3333750" cy="1905000"/>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«κοινωνικό συμβόλαιο»</a:t>
            </a:r>
            <a:endParaRPr lang="el-GR" dirty="0"/>
          </a:p>
        </p:txBody>
      </p:sp>
      <p:sp>
        <p:nvSpPr>
          <p:cNvPr id="4" name="3 - Θέση περιεχομένου"/>
          <p:cNvSpPr>
            <a:spLocks noGrp="1"/>
          </p:cNvSpPr>
          <p:nvPr>
            <p:ph sz="quarter" idx="1"/>
          </p:nvPr>
        </p:nvSpPr>
        <p:spPr/>
        <p:txBody>
          <a:bodyPr>
            <a:normAutofit fontScale="92500" lnSpcReduction="10000"/>
          </a:bodyPr>
          <a:lstStyle/>
          <a:p>
            <a:r>
              <a:rPr lang="el-GR" dirty="0" smtClean="0"/>
              <a:t>Κοινωνική συμφωνία </a:t>
            </a:r>
          </a:p>
          <a:p>
            <a:r>
              <a:rPr lang="el-GR" dirty="0" smtClean="0"/>
              <a:t>Κυβερνώντων- κυβερνωμένων</a:t>
            </a:r>
          </a:p>
          <a:p>
            <a:r>
              <a:rPr lang="el-GR" dirty="0" smtClean="0"/>
              <a:t>Προστασία δικαιωμάτων </a:t>
            </a:r>
          </a:p>
          <a:p>
            <a:r>
              <a:rPr lang="el-GR" dirty="0" smtClean="0"/>
              <a:t>Τήρηση Κοινωνικής ισορροπίας</a:t>
            </a:r>
          </a:p>
          <a:p>
            <a:r>
              <a:rPr lang="el-GR" dirty="0" smtClean="0"/>
              <a:t>Ελευθερία δράσης</a:t>
            </a:r>
          </a:p>
          <a:p>
            <a:r>
              <a:rPr lang="el-GR" dirty="0" smtClean="0"/>
              <a:t>Ύπαρξη κανόνων</a:t>
            </a:r>
          </a:p>
          <a:p>
            <a:pPr>
              <a:buNone/>
            </a:pPr>
            <a:r>
              <a:rPr lang="el-GR" dirty="0" smtClean="0"/>
              <a:t> </a:t>
            </a:r>
          </a:p>
          <a:p>
            <a:endParaRPr lang="el-GR" dirty="0"/>
          </a:p>
        </p:txBody>
      </p:sp>
      <p:pic>
        <p:nvPicPr>
          <p:cNvPr id="6" name="5 - Θέση περιεχομένου" descr="h-12-638.jpg"/>
          <p:cNvPicPr>
            <a:picLocks noGrp="1" noChangeAspect="1"/>
          </p:cNvPicPr>
          <p:nvPr>
            <p:ph sz="quarter" idx="2"/>
          </p:nvPr>
        </p:nvPicPr>
        <p:blipFill>
          <a:blip r:embed="rId2" cstate="print"/>
          <a:stretch>
            <a:fillRect/>
          </a:stretch>
        </p:blipFill>
        <p:spPr>
          <a:xfrm>
            <a:off x="4644008" y="1772816"/>
            <a:ext cx="4087242" cy="3816424"/>
          </a:xfr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20</a:t>
            </a:r>
            <a:r>
              <a:rPr lang="el-GR" baseline="30000" dirty="0" smtClean="0"/>
              <a:t>ος</a:t>
            </a:r>
            <a:r>
              <a:rPr lang="el-GR" dirty="0" smtClean="0"/>
              <a:t> αι.</a:t>
            </a:r>
            <a:endParaRPr lang="el-GR" dirty="0"/>
          </a:p>
        </p:txBody>
      </p:sp>
      <p:sp>
        <p:nvSpPr>
          <p:cNvPr id="3" name="2 - Θέση περιεχομένου"/>
          <p:cNvSpPr>
            <a:spLocks noGrp="1"/>
          </p:cNvSpPr>
          <p:nvPr>
            <p:ph sz="quarter" idx="1"/>
          </p:nvPr>
        </p:nvSpPr>
        <p:spPr/>
        <p:txBody>
          <a:bodyPr/>
          <a:lstStyle/>
          <a:p>
            <a:r>
              <a:rPr lang="el-GR" dirty="0" smtClean="0"/>
              <a:t>Επικράτηση στη Δύση</a:t>
            </a:r>
          </a:p>
          <a:p>
            <a:r>
              <a:rPr lang="el-GR" dirty="0" smtClean="0"/>
              <a:t>Αντιπροσωπευτική Κοινοβουλευτική Δημοκρατία</a:t>
            </a:r>
          </a:p>
          <a:p>
            <a:endParaRPr lang="el-GR" dirty="0" smtClean="0"/>
          </a:p>
          <a:p>
            <a:endParaRPr lang="el-GR" dirty="0"/>
          </a:p>
        </p:txBody>
      </p:sp>
      <p:pic>
        <p:nvPicPr>
          <p:cNvPr id="6" name="5 - Θέση περιεχομένου" descr="trade-globalization1_photo.jpg"/>
          <p:cNvPicPr>
            <a:picLocks noGrp="1" noChangeAspect="1"/>
          </p:cNvPicPr>
          <p:nvPr>
            <p:ph sz="quarter" idx="2"/>
          </p:nvPr>
        </p:nvPicPr>
        <p:blipFill>
          <a:blip r:embed="rId2" cstate="print"/>
          <a:stretch>
            <a:fillRect/>
          </a:stretch>
        </p:blipFill>
        <p:spPr>
          <a:xfrm>
            <a:off x="4845050" y="1988840"/>
            <a:ext cx="3886200" cy="2736304"/>
          </a:xfrm>
        </p:spPr>
      </p:pic>
      <p:pic>
        <p:nvPicPr>
          <p:cNvPr id="7" name="4 - Θέση περιεχομένου" descr="images (1).jpg"/>
          <p:cNvPicPr>
            <a:picLocks noChangeAspect="1"/>
          </p:cNvPicPr>
          <p:nvPr/>
        </p:nvPicPr>
        <p:blipFill>
          <a:blip r:embed="rId3" cstate="print"/>
          <a:stretch>
            <a:fillRect/>
          </a:stretch>
        </p:blipFill>
        <p:spPr>
          <a:xfrm>
            <a:off x="251520" y="3789040"/>
            <a:ext cx="3600400" cy="2160240"/>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Έμμεση αντιπροσωπευτική Δημοκρατία</a:t>
            </a:r>
            <a:endParaRPr lang="el-GR" dirty="0"/>
          </a:p>
        </p:txBody>
      </p:sp>
      <p:sp>
        <p:nvSpPr>
          <p:cNvPr id="3" name="2 - Θέση περιεχομένου"/>
          <p:cNvSpPr>
            <a:spLocks noGrp="1"/>
          </p:cNvSpPr>
          <p:nvPr>
            <p:ph sz="quarter" idx="1"/>
          </p:nvPr>
        </p:nvSpPr>
        <p:spPr/>
        <p:txBody>
          <a:bodyPr/>
          <a:lstStyle/>
          <a:p>
            <a:r>
              <a:rPr lang="el-GR" dirty="0" smtClean="0"/>
              <a:t>Εκλογές</a:t>
            </a:r>
          </a:p>
          <a:p>
            <a:r>
              <a:rPr lang="el-GR" dirty="0" smtClean="0"/>
              <a:t>Μέσο για τη σύναψη του συμβολαίου</a:t>
            </a:r>
          </a:p>
          <a:p>
            <a:r>
              <a:rPr lang="el-GR" dirty="0" smtClean="0"/>
              <a:t>Αλλαγή των κυβερνώντων που δεν τηρούν τους όρους</a:t>
            </a:r>
          </a:p>
          <a:p>
            <a:endParaRPr lang="el-GR" dirty="0" smtClean="0"/>
          </a:p>
          <a:p>
            <a:endParaRPr lang="el-GR" dirty="0"/>
          </a:p>
        </p:txBody>
      </p:sp>
      <p:pic>
        <p:nvPicPr>
          <p:cNvPr id="5" name="4 - Θέση περιεχομένου" descr="ekloges-001.jpg"/>
          <p:cNvPicPr>
            <a:picLocks noGrp="1" noChangeAspect="1"/>
          </p:cNvPicPr>
          <p:nvPr>
            <p:ph sz="quarter" idx="2"/>
          </p:nvPr>
        </p:nvPicPr>
        <p:blipFill>
          <a:blip r:embed="rId2" cstate="print"/>
          <a:stretch>
            <a:fillRect/>
          </a:stretch>
        </p:blipFill>
        <p:spPr>
          <a:xfrm>
            <a:off x="4845050" y="1772816"/>
            <a:ext cx="3886200" cy="3312368"/>
          </a:xfr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92</TotalTime>
  <Words>571</Words>
  <Application>Microsoft Office PowerPoint</Application>
  <PresentationFormat>Προβολή στην οθόνη (4:3)</PresentationFormat>
  <Paragraphs>73</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Διάμεσος</vt:lpstr>
      <vt:lpstr>ΑΡΧΕΣ ΚΟΙΝΩΝΙΚΩΝ ΕΠΙΣΤΗΜΩΝ ΚΕΦ.4Ο</vt:lpstr>
      <vt:lpstr>Ο φιλελευθερισμός</vt:lpstr>
      <vt:lpstr>Ως πολιτικό κίνημα διαμορφώνεται </vt:lpstr>
      <vt:lpstr>Ιστορικοί σταθμοί </vt:lpstr>
      <vt:lpstr>Ιδεολογία του φιλελευθερισμού</vt:lpstr>
      <vt:lpstr>Διαφάνεια 6</vt:lpstr>
      <vt:lpstr>«κοινωνικό συμβόλαιο»</vt:lpstr>
      <vt:lpstr>20ος αι.</vt:lpstr>
      <vt:lpstr>Έμμεση αντιπροσωπευτική Δημοκρατία</vt:lpstr>
      <vt:lpstr>Η λύση στο πολιτικό πρόβλημα είναι </vt:lpstr>
      <vt:lpstr>Διαφάνεια 11</vt:lpstr>
      <vt:lpstr>Διαφάνεια 12</vt:lpstr>
      <vt:lpstr>ερωτήσεις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ΑΡΧΕΣ ΚΟΙΝΩΝΙΚΩΝ ΕΠΙΣΤΗΜΩΝ ΚΕΦ.4Ο</dc:title>
  <dc:creator>user</dc:creator>
  <cp:lastModifiedBy>user</cp:lastModifiedBy>
  <cp:revision>11</cp:revision>
  <dcterms:created xsi:type="dcterms:W3CDTF">2015-02-02T19:57:00Z</dcterms:created>
  <dcterms:modified xsi:type="dcterms:W3CDTF">2015-02-02T21:29:34Z</dcterms:modified>
</cp:coreProperties>
</file>