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1F7C0C3-D3C9-4A3B-B3B2-51FA1B719420}" type="datetimeFigureOut">
              <a:rPr lang="el-GR" smtClean="0"/>
              <a:pPr/>
              <a:t>9/1/2015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7A12DB0-5154-4A5D-A7A1-4186C70309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F7C0C3-D3C9-4A3B-B3B2-51FA1B719420}" type="datetimeFigureOut">
              <a:rPr lang="el-GR" smtClean="0"/>
              <a:pPr/>
              <a:t>9/1/2015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12DB0-5154-4A5D-A7A1-4186C70309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1F7C0C3-D3C9-4A3B-B3B2-51FA1B719420}" type="datetimeFigureOut">
              <a:rPr lang="el-GR" smtClean="0"/>
              <a:pPr/>
              <a:t>9/1/2015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7A12DB0-5154-4A5D-A7A1-4186C70309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F7C0C3-D3C9-4A3B-B3B2-51FA1B719420}" type="datetimeFigureOut">
              <a:rPr lang="el-GR" smtClean="0"/>
              <a:pPr/>
              <a:t>9/1/2015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12DB0-5154-4A5D-A7A1-4186C70309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1F7C0C3-D3C9-4A3B-B3B2-51FA1B719420}" type="datetimeFigureOut">
              <a:rPr lang="el-GR" smtClean="0"/>
              <a:pPr/>
              <a:t>9/1/2015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7A12DB0-5154-4A5D-A7A1-4186C70309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F7C0C3-D3C9-4A3B-B3B2-51FA1B719420}" type="datetimeFigureOut">
              <a:rPr lang="el-GR" smtClean="0"/>
              <a:pPr/>
              <a:t>9/1/2015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12DB0-5154-4A5D-A7A1-4186C70309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F7C0C3-D3C9-4A3B-B3B2-51FA1B719420}" type="datetimeFigureOut">
              <a:rPr lang="el-GR" smtClean="0"/>
              <a:pPr/>
              <a:t>9/1/2015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12DB0-5154-4A5D-A7A1-4186C70309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F7C0C3-D3C9-4A3B-B3B2-51FA1B719420}" type="datetimeFigureOut">
              <a:rPr lang="el-GR" smtClean="0"/>
              <a:pPr/>
              <a:t>9/1/2015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12DB0-5154-4A5D-A7A1-4186C70309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1F7C0C3-D3C9-4A3B-B3B2-51FA1B719420}" type="datetimeFigureOut">
              <a:rPr lang="el-GR" smtClean="0"/>
              <a:pPr/>
              <a:t>9/1/2015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12DB0-5154-4A5D-A7A1-4186C70309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F7C0C3-D3C9-4A3B-B3B2-51FA1B719420}" type="datetimeFigureOut">
              <a:rPr lang="el-GR" smtClean="0"/>
              <a:pPr/>
              <a:t>9/1/2015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12DB0-5154-4A5D-A7A1-4186C70309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F7C0C3-D3C9-4A3B-B3B2-51FA1B719420}" type="datetimeFigureOut">
              <a:rPr lang="el-GR" smtClean="0"/>
              <a:pPr/>
              <a:t>9/1/2015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12DB0-5154-4A5D-A7A1-4186C703093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1F7C0C3-D3C9-4A3B-B3B2-51FA1B719420}" type="datetimeFigureOut">
              <a:rPr lang="el-GR" smtClean="0"/>
              <a:pPr/>
              <a:t>9/1/2015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7A12DB0-5154-4A5D-A7A1-4186C703093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ΒΑΣΙΚΕΣ ΑΡΧΕΣ ΚΟΙΝΩΝΙΚΩΝ ΕΠΙΣΤΗΜΩΝ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ΚΕΦ. </a:t>
            </a:r>
            <a:r>
              <a:rPr lang="el-GR" dirty="0" smtClean="0"/>
              <a:t>2</a:t>
            </a:r>
            <a:r>
              <a:rPr lang="el-GR" baseline="30000" dirty="0" smtClean="0"/>
              <a:t>Ο</a:t>
            </a:r>
          </a:p>
          <a:p>
            <a:pPr>
              <a:buNone/>
            </a:pPr>
            <a:r>
              <a:rPr lang="el-GR" dirty="0" smtClean="0"/>
              <a:t>2.2  ΤΟ ΟΙΚΟΝΟΜΙΚΟ ΠΡΟΒΛΗΜΑ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Αναστασία </a:t>
            </a:r>
            <a:r>
              <a:rPr lang="el-GR" dirty="0" err="1" smtClean="0"/>
              <a:t>Πάτσιου</a:t>
            </a:r>
            <a:r>
              <a:rPr lang="el-GR" dirty="0" smtClean="0"/>
              <a:t> </a:t>
            </a:r>
          </a:p>
          <a:p>
            <a:pPr>
              <a:buNone/>
            </a:pPr>
            <a:r>
              <a:rPr lang="el-GR" dirty="0" smtClean="0"/>
              <a:t>κοινωνιολόγος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Τρόποι επίλυσης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ελεύθερη αγορά- ιδιωτική επιχείρηση : </a:t>
            </a:r>
            <a:r>
              <a:rPr lang="el-GR" dirty="0" smtClean="0"/>
              <a:t>δημιουργία </a:t>
            </a:r>
            <a:r>
              <a:rPr lang="el-GR" i="1" dirty="0" smtClean="0"/>
              <a:t>θέσεων εργασίας ,παραγωγή προϊόντων, παροχή υπηρεσιών </a:t>
            </a:r>
          </a:p>
          <a:p>
            <a:r>
              <a:rPr lang="el-GR" b="1" dirty="0" smtClean="0"/>
              <a:t>Σχεδιασμένη οικονομία : </a:t>
            </a:r>
            <a:r>
              <a:rPr lang="el-GR" dirty="0" smtClean="0"/>
              <a:t>δημόσιος τομέας: </a:t>
            </a:r>
            <a:r>
              <a:rPr lang="el-GR" i="1" dirty="0" smtClean="0"/>
              <a:t>Το κράτος πρέπει να ελέγχει τους στρατηγικούς τομείς της οικονομίας </a:t>
            </a:r>
          </a:p>
          <a:p>
            <a:r>
              <a:rPr lang="el-GR" b="1" dirty="0" smtClean="0"/>
              <a:t>μεικτή οικονομία: </a:t>
            </a:r>
            <a:r>
              <a:rPr lang="el-GR" i="1" dirty="0" smtClean="0"/>
              <a:t>συνδυασμός δημοσίων και ιδιωτικών επενδύσεων και </a:t>
            </a:r>
            <a:r>
              <a:rPr lang="el-GR" b="1" dirty="0" smtClean="0"/>
              <a:t>κατάλληλων κρατικών παρεμβάσεων </a:t>
            </a:r>
            <a:r>
              <a:rPr lang="el-GR" dirty="0" smtClean="0"/>
              <a:t>για οικονομική ανάπτυξη, προστασία του περιβάλλοντος, κοινωνική δικαιοσύνη </a:t>
            </a:r>
            <a:endParaRPr lang="el-GR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pPr algn="ctr"/>
            <a:r>
              <a:rPr lang="el-GR" dirty="0" err="1" smtClean="0"/>
              <a:t>ΕΡΩΤΗΣΕΙς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7239000" cy="5258984"/>
          </a:xfrm>
        </p:spPr>
        <p:txBody>
          <a:bodyPr>
            <a:normAutofit fontScale="62500" lnSpcReduction="20000"/>
          </a:bodyPr>
          <a:lstStyle/>
          <a:p>
            <a:r>
              <a:rPr lang="el-GR" b="1" dirty="0" smtClean="0"/>
              <a:t>Βάλτε Σ (Σωστό) ή Λ (Λάθος) στην αντίστοιχη απάντηση:</a:t>
            </a:r>
          </a:p>
          <a:p>
            <a:pPr lvl="0"/>
            <a:r>
              <a:rPr lang="el-GR" b="1" dirty="0" smtClean="0"/>
              <a:t>Το οικονομικό πρόβλημα είναι η ικανοποίηση απεριόριστων αναγκών με περιορισμένους πόρους.</a:t>
            </a:r>
          </a:p>
          <a:p>
            <a:pPr lvl="0"/>
            <a:r>
              <a:rPr lang="el-GR" b="1" dirty="0" smtClean="0"/>
              <a:t>Κατάσταση αφθονίας, όπου όλοι οι άνθρωποι να μπορούν να ικανοποιήσουν κάθε ανάγκη τους, δεν υπάρχει στην πραγματική ζωή.</a:t>
            </a:r>
          </a:p>
          <a:p>
            <a:pPr lvl="0"/>
            <a:r>
              <a:rPr lang="el-GR" b="1" dirty="0" smtClean="0"/>
              <a:t>Η οικονομική ανάπτυξη διευρύνει τις παραγωγικές δυνατότητες μιας κοινωνίας, καθώς όλο και περισσότερα μέλη της κοινωνίας μοιράζονται περισσότερα προϊόντα.</a:t>
            </a:r>
          </a:p>
          <a:p>
            <a:pPr lvl="0"/>
            <a:r>
              <a:rPr lang="el-GR" b="1" dirty="0" smtClean="0"/>
              <a:t>Μέλημα της πολιτικής οικονομίας είναι να προτείνει τρόπους για να διατηρηθεί η οικονομική σταθερότητα, εφόσον οι πόλεμοι, η καταστροφή του περιβάλλοντος, η τρομοκρατία, τα οξυμένα κοινωνικά προβλήματα (ανεργία, φτώχεια),αποτελούν παράγοντες αποσταθεροποίησης της οικονομίας.</a:t>
            </a:r>
          </a:p>
          <a:p>
            <a:pPr lvl="0"/>
            <a:r>
              <a:rPr lang="el-GR" b="1" dirty="0" smtClean="0"/>
              <a:t>Ο τρόπος με τον οποίο γίνεται η διανομή του εισοδήματος είναι ένα πρόβλημα της πολιτικής οικονομίας με ιδιαίτερες οικονομικές και κοινωνικές διαστάσεις.</a:t>
            </a:r>
          </a:p>
          <a:p>
            <a:pPr lvl="0"/>
            <a:r>
              <a:rPr lang="el-GR" b="1" dirty="0" smtClean="0"/>
              <a:t>Τα οικονομικά προβλήματα μπορούν να λυθούν μόνο με έναν τρόπο.</a:t>
            </a:r>
          </a:p>
          <a:p>
            <a:pPr lvl="0"/>
            <a:r>
              <a:rPr lang="el-GR" b="1" dirty="0" smtClean="0"/>
              <a:t>Η οικονομική πολιτική περιλαμβάνει  και τα μέτρα που λαμβάνονται για την επίλυση των βασικών οικονομικών προβλημάτων (ανεργία, φτώχεια κτλ.) και την αναζήτηση των αιτιών των βασικών οικονομικών προβλημάτων.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/>
          <a:lstStyle/>
          <a:p>
            <a:pPr lvl="0"/>
            <a:endParaRPr lang="el-GR" sz="2000" b="1" dirty="0" smtClean="0"/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5273675" algn="r"/>
              </a:tabLst>
            </a:pPr>
            <a:r>
              <a:rPr lang="el-GR" sz="2000" dirty="0" smtClean="0">
                <a:latin typeface="Arial" pitchFamily="34" charset="0"/>
                <a:ea typeface="TimesNewRomanPSMT"/>
                <a:cs typeface="Arial" pitchFamily="34" charset="0"/>
              </a:rPr>
              <a:t>Να απαντήσετε σύντομα:</a:t>
            </a:r>
            <a:endParaRPr lang="el-GR" sz="1200" dirty="0" smtClean="0">
              <a:latin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5273675" algn="r"/>
              </a:tabLst>
            </a:pPr>
            <a:r>
              <a:rPr lang="el-GR" sz="2000" dirty="0" smtClean="0">
                <a:latin typeface="Arial" pitchFamily="34" charset="0"/>
                <a:ea typeface="TimesNewRomanPSMT"/>
                <a:cs typeface="Arial" pitchFamily="34" charset="0"/>
              </a:rPr>
              <a:t>1.πού οφείλεται η στενότητα των πόρων;</a:t>
            </a:r>
            <a:endParaRPr lang="el-GR" sz="1200" dirty="0" smtClean="0">
              <a:latin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5273675" algn="r"/>
              </a:tabLst>
            </a:pPr>
            <a:r>
              <a:rPr lang="el-GR" sz="2000" dirty="0" smtClean="0">
                <a:latin typeface="Arial" pitchFamily="34" charset="0"/>
                <a:ea typeface="TimesNewRomanPSMT"/>
                <a:cs typeface="Arial" pitchFamily="34" charset="0"/>
              </a:rPr>
              <a:t>2. πώς </a:t>
            </a:r>
            <a:r>
              <a:rPr lang="el-GR" sz="2000" b="1" dirty="0" smtClean="0">
                <a:latin typeface="Arial" pitchFamily="34" charset="0"/>
                <a:ea typeface="TimesNewRomanPSMT"/>
                <a:cs typeface="Arial" pitchFamily="34" charset="0"/>
              </a:rPr>
              <a:t>επιλύεται </a:t>
            </a:r>
            <a:r>
              <a:rPr lang="el-GR" sz="2000" dirty="0" smtClean="0">
                <a:latin typeface="Arial" pitchFamily="34" charset="0"/>
                <a:ea typeface="TimesNewRomanPSMT"/>
                <a:cs typeface="Arial" pitchFamily="34" charset="0"/>
              </a:rPr>
              <a:t>το </a:t>
            </a:r>
            <a:r>
              <a:rPr lang="el-GR" sz="2000" b="1" dirty="0" smtClean="0">
                <a:latin typeface="Arial" pitchFamily="34" charset="0"/>
                <a:ea typeface="TimesNewRomanPSMT"/>
                <a:cs typeface="Arial" pitchFamily="34" charset="0"/>
              </a:rPr>
              <a:t>οικονομικό πρόβλημα</a:t>
            </a:r>
            <a:r>
              <a:rPr lang="el-GR" sz="2000" dirty="0" smtClean="0">
                <a:latin typeface="Arial" pitchFamily="34" charset="0"/>
                <a:ea typeface="TimesNewRomanPSMT"/>
                <a:cs typeface="Arial" pitchFamily="34" charset="0"/>
              </a:rPr>
              <a:t>; Τι σημαίνει </a:t>
            </a:r>
            <a:r>
              <a:rPr lang="el-GR" sz="2000" b="1" dirty="0" smtClean="0">
                <a:latin typeface="Arial" pitchFamily="34" charset="0"/>
                <a:ea typeface="TimesNewRomanPSMT"/>
                <a:cs typeface="Arial" pitchFamily="34" charset="0"/>
              </a:rPr>
              <a:t>οικονομική ανάπτυξη;</a:t>
            </a:r>
            <a:endParaRPr lang="el-GR" sz="1200" dirty="0" smtClean="0">
              <a:latin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5273675" algn="r"/>
              </a:tabLst>
            </a:pPr>
            <a:r>
              <a:rPr lang="el-GR" sz="2000" b="1" dirty="0" smtClean="0">
                <a:latin typeface="Arial" pitchFamily="34" charset="0"/>
                <a:ea typeface="TimesNewRomanPSMT"/>
                <a:cs typeface="Arial" pitchFamily="34" charset="0"/>
              </a:rPr>
              <a:t>3. </a:t>
            </a:r>
            <a:r>
              <a:rPr lang="el-GR" sz="2000" dirty="0" smtClean="0">
                <a:latin typeface="Arial" pitchFamily="34" charset="0"/>
                <a:ea typeface="TimesNewRomanPSMT"/>
                <a:cs typeface="Arial" pitchFamily="34" charset="0"/>
              </a:rPr>
              <a:t>Να περιγράψετε τον </a:t>
            </a:r>
            <a:r>
              <a:rPr lang="el-GR" sz="2000" b="1" dirty="0" smtClean="0">
                <a:latin typeface="Arial" pitchFamily="34" charset="0"/>
                <a:ea typeface="TimesNewRomanPSMT"/>
                <a:cs typeface="Arial" pitchFamily="34" charset="0"/>
              </a:rPr>
              <a:t>φαύλο κύκλο της κρίσης</a:t>
            </a:r>
            <a:endParaRPr lang="el-GR" sz="3200" dirty="0" smtClean="0">
              <a:latin typeface="Arial" pitchFamily="34" charset="0"/>
            </a:endParaRPr>
          </a:p>
          <a:p>
            <a:pPr lvl="0">
              <a:buNone/>
            </a:pPr>
            <a:r>
              <a:rPr lang="el-GR" sz="2000" b="1" dirty="0" smtClean="0"/>
              <a:t>Να </a:t>
            </a:r>
            <a:r>
              <a:rPr lang="el-GR" sz="2000" b="1" dirty="0" smtClean="0"/>
              <a:t>αντιστοιχίσετε </a:t>
            </a:r>
            <a:r>
              <a:rPr lang="el-GR" sz="2000" dirty="0" smtClean="0"/>
              <a:t>τα στοιχεία της α στήλης με τα στοιχεία της β στήλης </a:t>
            </a:r>
          </a:p>
          <a:p>
            <a:r>
              <a:rPr lang="el-GR" sz="2000" b="1" dirty="0" smtClean="0"/>
              <a:t>                   </a:t>
            </a:r>
            <a:endParaRPr lang="el-GR" dirty="0" smtClean="0"/>
          </a:p>
          <a:p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043608" y="3068960"/>
          <a:ext cx="6048672" cy="3120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00672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mtClean="0"/>
                        <a:t>Β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l-G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1.Οικονομολόγοι υπέρμαχοι της </a:t>
                      </a:r>
                      <a:r>
                        <a:rPr kumimoji="0" lang="el-G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ελεύθερης αγοράς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l-G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Α. βασικός μοχλός ανάπτυξης της οικονομίας είναι ο </a:t>
                      </a:r>
                      <a:r>
                        <a:rPr kumimoji="0" lang="el-G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δημόσιος τομέας</a:t>
                      </a:r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l-G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kumimoji="0" lang="el-G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l-G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Οικονομολόγοι υπέρμαχοι</a:t>
                      </a:r>
                      <a:r>
                        <a:rPr kumimoji="0" lang="el-G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της σχεδιασμένης οικονομίας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l-G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 η </a:t>
                      </a:r>
                      <a:r>
                        <a:rPr kumimoji="0" lang="el-G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ιδιωτική επιχείρηση </a:t>
                      </a:r>
                      <a:r>
                        <a:rPr kumimoji="0" lang="el-G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φέρνει την οικονομική ανάπτυξη</a:t>
                      </a:r>
                      <a:endParaRPr lang="el-G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l-G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kumimoji="0" lang="el-G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l-G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Οικονομολόγοι υπέρμαχοι</a:t>
                      </a:r>
                      <a:r>
                        <a:rPr kumimoji="0" lang="el-G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της μεικτής οικονομίας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Arial"/>
                          <a:ea typeface="TimesNewRomanPSMT"/>
                          <a:cs typeface="Times New Roman"/>
                        </a:rPr>
                        <a:t>Γ. </a:t>
                      </a:r>
                      <a:r>
                        <a:rPr lang="el-GR" sz="1600" b="1" dirty="0">
                          <a:latin typeface="Arial"/>
                          <a:ea typeface="TimesNewRomanPSMT"/>
                          <a:cs typeface="Times New Roman"/>
                        </a:rPr>
                        <a:t>συνδυασμός </a:t>
                      </a:r>
                      <a:r>
                        <a:rPr lang="el-GR" sz="1600" dirty="0">
                          <a:latin typeface="Arial"/>
                          <a:ea typeface="TimesNewRomanPSMT"/>
                          <a:cs typeface="Times New Roman"/>
                        </a:rPr>
                        <a:t>δημοσίων και ιδιωτικών επενδύσεων και κατάλληλων κρατικών παρεμβάσεων.</a:t>
                      </a:r>
                      <a:endParaRPr lang="el-G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Το οικονομικό πρόβλημα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el-GR" b="1" dirty="0" smtClean="0"/>
              <a:t>Το οικονομικό πρόβλημα </a:t>
            </a:r>
            <a:r>
              <a:rPr lang="el-GR" dirty="0" smtClean="0"/>
              <a:t>κάθε κοινωνίας είναι το πώς οι άνθρωποι</a:t>
            </a:r>
            <a:r>
              <a:rPr lang="en-US" dirty="0"/>
              <a:t> </a:t>
            </a:r>
            <a:r>
              <a:rPr lang="el-GR" b="1" dirty="0" smtClean="0"/>
              <a:t>θα ικανοποιήσουν </a:t>
            </a:r>
            <a:r>
              <a:rPr lang="el-GR" dirty="0" smtClean="0"/>
              <a:t>το πλήθος των </a:t>
            </a:r>
            <a:r>
              <a:rPr lang="el-GR" b="1" dirty="0" smtClean="0"/>
              <a:t>απεριόριστων</a:t>
            </a:r>
            <a:r>
              <a:rPr lang="el-GR" dirty="0" smtClean="0"/>
              <a:t> ή </a:t>
            </a:r>
            <a:r>
              <a:rPr lang="el-GR" b="1" dirty="0" smtClean="0"/>
              <a:t>ακόρεστων</a:t>
            </a:r>
            <a:r>
              <a:rPr lang="en-US" b="1" dirty="0" smtClean="0"/>
              <a:t> </a:t>
            </a:r>
            <a:r>
              <a:rPr lang="en-US" dirty="0" smtClean="0"/>
              <a:t> </a:t>
            </a:r>
            <a:r>
              <a:rPr lang="el-GR" b="1" dirty="0" smtClean="0"/>
              <a:t>αναγκών</a:t>
            </a:r>
            <a:r>
              <a:rPr lang="el-GR" dirty="0" smtClean="0"/>
              <a:t> τους με τον </a:t>
            </a:r>
            <a:r>
              <a:rPr lang="el-GR" b="1" dirty="0" smtClean="0"/>
              <a:t>περιορισμένο όγκο των αγαθών </a:t>
            </a:r>
            <a:r>
              <a:rPr lang="el-GR" dirty="0" smtClean="0"/>
              <a:t>που έχουν</a:t>
            </a:r>
            <a:r>
              <a:rPr lang="en-US" dirty="0" smtClean="0"/>
              <a:t> </a:t>
            </a:r>
            <a:r>
              <a:rPr lang="el-GR" dirty="0" smtClean="0"/>
              <a:t>στη </a:t>
            </a:r>
            <a:r>
              <a:rPr lang="el-GR" b="1" dirty="0" smtClean="0"/>
              <a:t>διάθεσή</a:t>
            </a:r>
            <a:r>
              <a:rPr lang="el-GR" dirty="0" smtClean="0"/>
              <a:t> τους</a:t>
            </a:r>
            <a:endParaRPr lang="en-US" dirty="0" smtClean="0"/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6" name="5 - Εικόνα" descr="νερ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2420888"/>
            <a:ext cx="2592288" cy="2448272"/>
          </a:xfrm>
          <a:prstGeom prst="rect">
            <a:avLst/>
          </a:prstGeom>
        </p:spPr>
      </p:pic>
      <p:pic>
        <p:nvPicPr>
          <p:cNvPr id="7" name="6 - Εικόνα" descr="eat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492896"/>
            <a:ext cx="5135893" cy="38519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</a:t>
            </a:r>
            <a:r>
              <a:rPr lang="el-GR" b="1" dirty="0" smtClean="0"/>
              <a:t>στενότητα των αγαθών </a:t>
            </a:r>
            <a:r>
              <a:rPr lang="el-GR" dirty="0" smtClean="0"/>
              <a:t>οφείλεται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 σχετική </a:t>
            </a:r>
            <a:r>
              <a:rPr lang="el-GR" b="1" i="1" dirty="0" smtClean="0"/>
              <a:t>έλλειψη</a:t>
            </a:r>
            <a:r>
              <a:rPr lang="el-GR" i="1" dirty="0" smtClean="0"/>
              <a:t> παραγωγικών συντελεστών </a:t>
            </a:r>
            <a:r>
              <a:rPr lang="el-GR" dirty="0" smtClean="0"/>
              <a:t>(φύση, κεφάλαιο, εργατική δυναμική κτλ.)</a:t>
            </a:r>
          </a:p>
          <a:p>
            <a:r>
              <a:rPr lang="el-GR" dirty="0" smtClean="0"/>
              <a:t>οι άνθρωποι προσπαθούν να την </a:t>
            </a:r>
            <a:r>
              <a:rPr lang="el-GR" b="1" dirty="0" smtClean="0"/>
              <a:t>αντιμετωπίσουν</a:t>
            </a:r>
            <a:r>
              <a:rPr lang="el-GR" dirty="0" smtClean="0"/>
              <a:t>, κυρίως με τη</a:t>
            </a:r>
            <a:r>
              <a:rPr lang="el-GR" b="1" dirty="0" smtClean="0"/>
              <a:t> βελτίωση </a:t>
            </a:r>
            <a:r>
              <a:rPr lang="el-GR" dirty="0" smtClean="0"/>
              <a:t>της </a:t>
            </a:r>
            <a:r>
              <a:rPr lang="el-GR" b="1" dirty="0" smtClean="0"/>
              <a:t>τεχνολογίας</a:t>
            </a:r>
            <a:r>
              <a:rPr lang="el-GR" dirty="0" smtClean="0"/>
              <a:t>, την </a:t>
            </a:r>
            <a:r>
              <a:rPr lang="el-GR" b="1" dirty="0" smtClean="0"/>
              <a:t>εύρεση</a:t>
            </a:r>
            <a:r>
              <a:rPr lang="el-GR" dirty="0" smtClean="0"/>
              <a:t> </a:t>
            </a:r>
            <a:r>
              <a:rPr lang="el-GR" b="1" dirty="0" smtClean="0"/>
              <a:t>νέων πόρων </a:t>
            </a:r>
            <a:r>
              <a:rPr lang="el-GR" dirty="0" smtClean="0"/>
              <a:t>κτλ.</a:t>
            </a:r>
          </a:p>
          <a:p>
            <a:r>
              <a:rPr lang="el-GR" dirty="0" smtClean="0"/>
              <a:t>Κατάσταση </a:t>
            </a:r>
            <a:r>
              <a:rPr lang="el-GR" b="1" dirty="0" smtClean="0"/>
              <a:t>αφθονίας</a:t>
            </a:r>
            <a:r>
              <a:rPr lang="el-GR" dirty="0" smtClean="0"/>
              <a:t> </a:t>
            </a:r>
            <a:r>
              <a:rPr lang="el-GR" b="1" dirty="0" smtClean="0"/>
              <a:t>ΔΕΝ υπάρχει</a:t>
            </a:r>
            <a:endParaRPr lang="el-GR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b="1" dirty="0" smtClean="0"/>
              <a:t>κατανομή των πόρων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l-GR" b="1" dirty="0" smtClean="0"/>
              <a:t>πόροι</a:t>
            </a:r>
            <a:r>
              <a:rPr lang="el-GR" dirty="0" smtClean="0"/>
              <a:t> (έδαφος, ορυκτός πλούτος, νερό, εργατική δύναμη)</a:t>
            </a:r>
          </a:p>
          <a:p>
            <a:r>
              <a:rPr lang="el-GR" dirty="0" smtClean="0"/>
              <a:t>Οι πόροι είναι </a:t>
            </a:r>
            <a:r>
              <a:rPr lang="el-GR" b="1" dirty="0" smtClean="0"/>
              <a:t>περιορισμένοι</a:t>
            </a:r>
            <a:r>
              <a:rPr lang="el-GR" dirty="0" smtClean="0"/>
              <a:t> γιατί:</a:t>
            </a:r>
          </a:p>
          <a:p>
            <a:r>
              <a:rPr lang="el-GR" b="1" dirty="0" smtClean="0"/>
              <a:t>Αυξάνεται ο πληθυσμός</a:t>
            </a:r>
          </a:p>
          <a:p>
            <a:r>
              <a:rPr lang="el-GR" b="1" dirty="0" smtClean="0"/>
              <a:t>Εξαντλούνται οι φυσικοί πόροι</a:t>
            </a:r>
          </a:p>
          <a:p>
            <a:r>
              <a:rPr lang="el-GR" b="1" dirty="0" smtClean="0"/>
              <a:t>Καταστρέφεται το περιβάλλον</a:t>
            </a:r>
          </a:p>
          <a:p>
            <a:r>
              <a:rPr lang="el-GR" b="1" dirty="0" smtClean="0"/>
              <a:t>Αυξάνονται συνεχώς οι ανάγκες των καταναλωτών- διαφήμιση</a:t>
            </a:r>
            <a:endParaRPr lang="el-GR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οικονομική ανάπτυξη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</a:t>
            </a:r>
            <a:r>
              <a:rPr lang="el-GR" i="1" dirty="0" smtClean="0"/>
              <a:t> οικονομική ανάπτυξη </a:t>
            </a:r>
            <a:r>
              <a:rPr lang="el-GR" b="1" dirty="0" smtClean="0"/>
              <a:t>διευρύνει</a:t>
            </a:r>
            <a:r>
              <a:rPr lang="el-GR" dirty="0" smtClean="0"/>
              <a:t> τις </a:t>
            </a:r>
            <a:r>
              <a:rPr lang="el-GR" b="1" dirty="0" smtClean="0"/>
              <a:t>παραγωγικές δυνατότητες </a:t>
            </a:r>
            <a:r>
              <a:rPr lang="el-GR" dirty="0" smtClean="0"/>
              <a:t>μιας κοινωνίας</a:t>
            </a:r>
          </a:p>
          <a:p>
            <a:r>
              <a:rPr lang="el-GR" b="1" u="sng" dirty="0" smtClean="0"/>
              <a:t>Τρόποι</a:t>
            </a:r>
            <a:r>
              <a:rPr lang="el-GR" u="sng" dirty="0" smtClean="0"/>
              <a:t> οικονομικής ανάπτυξης</a:t>
            </a:r>
          </a:p>
          <a:p>
            <a:r>
              <a:rPr lang="el-GR" dirty="0" smtClean="0"/>
              <a:t>α) </a:t>
            </a:r>
            <a:r>
              <a:rPr lang="el-GR" b="1" dirty="0" smtClean="0"/>
              <a:t>Αύξηση</a:t>
            </a:r>
            <a:r>
              <a:rPr lang="el-GR" dirty="0" smtClean="0"/>
              <a:t> </a:t>
            </a:r>
            <a:r>
              <a:rPr lang="el-GR" b="1" dirty="0" smtClean="0"/>
              <a:t>της παραγωγής </a:t>
            </a:r>
            <a:r>
              <a:rPr lang="el-GR" dirty="0" smtClean="0"/>
              <a:t>των προϊόντων.</a:t>
            </a:r>
          </a:p>
          <a:p>
            <a:r>
              <a:rPr lang="el-GR" dirty="0" smtClean="0"/>
              <a:t>β) </a:t>
            </a:r>
            <a:r>
              <a:rPr lang="el-GR" b="1" dirty="0" smtClean="0"/>
              <a:t>Εισαγωγή νέας τεχνολογίας </a:t>
            </a:r>
            <a:r>
              <a:rPr lang="el-GR" dirty="0" smtClean="0"/>
              <a:t>στην παραγωγή, η οποία αυξάνει τον αριθμό των προϊόντων που παράγονται και βελτιώνει την ποιότητά τους.</a:t>
            </a:r>
          </a:p>
          <a:p>
            <a:r>
              <a:rPr lang="el-GR" dirty="0" smtClean="0"/>
              <a:t>γ) </a:t>
            </a:r>
            <a:r>
              <a:rPr lang="el-GR" b="1" dirty="0" smtClean="0"/>
              <a:t>Αύξηση των θέσεων εργασίας</a:t>
            </a:r>
            <a:r>
              <a:rPr lang="el-GR" dirty="0" smtClean="0"/>
              <a:t>, ώστε όλο και μεγαλύτερο μέρος του εργατικού δυναμικού να αξιοποιείται. </a:t>
            </a:r>
          </a:p>
          <a:p>
            <a:r>
              <a:rPr lang="el-GR" dirty="0" smtClean="0"/>
              <a:t>δ) </a:t>
            </a:r>
            <a:r>
              <a:rPr lang="el-GR" b="1" dirty="0" smtClean="0"/>
              <a:t>Αύξηση των εισοδημάτων </a:t>
            </a:r>
            <a:r>
              <a:rPr lang="el-GR" dirty="0" smtClean="0"/>
              <a:t>των μελών της κοινωνίας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οικονομική σταθερότητα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b="1" dirty="0" smtClean="0"/>
              <a:t>πολιτεία</a:t>
            </a:r>
            <a:r>
              <a:rPr lang="el-GR" dirty="0" smtClean="0"/>
              <a:t> προσπαθεί με διάφορα </a:t>
            </a:r>
            <a:r>
              <a:rPr lang="el-GR" b="1" dirty="0" smtClean="0"/>
              <a:t>μέτρα</a:t>
            </a:r>
            <a:r>
              <a:rPr lang="el-GR" dirty="0" smtClean="0"/>
              <a:t> να διατηρήσει τη σταθερότητα της οικονομίας.</a:t>
            </a:r>
          </a:p>
          <a:p>
            <a:r>
              <a:rPr lang="el-GR" dirty="0" smtClean="0"/>
              <a:t>παράγοντες </a:t>
            </a:r>
            <a:r>
              <a:rPr lang="el-GR" b="1" dirty="0" smtClean="0"/>
              <a:t>αποσταθεροποίησης</a:t>
            </a:r>
            <a:r>
              <a:rPr lang="el-GR" dirty="0" smtClean="0"/>
              <a:t> της οικονομίας : </a:t>
            </a:r>
            <a:r>
              <a:rPr lang="el-GR" b="1" dirty="0" smtClean="0"/>
              <a:t>πόλεμοι</a:t>
            </a:r>
            <a:r>
              <a:rPr lang="el-GR" dirty="0" smtClean="0"/>
              <a:t>, </a:t>
            </a:r>
            <a:r>
              <a:rPr lang="el-GR" b="1" dirty="0" smtClean="0"/>
              <a:t>καταστροφή του περιβάλλοντος, τρομοκρατία,</a:t>
            </a:r>
            <a:r>
              <a:rPr lang="en-US" b="1" dirty="0" smtClean="0"/>
              <a:t> </a:t>
            </a:r>
            <a:r>
              <a:rPr lang="el-GR" b="1" dirty="0" smtClean="0"/>
              <a:t>οξυμένα κοινωνικά προβλήματα (ανεργία, φτώχεια</a:t>
            </a:r>
            <a:r>
              <a:rPr lang="el-GR" dirty="0" smtClean="0"/>
              <a:t>)</a:t>
            </a:r>
            <a:endParaRPr lang="en-US" dirty="0" smtClean="0"/>
          </a:p>
          <a:p>
            <a:endParaRPr lang="el-GR" dirty="0"/>
          </a:p>
        </p:txBody>
      </p:sp>
      <p:pic>
        <p:nvPicPr>
          <p:cNvPr id="4" name="3 - Εικόνα" descr="nuk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077072"/>
            <a:ext cx="6552728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διανομή του εισοδήματος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πρόβλημα</a:t>
            </a:r>
            <a:r>
              <a:rPr lang="el-GR" dirty="0" smtClean="0"/>
              <a:t> της πολιτικής οικονομίας με  </a:t>
            </a:r>
            <a:r>
              <a:rPr lang="el-GR" b="1" dirty="0" smtClean="0"/>
              <a:t>οικονομικές</a:t>
            </a:r>
            <a:r>
              <a:rPr lang="el-GR" dirty="0" smtClean="0"/>
              <a:t> και </a:t>
            </a:r>
            <a:r>
              <a:rPr lang="el-GR" b="1" dirty="0" smtClean="0"/>
              <a:t>κοινωνικές</a:t>
            </a:r>
            <a:r>
              <a:rPr lang="el-GR" dirty="0" smtClean="0"/>
              <a:t> διαστάσεις γιατί:</a:t>
            </a:r>
          </a:p>
          <a:p>
            <a:r>
              <a:rPr lang="el-GR" b="1" dirty="0" smtClean="0"/>
              <a:t>1. ανεπάρκεια</a:t>
            </a:r>
            <a:r>
              <a:rPr lang="el-GR" dirty="0" smtClean="0"/>
              <a:t> </a:t>
            </a:r>
            <a:r>
              <a:rPr lang="el-GR" b="1" dirty="0" smtClean="0"/>
              <a:t>εισοδημάτων</a:t>
            </a:r>
            <a:r>
              <a:rPr lang="el-GR" dirty="0" smtClean="0"/>
              <a:t> για αγορά προϊόντων –</a:t>
            </a:r>
            <a:r>
              <a:rPr lang="el-GR" b="1" dirty="0" smtClean="0"/>
              <a:t>μείωση των πωλήσεων </a:t>
            </a:r>
            <a:r>
              <a:rPr lang="el-GR" dirty="0" smtClean="0"/>
              <a:t>των επιχειρήσεων –</a:t>
            </a:r>
            <a:r>
              <a:rPr lang="el-GR" b="1" dirty="0" smtClean="0"/>
              <a:t>κλείσιμο επιχειρήσεων </a:t>
            </a:r>
            <a:r>
              <a:rPr lang="el-GR" dirty="0" smtClean="0"/>
              <a:t>–</a:t>
            </a:r>
            <a:r>
              <a:rPr lang="el-GR" b="1" i="1" dirty="0" smtClean="0"/>
              <a:t>ανεργία </a:t>
            </a:r>
            <a:r>
              <a:rPr lang="el-GR" dirty="0" smtClean="0"/>
              <a:t>(</a:t>
            </a:r>
            <a:r>
              <a:rPr lang="el-GR" b="1" i="1" dirty="0" smtClean="0"/>
              <a:t>φαύλος κύκλος της κρίσης</a:t>
            </a:r>
            <a:r>
              <a:rPr lang="el-GR" dirty="0" smtClean="0"/>
              <a:t>)</a:t>
            </a:r>
          </a:p>
          <a:p>
            <a:r>
              <a:rPr lang="el-GR" b="1" dirty="0" smtClean="0"/>
              <a:t>2.</a:t>
            </a:r>
            <a:r>
              <a:rPr lang="el-GR" dirty="0" smtClean="0"/>
              <a:t>μεγάλες </a:t>
            </a:r>
            <a:r>
              <a:rPr lang="el-GR" b="1" dirty="0" smtClean="0"/>
              <a:t>κοινωνικές ανισότητες </a:t>
            </a:r>
            <a:r>
              <a:rPr lang="el-GR" dirty="0" smtClean="0"/>
              <a:t>(πλούσιοι-</a:t>
            </a:r>
            <a:r>
              <a:rPr lang="el-GR" dirty="0" err="1" smtClean="0"/>
              <a:t>φτωχοί</a:t>
            </a:r>
            <a:r>
              <a:rPr lang="el-GR" dirty="0" smtClean="0"/>
              <a:t>)- </a:t>
            </a:r>
            <a:r>
              <a:rPr lang="el-GR" b="1" dirty="0" smtClean="0"/>
              <a:t>περιθωριοποίηση</a:t>
            </a:r>
            <a:r>
              <a:rPr lang="el-GR" dirty="0" smtClean="0"/>
              <a:t>- </a:t>
            </a:r>
            <a:r>
              <a:rPr lang="el-GR" b="1" dirty="0" smtClean="0"/>
              <a:t>νέα κοινωνικά προβλήματα (εγκληματικότητα, αυτοκτονίες κτλ.)</a:t>
            </a:r>
            <a:endParaRPr lang="el-G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επίλυση των βασικών οικονομικών προβλημάτων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οικονομική πολιτική: </a:t>
            </a:r>
          </a:p>
          <a:p>
            <a:r>
              <a:rPr lang="el-GR" dirty="0" smtClean="0"/>
              <a:t>1. αναζήτηση των </a:t>
            </a:r>
            <a:r>
              <a:rPr lang="el-GR" b="1" dirty="0" smtClean="0"/>
              <a:t>αιτιών</a:t>
            </a:r>
          </a:p>
          <a:p>
            <a:r>
              <a:rPr lang="el-GR" dirty="0" smtClean="0"/>
              <a:t> 2. </a:t>
            </a:r>
            <a:r>
              <a:rPr lang="el-GR" b="1" dirty="0" smtClean="0"/>
              <a:t>Λήψη μέτρων </a:t>
            </a:r>
            <a:r>
              <a:rPr lang="el-GR" dirty="0" smtClean="0"/>
              <a:t>για την επίλυση των οικονομικών προβλημάτων</a:t>
            </a:r>
          </a:p>
          <a:p>
            <a:endParaRPr lang="el-GR" dirty="0"/>
          </a:p>
        </p:txBody>
      </p:sp>
      <p:pic>
        <p:nvPicPr>
          <p:cNvPr id="4" name="3 - Θέση περιεχομένου" descr="6047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3356992"/>
            <a:ext cx="4176464" cy="3068960"/>
          </a:xfrm>
          <a:prstGeom prst="rect">
            <a:avLst/>
          </a:prstGeom>
        </p:spPr>
      </p:pic>
      <p:pic>
        <p:nvPicPr>
          <p:cNvPr id="5" name="4 - Εικόνα" descr="tromaktiko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3429000"/>
            <a:ext cx="3744416" cy="2667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59</TotalTime>
  <Words>650</Words>
  <Application>Microsoft Office PowerPoint</Application>
  <PresentationFormat>Προβολή στην οθόνη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Αφθονία</vt:lpstr>
      <vt:lpstr>ΒΑΣΙΚΕΣ ΑΡΧΕΣ ΚΟΙΝΩΝΙΚΩΝ ΕΠΙΣΤΗΜΩΝ</vt:lpstr>
      <vt:lpstr>Το οικονομικό πρόβλημα</vt:lpstr>
      <vt:lpstr>Διαφάνεια 3</vt:lpstr>
      <vt:lpstr>Η στενότητα των αγαθών οφείλεται</vt:lpstr>
      <vt:lpstr>Η κατανομή των πόρων</vt:lpstr>
      <vt:lpstr>Η οικονομική ανάπτυξη</vt:lpstr>
      <vt:lpstr>Η οικονομική σταθερότητα</vt:lpstr>
      <vt:lpstr>Η διανομή του εισοδήματος</vt:lpstr>
      <vt:lpstr>Η επίλυση των βασικών οικονομικών προβλημάτων</vt:lpstr>
      <vt:lpstr>Τρόποι επίλυσης</vt:lpstr>
      <vt:lpstr>ΕΡΩΤΗΣΕΙς 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οικονομικό πρόβλημα</dc:title>
  <dc:creator>Γραμματεία</dc:creator>
  <cp:lastModifiedBy>user</cp:lastModifiedBy>
  <cp:revision>8</cp:revision>
  <dcterms:created xsi:type="dcterms:W3CDTF">2014-10-09T06:30:32Z</dcterms:created>
  <dcterms:modified xsi:type="dcterms:W3CDTF">2015-01-09T20:37:33Z</dcterms:modified>
</cp:coreProperties>
</file>