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A4F3EA8-F9A7-450B-9133-221F041D82F9}" type="datetimeFigureOut">
              <a:rPr lang="el-GR" smtClean="0"/>
              <a:pPr/>
              <a:t>26/4/2015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3F85A43-185E-46D7-AC8A-39611C08DB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ΗΛΕΚΤΡΟΝΙΚΟ ΕΜΠΟΡΙΟ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4221088"/>
            <a:ext cx="8062912" cy="2088232"/>
          </a:xfrm>
        </p:spPr>
        <p:txBody>
          <a:bodyPr>
            <a:normAutofit/>
          </a:bodyPr>
          <a:lstStyle/>
          <a:p>
            <a:r>
              <a:rPr lang="el-GR" dirty="0" smtClean="0"/>
              <a:t>ΒΑΣΙΚΕΣ ΑΡΧΕΣ ΚΟΙΝΩΝΙΚΩΝ ΕΠΙΣΤΗΜΩΝ Β ΑΝΘΡ. </a:t>
            </a:r>
          </a:p>
          <a:p>
            <a:r>
              <a:rPr lang="el-GR" sz="2400" dirty="0" smtClean="0"/>
              <a:t>ΠΑΤΣΙΟΥ ΑΝΑΣΤΑΣΙΑ</a:t>
            </a:r>
          </a:p>
          <a:p>
            <a:r>
              <a:rPr lang="el-GR" sz="2400" dirty="0" smtClean="0"/>
              <a:t> ΚΟΙΝΩΝΙΟΛΟΓΟΣ</a:t>
            </a:r>
            <a:endParaRPr lang="el-GR" sz="2400" dirty="0"/>
          </a:p>
        </p:txBody>
      </p:sp>
      <p:pic>
        <p:nvPicPr>
          <p:cNvPr id="4" name="3 - Εικόνα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3456384" cy="367240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lnSpcReduction="10000"/>
          </a:bodyPr>
          <a:lstStyle/>
          <a:p>
            <a:r>
              <a:rPr lang="el-GR" b="1" dirty="0" smtClean="0"/>
              <a:t>Δημιουργία μιας </a:t>
            </a:r>
            <a:r>
              <a:rPr lang="el-GR" b="1" dirty="0" smtClean="0">
                <a:solidFill>
                  <a:srgbClr val="FF0000"/>
                </a:solidFill>
              </a:rPr>
              <a:t>βιομηχανίας ψηφιακής υποστήριξης </a:t>
            </a:r>
            <a:r>
              <a:rPr lang="el-GR" b="1" dirty="0" smtClean="0"/>
              <a:t>η οποία </a:t>
            </a:r>
          </a:p>
          <a:p>
            <a:r>
              <a:rPr lang="el-GR" b="1" dirty="0" smtClean="0"/>
              <a:t>Σχεδιάζει</a:t>
            </a:r>
          </a:p>
          <a:p>
            <a:r>
              <a:rPr lang="el-GR" b="1" dirty="0" smtClean="0"/>
              <a:t>Οργανώνει</a:t>
            </a:r>
          </a:p>
          <a:p>
            <a:r>
              <a:rPr lang="el-GR" b="1" dirty="0" smtClean="0"/>
              <a:t>Διευθύνει</a:t>
            </a:r>
          </a:p>
          <a:p>
            <a:r>
              <a:rPr lang="el-GR" b="1" dirty="0" smtClean="0"/>
              <a:t>Ελέγχει το σύνολο των εμπορικών συναλλαγών</a:t>
            </a:r>
          </a:p>
          <a:p>
            <a:pPr>
              <a:buNone/>
            </a:pPr>
            <a:r>
              <a:rPr lang="el-GR" b="1" dirty="0" smtClean="0"/>
              <a:t>( καταγράφει, αποθηκεύει κάθε συναλλαγή )</a:t>
            </a:r>
            <a:endParaRPr lang="el-GR" b="1" dirty="0"/>
          </a:p>
        </p:txBody>
      </p:sp>
      <p:pic>
        <p:nvPicPr>
          <p:cNvPr id="5" name="4 - Θέση περιεχομένου" descr="ecommerce-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628800"/>
            <a:ext cx="4495800" cy="396044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38600" cy="5721499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Οι ηλεκτρονικές επιχειρήσεις έχουν </a:t>
            </a:r>
            <a:r>
              <a:rPr lang="el-GR" b="1" dirty="0" smtClean="0">
                <a:solidFill>
                  <a:srgbClr val="FF0000"/>
                </a:solidFill>
              </a:rPr>
              <a:t>δυναμική </a:t>
            </a:r>
            <a:r>
              <a:rPr lang="el-GR" b="1" dirty="0" smtClean="0"/>
              <a:t>γιατί: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Μειώνεται</a:t>
            </a:r>
            <a:r>
              <a:rPr lang="el-GR" b="1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το κόστος </a:t>
            </a:r>
            <a:r>
              <a:rPr lang="el-GR" b="1" dirty="0" smtClean="0"/>
              <a:t>των μεσαζόντων – μείωση της τιμής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Εξοικονομείται  χρόνος</a:t>
            </a:r>
          </a:p>
          <a:p>
            <a:r>
              <a:rPr lang="el-GR" b="1" dirty="0" smtClean="0"/>
              <a:t>Δημιουργούνται  </a:t>
            </a:r>
            <a:r>
              <a:rPr lang="el-GR" b="1" dirty="0" smtClean="0">
                <a:solidFill>
                  <a:srgbClr val="FF0000"/>
                </a:solidFill>
              </a:rPr>
              <a:t>μεγάλες αγορές </a:t>
            </a:r>
          </a:p>
          <a:p>
            <a:r>
              <a:rPr lang="el-GR" b="1" dirty="0" smtClean="0"/>
              <a:t>Ενισχύεται  η </a:t>
            </a:r>
            <a:r>
              <a:rPr lang="el-GR" b="1" dirty="0" smtClean="0">
                <a:solidFill>
                  <a:srgbClr val="FF0000"/>
                </a:solidFill>
              </a:rPr>
              <a:t>ανάπτυξη επιχειρήσεων</a:t>
            </a:r>
          </a:p>
          <a:p>
            <a:r>
              <a:rPr lang="el-GR" b="1" dirty="0" smtClean="0"/>
              <a:t>Διευκολύνονται οι </a:t>
            </a:r>
            <a:r>
              <a:rPr lang="el-GR" b="1" dirty="0" smtClean="0">
                <a:solidFill>
                  <a:srgbClr val="FF0000"/>
                </a:solidFill>
              </a:rPr>
              <a:t>συναλλαγές</a:t>
            </a:r>
            <a:r>
              <a:rPr lang="el-GR" b="1" dirty="0" smtClean="0"/>
              <a:t>-προσιτές στο κοινό</a:t>
            </a:r>
          </a:p>
          <a:p>
            <a:r>
              <a:rPr lang="el-GR" b="1" dirty="0" smtClean="0"/>
              <a:t>Δημιουργούνται  </a:t>
            </a:r>
            <a:r>
              <a:rPr lang="el-GR" b="1" dirty="0" smtClean="0">
                <a:solidFill>
                  <a:srgbClr val="FF0000"/>
                </a:solidFill>
              </a:rPr>
              <a:t>νέες θέσεις εργασίας</a:t>
            </a:r>
            <a:r>
              <a:rPr lang="el-GR" b="1" dirty="0" smtClean="0"/>
              <a:t>- νέα επαγγέλματα</a:t>
            </a:r>
            <a:endParaRPr lang="el-GR" b="1" dirty="0"/>
          </a:p>
        </p:txBody>
      </p:sp>
      <p:pic>
        <p:nvPicPr>
          <p:cNvPr id="7" name="6 - Θέση περιεχομένου" descr="e-shop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7984" y="980728"/>
            <a:ext cx="4392488" cy="3816424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58655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Επιπτώσεις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Εξαφάνιση </a:t>
            </a:r>
            <a:r>
              <a:rPr lang="el-GR" b="1" dirty="0" smtClean="0"/>
              <a:t>των επιχειρήσεων που δεν εκσυγχρονίζονται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Μείωση </a:t>
            </a:r>
            <a:r>
              <a:rPr lang="el-GR" b="1" dirty="0" smtClean="0"/>
              <a:t>του αριθμού των παραδοσιακών πωλητών</a:t>
            </a:r>
          </a:p>
          <a:p>
            <a:r>
              <a:rPr lang="el-GR" b="1" dirty="0" smtClean="0"/>
              <a:t>Η αγορά μετατρέπεται σε </a:t>
            </a:r>
            <a:r>
              <a:rPr lang="el-GR" b="1" dirty="0" smtClean="0">
                <a:solidFill>
                  <a:srgbClr val="FF0000"/>
                </a:solidFill>
              </a:rPr>
              <a:t>απρόσωπη </a:t>
            </a:r>
            <a:r>
              <a:rPr lang="el-GR" b="1" dirty="0" smtClean="0"/>
              <a:t>διαδικασία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Αποξένωση </a:t>
            </a:r>
            <a:r>
              <a:rPr lang="el-GR" b="1" dirty="0" smtClean="0"/>
              <a:t>– εθισμός σε σπάνια επαφή 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5" name="4 - Θέση περιεχομένου" descr="online-shopp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124744"/>
            <a:ext cx="4248472" cy="3816424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ellh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638425"/>
            <a:ext cx="5924550" cy="4219575"/>
          </a:xfrm>
          <a:prstGeom prst="rect">
            <a:avLst/>
          </a:prstGeom>
        </p:spPr>
      </p:pic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505475"/>
          </a:xfrm>
        </p:spPr>
        <p:txBody>
          <a:bodyPr/>
          <a:lstStyle/>
          <a:p>
            <a:r>
              <a:rPr lang="el-GR" b="1" dirty="0" smtClean="0"/>
              <a:t>Η ζωή  από ανθρώπινη μετατρέπεται σε </a:t>
            </a:r>
            <a:r>
              <a:rPr lang="el-GR" b="1" dirty="0" smtClean="0">
                <a:solidFill>
                  <a:srgbClr val="FF0000"/>
                </a:solidFill>
              </a:rPr>
              <a:t>Εικονική πραγματικότητα</a:t>
            </a:r>
          </a:p>
          <a:p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620688"/>
            <a:ext cx="4038600" cy="5505475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Κατάργηση της </a:t>
            </a:r>
            <a:r>
              <a:rPr lang="el-GR" b="1" dirty="0" err="1" smtClean="0">
                <a:solidFill>
                  <a:srgbClr val="FF0000"/>
                </a:solidFill>
              </a:rPr>
              <a:t>ιδιωτικότητας</a:t>
            </a:r>
            <a:r>
              <a:rPr lang="el-GR" b="1" dirty="0" smtClean="0">
                <a:solidFill>
                  <a:srgbClr val="FF0000"/>
                </a:solidFill>
              </a:rPr>
              <a:t> στο εμπόριο και τις προσωπικές αγορές</a:t>
            </a:r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476672"/>
            <a:ext cx="4495800" cy="6381328"/>
          </a:xfrm>
        </p:spPr>
        <p:txBody>
          <a:bodyPr>
            <a:noAutofit/>
          </a:bodyPr>
          <a:lstStyle/>
          <a:p>
            <a:r>
              <a:rPr lang="el-GR" sz="2400" b="1" dirty="0" smtClean="0"/>
              <a:t>Οι τεχνολογικές εξελίξεις πόσο </a:t>
            </a:r>
            <a:r>
              <a:rPr lang="el-GR" sz="2400" b="1" dirty="0" smtClean="0">
                <a:solidFill>
                  <a:srgbClr val="FF0000"/>
                </a:solidFill>
              </a:rPr>
              <a:t>επιτρέπεται </a:t>
            </a:r>
            <a:r>
              <a:rPr lang="el-GR" sz="2400" b="1" dirty="0" smtClean="0"/>
              <a:t>να εισχωρούν στη ζωή μας;</a:t>
            </a:r>
          </a:p>
          <a:p>
            <a:r>
              <a:rPr lang="el-GR" sz="2400" b="1" dirty="0" smtClean="0">
                <a:solidFill>
                  <a:srgbClr val="FF0000"/>
                </a:solidFill>
              </a:rPr>
              <a:t>Προστατεύονται</a:t>
            </a:r>
            <a:r>
              <a:rPr lang="el-GR" sz="2400" b="1" dirty="0" smtClean="0"/>
              <a:t> τα ανθρώπινα δικαιώματά μας, οι προσωπικές ελευθερίες, η κοινωνική ζωή μας;</a:t>
            </a:r>
          </a:p>
          <a:p>
            <a:r>
              <a:rPr lang="el-GR" sz="2400" b="1" dirty="0" smtClean="0">
                <a:solidFill>
                  <a:srgbClr val="FF0000"/>
                </a:solidFill>
              </a:rPr>
              <a:t>Η</a:t>
            </a:r>
            <a:r>
              <a:rPr lang="el-GR" sz="2400" b="1" dirty="0" smtClean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χρήση της τεχνολογίας </a:t>
            </a:r>
            <a:r>
              <a:rPr lang="el-GR" sz="2400" b="1" dirty="0" smtClean="0"/>
              <a:t>προϋποθέτει </a:t>
            </a:r>
            <a:r>
              <a:rPr lang="el-GR" sz="2400" b="1" dirty="0" smtClean="0">
                <a:solidFill>
                  <a:srgbClr val="FF0000"/>
                </a:solidFill>
              </a:rPr>
              <a:t>ελευθερία, παιδεία, κριτική σκέψη , σεβασμό στα ανθρώπινα δικαιώματα</a:t>
            </a:r>
          </a:p>
        </p:txBody>
      </p:sp>
      <p:pic>
        <p:nvPicPr>
          <p:cNvPr id="5" name="4 - Θέση περιεχομένου" descr="9ce9f-09-10-ce91cea1cea3ce97ce99ce94ce99cea9cea4ce99ce9ace9fcea4ce97cea4ce91cea3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484784"/>
            <a:ext cx="3744416" cy="3744416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Παραδοσιακό εμπόριο</a:t>
            </a:r>
            <a:endParaRPr lang="el-GR" dirty="0"/>
          </a:p>
        </p:txBody>
      </p:sp>
      <p:pic>
        <p:nvPicPr>
          <p:cNvPr id="4" name="3 - Θέση περιεχομένου" descr="laik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844824"/>
            <a:ext cx="8748464" cy="4032448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395536" y="764704"/>
            <a:ext cx="4038600" cy="5400600"/>
          </a:xfrm>
        </p:spPr>
        <p:txBody>
          <a:bodyPr>
            <a:normAutofit/>
          </a:bodyPr>
          <a:lstStyle/>
          <a:p>
            <a:r>
              <a:rPr lang="el-GR" b="1" dirty="0" smtClean="0"/>
              <a:t>Η </a:t>
            </a:r>
            <a:r>
              <a:rPr lang="el-GR" b="1" dirty="0" smtClean="0">
                <a:solidFill>
                  <a:srgbClr val="FF0000"/>
                </a:solidFill>
              </a:rPr>
              <a:t>τεχνολογική εξέλιξη </a:t>
            </a:r>
            <a:r>
              <a:rPr lang="el-GR" b="1" dirty="0" smtClean="0"/>
              <a:t>οδηγεί σε 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μεταβολές </a:t>
            </a:r>
            <a:r>
              <a:rPr lang="el-GR" b="1" dirty="0" smtClean="0"/>
              <a:t>στις τηλεπικοινωνίες </a:t>
            </a:r>
          </a:p>
          <a:p>
            <a:r>
              <a:rPr lang="el-GR" b="1" dirty="0" smtClean="0"/>
              <a:t>Μετασχηματισμούς  στο </a:t>
            </a:r>
            <a:r>
              <a:rPr lang="el-GR" b="1" dirty="0" smtClean="0">
                <a:solidFill>
                  <a:srgbClr val="FF0000"/>
                </a:solidFill>
              </a:rPr>
              <a:t>οικονομικό, κοινωνικό, πολιτικό πεδίο 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764704"/>
            <a:ext cx="4038600" cy="5361459"/>
          </a:xfrm>
        </p:spPr>
        <p:txBody>
          <a:bodyPr>
            <a:normAutofit/>
          </a:bodyPr>
          <a:lstStyle/>
          <a:p>
            <a:r>
              <a:rPr lang="el-GR" b="1" u="sng" dirty="0" smtClean="0"/>
              <a:t>Χαρακτηριστικά</a:t>
            </a:r>
          </a:p>
          <a:p>
            <a:r>
              <a:rPr lang="el-GR" b="1" dirty="0" smtClean="0"/>
              <a:t>Το ηλεκτρονικό εμπόριο  στηρίζεται στο</a:t>
            </a:r>
            <a:r>
              <a:rPr lang="el-GR" b="1" dirty="0" smtClean="0">
                <a:solidFill>
                  <a:srgbClr val="FF0000"/>
                </a:solidFill>
              </a:rPr>
              <a:t> διαδίκτυο</a:t>
            </a:r>
          </a:p>
          <a:p>
            <a:r>
              <a:rPr lang="el-GR" b="1" dirty="0" smtClean="0"/>
              <a:t>Γίνεται </a:t>
            </a:r>
            <a:r>
              <a:rPr lang="el-GR" b="1" dirty="0" smtClean="0">
                <a:solidFill>
                  <a:srgbClr val="FF0000"/>
                </a:solidFill>
              </a:rPr>
              <a:t>εξ αποστάσεως </a:t>
            </a:r>
            <a:r>
              <a:rPr lang="el-GR" b="1" dirty="0" smtClean="0"/>
              <a:t>–χωρίς τη φυσική παρουσία των εμπλεκομένων</a:t>
            </a:r>
          </a:p>
          <a:p>
            <a:r>
              <a:rPr lang="el-GR" b="1" dirty="0" smtClean="0"/>
              <a:t>Είναι εξελιγμένη δραστηριότητα της </a:t>
            </a:r>
            <a:r>
              <a:rPr lang="el-GR" b="1" dirty="0" smtClean="0">
                <a:solidFill>
                  <a:srgbClr val="FF0000"/>
                </a:solidFill>
              </a:rPr>
              <a:t>μεταβιομηχανικής κοινωνίας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606x340_2802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84984"/>
            <a:ext cx="4932040" cy="3057044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Μεταβιομηχανική κοινωνία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038600" cy="4907632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Ντ</a:t>
            </a:r>
            <a:r>
              <a:rPr lang="el-GR" b="1" dirty="0">
                <a:solidFill>
                  <a:srgbClr val="FF0000"/>
                </a:solidFill>
              </a:rPr>
              <a:t>ά</a:t>
            </a:r>
            <a:r>
              <a:rPr lang="el-GR" b="1" dirty="0" smtClean="0">
                <a:solidFill>
                  <a:srgbClr val="FF0000"/>
                </a:solidFill>
              </a:rPr>
              <a:t>νιελ Μπελ</a:t>
            </a:r>
          </a:p>
          <a:p>
            <a:r>
              <a:rPr lang="el-GR" b="1" dirty="0" smtClean="0"/>
              <a:t>Η ανάπτυξη της τεχνολογίας  επιφέρει αλλαγές:</a:t>
            </a: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340769"/>
            <a:ext cx="4038600" cy="4907632"/>
          </a:xfrm>
        </p:spPr>
        <p:txBody>
          <a:bodyPr>
            <a:noAutofit/>
          </a:bodyPr>
          <a:lstStyle/>
          <a:p>
            <a:r>
              <a:rPr lang="el-GR" sz="2400" b="1" dirty="0" smtClean="0"/>
              <a:t>Μείωση των θέσεων εργασίας στη  βιομηχανία και αύξηση στις υπηρεσίες</a:t>
            </a:r>
          </a:p>
          <a:p>
            <a:r>
              <a:rPr lang="el-GR" sz="2400" b="1" dirty="0" smtClean="0"/>
              <a:t>Μείωση της ανειδίκευτης εργασίας </a:t>
            </a:r>
          </a:p>
          <a:p>
            <a:r>
              <a:rPr lang="el-GR" sz="2400" b="1" dirty="0" smtClean="0"/>
              <a:t>Οι νέες τεχνολογίες αιχμή της οικονομίας</a:t>
            </a:r>
          </a:p>
          <a:p>
            <a:r>
              <a:rPr lang="el-GR" sz="2400" b="1" dirty="0" smtClean="0"/>
              <a:t>κριτήρια ιεράρχησης:  πρόσβαση στις τεχνολογίες</a:t>
            </a:r>
            <a:endParaRPr lang="el-GR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5865515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Μιχάλης Δερτούζος (Μ.Ι.Τ.)</a:t>
            </a:r>
          </a:p>
          <a:p>
            <a:r>
              <a:rPr lang="el-GR" b="1" dirty="0" smtClean="0"/>
              <a:t>«ήταν </a:t>
            </a:r>
            <a:r>
              <a:rPr lang="el-GR" b="1" dirty="0"/>
              <a:t>ο πρώτος τεχνολόγος ανθρωπιστής. Πίστευε ότι η τεχνολογία είναι άχρηστη αν δεν υπηρετεί πραγματικά των ανθρώπινη ζωή, την επικοινωνία, το παιχνίδι, την εργασία</a:t>
            </a:r>
            <a:r>
              <a:rPr lang="el-GR" b="1" dirty="0" smtClean="0"/>
              <a:t>».</a:t>
            </a:r>
            <a:r>
              <a:rPr lang="el-GR" b="1" dirty="0"/>
              <a:t> Μπιλ Γκέιτς </a:t>
            </a:r>
            <a:r>
              <a:rPr lang="el-GR" b="1" dirty="0" smtClean="0"/>
              <a:t> </a:t>
            </a:r>
            <a:endParaRPr lang="el-GR" b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5577483"/>
          </a:xfrm>
        </p:spPr>
        <p:txBody>
          <a:bodyPr/>
          <a:lstStyle/>
          <a:p>
            <a:r>
              <a:rPr lang="el-GR" b="1" dirty="0" smtClean="0"/>
              <a:t>Το</a:t>
            </a:r>
            <a:r>
              <a:rPr lang="el-GR" b="1" dirty="0" smtClean="0">
                <a:solidFill>
                  <a:srgbClr val="FF0000"/>
                </a:solidFill>
              </a:rPr>
              <a:t> διαδίκτυο </a:t>
            </a:r>
            <a:r>
              <a:rPr lang="el-GR" b="1" dirty="0" smtClean="0"/>
              <a:t>διαμορφώνει ένα </a:t>
            </a:r>
            <a:r>
              <a:rPr lang="el-GR" b="1" dirty="0" smtClean="0">
                <a:solidFill>
                  <a:srgbClr val="FF0000"/>
                </a:solidFill>
              </a:rPr>
              <a:t>νέο κόσμο</a:t>
            </a:r>
            <a:r>
              <a:rPr lang="el-GR" b="1" dirty="0" smtClean="0"/>
              <a:t> όπου οι άνθρωποι θα κινούνται και θα αγοράζουν εμπορεύματα σαν σε κανονική αγορά με καταστήματα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5649491"/>
          </a:xfrm>
        </p:spPr>
        <p:txBody>
          <a:bodyPr/>
          <a:lstStyle/>
          <a:p>
            <a:r>
              <a:rPr lang="el-GR" b="1" i="1" dirty="0" smtClean="0">
                <a:solidFill>
                  <a:srgbClr val="FF0000"/>
                </a:solidFill>
              </a:rPr>
              <a:t>παραδοσιακό εμπόριο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endParaRPr lang="el-GR" b="1" i="1" dirty="0" smtClean="0">
              <a:solidFill>
                <a:srgbClr val="FF0000"/>
              </a:solidFill>
            </a:endParaRPr>
          </a:p>
          <a:p>
            <a:r>
              <a:rPr lang="el-GR" b="1" dirty="0" smtClean="0"/>
              <a:t>Φυσικοί διαμεσολαβητές </a:t>
            </a:r>
          </a:p>
          <a:p>
            <a:r>
              <a:rPr lang="el-GR" b="1" dirty="0" smtClean="0"/>
              <a:t>Συναλλαγές πρόσωπο με πρόσωπο (</a:t>
            </a:r>
            <a:r>
              <a:rPr lang="en-US" b="1" dirty="0" smtClean="0"/>
              <a:t>face to face)</a:t>
            </a:r>
            <a:endParaRPr lang="el-GR" b="1" dirty="0" smtClean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</p:spPr>
        <p:txBody>
          <a:bodyPr/>
          <a:lstStyle/>
          <a:p>
            <a:r>
              <a:rPr lang="el-GR" b="1" i="1" dirty="0" smtClean="0">
                <a:solidFill>
                  <a:srgbClr val="FF0000"/>
                </a:solidFill>
              </a:rPr>
              <a:t>Ηλεκτρονικό εμπόριο</a:t>
            </a:r>
          </a:p>
          <a:p>
            <a:r>
              <a:rPr lang="el-GR" b="1" dirty="0" smtClean="0"/>
              <a:t>Ηλεκτρονικοί υπολογιστές </a:t>
            </a:r>
          </a:p>
          <a:p>
            <a:r>
              <a:rPr lang="el-GR" b="1" dirty="0" smtClean="0"/>
              <a:t>Συναλλαγές μέσω οθόνης</a:t>
            </a:r>
            <a:r>
              <a:rPr lang="en-US" b="1" dirty="0" smtClean="0"/>
              <a:t> (screen to screen) </a:t>
            </a:r>
            <a:endParaRPr lang="el-GR" b="1" dirty="0" smtClean="0"/>
          </a:p>
          <a:p>
            <a:endParaRPr lang="el-GR" dirty="0"/>
          </a:p>
        </p:txBody>
      </p:sp>
      <p:pic>
        <p:nvPicPr>
          <p:cNvPr id="7" name="6 - Εικόνα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429000"/>
            <a:ext cx="2520280" cy="2304256"/>
          </a:xfrm>
          <a:prstGeom prst="rect">
            <a:avLst/>
          </a:prstGeom>
        </p:spPr>
      </p:pic>
      <p:pic>
        <p:nvPicPr>
          <p:cNvPr id="8" name="7 - Εικόνα" descr="newego_LARGE_t_1101_54439924_type1303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61048"/>
            <a:ext cx="4389120" cy="263347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Ποια μέσα χρησιμοποιεί το ηλεκτρονικό εμπόριο;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Τηλέφωνο</a:t>
            </a:r>
          </a:p>
          <a:p>
            <a:r>
              <a:rPr lang="el-GR" b="1" dirty="0" smtClean="0"/>
              <a:t>Ηλεκτρονικοί υπολογιστές</a:t>
            </a:r>
          </a:p>
          <a:p>
            <a:r>
              <a:rPr lang="el-GR" b="1" dirty="0" smtClean="0"/>
              <a:t>Βιντεοκλήσεις</a:t>
            </a:r>
          </a:p>
          <a:p>
            <a:r>
              <a:rPr lang="el-GR" b="1" dirty="0" smtClean="0"/>
              <a:t>Ηλεκτρονικό ταχυδρομείο</a:t>
            </a:r>
          </a:p>
          <a:p>
            <a:r>
              <a:rPr lang="el-GR" b="1" dirty="0" smtClean="0"/>
              <a:t>Τηλεόραση</a:t>
            </a:r>
          </a:p>
          <a:p>
            <a:r>
              <a:rPr lang="en-US" b="1" dirty="0" smtClean="0"/>
              <a:t>Tablets</a:t>
            </a:r>
            <a:endParaRPr lang="el-GR" b="1" dirty="0" smtClean="0"/>
          </a:p>
          <a:p>
            <a:r>
              <a:rPr lang="el-GR" b="1" dirty="0" smtClean="0"/>
              <a:t>Τηλεδιάσκεψη </a:t>
            </a:r>
            <a:r>
              <a:rPr lang="en-US" b="1" dirty="0" smtClean="0"/>
              <a:t>(skype</a:t>
            </a:r>
            <a:r>
              <a:rPr lang="en-US" dirty="0" smtClean="0"/>
              <a:t>)</a:t>
            </a:r>
            <a:endParaRPr lang="el-GR" dirty="0"/>
          </a:p>
        </p:txBody>
      </p:sp>
      <p:pic>
        <p:nvPicPr>
          <p:cNvPr id="5" name="4 - Θέση περιεχομένου" descr="ηλεκτρονικό-εμπόριο-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2060848"/>
            <a:ext cx="4392488" cy="3024336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ηλεκτρονικό εμπόριο έχει αλλάξει τη φύση των συναλλαγών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b="1" dirty="0" smtClean="0"/>
              <a:t>Αντικατάσταση  της δια ζώσης επικοινωνίας μεταξύ πωλητή-πελάτη</a:t>
            </a:r>
          </a:p>
          <a:p>
            <a:r>
              <a:rPr lang="el-GR" b="1" dirty="0" smtClean="0"/>
              <a:t>Τα εμπορεύματα είναι ψηφιοποιημένες εικόνες όπου περιέχονται τα χαρακτηριστικά του εμπορεύματος</a:t>
            </a:r>
            <a:endParaRPr lang="el-GR" b="1" dirty="0"/>
          </a:p>
        </p:txBody>
      </p:sp>
      <p:pic>
        <p:nvPicPr>
          <p:cNvPr id="5" name="4 - Θέση περιεχομένου" descr="e-commerce-shopp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204864"/>
            <a:ext cx="4038600" cy="2952327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Συνέπειες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Ανεργία </a:t>
            </a:r>
            <a:r>
              <a:rPr lang="el-GR" b="1" dirty="0" smtClean="0"/>
              <a:t>των παραδοσιακών πωλητών</a:t>
            </a:r>
          </a:p>
          <a:p>
            <a:r>
              <a:rPr lang="el-GR" b="1" dirty="0" smtClean="0"/>
              <a:t>Εμφάνιση </a:t>
            </a:r>
            <a:r>
              <a:rPr lang="el-GR" b="1" dirty="0" smtClean="0">
                <a:solidFill>
                  <a:srgbClr val="FF0000"/>
                </a:solidFill>
              </a:rPr>
              <a:t>νέων επαγγελμάτων </a:t>
            </a:r>
            <a:r>
              <a:rPr lang="el-GR" b="1" dirty="0" smtClean="0"/>
              <a:t>σχετικών με το ηλεκτρονικό εμπόριο </a:t>
            </a:r>
          </a:p>
          <a:p>
            <a:r>
              <a:rPr lang="el-GR" b="1" dirty="0" smtClean="0"/>
              <a:t>Αλλαγές στις </a:t>
            </a:r>
            <a:r>
              <a:rPr lang="el-GR" b="1" dirty="0" smtClean="0">
                <a:solidFill>
                  <a:srgbClr val="FF0000"/>
                </a:solidFill>
              </a:rPr>
              <a:t>Χρηματικές συναλλαγές </a:t>
            </a:r>
          </a:p>
          <a:p>
            <a:pPr>
              <a:buNone/>
            </a:pPr>
            <a:r>
              <a:rPr lang="el-GR" b="1" dirty="0" smtClean="0"/>
              <a:t>( πλαστικό χρήμα ) </a:t>
            </a:r>
            <a:endParaRPr lang="el-GR" b="1" dirty="0"/>
          </a:p>
        </p:txBody>
      </p:sp>
      <p:pic>
        <p:nvPicPr>
          <p:cNvPr id="5" name="4 - Θέση περιεχομένου" descr="ecommerce-shopping-car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1628800"/>
            <a:ext cx="4644008" cy="3960439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219</TotalTime>
  <Words>385</Words>
  <Application>Microsoft Office PowerPoint</Application>
  <PresentationFormat>Προβολή στην οθόνη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Ζωντάνια</vt:lpstr>
      <vt:lpstr>ΤΟ ΗΛΕΚΤΡΟΝΙΚΟ ΕΜΠΟΡΙΟ</vt:lpstr>
      <vt:lpstr>Παραδοσιακό εμπόριο</vt:lpstr>
      <vt:lpstr>Διαφάνεια 3</vt:lpstr>
      <vt:lpstr>Μεταβιομηχανική κοινωνία</vt:lpstr>
      <vt:lpstr>Διαφάνεια 5</vt:lpstr>
      <vt:lpstr>Διαφάνεια 6</vt:lpstr>
      <vt:lpstr>Ποια μέσα χρησιμοποιεί το ηλεκτρονικό εμπόριο;</vt:lpstr>
      <vt:lpstr>Το ηλεκτρονικό εμπόριο έχει αλλάξει τη φύση των συναλλαγών</vt:lpstr>
      <vt:lpstr>Συνέπειες 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17</cp:revision>
  <dcterms:created xsi:type="dcterms:W3CDTF">2015-04-26T16:58:03Z</dcterms:created>
  <dcterms:modified xsi:type="dcterms:W3CDTF">2015-04-26T20:40:05Z</dcterms:modified>
</cp:coreProperties>
</file>