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0" r:id="rId6"/>
    <p:sldId id="259" r:id="rId7"/>
    <p:sldId id="264" r:id="rId8"/>
    <p:sldId id="261" r:id="rId9"/>
    <p:sldId id="262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0D0639-C2A6-4CE1-9974-4E2A99B720AA}" type="datetimeFigureOut">
              <a:rPr lang="el-GR" smtClean="0"/>
              <a:t>12/1/2015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C26306-97C9-480A-A98C-D8AE00186556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Κοινωνική κινητικότητα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Βασικές αρχές κοινωνικών επιστημών </a:t>
            </a:r>
          </a:p>
          <a:p>
            <a:r>
              <a:rPr lang="el-GR" sz="1600" dirty="0" smtClean="0"/>
              <a:t>Αναστασία </a:t>
            </a:r>
            <a:r>
              <a:rPr lang="el-GR" sz="1600" dirty="0" err="1" smtClean="0"/>
              <a:t>Πάτσιου</a:t>
            </a:r>
            <a:endParaRPr lang="el-GR" sz="1600" dirty="0" smtClean="0"/>
          </a:p>
          <a:p>
            <a:r>
              <a:rPr lang="el-GR" sz="1600" dirty="0" smtClean="0"/>
              <a:t>κοινωνιολόγος</a:t>
            </a:r>
            <a:endParaRPr lang="el-GR" sz="1600" dirty="0"/>
          </a:p>
        </p:txBody>
      </p:sp>
      <p:pic>
        <p:nvPicPr>
          <p:cNvPr id="6" name="5 - Εικόνα" descr="βροχη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964488" cy="37187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Κοινωνική τροχιά 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548680"/>
            <a:ext cx="3682752" cy="4968552"/>
          </a:xfrm>
        </p:spPr>
        <p:txBody>
          <a:bodyPr>
            <a:normAutofit fontScale="92500" lnSpcReduction="10000"/>
          </a:bodyPr>
          <a:lstStyle/>
          <a:p>
            <a:endParaRPr lang="el-GR" b="1" i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i="1" dirty="0" smtClean="0"/>
              <a:t>Περιλαμβάνει </a:t>
            </a:r>
            <a:r>
              <a:rPr lang="el-GR" sz="2400" b="1" i="1" dirty="0"/>
              <a:t>τις </a:t>
            </a:r>
            <a:r>
              <a:rPr lang="el-GR" sz="2400" b="1" i="1" dirty="0" smtClean="0"/>
              <a:t>κοινωνικές </a:t>
            </a:r>
            <a:r>
              <a:rPr lang="el-GR" sz="2400" b="1" i="1" dirty="0"/>
              <a:t>θέσεις τις οποίες κατέλαβε ένα άτομο στη διάρκεια </a:t>
            </a:r>
            <a:r>
              <a:rPr lang="el-GR" sz="2400" b="1" i="1" dirty="0" smtClean="0"/>
              <a:t>της ζωής του</a:t>
            </a:r>
            <a:r>
              <a:rPr lang="el-GR" sz="2400" b="1" i="1" dirty="0"/>
              <a:t>. </a:t>
            </a:r>
            <a:endParaRPr lang="el-GR" sz="2400" b="1" i="1" dirty="0" smtClean="0"/>
          </a:p>
          <a:p>
            <a:pPr>
              <a:buFont typeface="Arial" pitchFamily="34" charset="0"/>
              <a:buChar char="•"/>
            </a:pPr>
            <a:r>
              <a:rPr lang="el-GR" sz="2400" b="1" dirty="0" err="1"/>
              <a:t>Ε</a:t>
            </a:r>
            <a:r>
              <a:rPr lang="el-GR" sz="2400" b="1" dirty="0" err="1" smtClean="0"/>
              <a:t>νδογενεακή</a:t>
            </a:r>
            <a:r>
              <a:rPr lang="el-GR" sz="2400" b="1" dirty="0" smtClean="0"/>
              <a:t> κινητικότητα</a:t>
            </a:r>
            <a:endParaRPr lang="el-GR" sz="2400" b="1" dirty="0"/>
          </a:p>
          <a:p>
            <a:pPr>
              <a:buFont typeface="Arial" pitchFamily="34" charset="0"/>
              <a:buChar char="•"/>
            </a:pPr>
            <a:r>
              <a:rPr lang="el-GR" sz="2400" b="1" i="1" dirty="0" smtClean="0"/>
              <a:t>Ανοδική</a:t>
            </a:r>
          </a:p>
          <a:p>
            <a:pPr>
              <a:buFont typeface="Arial" pitchFamily="34" charset="0"/>
              <a:buChar char="•"/>
            </a:pPr>
            <a:r>
              <a:rPr lang="el-GR" sz="2400" b="1" i="1" dirty="0" smtClean="0"/>
              <a:t>Καθοδική</a:t>
            </a:r>
          </a:p>
          <a:p>
            <a:pPr>
              <a:buFont typeface="Arial" pitchFamily="34" charset="0"/>
              <a:buChar char="•"/>
            </a:pPr>
            <a:r>
              <a:rPr lang="el-GR" sz="2400" b="1" i="1" dirty="0" smtClean="0"/>
              <a:t>Οριζόντια</a:t>
            </a:r>
          </a:p>
          <a:p>
            <a:pPr>
              <a:buFont typeface="Arial" pitchFamily="34" charset="0"/>
              <a:buChar char="•"/>
            </a:pPr>
            <a:r>
              <a:rPr lang="el-GR" sz="2400" b="1" i="1" dirty="0" smtClean="0"/>
              <a:t>Είναι εργαλείο των επιστημόνων για να μελετήσουν την κινητικότητα σε συνάρτηση με τις συνθήκες</a:t>
            </a:r>
          </a:p>
          <a:p>
            <a:endParaRPr lang="el-GR" b="1" i="1" dirty="0"/>
          </a:p>
        </p:txBody>
      </p:sp>
      <p:pic>
        <p:nvPicPr>
          <p:cNvPr id="8" name="7 - Θέση περιεχομένου" descr="ftoxos-plousio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4572000" cy="2019300"/>
          </a:xfrm>
        </p:spPr>
      </p:pic>
      <p:pic>
        <p:nvPicPr>
          <p:cNvPr id="9" name="8 - Εικόνα" descr="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708920"/>
            <a:ext cx="265747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Βίνσεντ </a:t>
            </a:r>
            <a:r>
              <a:rPr lang="el-GR" sz="2000" dirty="0" smtClean="0"/>
              <a:t>Βαν Γκογκ, </a:t>
            </a:r>
            <a:r>
              <a:rPr lang="el-GR" sz="2000" i="1" dirty="0" smtClean="0"/>
              <a:t>Οι </a:t>
            </a:r>
            <a:r>
              <a:rPr lang="el-GR" sz="2000" i="1" dirty="0" err="1" smtClean="0"/>
              <a:t>πατατοφάγοι</a:t>
            </a:r>
            <a:r>
              <a:rPr lang="el-GR" sz="2000" i="1" dirty="0" smtClean="0"/>
              <a:t>, 1885, Μουσείο Βαν Γκογκ,</a:t>
            </a:r>
            <a:br>
              <a:rPr lang="el-GR" sz="2000" i="1" dirty="0" smtClean="0"/>
            </a:br>
            <a:r>
              <a:rPr lang="el-GR" sz="2000" dirty="0" smtClean="0"/>
              <a:t>Άμστερνταμ</a:t>
            </a:r>
            <a:r>
              <a:rPr lang="el-GR" sz="2000" i="1" dirty="0" smtClean="0"/>
              <a:t>.</a:t>
            </a:r>
            <a:r>
              <a:rPr lang="el-GR" i="1" dirty="0" smtClean="0"/>
              <a:t/>
            </a:r>
            <a:br>
              <a:rPr lang="el-GR" i="1" dirty="0" smtClean="0"/>
            </a:br>
            <a:endParaRPr lang="el-GR" dirty="0"/>
          </a:p>
        </p:txBody>
      </p:sp>
      <p:pic>
        <p:nvPicPr>
          <p:cNvPr id="7" name="6 - Θέση περιεχομένου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3140968"/>
            <a:ext cx="2543175" cy="1790700"/>
          </a:xfrm>
        </p:spPr>
      </p:pic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347592" cy="512784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1052736"/>
            <a:ext cx="457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 smtClean="0"/>
              <a:t>Ορισμένοι </a:t>
            </a:r>
            <a:r>
              <a:rPr lang="el-GR" sz="1400" b="1" dirty="0"/>
              <a:t>καλλιτέχνες είδαν </a:t>
            </a:r>
            <a:r>
              <a:rPr lang="el-GR" sz="1400" b="1" dirty="0" err="1" smtClean="0"/>
              <a:t>σταμέλη</a:t>
            </a:r>
            <a:r>
              <a:rPr lang="el-GR" sz="1400" b="1" dirty="0" smtClean="0"/>
              <a:t> </a:t>
            </a:r>
            <a:r>
              <a:rPr lang="el-GR" sz="1400" b="1" dirty="0"/>
              <a:t>της κατώτερης τάξης </a:t>
            </a:r>
            <a:r>
              <a:rPr lang="el-GR" sz="1400" b="1" dirty="0" smtClean="0"/>
              <a:t>την</a:t>
            </a:r>
            <a:r>
              <a:rPr lang="en-US" sz="1400" b="1" dirty="0" smtClean="0"/>
              <a:t> </a:t>
            </a:r>
            <a:r>
              <a:rPr lang="el-GR" sz="1400" b="1" dirty="0" smtClean="0"/>
              <a:t>αθωότητα και</a:t>
            </a:r>
            <a:r>
              <a:rPr lang="en-US" sz="1400" b="1" dirty="0" smtClean="0"/>
              <a:t> </a:t>
            </a:r>
            <a:r>
              <a:rPr lang="el-GR" sz="1400" b="1" dirty="0" smtClean="0"/>
              <a:t>τις </a:t>
            </a:r>
            <a:r>
              <a:rPr lang="el-GR" sz="1400" b="1" dirty="0"/>
              <a:t>αξίες που </a:t>
            </a:r>
            <a:r>
              <a:rPr lang="el-GR" sz="1400" b="1" dirty="0" smtClean="0"/>
              <a:t>έλειπαν </a:t>
            </a:r>
            <a:r>
              <a:rPr lang="el-GR" sz="1400" b="1" dirty="0"/>
              <a:t>από τις ανώτερες τάξεις. </a:t>
            </a:r>
            <a:r>
              <a:rPr lang="el-GR" sz="1400" b="1" dirty="0" smtClean="0"/>
              <a:t>Σε</a:t>
            </a:r>
            <a:r>
              <a:rPr lang="en-US" sz="1400" b="1" dirty="0" smtClean="0"/>
              <a:t> </a:t>
            </a:r>
            <a:r>
              <a:rPr lang="el-GR" sz="1400" b="1" dirty="0" smtClean="0"/>
              <a:t>πολλές </a:t>
            </a:r>
            <a:r>
              <a:rPr lang="el-GR" sz="1400" b="1" dirty="0"/>
              <a:t>περιπτώσεις, αρκετοί </a:t>
            </a:r>
            <a:r>
              <a:rPr lang="el-GR" sz="1400" b="1" dirty="0" smtClean="0"/>
              <a:t>καλλιτέχνες </a:t>
            </a:r>
            <a:r>
              <a:rPr lang="el-GR" sz="1400" b="1" dirty="0"/>
              <a:t>εξιδανίκευσαν τη ζωή </a:t>
            </a:r>
            <a:r>
              <a:rPr lang="el-GR" sz="1400" b="1" dirty="0" smtClean="0"/>
              <a:t>των</a:t>
            </a:r>
            <a:r>
              <a:rPr lang="en-US" sz="1400" b="1" dirty="0" smtClean="0"/>
              <a:t> </a:t>
            </a:r>
            <a:r>
              <a:rPr lang="el-GR" sz="1400" b="1" dirty="0" smtClean="0"/>
              <a:t>φτωχών </a:t>
            </a:r>
            <a:r>
              <a:rPr lang="el-GR" sz="1400" b="1" dirty="0"/>
              <a:t>εργατών και αγροτών, </a:t>
            </a:r>
            <a:r>
              <a:rPr lang="el-GR" sz="1400" b="1" dirty="0" smtClean="0"/>
              <a:t>καθώς </a:t>
            </a:r>
            <a:r>
              <a:rPr lang="el-GR" sz="1400" b="1" dirty="0"/>
              <a:t>θεωρούσαν ότι </a:t>
            </a:r>
            <a:r>
              <a:rPr lang="el-GR" sz="1400" b="1" dirty="0" smtClean="0"/>
              <a:t>συμβόλιζαν</a:t>
            </a:r>
            <a:r>
              <a:rPr lang="en-US" sz="1400" b="1" dirty="0" smtClean="0"/>
              <a:t> </a:t>
            </a:r>
            <a:r>
              <a:rPr lang="el-GR" sz="1400" b="1" dirty="0" smtClean="0"/>
              <a:t>έναν </a:t>
            </a:r>
            <a:r>
              <a:rPr lang="el-GR" sz="1400" b="1" dirty="0"/>
              <a:t>κόσμο διαφορετικό από </a:t>
            </a:r>
            <a:r>
              <a:rPr lang="el-GR" sz="1400" b="1" dirty="0" smtClean="0"/>
              <a:t>αυτόν </a:t>
            </a:r>
            <a:r>
              <a:rPr lang="el-GR" sz="1400" b="1" dirty="0"/>
              <a:t>στον οποίο οι ίδιοι ζούσαν. </a:t>
            </a:r>
            <a:r>
              <a:rPr lang="el-GR" sz="1400" b="1" dirty="0" smtClean="0"/>
              <a:t>Η</a:t>
            </a:r>
            <a:r>
              <a:rPr lang="en-US" sz="1400" b="1" dirty="0" smtClean="0"/>
              <a:t> </a:t>
            </a:r>
            <a:r>
              <a:rPr lang="el-GR" sz="1400" b="1" dirty="0" smtClean="0"/>
              <a:t>φτώχεια</a:t>
            </a:r>
            <a:r>
              <a:rPr lang="el-GR" sz="1400" b="1" dirty="0"/>
              <a:t>, η δυστυχία, η </a:t>
            </a:r>
            <a:r>
              <a:rPr lang="el-GR" sz="1400" b="1" dirty="0" smtClean="0"/>
              <a:t>πολύωρη</a:t>
            </a:r>
            <a:r>
              <a:rPr lang="en-US" sz="1400" b="1" dirty="0" smtClean="0"/>
              <a:t> </a:t>
            </a:r>
            <a:r>
              <a:rPr lang="el-GR" sz="1400" b="1" dirty="0" smtClean="0"/>
              <a:t>κοπιαστική </a:t>
            </a:r>
            <a:r>
              <a:rPr lang="el-GR" sz="1400" b="1" dirty="0"/>
              <a:t>εργασία έγιναν </a:t>
            </a:r>
            <a:r>
              <a:rPr lang="el-GR" sz="1400" b="1" dirty="0" smtClean="0"/>
              <a:t>σύμβολα </a:t>
            </a:r>
            <a:r>
              <a:rPr lang="el-GR" sz="1400" b="1" dirty="0"/>
              <a:t>τιμιότητας και αθωότητας. </a:t>
            </a:r>
            <a:r>
              <a:rPr lang="el-GR" sz="1400" b="1" dirty="0" smtClean="0"/>
              <a:t>Ο</a:t>
            </a:r>
            <a:r>
              <a:rPr lang="en-US" sz="1400" b="1" dirty="0" smtClean="0"/>
              <a:t> </a:t>
            </a:r>
            <a:r>
              <a:rPr lang="el-GR" sz="1400" b="1" dirty="0" smtClean="0"/>
              <a:t>Βαν </a:t>
            </a:r>
            <a:r>
              <a:rPr lang="el-GR" sz="1400" b="1" dirty="0"/>
              <a:t>Γκογκ έγραφε στον αδερφό</a:t>
            </a:r>
          </a:p>
          <a:p>
            <a:r>
              <a:rPr lang="el-GR" sz="1400" b="1" dirty="0"/>
              <a:t>του, σχετικά με τον πίνακά </a:t>
            </a:r>
            <a:r>
              <a:rPr lang="el-GR" sz="1400" b="1" dirty="0" smtClean="0"/>
              <a:t>του</a:t>
            </a:r>
            <a:r>
              <a:rPr lang="en-US" sz="1400" b="1" dirty="0" smtClean="0"/>
              <a:t> </a:t>
            </a:r>
            <a:r>
              <a:rPr lang="el-GR" sz="1400" b="1" i="1" dirty="0" err="1" smtClean="0"/>
              <a:t>Πατατοφάγοι</a:t>
            </a:r>
            <a:r>
              <a:rPr lang="el-GR" sz="1400" b="1" i="1" dirty="0"/>
              <a:t>:</a:t>
            </a:r>
          </a:p>
          <a:p>
            <a:r>
              <a:rPr lang="el-GR" sz="1400" b="1" i="1" dirty="0"/>
              <a:t>«Θέλησα να προσπαθήσω </a:t>
            </a:r>
            <a:r>
              <a:rPr lang="el-GR" sz="1400" b="1" i="1" dirty="0" smtClean="0"/>
              <a:t>ευσυνείδητα </a:t>
            </a:r>
            <a:r>
              <a:rPr lang="el-GR" sz="1400" b="1" i="1" dirty="0"/>
              <a:t>να αποδώσω και εγώ </a:t>
            </a:r>
            <a:r>
              <a:rPr lang="el-GR" sz="1400" b="1" i="1" dirty="0" smtClean="0"/>
              <a:t>την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εντύπωση,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πως </a:t>
            </a:r>
            <a:r>
              <a:rPr lang="el-GR" sz="1400" b="1" i="1" dirty="0"/>
              <a:t>αυτοί οι </a:t>
            </a:r>
            <a:r>
              <a:rPr lang="el-GR" sz="1400" b="1" i="1" dirty="0" smtClean="0"/>
              <a:t>άνθρωποι,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που </a:t>
            </a:r>
            <a:r>
              <a:rPr lang="el-GR" sz="1400" b="1" i="1" dirty="0"/>
              <a:t>κάτω από τη λάμπα τρώνε </a:t>
            </a:r>
            <a:r>
              <a:rPr lang="el-GR" sz="1400" b="1" i="1" dirty="0" smtClean="0"/>
              <a:t>τις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πατάτες </a:t>
            </a:r>
            <a:r>
              <a:rPr lang="el-GR" sz="1400" b="1" i="1" dirty="0"/>
              <a:t>τους με τα χέρια, που </a:t>
            </a:r>
            <a:r>
              <a:rPr lang="el-GR" sz="1400" b="1" i="1" dirty="0" smtClean="0"/>
              <a:t>τα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χώνουν </a:t>
            </a:r>
            <a:r>
              <a:rPr lang="el-GR" sz="1400" b="1" i="1" dirty="0"/>
              <a:t>μέσα στο πιάτο, </a:t>
            </a:r>
            <a:r>
              <a:rPr lang="el-GR" sz="1400" b="1" i="1" dirty="0" smtClean="0"/>
              <a:t>δούλεψαν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μ</a:t>
            </a:r>
            <a:r>
              <a:rPr lang="el-GR" sz="1400" b="1" i="1" dirty="0"/>
              <a:t>’ αυτά και τη γη και πως ο </a:t>
            </a:r>
            <a:r>
              <a:rPr lang="el-GR" sz="1400" b="1" i="1" dirty="0" smtClean="0"/>
              <a:t>πίνακάς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μου </a:t>
            </a:r>
            <a:r>
              <a:rPr lang="el-GR" sz="1400" b="1" i="1" dirty="0"/>
              <a:t>εξυμνεί τη χειρωνακτική </a:t>
            </a:r>
            <a:r>
              <a:rPr lang="el-GR" sz="1400" b="1" i="1" dirty="0" smtClean="0"/>
              <a:t>δουλειά </a:t>
            </a:r>
            <a:r>
              <a:rPr lang="el-GR" sz="1400" b="1" i="1" dirty="0"/>
              <a:t>και την τροφή που κέρδισαν οι</a:t>
            </a:r>
          </a:p>
          <a:p>
            <a:r>
              <a:rPr lang="el-GR" sz="1400" b="1" i="1" dirty="0"/>
              <a:t>ίδιοι τόσο τίμια. Θέλησα να </a:t>
            </a:r>
            <a:r>
              <a:rPr lang="el-GR" sz="1400" b="1" i="1" dirty="0" smtClean="0"/>
              <a:t>κάνω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τον </a:t>
            </a:r>
            <a:r>
              <a:rPr lang="el-GR" sz="1400" b="1" i="1" dirty="0"/>
              <a:t>θεατή να σκέφτεται έναν τρόπο</a:t>
            </a:r>
          </a:p>
          <a:p>
            <a:r>
              <a:rPr lang="el-GR" sz="1400" b="1" i="1" dirty="0"/>
              <a:t>ζωής ολότελα διαφορετικό απ’ </a:t>
            </a:r>
            <a:r>
              <a:rPr lang="el-GR" sz="1400" b="1" i="1" dirty="0" smtClean="0"/>
              <a:t>αυτόν </a:t>
            </a:r>
            <a:r>
              <a:rPr lang="el-GR" sz="1400" b="1" i="1" dirty="0"/>
              <a:t>που ξέρουμε εμείς οι </a:t>
            </a:r>
            <a:r>
              <a:rPr lang="el-GR" sz="1400" b="1" i="1" dirty="0" smtClean="0"/>
              <a:t>πολιτισμένοι</a:t>
            </a:r>
            <a:r>
              <a:rPr lang="el-GR" sz="1400" b="1" i="1" dirty="0"/>
              <a:t>. Γι’ αυτό λοιπόν δεν </a:t>
            </a:r>
            <a:r>
              <a:rPr lang="el-GR" sz="1400" b="1" i="1" dirty="0" smtClean="0"/>
              <a:t>επιθυμώ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καθόλου </a:t>
            </a:r>
            <a:r>
              <a:rPr lang="el-GR" sz="1400" b="1" i="1" dirty="0"/>
              <a:t>να τον βρει όλος ο κόσμος</a:t>
            </a:r>
          </a:p>
          <a:p>
            <a:r>
              <a:rPr lang="el-GR" sz="1400" b="1" i="1" dirty="0"/>
              <a:t>ωραίο ή καλό».</a:t>
            </a:r>
          </a:p>
          <a:p>
            <a:r>
              <a:rPr lang="el-GR" sz="1400" b="1" dirty="0"/>
              <a:t>(Βαν Γκογκ, </a:t>
            </a:r>
            <a:r>
              <a:rPr lang="el-GR" sz="1400" b="1" i="1" dirty="0"/>
              <a:t>Γράμματα </a:t>
            </a:r>
            <a:r>
              <a:rPr lang="el-GR" sz="1400" b="1" i="1" dirty="0" smtClean="0"/>
              <a:t>στον</a:t>
            </a:r>
            <a:r>
              <a:rPr lang="en-US" sz="1400" b="1" i="1" dirty="0" smtClean="0"/>
              <a:t> </a:t>
            </a:r>
            <a:r>
              <a:rPr lang="el-GR" sz="1400" b="1" i="1" dirty="0" smtClean="0"/>
              <a:t>αδερφό </a:t>
            </a:r>
            <a:r>
              <a:rPr lang="el-GR" sz="1400" b="1" i="1" dirty="0"/>
              <a:t>του Θεόδωρο, </a:t>
            </a:r>
            <a:r>
              <a:rPr lang="el-GR" sz="1400" b="1" i="1" dirty="0" err="1"/>
              <a:t>μτφρ</a:t>
            </a:r>
            <a:r>
              <a:rPr lang="el-GR" sz="1400" b="1" i="1" dirty="0"/>
              <a:t>. </a:t>
            </a:r>
            <a:r>
              <a:rPr lang="el-GR" sz="1400" b="1" i="1" dirty="0" smtClean="0"/>
              <a:t>Σπύ</a:t>
            </a:r>
            <a:r>
              <a:rPr lang="el-GR" sz="1400" b="1" dirty="0" smtClean="0"/>
              <a:t>ρος </a:t>
            </a:r>
            <a:r>
              <a:rPr lang="el-GR" sz="1400" b="1" dirty="0" err="1"/>
              <a:t>Σκιαδαρέσης</a:t>
            </a:r>
            <a:r>
              <a:rPr lang="el-GR" sz="1400" b="1" dirty="0"/>
              <a:t>, </a:t>
            </a:r>
            <a:r>
              <a:rPr lang="el-GR" sz="1400" b="1" dirty="0" err="1"/>
              <a:t>εκδ</a:t>
            </a:r>
            <a:r>
              <a:rPr lang="el-GR" sz="1400" b="1" dirty="0"/>
              <a:t>. </a:t>
            </a:r>
            <a:r>
              <a:rPr lang="el-GR" sz="1400" b="1" dirty="0" err="1"/>
              <a:t>Γκοβόστη</a:t>
            </a:r>
            <a:r>
              <a:rPr lang="el-GR" sz="1400" b="1" dirty="0"/>
              <a:t>,</a:t>
            </a:r>
          </a:p>
          <a:p>
            <a:r>
              <a:rPr lang="el-GR" sz="1400" b="1" dirty="0"/>
              <a:t>Αθήνα 1990</a:t>
            </a:r>
            <a:r>
              <a:rPr lang="el-GR" sz="1400" b="1" dirty="0" smtClean="0"/>
              <a:t>)</a:t>
            </a:r>
            <a:endParaRPr lang="el-GR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ερωτήσεισ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r>
              <a:rPr lang="el-GR" sz="1400" dirty="0" smtClean="0"/>
              <a:t>Η πτώχευση ενός επιχειρηματία οδηγεί σε: </a:t>
            </a:r>
            <a:r>
              <a:rPr lang="el-GR" sz="1400" b="1" dirty="0" smtClean="0"/>
              <a:t>α. </a:t>
            </a:r>
            <a:r>
              <a:rPr lang="el-GR" sz="1400" dirty="0" smtClean="0"/>
              <a:t>Ανοδική κινητικότητα </a:t>
            </a:r>
            <a:r>
              <a:rPr lang="el-GR" sz="1400" b="1" dirty="0" smtClean="0"/>
              <a:t>β. </a:t>
            </a:r>
            <a:r>
              <a:rPr lang="el-GR" sz="1400" dirty="0" smtClean="0"/>
              <a:t>Καθοδική κινητικότητα </a:t>
            </a:r>
            <a:r>
              <a:rPr lang="el-GR" sz="1400" b="1" dirty="0" smtClean="0"/>
              <a:t>γ. </a:t>
            </a:r>
            <a:r>
              <a:rPr lang="el-GR" sz="1400" dirty="0" smtClean="0"/>
              <a:t>Οριζόντια κινητικότητα </a:t>
            </a:r>
            <a:r>
              <a:rPr lang="el-GR" sz="1400" b="1" dirty="0" smtClean="0"/>
              <a:t>δ. </a:t>
            </a:r>
            <a:r>
              <a:rPr lang="el-GR" sz="1400" dirty="0" smtClean="0"/>
              <a:t>Κοινωνική αλλαγή </a:t>
            </a:r>
            <a:endParaRPr lang="el-GR" sz="1400" dirty="0" smtClean="0"/>
          </a:p>
          <a:p>
            <a:r>
              <a:rPr lang="el-GR" sz="1400" dirty="0" smtClean="0"/>
              <a:t>8 Η μετάθεση ενός εκπαιδευτικού από ένα σχολείο Α σε ένα σχολείο Β οδηγεί σε: </a:t>
            </a:r>
            <a:r>
              <a:rPr lang="el-GR" sz="1400" b="1" dirty="0" smtClean="0"/>
              <a:t>α</a:t>
            </a:r>
            <a:r>
              <a:rPr lang="el-GR" sz="1400" b="1" dirty="0" smtClean="0"/>
              <a:t>. </a:t>
            </a:r>
            <a:r>
              <a:rPr lang="el-GR" sz="1400" dirty="0" smtClean="0"/>
              <a:t>Ανοδική κοινωνική κινητικότητα. </a:t>
            </a:r>
            <a:r>
              <a:rPr lang="el-GR" sz="1400" b="1" dirty="0" smtClean="0"/>
              <a:t>β. </a:t>
            </a:r>
            <a:r>
              <a:rPr lang="el-GR" sz="1400" dirty="0" smtClean="0"/>
              <a:t>Καθοδική κοινωνική κινητικότητα. </a:t>
            </a:r>
            <a:r>
              <a:rPr lang="el-GR" sz="1400" b="1" dirty="0" smtClean="0"/>
              <a:t>γ</a:t>
            </a:r>
            <a:r>
              <a:rPr lang="el-GR" sz="1400" b="1" dirty="0" smtClean="0"/>
              <a:t>. </a:t>
            </a:r>
            <a:r>
              <a:rPr lang="el-GR" sz="1400" dirty="0" smtClean="0"/>
              <a:t>Οριζόντια κοινωνική κινητικότητα. </a:t>
            </a:r>
            <a:r>
              <a:rPr lang="el-GR" sz="1400" b="1" dirty="0" smtClean="0"/>
              <a:t>δ. </a:t>
            </a:r>
            <a:r>
              <a:rPr lang="el-GR" sz="1400" dirty="0" err="1" smtClean="0"/>
              <a:t>Διαγενεακή</a:t>
            </a:r>
            <a:r>
              <a:rPr lang="el-GR" sz="1400" dirty="0" smtClean="0"/>
              <a:t> κοινωνική </a:t>
            </a:r>
            <a:r>
              <a:rPr lang="el-GR" sz="1400" dirty="0" smtClean="0"/>
              <a:t>κινητικότητα</a:t>
            </a:r>
          </a:p>
          <a:p>
            <a:r>
              <a:rPr lang="el-GR" sz="1400" dirty="0" smtClean="0"/>
              <a:t>Η κοινωνική διαστρωμάτωση στις σύγχρονες κοινωνίες είναι μια στατική πραγματικότητα. </a:t>
            </a:r>
            <a:r>
              <a:rPr lang="el-GR" sz="1400" dirty="0" smtClean="0"/>
              <a:t>(Σ-Λ)</a:t>
            </a:r>
          </a:p>
          <a:p>
            <a:r>
              <a:rPr lang="el-GR" sz="1400" dirty="0" smtClean="0"/>
              <a:t>Η κοινωνική κινητικότητα εξαρτάται, σε μεγάλο βαθμό, από τις μεταβολές που γίνονται σε μια κοινωνία</a:t>
            </a:r>
            <a:r>
              <a:rPr lang="el-GR" sz="1400" dirty="0" smtClean="0"/>
              <a:t>.(Σ-Λ)</a:t>
            </a:r>
          </a:p>
          <a:p>
            <a:r>
              <a:rPr lang="el-GR" sz="1400" dirty="0" smtClean="0"/>
              <a:t>Κοινωνική κινητικότητα, σχεδόν δεν υπήρχε στο δουλοκτητικό σύστημα </a:t>
            </a:r>
            <a:r>
              <a:rPr lang="el-GR" sz="1400" dirty="0" smtClean="0"/>
              <a:t>(Σ-Λ)</a:t>
            </a:r>
          </a:p>
          <a:p>
            <a:r>
              <a:rPr lang="el-GR" sz="1400" dirty="0" smtClean="0"/>
              <a:t>η </a:t>
            </a:r>
            <a:r>
              <a:rPr lang="el-GR" sz="1400" dirty="0" smtClean="0"/>
              <a:t>κοινωνική τροχιά: α αφορά την κοινωνική κινητικότητα ενός ανθρώπου σε σχέση με τους γονείς του. Β είναι ένα χρήσιμο εργαλείο για τους κοινωνικούς επιστήμονες, γ αφορά τη </a:t>
            </a:r>
            <a:r>
              <a:rPr lang="el-GR" sz="1400" dirty="0" err="1" smtClean="0"/>
              <a:t>διαγενεακή</a:t>
            </a:r>
            <a:r>
              <a:rPr lang="el-GR" sz="1400" dirty="0" smtClean="0"/>
              <a:t> κινητικότητα, δ περιλαμβάνει τις θέσεις ενός ατόμου όταν έχει καθοδική κινητικότητα</a:t>
            </a:r>
            <a:r>
              <a:rPr lang="el-GR" sz="1400" dirty="0" smtClean="0"/>
              <a:t>.</a:t>
            </a:r>
          </a:p>
          <a:p>
            <a:r>
              <a:rPr lang="el-GR" sz="1400" dirty="0" err="1" smtClean="0"/>
              <a:t>ενδογενεακή</a:t>
            </a:r>
            <a:r>
              <a:rPr lang="el-GR" sz="1400" dirty="0" smtClean="0"/>
              <a:t> </a:t>
            </a:r>
            <a:r>
              <a:rPr lang="el-GR" sz="1400" dirty="0" smtClean="0"/>
              <a:t>είναι η κινητικότητα που γίνεται στη διάρκεια της ζωής ενός ανθρώπου (μέσα στην ίδια γενιά</a:t>
            </a:r>
            <a:r>
              <a:rPr lang="el-GR" sz="1400" dirty="0" smtClean="0"/>
              <a:t>) (Σ-Λ)</a:t>
            </a:r>
          </a:p>
          <a:p>
            <a:r>
              <a:rPr lang="el-GR" sz="1400" dirty="0" smtClean="0"/>
              <a:t> </a:t>
            </a:r>
            <a:r>
              <a:rPr lang="el-GR" sz="1400" dirty="0" smtClean="0"/>
              <a:t>Να εξηγήσετε με δύο παραδείγματα τι σημαίνει η πρόταση: «η κοινωνική κινητικότητα εξαρτάται, σε μεγάλο βαθμό, από τις μεταβολές που γίνονται σε μια κοινωνία». </a:t>
            </a:r>
          </a:p>
          <a:p>
            <a:r>
              <a:rPr lang="el-GR" sz="1400" dirty="0" smtClean="0"/>
              <a:t>Να </a:t>
            </a:r>
            <a:r>
              <a:rPr lang="el-GR" sz="1400" dirty="0" smtClean="0"/>
              <a:t>δώσετε τον ορισμό της κοινωνικής κινητικότητας και να περιγράψετε το </a:t>
            </a:r>
            <a:r>
              <a:rPr lang="el-GR" sz="1400" dirty="0" err="1" smtClean="0"/>
              <a:t>καστικό</a:t>
            </a:r>
            <a:r>
              <a:rPr lang="el-GR" sz="1400" dirty="0" smtClean="0"/>
              <a:t> σύστημα των Ινδιών </a:t>
            </a:r>
          </a:p>
          <a:p>
            <a:r>
              <a:rPr lang="el-GR" sz="1400" smtClean="0"/>
              <a:t>Σε </a:t>
            </a:r>
            <a:r>
              <a:rPr lang="el-GR" sz="1400" dirty="0" smtClean="0"/>
              <a:t>ποιες κατηγορίες διακρίνεται η κοινωνική κινητικότητα με κριτήριο τον χρόνο </a:t>
            </a:r>
            <a:r>
              <a:rPr lang="el-GR" sz="1400" dirty="0" smtClean="0"/>
              <a:t>;Τι </a:t>
            </a:r>
            <a:r>
              <a:rPr lang="el-GR" sz="1400" dirty="0" smtClean="0"/>
              <a:t>είναι η κοινωνική τροχιά και ποια από τις παραπάνω κατηγορίες κινητικότητας </a:t>
            </a:r>
            <a:r>
              <a:rPr lang="el-GR" sz="1400" dirty="0" smtClean="0"/>
              <a:t>αφορά;</a:t>
            </a:r>
            <a:endParaRPr lang="el-GR" sz="1400" dirty="0" smtClean="0"/>
          </a:p>
          <a:p>
            <a:endParaRPr lang="el-GR" sz="1400" dirty="0" smtClean="0"/>
          </a:p>
          <a:p>
            <a:endParaRPr lang="el-GR" sz="1400" dirty="0" smtClean="0"/>
          </a:p>
          <a:p>
            <a:endParaRPr lang="el-GR" sz="1400" dirty="0" smtClean="0"/>
          </a:p>
          <a:p>
            <a:endParaRPr lang="el-G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Κοινωνική κινητικότητα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dirty="0" smtClean="0"/>
              <a:t>Η μετακίνηση </a:t>
            </a:r>
            <a:r>
              <a:rPr lang="el-GR" b="1" dirty="0"/>
              <a:t>των </a:t>
            </a:r>
            <a:r>
              <a:rPr lang="el-GR" b="1" dirty="0" smtClean="0"/>
              <a:t>ανθρώπων από </a:t>
            </a:r>
            <a:r>
              <a:rPr lang="el-GR" b="1" dirty="0"/>
              <a:t>μια κοινωνική τάξη </a:t>
            </a:r>
            <a:r>
              <a:rPr lang="el-GR" b="1" dirty="0" smtClean="0"/>
              <a:t>/ </a:t>
            </a:r>
            <a:r>
              <a:rPr lang="el-GR" b="1" dirty="0"/>
              <a:t>στρώμα </a:t>
            </a:r>
            <a:r>
              <a:rPr lang="el-GR" b="1" dirty="0" smtClean="0"/>
              <a:t>/θέση σε </a:t>
            </a:r>
            <a:r>
              <a:rPr lang="el-GR" b="1" dirty="0"/>
              <a:t>άλλη κοινωνική τάξη /</a:t>
            </a:r>
            <a:r>
              <a:rPr lang="el-GR" b="1" dirty="0" smtClean="0"/>
              <a:t> στρώμα ή θέση </a:t>
            </a:r>
            <a:endParaRPr lang="el-GR" b="1" dirty="0"/>
          </a:p>
        </p:txBody>
      </p:sp>
      <p:pic>
        <p:nvPicPr>
          <p:cNvPr id="5" name="4 - Θέση περιεχομένου" descr="etiarei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4343400" cy="32575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Πιτιρίμ </a:t>
            </a:r>
            <a:r>
              <a:rPr lang="el-GR" sz="2400" dirty="0" err="1" smtClean="0"/>
              <a:t>Αλεξάντροβιτς</a:t>
            </a:r>
            <a:r>
              <a:rPr lang="el-GR" sz="2400" dirty="0" smtClean="0"/>
              <a:t> </a:t>
            </a:r>
            <a:r>
              <a:rPr lang="el-GR" sz="2400" dirty="0" err="1" smtClean="0"/>
              <a:t>Σορόκιν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(1889-1968)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419100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600" b="1" dirty="0" err="1" smtClean="0"/>
              <a:t>Ρωσοαμερικανός</a:t>
            </a:r>
            <a:r>
              <a:rPr lang="el-GR" sz="1600" b="1" dirty="0" smtClean="0"/>
              <a:t> κοινωνιολόγος.</a:t>
            </a:r>
            <a:r>
              <a:rPr lang="en-US" sz="1600" b="1" dirty="0" smtClean="0"/>
              <a:t>  </a:t>
            </a:r>
            <a:r>
              <a:rPr lang="el-GR" sz="1600" b="1" dirty="0" smtClean="0"/>
              <a:t>Εγκατέλειψε </a:t>
            </a:r>
            <a:r>
              <a:rPr lang="el-GR" sz="1600" b="1" dirty="0" smtClean="0"/>
              <a:t>τη Ρωσία το 1923 </a:t>
            </a:r>
            <a:r>
              <a:rPr lang="el-GR" sz="1600" b="1" dirty="0" smtClean="0"/>
              <a:t>καθώς </a:t>
            </a:r>
            <a:r>
              <a:rPr lang="el-GR" sz="1600" b="1" dirty="0" smtClean="0"/>
              <a:t>ήρθε σε σύγκρουση με το </a:t>
            </a:r>
            <a:r>
              <a:rPr lang="el-GR" sz="1600" b="1" dirty="0" smtClean="0"/>
              <a:t>καθεστώς </a:t>
            </a:r>
            <a:r>
              <a:rPr lang="el-GR" sz="1600" b="1" dirty="0" smtClean="0"/>
              <a:t>των μπολσεβίκων (ο </a:t>
            </a:r>
            <a:r>
              <a:rPr lang="el-GR" sz="1600" b="1" dirty="0" err="1" smtClean="0"/>
              <a:t>Σορόκιν</a:t>
            </a:r>
            <a:r>
              <a:rPr lang="el-GR" sz="1600" b="1" dirty="0" smtClean="0"/>
              <a:t> ήτα</a:t>
            </a:r>
            <a:r>
              <a:rPr lang="en-US" sz="1600" b="1" dirty="0" smtClean="0"/>
              <a:t>n </a:t>
            </a:r>
            <a:r>
              <a:rPr lang="el-GR" sz="1600" b="1" dirty="0" smtClean="0"/>
              <a:t>γραμματέας </a:t>
            </a:r>
            <a:r>
              <a:rPr lang="el-GR" sz="1600" b="1" dirty="0" smtClean="0"/>
              <a:t>του </a:t>
            </a:r>
            <a:r>
              <a:rPr lang="el-GR" sz="1600" b="1" dirty="0" err="1" smtClean="0"/>
              <a:t>Κερένσκυ</a:t>
            </a:r>
            <a:r>
              <a:rPr lang="el-GR" sz="1600" b="1" dirty="0" smtClean="0"/>
              <a:t>). Στις Η.Π.Α. έγινε </a:t>
            </a:r>
            <a:r>
              <a:rPr lang="el-GR" sz="1600" b="1" dirty="0" smtClean="0"/>
              <a:t>καθηγητής</a:t>
            </a:r>
            <a:r>
              <a:rPr lang="en-US" sz="1600" b="1" dirty="0" smtClean="0"/>
              <a:t> </a:t>
            </a:r>
            <a:r>
              <a:rPr lang="el-GR" sz="1600" b="1" dirty="0" smtClean="0"/>
              <a:t>στο </a:t>
            </a:r>
            <a:r>
              <a:rPr lang="el-GR" sz="1600" b="1" dirty="0" smtClean="0"/>
              <a:t>Χάρβαρντ. Διατύπωσε τη </a:t>
            </a:r>
            <a:r>
              <a:rPr lang="el-GR" sz="1600" b="1" dirty="0" smtClean="0"/>
              <a:t>θεωρία </a:t>
            </a:r>
            <a:r>
              <a:rPr lang="el-GR" sz="1600" b="1" dirty="0" smtClean="0"/>
              <a:t>της κοινωνικής </a:t>
            </a:r>
            <a:r>
              <a:rPr lang="el-GR" sz="1600" b="1" dirty="0" smtClean="0"/>
              <a:t>κινητικότητας </a:t>
            </a:r>
            <a:r>
              <a:rPr lang="el-GR" sz="1600" b="1" dirty="0" smtClean="0"/>
              <a:t>(1927).</a:t>
            </a:r>
          </a:p>
          <a:p>
            <a:pPr>
              <a:buNone/>
            </a:pPr>
            <a:r>
              <a:rPr lang="el-GR" sz="1600" b="1" dirty="0" smtClean="0"/>
              <a:t>Η θεωρία του </a:t>
            </a:r>
            <a:r>
              <a:rPr lang="el-GR" sz="1600" b="1" dirty="0" err="1" smtClean="0"/>
              <a:t>Σορόκιν</a:t>
            </a:r>
            <a:r>
              <a:rPr lang="el-GR" sz="1600" b="1" dirty="0" smtClean="0"/>
              <a:t> ήταν </a:t>
            </a:r>
            <a:r>
              <a:rPr lang="el-GR" sz="1600" b="1" dirty="0" smtClean="0"/>
              <a:t>μια</a:t>
            </a:r>
            <a:r>
              <a:rPr lang="en-US" sz="1600" b="1" dirty="0" smtClean="0"/>
              <a:t> </a:t>
            </a:r>
            <a:r>
              <a:rPr lang="el-GR" sz="1600" b="1" dirty="0" smtClean="0"/>
              <a:t>αισιόδοξη </a:t>
            </a:r>
            <a:r>
              <a:rPr lang="el-GR" sz="1600" b="1" dirty="0" smtClean="0"/>
              <a:t>νότα για τον </a:t>
            </a:r>
            <a:r>
              <a:rPr lang="el-GR" sz="1600" b="1" dirty="0" smtClean="0"/>
              <a:t>καπιταλισμό </a:t>
            </a:r>
            <a:r>
              <a:rPr lang="el-GR" sz="1600" b="1" dirty="0" smtClean="0"/>
              <a:t>της εποχής του, ο οποίος </a:t>
            </a:r>
            <a:r>
              <a:rPr lang="el-GR" sz="1600" b="1" dirty="0" smtClean="0"/>
              <a:t>γνώριζε </a:t>
            </a:r>
            <a:r>
              <a:rPr lang="el-GR" sz="1600" b="1" dirty="0" smtClean="0"/>
              <a:t>την μεγάλη κρίση του 1929.</a:t>
            </a:r>
          </a:p>
          <a:p>
            <a:pPr>
              <a:buNone/>
            </a:pPr>
            <a:r>
              <a:rPr lang="el-GR" sz="1600" b="1" i="1" dirty="0" smtClean="0"/>
              <a:t>«Παρά τα προβλήματά του» </a:t>
            </a:r>
            <a:r>
              <a:rPr lang="el-GR" sz="1600" b="1" i="1" dirty="0" smtClean="0"/>
              <a:t>έλεγε</a:t>
            </a:r>
            <a:r>
              <a:rPr lang="en-US" sz="1600" b="1" i="1" dirty="0" smtClean="0"/>
              <a:t> </a:t>
            </a:r>
            <a:r>
              <a:rPr lang="el-GR" sz="1600" b="1" dirty="0" smtClean="0"/>
              <a:t>ο </a:t>
            </a:r>
            <a:r>
              <a:rPr lang="el-GR" sz="1600" b="1" dirty="0" err="1" smtClean="0"/>
              <a:t>Σορόκιν</a:t>
            </a:r>
            <a:r>
              <a:rPr lang="el-GR" sz="1600" b="1" dirty="0" smtClean="0"/>
              <a:t> </a:t>
            </a:r>
            <a:r>
              <a:rPr lang="el-GR" sz="1600" b="1" i="1" dirty="0" smtClean="0"/>
              <a:t>«ο καπιταλισμός δίνει </a:t>
            </a:r>
            <a:r>
              <a:rPr lang="el-GR" sz="1600" b="1" i="1" dirty="0" smtClean="0"/>
              <a:t>τη</a:t>
            </a:r>
            <a:r>
              <a:rPr lang="en-US" sz="1600" b="1" i="1" dirty="0" smtClean="0"/>
              <a:t> </a:t>
            </a:r>
            <a:r>
              <a:rPr lang="el-GR" sz="1600" b="1" i="1" dirty="0" smtClean="0"/>
              <a:t>δυνατότητα </a:t>
            </a:r>
            <a:r>
              <a:rPr lang="el-GR" sz="1600" b="1" i="1" dirty="0" smtClean="0"/>
              <a:t>στον φτωχό να </a:t>
            </a:r>
            <a:r>
              <a:rPr lang="el-GR" sz="1600" b="1" i="1" dirty="0" smtClean="0"/>
              <a:t>γίνει</a:t>
            </a:r>
            <a:r>
              <a:rPr lang="en-US" sz="1600" b="1" i="1" dirty="0" smtClean="0"/>
              <a:t> </a:t>
            </a:r>
            <a:r>
              <a:rPr lang="el-GR" sz="1600" b="1" i="1" dirty="0" smtClean="0"/>
              <a:t>πλούσιος</a:t>
            </a:r>
            <a:r>
              <a:rPr lang="el-GR" sz="1600" b="1" i="1" dirty="0" smtClean="0"/>
              <a:t>. Ο πλούσιος, αν δεν </a:t>
            </a:r>
            <a:r>
              <a:rPr lang="el-GR" sz="1600" b="1" i="1" dirty="0" smtClean="0"/>
              <a:t>προσέξει</a:t>
            </a:r>
            <a:r>
              <a:rPr lang="el-GR" sz="1600" b="1" i="1" dirty="0" smtClean="0"/>
              <a:t>, μπορεί να γίνει φτωχός». </a:t>
            </a:r>
            <a:endParaRPr lang="en-US" sz="1600" b="1" i="1" dirty="0" smtClean="0"/>
          </a:p>
          <a:p>
            <a:pPr>
              <a:buNone/>
            </a:pPr>
            <a:r>
              <a:rPr lang="el-GR" sz="1600" b="1" i="1" dirty="0" smtClean="0"/>
              <a:t>Με</a:t>
            </a:r>
            <a:r>
              <a:rPr lang="el-GR" sz="1600" b="1" dirty="0" smtClean="0"/>
              <a:t>τά </a:t>
            </a:r>
            <a:r>
              <a:rPr lang="el-GR" sz="1600" b="1" dirty="0" smtClean="0"/>
              <a:t>τον Β´ Παγκόσμιο Πόλεμο, </a:t>
            </a:r>
            <a:r>
              <a:rPr lang="el-GR" sz="1600" b="1" dirty="0" smtClean="0"/>
              <a:t>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οικονομική </a:t>
            </a:r>
            <a:r>
              <a:rPr lang="el-GR" sz="1600" b="1" dirty="0" smtClean="0"/>
              <a:t>ανάπτυξη έδωσε </a:t>
            </a:r>
            <a:r>
              <a:rPr lang="el-GR" sz="1600" b="1" dirty="0" smtClean="0"/>
              <a:t>ευκαιρίες </a:t>
            </a:r>
            <a:r>
              <a:rPr lang="el-GR" sz="1600" b="1" dirty="0" smtClean="0"/>
              <a:t>κοινωνικής </a:t>
            </a:r>
            <a:r>
              <a:rPr lang="el-GR" sz="1600" b="1" dirty="0" smtClean="0"/>
              <a:t>κινητικότητας</a:t>
            </a:r>
            <a:r>
              <a:rPr lang="en-US" sz="1600" b="1" dirty="0" smtClean="0"/>
              <a:t> </a:t>
            </a:r>
            <a:r>
              <a:rPr lang="el-GR" sz="1600" b="1" dirty="0" smtClean="0"/>
              <a:t>στους </a:t>
            </a:r>
            <a:r>
              <a:rPr lang="el-GR" sz="1600" b="1" dirty="0" smtClean="0"/>
              <a:t>ανθρώπους (από τα </a:t>
            </a:r>
            <a:r>
              <a:rPr lang="el-GR" sz="1600" b="1" dirty="0" smtClean="0"/>
              <a:t>φτωχότερα </a:t>
            </a:r>
            <a:r>
              <a:rPr lang="el-GR" sz="1600" b="1" dirty="0" smtClean="0"/>
              <a:t>στρώματα να ανέβουν </a:t>
            </a:r>
            <a:r>
              <a:rPr lang="el-GR" sz="1600" b="1" dirty="0" smtClean="0"/>
              <a:t>στα</a:t>
            </a:r>
            <a:r>
              <a:rPr lang="en-US" sz="1600" b="1" dirty="0" smtClean="0"/>
              <a:t> </a:t>
            </a:r>
            <a:r>
              <a:rPr lang="el-GR" sz="1600" b="1" dirty="0" smtClean="0"/>
              <a:t>μεσαία</a:t>
            </a:r>
            <a:r>
              <a:rPr lang="el-GR" sz="1600" b="1" dirty="0" smtClean="0"/>
              <a:t>). Όχημα αυτής της </a:t>
            </a:r>
            <a:r>
              <a:rPr lang="el-GR" sz="1600" b="1" dirty="0" smtClean="0"/>
              <a:t>κινητικότητας </a:t>
            </a:r>
            <a:r>
              <a:rPr lang="el-GR" sz="1600" b="1" dirty="0" smtClean="0"/>
              <a:t>ήταν η εκπαίδευση και </a:t>
            </a:r>
            <a:r>
              <a:rPr lang="el-GR" sz="1600" b="1" dirty="0" smtClean="0"/>
              <a:t>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επιχειρηματικότητα</a:t>
            </a:r>
            <a:r>
              <a:rPr lang="el-GR" sz="1200" b="1" dirty="0" smtClean="0"/>
              <a:t>.</a:t>
            </a:r>
            <a:endParaRPr lang="el-GR" sz="1200" b="1" dirty="0" smtClean="0"/>
          </a:p>
        </p:txBody>
      </p:sp>
      <p:pic>
        <p:nvPicPr>
          <p:cNvPr id="8" name="7 - Θέση περιεχομένου" descr="sorokin_about_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3168352" cy="38366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Εμφανίζεται συχνά στην καπιταλιστική κοινωνία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prog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120680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Κοινωνίες χωρίς κοινωνική κινητικότητα 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ΚΛΕΙΣΤΕΣ</a:t>
            </a:r>
          </a:p>
          <a:p>
            <a:r>
              <a:rPr lang="el-GR" dirty="0" smtClean="0"/>
              <a:t>Δουλοκτητικές κοινωνίες</a:t>
            </a:r>
          </a:p>
          <a:p>
            <a:r>
              <a:rPr lang="el-GR" dirty="0" smtClean="0"/>
              <a:t>Φεουδαρχική κοινωνία</a:t>
            </a:r>
          </a:p>
          <a:p>
            <a:r>
              <a:rPr lang="el-GR" dirty="0" err="1" smtClean="0"/>
              <a:t>Καστικό</a:t>
            </a:r>
            <a:r>
              <a:rPr lang="el-GR" dirty="0" smtClean="0"/>
              <a:t> σύστημα Ινδιών</a:t>
            </a:r>
            <a:endParaRPr lang="el-GR" dirty="0"/>
          </a:p>
        </p:txBody>
      </p:sp>
      <p:pic>
        <p:nvPicPr>
          <p:cNvPr id="5" name="4 - Εικόνα" descr="img7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852936"/>
            <a:ext cx="6350000" cy="2696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Ινδία : </a:t>
            </a:r>
            <a:r>
              <a:rPr lang="el-GR" dirty="0" err="1" smtClean="0"/>
              <a:t>καστικό</a:t>
            </a:r>
            <a:r>
              <a:rPr lang="el-GR" dirty="0" smtClean="0"/>
              <a:t> σύστημα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Αυστηρή /κλειστή κοινωνική διαστρωμάτωση (κάστες)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Ένταξη του ατόμου με τη γέννηση - απαγόρευση μετακίνησης / γάμου σε διαφορετική κάστα</a:t>
            </a:r>
          </a:p>
          <a:p>
            <a:pPr>
              <a:buNone/>
            </a:pPr>
            <a:r>
              <a:rPr lang="el-GR" dirty="0" smtClean="0"/>
              <a:t>   Θρησκευτικό σύστημα (ινδουισμός)- θεωρήθηκε το ιδεωδέστερο σύστημα υποταγής που γνώρισε η ανθρωπότητα.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4 - Θέση περιεχομένου" descr="slide_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4824"/>
            <a:ext cx="4343400" cy="38164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Θέση περιεχομένου" descr="india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124744"/>
            <a:ext cx="3010774" cy="3240360"/>
          </a:xfrm>
        </p:spPr>
      </p:pic>
      <p:pic>
        <p:nvPicPr>
          <p:cNvPr id="8" name="7 - Εικόνα" descr="copy_of_india_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77072"/>
            <a:ext cx="2088232" cy="2592288"/>
          </a:xfrm>
          <a:prstGeom prst="rect">
            <a:avLst/>
          </a:prstGeom>
        </p:spPr>
      </p:pic>
      <p:pic>
        <p:nvPicPr>
          <p:cNvPr id="11" name="10 - Εικόνα" descr="4-2-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Η κοινωνική κινητικότητα </a:t>
            </a:r>
            <a:r>
              <a:rPr lang="el-GR" sz="2400" b="1" dirty="0" smtClean="0"/>
              <a:t>εξαρτάται από</a:t>
            </a:r>
            <a:r>
              <a:rPr lang="el-GR" sz="2400" b="1" dirty="0"/>
              <a:t/>
            </a:r>
            <a:br>
              <a:rPr lang="el-GR" sz="2400" b="1" dirty="0"/>
            </a:br>
            <a:r>
              <a:rPr lang="el-GR" sz="2400" b="1" dirty="0"/>
              <a:t>τις μεταβολές που γίνονται σε μια κοινωνία.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b="1" dirty="0"/>
              <a:t>Μετά τον Β´ </a:t>
            </a:r>
            <a:r>
              <a:rPr lang="el-GR" sz="2800" b="1" dirty="0" smtClean="0"/>
              <a:t>Παγκόσμιο Πόλεμο </a:t>
            </a:r>
            <a:r>
              <a:rPr lang="el-GR" sz="2800" dirty="0" smtClean="0"/>
              <a:t>στις </a:t>
            </a:r>
            <a:r>
              <a:rPr lang="el-GR" sz="2800" i="1" dirty="0" smtClean="0"/>
              <a:t>αναπτυγμένες κοινωνίες </a:t>
            </a:r>
            <a:r>
              <a:rPr lang="el-GR" sz="2800" dirty="0" smtClean="0"/>
              <a:t>παρατηρείται κοινωνική κινητικότητα λόγω:</a:t>
            </a:r>
          </a:p>
          <a:p>
            <a:r>
              <a:rPr lang="el-GR" sz="2800" dirty="0" smtClean="0"/>
              <a:t>Της </a:t>
            </a:r>
            <a:r>
              <a:rPr lang="el-GR" sz="2800" b="1" dirty="0" smtClean="0"/>
              <a:t>ανάπτυξης </a:t>
            </a:r>
            <a:r>
              <a:rPr lang="el-GR" sz="2800" dirty="0" smtClean="0"/>
              <a:t>του </a:t>
            </a:r>
            <a:r>
              <a:rPr lang="el-GR" sz="2800" b="1" dirty="0" smtClean="0"/>
              <a:t>δευτερογενούς και τριτογενούς τομέα</a:t>
            </a:r>
          </a:p>
          <a:p>
            <a:r>
              <a:rPr lang="el-GR" sz="2800" dirty="0" smtClean="0"/>
              <a:t>Της </a:t>
            </a:r>
            <a:r>
              <a:rPr lang="el-GR" sz="2800" b="1" dirty="0" smtClean="0"/>
              <a:t>συρρίκνωσης </a:t>
            </a:r>
            <a:r>
              <a:rPr lang="el-GR" sz="2800" dirty="0" smtClean="0"/>
              <a:t>του </a:t>
            </a:r>
            <a:r>
              <a:rPr lang="el-GR" sz="2800" b="1" dirty="0" smtClean="0"/>
              <a:t>αγροτικού τομέα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Της </a:t>
            </a:r>
            <a:r>
              <a:rPr lang="el-GR" sz="2800" b="1" dirty="0" smtClean="0"/>
              <a:t>διεύρυνσης</a:t>
            </a:r>
            <a:r>
              <a:rPr lang="el-GR" sz="2800" dirty="0" smtClean="0"/>
              <a:t> της </a:t>
            </a:r>
            <a:r>
              <a:rPr lang="el-GR" sz="2800" b="1" dirty="0" smtClean="0"/>
              <a:t>εκπαίδευσης</a:t>
            </a:r>
            <a:endParaRPr lang="el-GR" sz="2800" b="1" dirty="0"/>
          </a:p>
        </p:txBody>
      </p:sp>
      <p:pic>
        <p:nvPicPr>
          <p:cNvPr id="5" name="4 - Θέση περιεχομένου" descr="images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2619375" cy="1743075"/>
          </a:xfrm>
        </p:spPr>
      </p:pic>
      <p:pic>
        <p:nvPicPr>
          <p:cNvPr id="6" name="5 - Εικόνα" descr="euROGR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448630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Μορφές κινητικότητας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 κριτήριο την κατεύθυνση</a:t>
            </a:r>
            <a:endParaRPr lang="el-GR" sz="2400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Με κριτήριο το χρόνο</a:t>
            </a:r>
            <a:endParaRPr lang="el-GR" sz="24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l-GR" sz="4800" dirty="0" smtClean="0"/>
              <a:t>Ανοδική </a:t>
            </a:r>
          </a:p>
          <a:p>
            <a:r>
              <a:rPr lang="el-GR" sz="4800" dirty="0" smtClean="0"/>
              <a:t>Καθοδική</a:t>
            </a:r>
          </a:p>
          <a:p>
            <a:r>
              <a:rPr lang="el-GR" sz="4800" dirty="0" smtClean="0"/>
              <a:t>οριζόντια</a:t>
            </a:r>
          </a:p>
          <a:p>
            <a:endParaRPr lang="el-GR" sz="48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sz="4800" dirty="0" err="1" smtClean="0"/>
              <a:t>Ενδογενεακή</a:t>
            </a:r>
            <a:endParaRPr lang="el-GR" sz="4800" dirty="0" smtClean="0"/>
          </a:p>
          <a:p>
            <a:r>
              <a:rPr lang="el-GR" sz="4800" dirty="0" err="1" smtClean="0"/>
              <a:t>Διαγενεακή</a:t>
            </a:r>
            <a:endParaRPr lang="el-GR" sz="4800" dirty="0" smtClean="0"/>
          </a:p>
          <a:p>
            <a:endParaRPr lang="el-GR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767</Words>
  <Application>Microsoft Office PowerPoint</Application>
  <PresentationFormat>Προβολή στην οθόνη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Διαστημικό</vt:lpstr>
      <vt:lpstr>Κοινωνική κινητικότητα </vt:lpstr>
      <vt:lpstr>Κοινωνική κινητικότητα</vt:lpstr>
      <vt:lpstr>Πιτιρίμ Αλεξάντροβιτς Σορόκιν (1889-1968)</vt:lpstr>
      <vt:lpstr>Εμφανίζεται συχνά στην καπιταλιστική κοινωνία </vt:lpstr>
      <vt:lpstr>Κοινωνίες χωρίς κοινωνική κινητικότητα </vt:lpstr>
      <vt:lpstr>Ινδία : καστικό σύστημα</vt:lpstr>
      <vt:lpstr>Διαφάνεια 7</vt:lpstr>
      <vt:lpstr>Η κοινωνική κινητικότητα εξαρτάται από τις μεταβολές που γίνονται σε μια κοινωνία.</vt:lpstr>
      <vt:lpstr>Μορφές κινητικότητας</vt:lpstr>
      <vt:lpstr>Κοινωνική τροχιά </vt:lpstr>
      <vt:lpstr> Βίνσεντ Βαν Γκογκ, Οι πατατοφάγοι, 1885, Μουσείο Βαν Γκογκ, Άμστερνταμ. </vt:lpstr>
      <vt:lpstr>ερωτήσεισ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Κοινωνική κινητικότητα </dc:title>
  <dc:creator>user</dc:creator>
  <cp:lastModifiedBy>user</cp:lastModifiedBy>
  <cp:revision>14</cp:revision>
  <dcterms:created xsi:type="dcterms:W3CDTF">2015-01-12T21:32:38Z</dcterms:created>
  <dcterms:modified xsi:type="dcterms:W3CDTF">2015-01-12T23:35:56Z</dcterms:modified>
</cp:coreProperties>
</file>