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CDC76575-3A0C-494D-B20B-A719FD1DE3C3}" type="datetimeFigureOut">
              <a:rPr lang="el-GR" smtClean="0"/>
              <a:t>8/3/2015</a:t>
            </a:fld>
            <a:endParaRPr lang="el-GR" dirty="0"/>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ABD006-9530-4EFD-A8C3-6522A9460C8C}" type="slidenum">
              <a:rPr lang="el-GR" smtClean="0"/>
              <a:t>‹#›</a:t>
            </a:fld>
            <a:endParaRPr lang="el-GR" dirty="0"/>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EEABD006-9530-4EFD-A8C3-6522A9460C8C}" type="slidenum">
              <a:rPr lang="el-GR" smtClean="0"/>
              <a:t>‹#›</a:t>
            </a:fld>
            <a:endParaRPr lang="el-GR"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EEABD006-9530-4EFD-A8C3-6522A9460C8C}" type="slidenum">
              <a:rPr lang="el-GR" smtClean="0"/>
              <a:t>‹#›</a:t>
            </a:fld>
            <a:endParaRPr lang="el-GR"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EEABD006-9530-4EFD-A8C3-6522A9460C8C}" type="slidenum">
              <a:rPr lang="el-GR" smtClean="0"/>
              <a:t>‹#›</a:t>
            </a:fld>
            <a:endParaRPr lang="el-GR"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CDC76575-3A0C-494D-B20B-A719FD1DE3C3}" type="datetimeFigureOut">
              <a:rPr lang="el-GR" smtClean="0"/>
              <a:t>8/3/2015</a:t>
            </a:fld>
            <a:endParaRPr lang="el-GR" dirty="0"/>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ABD006-9530-4EFD-A8C3-6522A9460C8C}" type="slidenum">
              <a:rPr lang="el-GR" smtClean="0"/>
              <a:t>‹#›</a:t>
            </a:fld>
            <a:endParaRPr lang="el-GR" dirty="0"/>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EEABD006-9530-4EFD-A8C3-6522A9460C8C}" type="slidenum">
              <a:rPr lang="el-GR" smtClean="0"/>
              <a:t>‹#›</a:t>
            </a:fld>
            <a:endParaRPr lang="el-GR" dirty="0"/>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EEABD006-9530-4EFD-A8C3-6522A9460C8C}" type="slidenum">
              <a:rPr lang="el-GR" smtClean="0"/>
              <a:t>‹#›</a:t>
            </a:fld>
            <a:endParaRPr lang="el-GR"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EEABD006-9530-4EFD-A8C3-6522A9460C8C}" type="slidenum">
              <a:rPr lang="el-GR" smtClean="0"/>
              <a:t>‹#›</a:t>
            </a:fld>
            <a:endParaRPr lang="el-GR" dirty="0"/>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DC76575-3A0C-494D-B20B-A719FD1DE3C3}" type="datetimeFigureOut">
              <a:rPr lang="el-GR" smtClean="0"/>
              <a:t>8/3/2015</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EEABD006-9530-4EFD-A8C3-6522A9460C8C}" type="slidenum">
              <a:rPr lang="el-GR" smtClean="0"/>
              <a:t>‹#›</a:t>
            </a:fld>
            <a:endParaRPr lang="el-GR"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CDC76575-3A0C-494D-B20B-A719FD1DE3C3}" type="datetimeFigureOut">
              <a:rPr lang="el-GR" smtClean="0"/>
              <a:t>8/3/2015</a:t>
            </a:fld>
            <a:endParaRPr lang="el-GR" dirty="0"/>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ABD006-9530-4EFD-A8C3-6522A9460C8C}" type="slidenum">
              <a:rPr lang="el-GR" smtClean="0"/>
              <a:t>‹#›</a:t>
            </a:fld>
            <a:endParaRPr lang="el-GR" dirty="0"/>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CDC76575-3A0C-494D-B20B-A719FD1DE3C3}" type="datetimeFigureOut">
              <a:rPr lang="el-GR" smtClean="0"/>
              <a:t>8/3/2015</a:t>
            </a:fld>
            <a:endParaRPr lang="el-GR" dirty="0"/>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ABD006-9530-4EFD-A8C3-6522A9460C8C}" type="slidenum">
              <a:rPr lang="el-GR" smtClean="0"/>
              <a:t>‹#›</a:t>
            </a:fld>
            <a:endParaRPr lang="el-GR" dirty="0"/>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dirty="0"/>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DC76575-3A0C-494D-B20B-A719FD1DE3C3}" type="datetimeFigureOut">
              <a:rPr lang="el-GR" smtClean="0"/>
              <a:t>8/3/2015</a:t>
            </a:fld>
            <a:endParaRPr lang="el-GR" dirty="0"/>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EABD006-9530-4EFD-A8C3-6522A9460C8C}" type="slidenum">
              <a:rPr lang="el-GR" smtClean="0"/>
              <a:t>‹#›</a:t>
            </a:fld>
            <a:endParaRPr lang="el-GR" dirty="0"/>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0460411_563812490390117_330656443201627810_n.jpg"/>
          <p:cNvPicPr>
            <a:picLocks noChangeAspect="1"/>
          </p:cNvPicPr>
          <p:nvPr/>
        </p:nvPicPr>
        <p:blipFill>
          <a:blip r:embed="rId2" cstate="print"/>
          <a:stretch>
            <a:fillRect/>
          </a:stretch>
        </p:blipFill>
        <p:spPr>
          <a:xfrm>
            <a:off x="251520" y="428625"/>
            <a:ext cx="8568952" cy="6000750"/>
          </a:xfrm>
          <a:prstGeom prst="rect">
            <a:avLst/>
          </a:prstGeom>
        </p:spPr>
      </p:pic>
      <p:sp>
        <p:nvSpPr>
          <p:cNvPr id="2" name="1 - Τίτλος"/>
          <p:cNvSpPr>
            <a:spLocks noGrp="1"/>
          </p:cNvSpPr>
          <p:nvPr>
            <p:ph type="ctrTitle"/>
          </p:nvPr>
        </p:nvSpPr>
        <p:spPr>
          <a:xfrm>
            <a:off x="685800" y="548681"/>
            <a:ext cx="7772400" cy="1728191"/>
          </a:xfrm>
        </p:spPr>
        <p:txBody>
          <a:bodyPr/>
          <a:lstStyle/>
          <a:p>
            <a:r>
              <a:rPr lang="el-GR" b="1" i="1" dirty="0" smtClean="0"/>
              <a:t>ΚΟΙΝΟΤΙΣΜΟΣ</a:t>
            </a:r>
            <a:endParaRPr lang="el-GR" b="1" i="1" dirty="0"/>
          </a:p>
        </p:txBody>
      </p:sp>
      <p:sp>
        <p:nvSpPr>
          <p:cNvPr id="3" name="2 - Υπότιτλος"/>
          <p:cNvSpPr>
            <a:spLocks noGrp="1"/>
          </p:cNvSpPr>
          <p:nvPr>
            <p:ph type="subTitle" idx="1"/>
          </p:nvPr>
        </p:nvSpPr>
        <p:spPr/>
        <p:txBody>
          <a:bodyPr>
            <a:normAutofit fontScale="92500" lnSpcReduction="20000"/>
          </a:bodyPr>
          <a:lstStyle/>
          <a:p>
            <a:r>
              <a:rPr lang="el-GR" b="1" dirty="0" smtClean="0"/>
              <a:t>ΒΑΣΙΚΕΣ ΑΡΧΕΣ ΚΟΙΝΩΝΙΚΩΝ ΕΠΙΣΤΗΜΩΝ β λυκείου </a:t>
            </a:r>
          </a:p>
          <a:p>
            <a:r>
              <a:rPr lang="el-GR" b="1" dirty="0" smtClean="0"/>
              <a:t>Κατ. Ανθρωπιστικών επιστημών </a:t>
            </a:r>
          </a:p>
          <a:p>
            <a:pPr algn="l"/>
            <a:r>
              <a:rPr lang="el-GR" sz="2000" dirty="0" smtClean="0"/>
              <a:t>ΑΝΑΣΤΑΣΙΑ ΠΑΤΣΙΟΥ</a:t>
            </a:r>
          </a:p>
          <a:p>
            <a:pPr algn="l"/>
            <a:r>
              <a:rPr lang="el-GR" sz="2000" dirty="0" smtClean="0"/>
              <a:t>ΚΟΙΝΩΝΙΟΛΟΓΟΣ</a:t>
            </a:r>
            <a:endParaRPr lang="el-GR"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κοινοτισμός στην Ευρώπη</a:t>
            </a:r>
            <a:endParaRPr lang="el-GR" dirty="0"/>
          </a:p>
        </p:txBody>
      </p:sp>
      <p:sp>
        <p:nvSpPr>
          <p:cNvPr id="3" name="2 - Θέση περιεχομένου"/>
          <p:cNvSpPr>
            <a:spLocks noGrp="1"/>
          </p:cNvSpPr>
          <p:nvPr>
            <p:ph sz="half" idx="1"/>
          </p:nvPr>
        </p:nvSpPr>
        <p:spPr>
          <a:xfrm>
            <a:off x="539552" y="1556792"/>
            <a:ext cx="4038600" cy="4525963"/>
          </a:xfrm>
        </p:spPr>
        <p:txBody>
          <a:bodyPr/>
          <a:lstStyle/>
          <a:p>
            <a:r>
              <a:rPr lang="el-GR" b="1" dirty="0" smtClean="0"/>
              <a:t>Ριζοσπαστικά κινήματα</a:t>
            </a:r>
          </a:p>
          <a:p>
            <a:r>
              <a:rPr lang="el-GR" dirty="0" smtClean="0"/>
              <a:t>Πολιτική </a:t>
            </a:r>
            <a:r>
              <a:rPr lang="el-GR" b="1" dirty="0" smtClean="0"/>
              <a:t>αυτονομία</a:t>
            </a:r>
          </a:p>
          <a:p>
            <a:r>
              <a:rPr lang="el-GR" b="1" dirty="0" smtClean="0"/>
              <a:t>Αυτοδιαχείριση</a:t>
            </a:r>
          </a:p>
          <a:p>
            <a:r>
              <a:rPr lang="el-GR" b="1" dirty="0" smtClean="0"/>
              <a:t>Παραγωγική κοινοτική αυτάρκεια </a:t>
            </a:r>
            <a:r>
              <a:rPr lang="el-GR" dirty="0" smtClean="0"/>
              <a:t>στη βάση της </a:t>
            </a:r>
            <a:r>
              <a:rPr lang="el-GR" b="1" dirty="0" smtClean="0"/>
              <a:t>κοινοκτημοσύνης</a:t>
            </a:r>
            <a:endParaRPr lang="el-GR" b="1" dirty="0"/>
          </a:p>
        </p:txBody>
      </p:sp>
      <p:pic>
        <p:nvPicPr>
          <p:cNvPr id="5" name="4 - Θέση περιεχομένου" descr="1-sarantakos-c.jpg"/>
          <p:cNvPicPr>
            <a:picLocks noGrp="1" noChangeAspect="1"/>
          </p:cNvPicPr>
          <p:nvPr>
            <p:ph sz="half" idx="2"/>
          </p:nvPr>
        </p:nvPicPr>
        <p:blipFill>
          <a:blip r:embed="rId2" cstate="print"/>
          <a:stretch>
            <a:fillRect/>
          </a:stretch>
        </p:blipFill>
        <p:spPr>
          <a:xfrm>
            <a:off x="4648200" y="2915469"/>
            <a:ext cx="4038600" cy="19875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908720"/>
            <a:ext cx="4038600" cy="5217443"/>
          </a:xfrm>
        </p:spPr>
        <p:txBody>
          <a:bodyPr>
            <a:normAutofit/>
          </a:bodyPr>
          <a:lstStyle/>
          <a:p>
            <a:r>
              <a:rPr lang="el-GR" b="1" dirty="0" smtClean="0"/>
              <a:t>Ομάδες</a:t>
            </a:r>
            <a:r>
              <a:rPr lang="el-GR" dirty="0" smtClean="0"/>
              <a:t> με σαφή χαρακτηριστικά </a:t>
            </a:r>
          </a:p>
          <a:p>
            <a:r>
              <a:rPr lang="el-GR" b="1" dirty="0" smtClean="0"/>
              <a:t>Κοινωνικά</a:t>
            </a:r>
          </a:p>
          <a:p>
            <a:r>
              <a:rPr lang="el-GR" b="1" dirty="0" smtClean="0"/>
              <a:t>Πολιτισμικά</a:t>
            </a:r>
          </a:p>
          <a:p>
            <a:r>
              <a:rPr lang="el-GR" b="1" dirty="0" smtClean="0"/>
              <a:t>Θρησκευτικά </a:t>
            </a:r>
          </a:p>
          <a:p>
            <a:r>
              <a:rPr lang="el-GR" b="1" dirty="0" smtClean="0"/>
              <a:t>Φυλετικά </a:t>
            </a:r>
          </a:p>
          <a:p>
            <a:r>
              <a:rPr lang="el-GR" b="1" dirty="0" smtClean="0"/>
              <a:t>Διαχωρίζονται</a:t>
            </a:r>
            <a:r>
              <a:rPr lang="el-GR" dirty="0" smtClean="0"/>
              <a:t> και περιχαρακώνονται με σκοπό να </a:t>
            </a:r>
            <a:r>
              <a:rPr lang="el-GR" b="1" dirty="0" smtClean="0"/>
              <a:t>διαφοροποιηθούν-</a:t>
            </a:r>
            <a:r>
              <a:rPr lang="el-GR" b="1" dirty="0" err="1" smtClean="0"/>
              <a:t>αυτοπροστατευθούν</a:t>
            </a:r>
            <a:endParaRPr lang="el-GR" sz="3200" dirty="0" smtClean="0"/>
          </a:p>
          <a:p>
            <a:endParaRPr lang="el-GR" dirty="0" smtClean="0"/>
          </a:p>
          <a:p>
            <a:endParaRPr lang="el-GR" dirty="0"/>
          </a:p>
        </p:txBody>
      </p:sp>
      <p:pic>
        <p:nvPicPr>
          <p:cNvPr id="11" name="10 - Θέση περιεχομένου" descr="kryfo-sxoleio2.jpg"/>
          <p:cNvPicPr>
            <a:picLocks noGrp="1" noChangeAspect="1"/>
          </p:cNvPicPr>
          <p:nvPr>
            <p:ph sz="half" idx="2"/>
          </p:nvPr>
        </p:nvPicPr>
        <p:blipFill>
          <a:blip r:embed="rId2" cstate="print"/>
          <a:stretch>
            <a:fillRect/>
          </a:stretch>
        </p:blipFill>
        <p:spPr>
          <a:xfrm>
            <a:off x="4788024" y="692696"/>
            <a:ext cx="3864864" cy="3621024"/>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lstStyle/>
          <a:p>
            <a:r>
              <a:rPr lang="el-GR" dirty="0" smtClean="0"/>
              <a:t>΄Η να </a:t>
            </a:r>
            <a:r>
              <a:rPr lang="el-GR" b="1" dirty="0" smtClean="0"/>
              <a:t>αντεπιτεθούν</a:t>
            </a:r>
            <a:r>
              <a:rPr lang="el-GR" dirty="0" smtClean="0"/>
              <a:t> σε άλλες κοινότητες τις οποίες θεωρούν </a:t>
            </a:r>
            <a:r>
              <a:rPr lang="el-GR" b="1" dirty="0" smtClean="0"/>
              <a:t>απειλητικές </a:t>
            </a:r>
          </a:p>
          <a:p>
            <a:endParaRPr lang="el-GR" dirty="0"/>
          </a:p>
        </p:txBody>
      </p:sp>
      <p:pic>
        <p:nvPicPr>
          <p:cNvPr id="5" name="4 - Θέση περιεχομένου" descr="racism_zoi.jpg"/>
          <p:cNvPicPr>
            <a:picLocks noGrp="1" noChangeAspect="1"/>
          </p:cNvPicPr>
          <p:nvPr>
            <p:ph sz="half" idx="2"/>
          </p:nvPr>
        </p:nvPicPr>
        <p:blipFill>
          <a:blip r:embed="rId2" cstate="print"/>
          <a:stretch>
            <a:fillRect/>
          </a:stretch>
        </p:blipFill>
        <p:spPr>
          <a:xfrm>
            <a:off x="4644008" y="1700808"/>
            <a:ext cx="4038600" cy="3024336"/>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Παραδείγματα κοινοτικής οργάνωσης</a:t>
            </a:r>
            <a:endParaRPr lang="el-GR" dirty="0"/>
          </a:p>
        </p:txBody>
      </p:sp>
      <p:sp>
        <p:nvSpPr>
          <p:cNvPr id="3" name="2 - Θέση περιεχομένου"/>
          <p:cNvSpPr>
            <a:spLocks noGrp="1"/>
          </p:cNvSpPr>
          <p:nvPr>
            <p:ph sz="half" idx="1"/>
          </p:nvPr>
        </p:nvSpPr>
        <p:spPr/>
        <p:txBody>
          <a:bodyPr>
            <a:noAutofit/>
          </a:bodyPr>
          <a:lstStyle/>
          <a:p>
            <a:r>
              <a:rPr lang="el-GR" b="1" dirty="0" smtClean="0"/>
              <a:t>Κιμπούτς Ισραήλ</a:t>
            </a:r>
          </a:p>
          <a:p>
            <a:r>
              <a:rPr lang="el-GR" dirty="0" smtClean="0"/>
              <a:t>Οικιστικές μονάδες</a:t>
            </a:r>
          </a:p>
          <a:p>
            <a:r>
              <a:rPr lang="el-GR" dirty="0" smtClean="0"/>
              <a:t>Η </a:t>
            </a:r>
            <a:r>
              <a:rPr lang="el-GR" b="1" dirty="0" smtClean="0"/>
              <a:t>εργασία</a:t>
            </a:r>
            <a:r>
              <a:rPr lang="el-GR" dirty="0" smtClean="0"/>
              <a:t>, η </a:t>
            </a:r>
            <a:r>
              <a:rPr lang="el-GR" b="1" dirty="0" smtClean="0"/>
              <a:t>κοινωνική ζωή </a:t>
            </a:r>
            <a:r>
              <a:rPr lang="el-GR" dirty="0" smtClean="0"/>
              <a:t>και η </a:t>
            </a:r>
            <a:r>
              <a:rPr lang="el-GR" b="1" dirty="0" smtClean="0"/>
              <a:t>λήψη αποφάσεων</a:t>
            </a:r>
            <a:r>
              <a:rPr lang="el-GR" dirty="0" smtClean="0"/>
              <a:t> είναι οργανωμένα στη βάση της </a:t>
            </a:r>
            <a:r>
              <a:rPr lang="el-GR" b="1" dirty="0" smtClean="0"/>
              <a:t>άμεσης δημοκρατίας</a:t>
            </a:r>
            <a:r>
              <a:rPr lang="el-GR" dirty="0" smtClean="0"/>
              <a:t> και </a:t>
            </a:r>
            <a:r>
              <a:rPr lang="el-GR" b="1" dirty="0" smtClean="0"/>
              <a:t>συνεργασίας </a:t>
            </a:r>
            <a:endParaRPr lang="el-GR" b="1" dirty="0"/>
          </a:p>
        </p:txBody>
      </p:sp>
      <p:sp>
        <p:nvSpPr>
          <p:cNvPr id="4" name="3 - Θέση περιεχομένου"/>
          <p:cNvSpPr>
            <a:spLocks noGrp="1"/>
          </p:cNvSpPr>
          <p:nvPr>
            <p:ph sz="half" idx="2"/>
          </p:nvPr>
        </p:nvSpPr>
        <p:spPr>
          <a:xfrm>
            <a:off x="4648200" y="1196752"/>
            <a:ext cx="4038600" cy="4929411"/>
          </a:xfrm>
        </p:spPr>
        <p:txBody>
          <a:bodyPr>
            <a:normAutofit fontScale="55000" lnSpcReduction="20000"/>
          </a:bodyPr>
          <a:lstStyle/>
          <a:p>
            <a:r>
              <a:rPr lang="el-GR" dirty="0" smtClean="0"/>
              <a:t>…..</a:t>
            </a:r>
            <a:r>
              <a:rPr lang="el-GR" b="1" dirty="0" smtClean="0"/>
              <a:t>Αυτή </a:t>
            </a:r>
            <a:r>
              <a:rPr lang="el-GR" b="1" dirty="0"/>
              <a:t>είναι η «ιδέα» στα κιμπούτς. Δεν είσαι υπάλληλος, αλλά μέτοχος. Εργάζεσαι σκληρά οκτώ ώρες τη μέρα, έξι μέρες την εβδομάδα και, για αντάλλαγμα, έχεις δωρεάν όλα τα αγαθά: στέγη, φαγητό, παροχές, υγεία, εκπαίδευση, είδη πρώτης ανάγκης. Σαν να ζεις μια αιώνια παιδική ηλικία, όπου άλλοι φροντίζουν τα πάντα για σένα – κι εσύ πρέπει, απλά, να πηγαίνεις στο σχολείο. Επιπλέον, αν η επιχείρηση έχει κέρδη, ο κάθε μέτοχος της κομμούνας θα πάρει ένα αξιοπρεπές μέρισμα κάθε μήνα, για να το κάνει </a:t>
            </a:r>
            <a:r>
              <a:rPr lang="el-GR" b="1" dirty="0" err="1"/>
              <a:t>ό,τι</a:t>
            </a:r>
            <a:r>
              <a:rPr lang="el-GR" b="1" dirty="0"/>
              <a:t> θέλει (ρούχα, διακοπές, 52 ίντσες κτλ.). Το μέρισμα είναι το ίδιο για όλους, από την 50χρονη οικονομική διευθύντρια, μέχρι τον 23χρονο κηπουρό. Επιτυχημένος </a:t>
            </a:r>
            <a:r>
              <a:rPr lang="el-GR" b="1" dirty="0" err="1"/>
              <a:t>αναρχοσοσιαλισμός</a:t>
            </a:r>
            <a:r>
              <a:rPr lang="el-GR" b="1" dirty="0"/>
              <a:t> σε επίπεδο </a:t>
            </a:r>
            <a:r>
              <a:rPr lang="el-GR" b="1" dirty="0" err="1"/>
              <a:t>μικροκοινότητας</a:t>
            </a:r>
            <a:r>
              <a:rPr lang="el-GR" b="1" dirty="0"/>
              <a:t>, όπου όλοι είναι ίσοι, σε κανέναν δεν ανήκει τίποτα, όλοι παίρνουν τα ίδια, αλλά όλοι ζουν </a:t>
            </a:r>
            <a:r>
              <a:rPr lang="el-GR" b="1" dirty="0" smtClean="0"/>
              <a:t>ευτυχισμένοι</a:t>
            </a:r>
            <a:r>
              <a:rPr lang="el-GR" b="1" dirty="0"/>
              <a:t>, σε συνθήκες </a:t>
            </a:r>
            <a:r>
              <a:rPr lang="el-GR" b="1" dirty="0" err="1"/>
              <a:t>πεντάστερου</a:t>
            </a:r>
            <a:r>
              <a:rPr lang="el-GR" dirty="0"/>
              <a:t>. </a:t>
            </a:r>
            <a:r>
              <a:rPr lang="el-GR" dirty="0" smtClean="0"/>
              <a:t>…</a:t>
            </a:r>
          </a:p>
          <a:p>
            <a:r>
              <a:rPr lang="el-GR" dirty="0" err="1" smtClean="0"/>
              <a:t>Αχιλ</a:t>
            </a:r>
            <a:r>
              <a:rPr lang="el-GR" dirty="0" smtClean="0"/>
              <a:t>. </a:t>
            </a:r>
            <a:r>
              <a:rPr lang="el-GR" dirty="0" err="1" smtClean="0"/>
              <a:t>Πεκλάρης</a:t>
            </a:r>
            <a:r>
              <a:rPr lang="el-GR" dirty="0" smtClean="0"/>
              <a:t> </a:t>
            </a:r>
          </a:p>
          <a:p>
            <a:r>
              <a:rPr lang="en-US" dirty="0" smtClean="0"/>
              <a:t>www.protagon.gr</a:t>
            </a:r>
            <a:endParaRPr lang="el-G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736"/>
            <a:ext cx="4038600" cy="5073427"/>
          </a:xfrm>
        </p:spPr>
        <p:txBody>
          <a:bodyPr/>
          <a:lstStyle/>
          <a:p>
            <a:r>
              <a:rPr lang="el-GR" dirty="0" smtClean="0"/>
              <a:t>Βραζιλία</a:t>
            </a:r>
          </a:p>
          <a:p>
            <a:r>
              <a:rPr lang="el-GR" b="1" dirty="0" smtClean="0"/>
              <a:t>«κίνημα ακτημόνων»</a:t>
            </a:r>
          </a:p>
          <a:p>
            <a:r>
              <a:rPr lang="el-GR" dirty="0" smtClean="0"/>
              <a:t>Μεξικό </a:t>
            </a:r>
          </a:p>
          <a:p>
            <a:r>
              <a:rPr lang="el-GR" b="1" dirty="0" smtClean="0"/>
              <a:t>«</a:t>
            </a:r>
            <a:r>
              <a:rPr lang="el-GR" b="1" dirty="0" err="1" smtClean="0"/>
              <a:t>Ζαπατίστας</a:t>
            </a:r>
            <a:r>
              <a:rPr lang="el-GR" b="1" dirty="0" smtClean="0"/>
              <a:t>»</a:t>
            </a:r>
          </a:p>
          <a:p>
            <a:r>
              <a:rPr lang="el-GR" dirty="0" smtClean="0"/>
              <a:t>Προσπάθεια προστασίας της γης από τα ισχυρά οικονομικά συμφέροντα</a:t>
            </a:r>
            <a:endParaRPr lang="el-GR" dirty="0"/>
          </a:p>
        </p:txBody>
      </p:sp>
      <p:pic>
        <p:nvPicPr>
          <p:cNvPr id="5" name="4 - Θέση περιεχομένου" descr="zapatista-girl-da.jpg"/>
          <p:cNvPicPr>
            <a:picLocks noGrp="1" noChangeAspect="1"/>
          </p:cNvPicPr>
          <p:nvPr>
            <p:ph sz="half" idx="2"/>
          </p:nvPr>
        </p:nvPicPr>
        <p:blipFill>
          <a:blip r:embed="rId2" cstate="print"/>
          <a:stretch>
            <a:fillRect/>
          </a:stretch>
        </p:blipFill>
        <p:spPr>
          <a:xfrm>
            <a:off x="4355976" y="1700808"/>
            <a:ext cx="4608512" cy="3312368"/>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fontScale="90000"/>
          </a:bodyPr>
          <a:lstStyle/>
          <a:p>
            <a:r>
              <a:rPr lang="el-GR" sz="3600" dirty="0" smtClean="0"/>
              <a:t/>
            </a:r>
            <a:br>
              <a:rPr lang="el-GR" sz="3600" dirty="0" smtClean="0"/>
            </a:br>
            <a:r>
              <a:rPr lang="el-GR" sz="3600" b="1" dirty="0" smtClean="0"/>
              <a:t>Η ελπίδα είμαστε εμείς</a:t>
            </a:r>
            <a:endParaRPr lang="el-GR" dirty="0"/>
          </a:p>
        </p:txBody>
      </p:sp>
      <p:sp>
        <p:nvSpPr>
          <p:cNvPr id="3" name="2 - Θέση περιεχομένου"/>
          <p:cNvSpPr>
            <a:spLocks noGrp="1"/>
          </p:cNvSpPr>
          <p:nvPr>
            <p:ph sz="half" idx="1"/>
          </p:nvPr>
        </p:nvSpPr>
        <p:spPr>
          <a:xfrm>
            <a:off x="457200" y="1268760"/>
            <a:ext cx="4618856" cy="4857403"/>
          </a:xfrm>
        </p:spPr>
        <p:txBody>
          <a:bodyPr>
            <a:normAutofit fontScale="25000" lnSpcReduction="20000"/>
          </a:bodyPr>
          <a:lstStyle/>
          <a:p>
            <a:r>
              <a:rPr lang="el-GR" dirty="0" smtClean="0"/>
              <a:t/>
            </a:r>
            <a:br>
              <a:rPr lang="el-GR" dirty="0" smtClean="0"/>
            </a:br>
            <a:r>
              <a:rPr lang="el-GR" dirty="0" smtClean="0"/>
              <a:t/>
            </a:r>
            <a:br>
              <a:rPr lang="el-GR" dirty="0" smtClean="0"/>
            </a:br>
            <a:r>
              <a:rPr lang="el-GR" sz="6400" b="1" dirty="0"/>
              <a:t>“</a:t>
            </a:r>
            <a:r>
              <a:rPr lang="el-GR" sz="6400" b="1" i="1" dirty="0"/>
              <a:t>Στα τέλη του 19ου αιώνα κάποιος ονειροπόλος επαναστάτης, ονόματι Αντόνιο </a:t>
            </a:r>
            <a:r>
              <a:rPr lang="el-GR" sz="6400" b="1" i="1" dirty="0" err="1"/>
              <a:t>Κονσελέιρο</a:t>
            </a:r>
            <a:r>
              <a:rPr lang="el-GR" sz="6400" b="1" i="1" dirty="0"/>
              <a:t>, βαρέθηκε να περιμένει τη μέρα της επανάστασης για να αλλάξει η κοινωνία και αποφάσισε να χτίσει τη δική του την κοινωνία μέσα στην υπάρχουσα κοινωνία. Αυτά στη μακρινή Βραζιλία. Άρχισε να μιλάει για το όραμά του στους περιθωριακούς, στους τρωγλοδύτες, ζητιάνους, ξεχασμένους γέρους, σε παιδιά του δρόμου, ακόμα και σε ανάπηρους. Συγκέντρωσε μερικές χιλιάδες ανθρώπους όπου κατέλαβαν μια έκταση γης, στη βόρεια Βραζιλία. Το μέρος ήταν αφιλόξενο και κακοτράχαλο. Αλλά μπορούσαν να το καλλιεργήσουν και να ζήσουν. Όλοι είχαν το ίδιο μερίδιο, και όλοι μαζί φρόντιζαν τους γέρους και τους ανήμπορους. Η είδηση αυτής της “κοινωνίας” μέσα στην κοινωνία διέτρεξε όλη την Βραζιλία και άρχισαν να καταφθάνουν εκεί φτωχοί από την κάθε γωνιά της χώρας που ήθελαν να εγκατασταθούν στο </a:t>
            </a:r>
            <a:r>
              <a:rPr lang="el-GR" sz="6400" b="1" i="1" dirty="0" err="1"/>
              <a:t>Γκανούδος</a:t>
            </a:r>
            <a:r>
              <a:rPr lang="el-GR" sz="6400" b="1" i="1" dirty="0"/>
              <a:t>. Έτσι λεγότανε το μέρος.</a:t>
            </a:r>
            <a:r>
              <a:rPr lang="el-GR" sz="6400" b="1" dirty="0"/>
              <a:t> </a:t>
            </a:r>
            <a:endParaRPr lang="el-GR" sz="6400" b="1" dirty="0" smtClean="0"/>
          </a:p>
          <a:p>
            <a:r>
              <a:rPr lang="el-GR" sz="6600" b="1" dirty="0" smtClean="0"/>
              <a:t>Της </a:t>
            </a:r>
            <a:r>
              <a:rPr lang="el-GR" sz="6600" b="1" dirty="0" err="1" smtClean="0"/>
              <a:t>Jaquou</a:t>
            </a:r>
            <a:r>
              <a:rPr lang="el-GR" sz="6600" b="1" dirty="0" smtClean="0"/>
              <a:t> Utopie</a:t>
            </a:r>
            <a:r>
              <a:rPr lang="el-GR" sz="6600" dirty="0" smtClean="0"/>
              <a:t> </a:t>
            </a:r>
            <a:endParaRPr lang="el-GR" sz="6400" b="1" dirty="0"/>
          </a:p>
        </p:txBody>
      </p:sp>
      <p:pic>
        <p:nvPicPr>
          <p:cNvPr id="5" name="4 - Θέση περιεχομένου" descr="mst2.jpg"/>
          <p:cNvPicPr>
            <a:picLocks noGrp="1" noChangeAspect="1"/>
          </p:cNvPicPr>
          <p:nvPr>
            <p:ph sz="half" idx="2"/>
          </p:nvPr>
        </p:nvPicPr>
        <p:blipFill>
          <a:blip r:embed="rId2" cstate="print"/>
          <a:stretch>
            <a:fillRect/>
          </a:stretch>
        </p:blipFill>
        <p:spPr>
          <a:xfrm>
            <a:off x="5076056" y="1988840"/>
            <a:ext cx="3810000" cy="2501900"/>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giati-oi-indianoi-exoun-makria-mallia.jpg"/>
          <p:cNvPicPr>
            <a:picLocks noGrp="1" noChangeAspect="1"/>
          </p:cNvPicPr>
          <p:nvPr>
            <p:ph idx="1"/>
          </p:nvPr>
        </p:nvPicPr>
        <p:blipFill>
          <a:blip r:embed="rId2" cstate="print"/>
          <a:stretch>
            <a:fillRect/>
          </a:stretch>
        </p:blipFill>
        <p:spPr>
          <a:xfrm>
            <a:off x="1554692" y="1646238"/>
            <a:ext cx="6034616"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457200" y="836712"/>
            <a:ext cx="4038600" cy="5289451"/>
          </a:xfrm>
        </p:spPr>
        <p:txBody>
          <a:bodyPr>
            <a:normAutofit/>
          </a:bodyPr>
          <a:lstStyle/>
          <a:p>
            <a:r>
              <a:rPr lang="el-GR" b="1" dirty="0"/>
              <a:t>"Με ακούτε τι λέω ή θέλετε να σας το επαναλάβω; Λέω ότι ο καπιταλισμός και ο σοσιαλισμός, ως φαινόμενα ιστορικά, θα περάσουν και ότι ο κοινοτισμός, ως δεδομένο ζωικό, </a:t>
            </a:r>
            <a:r>
              <a:rPr lang="el-GR" b="1" dirty="0" smtClean="0"/>
              <a:t>θα επιβιώσει </a:t>
            </a:r>
            <a:r>
              <a:rPr lang="el-GR" b="1" dirty="0"/>
              <a:t>αυτών" </a:t>
            </a:r>
            <a:r>
              <a:rPr lang="el-GR" cap="all" dirty="0"/>
              <a:t>ΚΩΝΣΤΑΝΤΙΝΟΣ Δ. ΚΑΡΑΒΙΔΑΣ</a:t>
            </a:r>
            <a:endParaRPr lang="el-GR" b="1" dirty="0"/>
          </a:p>
          <a:p>
            <a:endParaRPr lang="el-GR" dirty="0"/>
          </a:p>
        </p:txBody>
      </p:sp>
      <p:pic>
        <p:nvPicPr>
          <p:cNvPr id="7" name="6 - Θέση περιεχομένου" descr="iq-parasita-thumb-large.jpg"/>
          <p:cNvPicPr>
            <a:picLocks noGrp="1" noChangeAspect="1"/>
          </p:cNvPicPr>
          <p:nvPr>
            <p:ph sz="half" idx="2"/>
          </p:nvPr>
        </p:nvPicPr>
        <p:blipFill>
          <a:blip r:embed="rId2" cstate="print"/>
          <a:stretch>
            <a:fillRect/>
          </a:stretch>
        </p:blipFill>
        <p:spPr>
          <a:xfrm>
            <a:off x="4648200" y="1700809"/>
            <a:ext cx="4038600" cy="3384376"/>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980728"/>
            <a:ext cx="4038600" cy="5145435"/>
          </a:xfrm>
        </p:spPr>
        <p:txBody>
          <a:bodyPr/>
          <a:lstStyle/>
          <a:p>
            <a:pPr>
              <a:buNone/>
            </a:pPr>
            <a:r>
              <a:rPr lang="el-GR" dirty="0" smtClean="0"/>
              <a:t>    </a:t>
            </a:r>
            <a:r>
              <a:rPr lang="el-GR" b="1" dirty="0" smtClean="0"/>
              <a:t>Θεωρία /Σύστημα διακυβέρνησης  </a:t>
            </a:r>
            <a:r>
              <a:rPr lang="el-GR" dirty="0" smtClean="0"/>
              <a:t>που υποστηρίζει την </a:t>
            </a:r>
          </a:p>
          <a:p>
            <a:r>
              <a:rPr lang="el-GR" b="1" dirty="0" smtClean="0"/>
              <a:t>Ενίσχυση των κοινοτήτων έναντι της κεντρικής εξουσίας </a:t>
            </a:r>
          </a:p>
          <a:p>
            <a:r>
              <a:rPr lang="el-GR" b="1" dirty="0" smtClean="0"/>
              <a:t>Αποκέντρωση </a:t>
            </a:r>
            <a:endParaRPr lang="el-GR" b="1" dirty="0"/>
          </a:p>
        </p:txBody>
      </p:sp>
      <p:sp>
        <p:nvSpPr>
          <p:cNvPr id="4" name="3 - Θέση περιεχομένου"/>
          <p:cNvSpPr>
            <a:spLocks noGrp="1"/>
          </p:cNvSpPr>
          <p:nvPr>
            <p:ph sz="half" idx="2"/>
          </p:nvPr>
        </p:nvSpPr>
        <p:spPr>
          <a:xfrm>
            <a:off x="4648200" y="1124744"/>
            <a:ext cx="4038600" cy="5001419"/>
          </a:xfrm>
        </p:spPr>
        <p:txBody>
          <a:bodyPr/>
          <a:lstStyle/>
          <a:p>
            <a:r>
              <a:rPr lang="el-GR" b="1" dirty="0" smtClean="0"/>
              <a:t>Κοινότητες </a:t>
            </a:r>
            <a:r>
              <a:rPr lang="el-GR" dirty="0" smtClean="0"/>
              <a:t>(δήμοι, συνοικίες, χωριά, πόλεις συνεταιρισμοί)</a:t>
            </a:r>
          </a:p>
          <a:p>
            <a:pPr>
              <a:buNone/>
            </a:pPr>
            <a:endParaRPr lang="el-GR" dirty="0" smtClean="0"/>
          </a:p>
          <a:p>
            <a:r>
              <a:rPr lang="el-GR" b="1" dirty="0" smtClean="0"/>
              <a:t>Ενισχυμένες διοικητικά</a:t>
            </a:r>
          </a:p>
          <a:p>
            <a:r>
              <a:rPr lang="el-GR" b="1" dirty="0" smtClean="0"/>
              <a:t>Πολιτικά </a:t>
            </a:r>
          </a:p>
          <a:p>
            <a:r>
              <a:rPr lang="el-GR" b="1" dirty="0" smtClean="0"/>
              <a:t>Οικονομικά</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Ιστορικά παραδείγματα κοινοτισμού </a:t>
            </a:r>
            <a:endParaRPr lang="el-GR" dirty="0"/>
          </a:p>
        </p:txBody>
      </p:sp>
      <p:sp>
        <p:nvSpPr>
          <p:cNvPr id="3" name="2 - Θέση περιεχομένου"/>
          <p:cNvSpPr>
            <a:spLocks noGrp="1"/>
          </p:cNvSpPr>
          <p:nvPr>
            <p:ph sz="half" idx="1"/>
          </p:nvPr>
        </p:nvSpPr>
        <p:spPr/>
        <p:txBody>
          <a:bodyPr>
            <a:normAutofit lnSpcReduction="10000"/>
          </a:bodyPr>
          <a:lstStyle/>
          <a:p>
            <a:r>
              <a:rPr lang="el-GR" b="1" dirty="0" smtClean="0"/>
              <a:t>Αρχαία Ελλάδα </a:t>
            </a:r>
          </a:p>
          <a:p>
            <a:pPr>
              <a:buNone/>
            </a:pPr>
            <a:r>
              <a:rPr lang="el-GR" b="1" dirty="0" smtClean="0"/>
              <a:t>Πόλη-κράτος</a:t>
            </a:r>
          </a:p>
          <a:p>
            <a:pPr>
              <a:buNone/>
            </a:pPr>
            <a:r>
              <a:rPr lang="el-GR" b="1" dirty="0" smtClean="0"/>
              <a:t>Άμεση δημοκρατία </a:t>
            </a:r>
          </a:p>
          <a:p>
            <a:r>
              <a:rPr lang="el-GR" b="1" dirty="0" smtClean="0"/>
              <a:t>Ρωμαϊκή αυτοκρατορία</a:t>
            </a:r>
          </a:p>
          <a:p>
            <a:r>
              <a:rPr lang="el-GR" b="1" dirty="0" smtClean="0"/>
              <a:t>Βυζάντιο </a:t>
            </a:r>
          </a:p>
          <a:p>
            <a:r>
              <a:rPr lang="el-GR" b="1" dirty="0" smtClean="0"/>
              <a:t>Οθωμανική αυτοκρατορία </a:t>
            </a:r>
          </a:p>
          <a:p>
            <a:r>
              <a:rPr lang="el-GR" b="1" dirty="0" smtClean="0"/>
              <a:t>Μέχρι την ίδρυση του ελληνικού κράτους</a:t>
            </a:r>
            <a:endParaRPr lang="el-GR" b="1" dirty="0"/>
          </a:p>
        </p:txBody>
      </p:sp>
      <p:sp>
        <p:nvSpPr>
          <p:cNvPr id="7" name="6 - Θέση περιεχομένου"/>
          <p:cNvSpPr>
            <a:spLocks noGrp="1"/>
          </p:cNvSpPr>
          <p:nvPr>
            <p:ph sz="half" idx="2"/>
          </p:nvPr>
        </p:nvSpPr>
        <p:spPr/>
        <p:txBody>
          <a:bodyPr>
            <a:normAutofit lnSpcReduction="10000"/>
          </a:bodyPr>
          <a:lstStyle/>
          <a:p>
            <a:endParaRPr lang="el-GR" dirty="0"/>
          </a:p>
        </p:txBody>
      </p:sp>
      <p:pic>
        <p:nvPicPr>
          <p:cNvPr id="6" name="5 - Εικόνα" descr="680x382_680_382_imagesmadeimagesremotehttp_cretalive.s3.amazonaws.com22870918_664_382_s.jpg.jpg"/>
          <p:cNvPicPr>
            <a:picLocks noChangeAspect="1"/>
          </p:cNvPicPr>
          <p:nvPr/>
        </p:nvPicPr>
        <p:blipFill>
          <a:blip r:embed="rId2" cstate="print"/>
          <a:stretch>
            <a:fillRect/>
          </a:stretch>
        </p:blipFill>
        <p:spPr>
          <a:xfrm>
            <a:off x="4211960" y="1628800"/>
            <a:ext cx="4752528" cy="4248472"/>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548680"/>
            <a:ext cx="4038600" cy="5577483"/>
          </a:xfrm>
        </p:spPr>
        <p:txBody>
          <a:bodyPr/>
          <a:lstStyle/>
          <a:p>
            <a:r>
              <a:rPr lang="el-GR" dirty="0" smtClean="0"/>
              <a:t>Διαφοροποιείται </a:t>
            </a:r>
          </a:p>
          <a:p>
            <a:r>
              <a:rPr lang="el-GR" b="1" dirty="0" smtClean="0"/>
              <a:t>στο χώρο </a:t>
            </a:r>
          </a:p>
          <a:p>
            <a:r>
              <a:rPr lang="el-GR" b="1" dirty="0" smtClean="0"/>
              <a:t>στο χρόνο </a:t>
            </a:r>
          </a:p>
          <a:p>
            <a:endParaRPr lang="el-GR" dirty="0" smtClean="0"/>
          </a:p>
          <a:p>
            <a:pPr>
              <a:buNone/>
            </a:pPr>
            <a:endParaRPr lang="el-GR" dirty="0"/>
          </a:p>
        </p:txBody>
      </p:sp>
      <p:sp>
        <p:nvSpPr>
          <p:cNvPr id="4" name="3 - Θέση περιεχομένου"/>
          <p:cNvSpPr>
            <a:spLocks noGrp="1"/>
          </p:cNvSpPr>
          <p:nvPr>
            <p:ph sz="half" idx="2"/>
          </p:nvPr>
        </p:nvSpPr>
        <p:spPr>
          <a:xfrm>
            <a:off x="4648200" y="620688"/>
            <a:ext cx="4038600" cy="5505475"/>
          </a:xfrm>
        </p:spPr>
        <p:txBody>
          <a:bodyPr/>
          <a:lstStyle/>
          <a:p>
            <a:r>
              <a:rPr lang="el-GR" dirty="0" smtClean="0"/>
              <a:t>Η μορφή του ποικίλει ανάλογα με </a:t>
            </a:r>
          </a:p>
          <a:p>
            <a:r>
              <a:rPr lang="el-GR" dirty="0" smtClean="0"/>
              <a:t>Α) </a:t>
            </a:r>
            <a:r>
              <a:rPr lang="el-GR" b="1" dirty="0" smtClean="0"/>
              <a:t>το βαθμό ανάπτυξης της κοινωνίας</a:t>
            </a:r>
          </a:p>
          <a:p>
            <a:r>
              <a:rPr lang="el-GR" dirty="0" smtClean="0"/>
              <a:t>Β) </a:t>
            </a:r>
            <a:r>
              <a:rPr lang="el-GR" b="1" dirty="0" smtClean="0"/>
              <a:t>το βαθμό ελέγχου της κεντρικής εξουσίας</a:t>
            </a:r>
          </a:p>
          <a:p>
            <a:endParaRPr lang="el-GR" dirty="0"/>
          </a:p>
        </p:txBody>
      </p:sp>
      <p:pic>
        <p:nvPicPr>
          <p:cNvPr id="5" name="4 - Εικόνα" descr="Untitle221.jpg"/>
          <p:cNvPicPr>
            <a:picLocks noChangeAspect="1"/>
          </p:cNvPicPr>
          <p:nvPr/>
        </p:nvPicPr>
        <p:blipFill>
          <a:blip r:embed="rId2" cstate="print"/>
          <a:stretch>
            <a:fillRect/>
          </a:stretch>
        </p:blipFill>
        <p:spPr>
          <a:xfrm>
            <a:off x="5148064" y="3356992"/>
            <a:ext cx="3329940" cy="2304256"/>
          </a:xfrm>
          <a:prstGeom prst="rect">
            <a:avLst/>
          </a:prstGeom>
        </p:spPr>
      </p:pic>
      <p:pic>
        <p:nvPicPr>
          <p:cNvPr id="7" name="6 - Εικόνα" descr="paul_-gauguin_nave_nave_moe-700x350.jpg"/>
          <p:cNvPicPr>
            <a:picLocks noChangeAspect="1"/>
          </p:cNvPicPr>
          <p:nvPr/>
        </p:nvPicPr>
        <p:blipFill>
          <a:blip r:embed="rId3" cstate="print"/>
          <a:stretch>
            <a:fillRect/>
          </a:stretch>
        </p:blipFill>
        <p:spPr>
          <a:xfrm>
            <a:off x="539552" y="2060848"/>
            <a:ext cx="3960440" cy="2448272"/>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επίδραση της Οικονομίας  </a:t>
            </a:r>
            <a:endParaRPr lang="el-GR" dirty="0"/>
          </a:p>
        </p:txBody>
      </p:sp>
      <p:sp>
        <p:nvSpPr>
          <p:cNvPr id="3" name="2 - Θέση περιεχομένου"/>
          <p:cNvSpPr>
            <a:spLocks noGrp="1"/>
          </p:cNvSpPr>
          <p:nvPr>
            <p:ph sz="half" idx="1"/>
          </p:nvPr>
        </p:nvSpPr>
        <p:spPr>
          <a:xfrm>
            <a:off x="457200" y="1484784"/>
            <a:ext cx="4038600" cy="4641379"/>
          </a:xfrm>
        </p:spPr>
        <p:txBody>
          <a:bodyPr/>
          <a:lstStyle/>
          <a:p>
            <a:r>
              <a:rPr lang="el-GR" dirty="0" smtClean="0"/>
              <a:t>Η παγκοσμιοποίηση και η αλληλεξάρτηση των κοινωνιών </a:t>
            </a:r>
            <a:r>
              <a:rPr lang="el-GR" b="1" dirty="0" smtClean="0"/>
              <a:t>εμποδίζουν </a:t>
            </a:r>
            <a:r>
              <a:rPr lang="el-GR" dirty="0" smtClean="0"/>
              <a:t>την </a:t>
            </a:r>
            <a:r>
              <a:rPr lang="el-GR" b="1" dirty="0" smtClean="0"/>
              <a:t>αυτόνομη</a:t>
            </a:r>
            <a:r>
              <a:rPr lang="el-GR" dirty="0" smtClean="0"/>
              <a:t> ανάπτυξη των μοντέλων  κοινοτικής οργάνωσης. </a:t>
            </a:r>
            <a:endParaRPr lang="el-GR" dirty="0"/>
          </a:p>
        </p:txBody>
      </p:sp>
      <p:sp>
        <p:nvSpPr>
          <p:cNvPr id="4" name="3 - Θέση περιεχομένου"/>
          <p:cNvSpPr>
            <a:spLocks noGrp="1"/>
          </p:cNvSpPr>
          <p:nvPr>
            <p:ph sz="half" idx="2"/>
          </p:nvPr>
        </p:nvSpPr>
        <p:spPr>
          <a:xfrm>
            <a:off x="4648200" y="1340768"/>
            <a:ext cx="4038600" cy="4785395"/>
          </a:xfrm>
        </p:spPr>
        <p:txBody>
          <a:bodyPr/>
          <a:lstStyle/>
          <a:p>
            <a:r>
              <a:rPr lang="el-GR" dirty="0" smtClean="0"/>
              <a:t>Η καπιταλιστική οικονομία επιβάλλει τον προσανατολισμό των οικονομιών στο κέρδος</a:t>
            </a:r>
            <a:endParaRPr lang="el-G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692696"/>
            <a:ext cx="4038600" cy="5433467"/>
          </a:xfrm>
        </p:spPr>
        <p:txBody>
          <a:bodyPr/>
          <a:lstStyle/>
          <a:p>
            <a:r>
              <a:rPr lang="el-GR" dirty="0" smtClean="0"/>
              <a:t>Η </a:t>
            </a:r>
            <a:r>
              <a:rPr lang="el-GR" b="1" dirty="0" smtClean="0"/>
              <a:t>ισχυρή κεντρική εξουσία</a:t>
            </a:r>
            <a:r>
              <a:rPr lang="el-GR" dirty="0" smtClean="0"/>
              <a:t> εμποδίζει την ανάπτυξη του κοινοτισμού.</a:t>
            </a:r>
          </a:p>
          <a:p>
            <a:r>
              <a:rPr lang="el-GR" dirty="0" smtClean="0"/>
              <a:t>Η </a:t>
            </a:r>
            <a:r>
              <a:rPr lang="el-GR" b="1" dirty="0" smtClean="0"/>
              <a:t>αποκέντρωση την ενθαρρύνει</a:t>
            </a:r>
            <a:endParaRPr lang="el-GR" dirty="0" smtClean="0"/>
          </a:p>
          <a:p>
            <a:r>
              <a:rPr lang="el-GR" dirty="0" smtClean="0"/>
              <a:t>Πχ. </a:t>
            </a:r>
            <a:r>
              <a:rPr lang="el-GR" b="1" dirty="0" smtClean="0"/>
              <a:t>αγροτικοί συνεταιρισμοί </a:t>
            </a:r>
            <a:endParaRPr lang="el-GR" b="1" dirty="0"/>
          </a:p>
        </p:txBody>
      </p:sp>
      <p:pic>
        <p:nvPicPr>
          <p:cNvPr id="5" name="4 - Θέση περιεχομένου" descr="55DAFF9ED629B609D1EFB18B21E52471.jpg"/>
          <p:cNvPicPr>
            <a:picLocks noGrp="1" noChangeAspect="1"/>
          </p:cNvPicPr>
          <p:nvPr>
            <p:ph sz="half" idx="2"/>
          </p:nvPr>
        </p:nvPicPr>
        <p:blipFill>
          <a:blip r:embed="rId2" cstate="print"/>
          <a:stretch>
            <a:fillRect/>
          </a:stretch>
        </p:blipFill>
        <p:spPr>
          <a:xfrm>
            <a:off x="5364088" y="476672"/>
            <a:ext cx="2381250" cy="2381250"/>
          </a:xfrm>
        </p:spPr>
      </p:pic>
      <p:pic>
        <p:nvPicPr>
          <p:cNvPr id="7" name="6 - Εικόνα" descr="ρα.jpg"/>
          <p:cNvPicPr>
            <a:picLocks noChangeAspect="1"/>
          </p:cNvPicPr>
          <p:nvPr/>
        </p:nvPicPr>
        <p:blipFill>
          <a:blip r:embed="rId3" cstate="print"/>
          <a:stretch>
            <a:fillRect/>
          </a:stretch>
        </p:blipFill>
        <p:spPr>
          <a:xfrm>
            <a:off x="4644008" y="3140968"/>
            <a:ext cx="3744416" cy="3024336"/>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966936"/>
          </a:xfrm>
        </p:spPr>
        <p:txBody>
          <a:bodyPr>
            <a:normAutofit fontScale="90000"/>
          </a:bodyPr>
          <a:lstStyle/>
          <a:p>
            <a:pPr algn="ctr"/>
            <a:r>
              <a:rPr lang="el-GR" dirty="0" smtClean="0"/>
              <a:t/>
            </a:r>
            <a:br>
              <a:rPr lang="el-GR" dirty="0" smtClean="0"/>
            </a:br>
            <a:r>
              <a:rPr lang="el-GR" dirty="0"/>
              <a:t/>
            </a:r>
            <a:br>
              <a:rPr lang="el-GR"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l-GR" dirty="0" smtClean="0"/>
              <a:t/>
            </a:r>
            <a:br>
              <a:rPr lang="el-GR" dirty="0" smtClean="0"/>
            </a:br>
            <a:r>
              <a:rPr lang="el-GR" dirty="0" smtClean="0"/>
              <a:t/>
            </a:r>
            <a:br>
              <a:rPr lang="el-GR" dirty="0" smtClean="0"/>
            </a:br>
            <a:r>
              <a:rPr lang="el-GR" dirty="0" smtClean="0"/>
              <a:t>Συνεταιριστική οικονομία</a:t>
            </a:r>
            <a:endParaRPr lang="el-GR" dirty="0"/>
          </a:p>
        </p:txBody>
      </p:sp>
      <p:sp>
        <p:nvSpPr>
          <p:cNvPr id="3" name="2 - Θέση περιεχομένου"/>
          <p:cNvSpPr>
            <a:spLocks noGrp="1"/>
          </p:cNvSpPr>
          <p:nvPr>
            <p:ph sz="half" idx="1"/>
          </p:nvPr>
        </p:nvSpPr>
        <p:spPr/>
        <p:txBody>
          <a:bodyPr>
            <a:normAutofit fontScale="92500"/>
          </a:bodyPr>
          <a:lstStyle/>
          <a:p>
            <a:pPr>
              <a:buNone/>
            </a:pPr>
            <a:r>
              <a:rPr lang="el-GR" b="1" dirty="0" smtClean="0"/>
              <a:t>Οι Παραγωγοί </a:t>
            </a:r>
          </a:p>
          <a:p>
            <a:pPr>
              <a:buNone/>
            </a:pPr>
            <a:r>
              <a:rPr lang="el-GR" b="1" u="sng" dirty="0" smtClean="0"/>
              <a:t>συνεργάζονται </a:t>
            </a:r>
            <a:r>
              <a:rPr lang="el-GR" b="1" dirty="0" smtClean="0"/>
              <a:t>και </a:t>
            </a:r>
          </a:p>
          <a:p>
            <a:pPr>
              <a:buNone/>
            </a:pPr>
            <a:r>
              <a:rPr lang="el-GR" b="1" u="sng" dirty="0" smtClean="0"/>
              <a:t>συναποφασίζουν</a:t>
            </a:r>
            <a:r>
              <a:rPr lang="el-GR" b="1" dirty="0" smtClean="0"/>
              <a:t> για την </a:t>
            </a:r>
          </a:p>
          <a:p>
            <a:pPr>
              <a:buNone/>
            </a:pPr>
            <a:r>
              <a:rPr lang="el-GR" b="1" u="sng" dirty="0" smtClean="0"/>
              <a:t>οργάνωση</a:t>
            </a:r>
            <a:r>
              <a:rPr lang="el-GR" b="1" dirty="0" smtClean="0"/>
              <a:t> και τη </a:t>
            </a:r>
            <a:r>
              <a:rPr lang="el-GR" b="1" u="sng" dirty="0" smtClean="0"/>
              <a:t>διάθεση</a:t>
            </a:r>
          </a:p>
          <a:p>
            <a:pPr>
              <a:buNone/>
            </a:pPr>
            <a:r>
              <a:rPr lang="el-GR" b="1" u="sng" dirty="0" smtClean="0"/>
              <a:t> της παραγωγής </a:t>
            </a:r>
          </a:p>
          <a:p>
            <a:pPr>
              <a:buNone/>
            </a:pPr>
            <a:r>
              <a:rPr lang="el-GR" b="1" dirty="0" smtClean="0"/>
              <a:t>Το </a:t>
            </a:r>
            <a:r>
              <a:rPr lang="el-GR" b="1" u="sng" dirty="0" smtClean="0"/>
              <a:t>πλεόνασμα</a:t>
            </a:r>
            <a:r>
              <a:rPr lang="el-GR" b="1" dirty="0" smtClean="0"/>
              <a:t> πωλείται </a:t>
            </a:r>
          </a:p>
          <a:p>
            <a:pPr>
              <a:buNone/>
            </a:pPr>
            <a:r>
              <a:rPr lang="el-GR" b="1" dirty="0" smtClean="0"/>
              <a:t>Το </a:t>
            </a:r>
            <a:r>
              <a:rPr lang="el-GR" b="1" u="sng" dirty="0" smtClean="0"/>
              <a:t>κέρδος </a:t>
            </a:r>
            <a:r>
              <a:rPr lang="el-GR" b="1" dirty="0" smtClean="0"/>
              <a:t>αξιοποιείται </a:t>
            </a:r>
          </a:p>
          <a:p>
            <a:pPr>
              <a:buNone/>
            </a:pPr>
            <a:r>
              <a:rPr lang="el-GR" b="1" u="sng" dirty="0" smtClean="0"/>
              <a:t>προς όφελος όλων των μελών </a:t>
            </a:r>
          </a:p>
          <a:p>
            <a:pPr>
              <a:buNone/>
            </a:pPr>
            <a:endParaRPr lang="el-GR" dirty="0" smtClean="0"/>
          </a:p>
          <a:p>
            <a:endParaRPr lang="el-GR" dirty="0"/>
          </a:p>
        </p:txBody>
      </p:sp>
      <p:pic>
        <p:nvPicPr>
          <p:cNvPr id="7" name="6 - Θέση περιεχομένου" descr="heirich_boll_stiftung_documentary_dvd_eng_80.jpg"/>
          <p:cNvPicPr>
            <a:picLocks noGrp="1" noChangeAspect="1"/>
          </p:cNvPicPr>
          <p:nvPr>
            <p:ph sz="half" idx="2"/>
          </p:nvPr>
        </p:nvPicPr>
        <p:blipFill>
          <a:blip r:embed="rId2" cstate="print"/>
          <a:stretch>
            <a:fillRect/>
          </a:stretch>
        </p:blipFill>
        <p:spPr>
          <a:xfrm>
            <a:off x="4648200" y="1889919"/>
            <a:ext cx="4038600" cy="4038600"/>
          </a:xfr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203</TotalTime>
  <Words>463</Words>
  <Application>Microsoft Office PowerPoint</Application>
  <PresentationFormat>Προβολή στην οθόνη (4:3)</PresentationFormat>
  <Paragraphs>70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Τήξη</vt:lpstr>
      <vt:lpstr>ΚΟΙΝΟΤΙΣΜΟΣ</vt:lpstr>
      <vt:lpstr>Διαφάνεια 2</vt:lpstr>
      <vt:lpstr>Διαφάνεια 3</vt:lpstr>
      <vt:lpstr>Διαφάνεια 4</vt:lpstr>
      <vt:lpstr>Ιστορικά παραδείγματα κοινοτισμού </vt:lpstr>
      <vt:lpstr>Διαφάνεια 6</vt:lpstr>
      <vt:lpstr>Η επίδραση της Οικονομίας  </vt:lpstr>
      <vt:lpstr>Διαφάνεια 8</vt:lpstr>
      <vt:lpstr>         Συνεταιριστική οικονομία</vt:lpstr>
      <vt:lpstr>Ο κοινοτισμός στην Ευρώπη</vt:lpstr>
      <vt:lpstr>Διαφάνεια 11</vt:lpstr>
      <vt:lpstr>Διαφάνεια 12</vt:lpstr>
      <vt:lpstr>Παραδείγματα κοινοτικής οργάνωσης</vt:lpstr>
      <vt:lpstr>Διαφάνεια 14</vt:lpstr>
      <vt:lpstr> Η ελπίδα είμαστε εμείς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ΚΟΙΝΟΤΙΣΜΟΣ</dc:title>
  <dc:creator>user</dc:creator>
  <cp:lastModifiedBy>user</cp:lastModifiedBy>
  <cp:revision>21</cp:revision>
  <dcterms:created xsi:type="dcterms:W3CDTF">2015-03-08T19:09:01Z</dcterms:created>
  <dcterms:modified xsi:type="dcterms:W3CDTF">2015-03-08T22:32:03Z</dcterms:modified>
</cp:coreProperties>
</file>