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9144000" cy="5143500" type="screen16x9"/>
  <p:notesSz cx="6858000" cy="9144000"/>
  <p:embeddedFontLst>
    <p:embeddedFont>
      <p:font typeface="Arial Narrow" panose="020B0606020202030204" pitchFamily="34" charset="0"/>
      <p:regular r:id="rId19"/>
      <p:bold r:id="rId20"/>
      <p:italic r:id="rId21"/>
      <p:boldItalic r:id="rId22"/>
    </p:embeddedFont>
    <p:embeddedFont>
      <p:font typeface="Arvo" panose="020B0604020202020204" charset="0"/>
      <p:regular r:id="rId23"/>
      <p:bold r:id="rId24"/>
      <p:italic r:id="rId25"/>
      <p:boldItalic r:id="rId26"/>
    </p:embeddedFont>
    <p:embeddedFont>
      <p:font typeface="Comfortaa" panose="020B0604020202020204" charset="0"/>
      <p:regular r:id="rId27"/>
      <p:bold r:id="rId28"/>
    </p:embeddedFont>
    <p:embeddedFont>
      <p:font typeface="Comfortaa Medium" panose="020B0604020202020204" charset="0"/>
      <p:regular r:id="rId29"/>
      <p:bold r:id="rId30"/>
    </p:embeddedFont>
    <p:embeddedFont>
      <p:font typeface="DM Sans" pitchFamily="2" charset="0"/>
      <p:regular r:id="rId31"/>
      <p:bold r:id="rId32"/>
      <p:italic r:id="rId33"/>
      <p:boldItalic r:id="rId34"/>
    </p:embeddedFont>
    <p:embeddedFont>
      <p:font typeface="Livvic" pitchFamily="2" charset="0"/>
      <p:regular r:id="rId35"/>
    </p:embeddedFont>
    <p:embeddedFont>
      <p:font typeface="Poppins" panose="00000500000000000000" pitchFamily="2" charset="0"/>
      <p:regular r:id="rId36"/>
      <p:bold r:id="rId37"/>
      <p:italic r:id="rId38"/>
      <p:boldItalic r:id="rId39"/>
    </p:embeddedFont>
    <p:embeddedFont>
      <p:font typeface="Proxima Nova" panose="020B0604020202020204" charset="0"/>
      <p:regular r:id="rId40"/>
      <p:bold r:id="rId41"/>
      <p:italic r:id="rId42"/>
      <p:boldItalic r:id="rId43"/>
    </p:embeddedFont>
    <p:embeddedFont>
      <p:font typeface="Questrial" pitchFamily="2" charset="0"/>
      <p:regular r:id="rId44"/>
    </p:embeddedFont>
    <p:embeddedFont>
      <p:font typeface="Roboto Condensed Light" panose="02000000000000000000" pitchFamily="2"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86392" autoAdjust="0"/>
  </p:normalViewPr>
  <p:slideViewPr>
    <p:cSldViewPr snapToGrid="0">
      <p:cViewPr varScale="1">
        <p:scale>
          <a:sx n="131" d="100"/>
          <a:sy n="131" d="100"/>
        </p:scale>
        <p:origin x="120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KX8-BOc7Z0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X8-BOc7Z0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MVBe6_o4cM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iralgame.com/en/intr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irstdraftnews.org/articles/a-guide-to-prebunking-a-promising-way-to-inoculate-against-misinform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c49001298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c49001298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f73c6a4ec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f73c6a4ec3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73c6a4ec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f73c6a4ec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906fb21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f906fb21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7e5f19ded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f7e5f19ded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af3b59c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af3b59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faaf3b59c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faaf3b59c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fce2094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fce2094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906fb21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f906fb21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https://www.youtube.com/watch?v=KX8-BOc7Z0c</a:t>
            </a:r>
            <a:r>
              <a:rPr lang="en" dirty="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626ad3d0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626ad3d0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https://www.youtube.com/watch?v=KX8-BOc7Z0c</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906fb212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f906fb212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https://www.youtube.com/watch?v=MVBe6_o4cMI</a:t>
            </a:r>
            <a:r>
              <a:rPr lang="en"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7e5f19ded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7e5f19ded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61dc8b22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f61dc8b2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u="sng" dirty="0">
                <a:solidFill>
                  <a:schemeClr val="hlink"/>
                </a:solidFill>
                <a:hlinkClick r:id="rId3"/>
              </a:rPr>
              <a:t>https://www.goviralgame.com/en/intro</a:t>
            </a:r>
            <a:r>
              <a:rPr lang="en" dirty="0"/>
              <a:t> </a:t>
            </a:r>
            <a:endParaRPr dirty="0"/>
          </a:p>
          <a:p>
            <a:pPr marL="0" lvl="0" indent="0" algn="l" rtl="0">
              <a:spcBef>
                <a:spcPts val="0"/>
              </a:spcBef>
              <a:spcAft>
                <a:spcPts val="0"/>
              </a:spcAft>
              <a:buNone/>
            </a:pPr>
            <a:r>
              <a:rPr lang="en" u="sng" dirty="0">
                <a:solidFill>
                  <a:schemeClr val="hlink"/>
                </a:solidFill>
                <a:hlinkClick r:id="rId4"/>
              </a:rPr>
              <a:t>https://firstdraftnews.org/articles/a-guide-to-prebunking-a-promising-way-to-inoculate-against-misinformation/</a:t>
            </a:r>
            <a:r>
              <a:rPr lang="en"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f7e5f19ded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f7e5f19ded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32353A"/>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f7e5f19ded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f7e5f19ded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p:nvPr/>
        </p:nvSpPr>
        <p:spPr>
          <a:xfrm>
            <a:off x="1895100" y="3415840"/>
            <a:ext cx="5353800" cy="438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14"/>
          <p:cNvGrpSpPr/>
          <p:nvPr/>
        </p:nvGrpSpPr>
        <p:grpSpPr>
          <a:xfrm rot="-2700000">
            <a:off x="2063418" y="3520241"/>
            <a:ext cx="155279" cy="282935"/>
            <a:chOff x="697900" y="859375"/>
            <a:chExt cx="277200" cy="505088"/>
          </a:xfrm>
        </p:grpSpPr>
        <p:sp>
          <p:nvSpPr>
            <p:cNvPr id="56" name="Google Shape;56;p14"/>
            <p:cNvSpPr/>
            <p:nvPr/>
          </p:nvSpPr>
          <p:spPr>
            <a:xfrm>
              <a:off x="697900" y="859375"/>
              <a:ext cx="277200" cy="277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816508" y="1133463"/>
              <a:ext cx="31800" cy="23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4"/>
          <p:cNvSpPr/>
          <p:nvPr/>
        </p:nvSpPr>
        <p:spPr>
          <a:xfrm rot="5400000">
            <a:off x="8248325" y="4268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8459148" y="6421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0" y="4937373"/>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0" y="4528374"/>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0" y="411782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14"/>
          <p:cNvGrpSpPr/>
          <p:nvPr/>
        </p:nvGrpSpPr>
        <p:grpSpPr>
          <a:xfrm>
            <a:off x="6045725" y="568128"/>
            <a:ext cx="1715148" cy="333147"/>
            <a:chOff x="6045725" y="615825"/>
            <a:chExt cx="1715148" cy="333147"/>
          </a:xfrm>
        </p:grpSpPr>
        <p:sp>
          <p:nvSpPr>
            <p:cNvPr id="65" name="Google Shape;65;p14"/>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4"/>
          <p:cNvSpPr/>
          <p:nvPr/>
        </p:nvSpPr>
        <p:spPr>
          <a:xfrm rot="5400000">
            <a:off x="113809" y="305507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a:off x="396684" y="333793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ctrTitle"/>
          </p:nvPr>
        </p:nvSpPr>
        <p:spPr>
          <a:xfrm>
            <a:off x="762450" y="1553735"/>
            <a:ext cx="7619100" cy="1707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4"/>
          <p:cNvSpPr txBox="1">
            <a:spLocks noGrp="1"/>
          </p:cNvSpPr>
          <p:nvPr>
            <p:ph type="subTitle" idx="1"/>
          </p:nvPr>
        </p:nvSpPr>
        <p:spPr>
          <a:xfrm>
            <a:off x="1895100" y="3405865"/>
            <a:ext cx="5353800" cy="4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11725" y="2150850"/>
            <a:ext cx="772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5"/>
          <p:cNvSpPr/>
          <p:nvPr/>
        </p:nvSpPr>
        <p:spPr>
          <a:xfrm>
            <a:off x="8088400" y="2878461"/>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8088400" y="2469461"/>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8088400" y="2058909"/>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16"/>
          <p:cNvGrpSpPr/>
          <p:nvPr/>
        </p:nvGrpSpPr>
        <p:grpSpPr>
          <a:xfrm>
            <a:off x="7116475" y="4568875"/>
            <a:ext cx="1715148" cy="333147"/>
            <a:chOff x="6045725" y="615825"/>
            <a:chExt cx="1715148" cy="333147"/>
          </a:xfrm>
        </p:grpSpPr>
        <p:sp>
          <p:nvSpPr>
            <p:cNvPr id="81" name="Google Shape;81;p16"/>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6"/>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711725" y="1152475"/>
            <a:ext cx="77841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1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7"/>
          <p:cNvGrpSpPr/>
          <p:nvPr/>
        </p:nvGrpSpPr>
        <p:grpSpPr>
          <a:xfrm rot="-5400000">
            <a:off x="-456225" y="1228503"/>
            <a:ext cx="1715148" cy="333147"/>
            <a:chOff x="6045725" y="615825"/>
            <a:chExt cx="1715148" cy="333147"/>
          </a:xfrm>
        </p:grpSpPr>
        <p:sp>
          <p:nvSpPr>
            <p:cNvPr id="99" name="Google Shape;99;p1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body" idx="1"/>
          </p:nvPr>
        </p:nvSpPr>
        <p:spPr>
          <a:xfrm>
            <a:off x="1902300" y="3814075"/>
            <a:ext cx="2295600" cy="754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4" name="Google Shape;104;p17"/>
          <p:cNvSpPr txBox="1">
            <a:spLocks noGrp="1"/>
          </p:cNvSpPr>
          <p:nvPr>
            <p:ph type="body" idx="2"/>
          </p:nvPr>
        </p:nvSpPr>
        <p:spPr>
          <a:xfrm>
            <a:off x="4946075" y="3814075"/>
            <a:ext cx="2295600" cy="75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7"/>
          <p:cNvSpPr txBox="1">
            <a:spLocks noGrp="1"/>
          </p:cNvSpPr>
          <p:nvPr>
            <p:ph type="sldNum" idx="12"/>
          </p:nvPr>
        </p:nvSpPr>
        <p:spPr>
          <a:xfrm>
            <a:off x="8179258" y="4363642"/>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17"/>
          <p:cNvSpPr txBox="1">
            <a:spLocks noGrp="1"/>
          </p:cNvSpPr>
          <p:nvPr>
            <p:ph type="title" idx="3"/>
          </p:nvPr>
        </p:nvSpPr>
        <p:spPr>
          <a:xfrm>
            <a:off x="1957063"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
        <p:nvSpPr>
          <p:cNvPr id="107" name="Google Shape;107;p17"/>
          <p:cNvSpPr txBox="1">
            <a:spLocks noGrp="1"/>
          </p:cNvSpPr>
          <p:nvPr>
            <p:ph type="title" idx="4"/>
          </p:nvPr>
        </p:nvSpPr>
        <p:spPr>
          <a:xfrm>
            <a:off x="5000838"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8"/>
          <p:cNvSpPr/>
          <p:nvPr/>
        </p:nvSpPr>
        <p:spPr>
          <a:xfrm>
            <a:off x="0" y="489871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0" y="441301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0" y="3925475"/>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5400000">
            <a:off x="96025" y="198475"/>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306385" y="40882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8"/>
          <p:cNvGrpSpPr/>
          <p:nvPr/>
        </p:nvGrpSpPr>
        <p:grpSpPr>
          <a:xfrm>
            <a:off x="7103800" y="537500"/>
            <a:ext cx="1715148" cy="333147"/>
            <a:chOff x="6045725" y="615825"/>
            <a:chExt cx="1715148" cy="333147"/>
          </a:xfrm>
        </p:grpSpPr>
        <p:sp>
          <p:nvSpPr>
            <p:cNvPr id="115" name="Google Shape;115;p1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p1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19"/>
          <p:cNvSpPr txBox="1">
            <a:spLocks noGrp="1"/>
          </p:cNvSpPr>
          <p:nvPr>
            <p:ph type="body" idx="1"/>
          </p:nvPr>
        </p:nvSpPr>
        <p:spPr>
          <a:xfrm>
            <a:off x="1138575" y="2048050"/>
            <a:ext cx="6720000" cy="2052300"/>
          </a:xfrm>
          <a:prstGeom prst="rect">
            <a:avLst/>
          </a:prstGeom>
        </p:spPr>
        <p:txBody>
          <a:bodyPr spcFirstLastPara="1" wrap="square" lIns="91425" tIns="91425" rIns="91425" bIns="91425" anchor="ctr" anchorCtr="0">
            <a:noAutofit/>
          </a:bodyPr>
          <a:lstStyle>
            <a:lvl1pPr marL="457200" lvl="0" indent="-304800" rtl="0">
              <a:lnSpc>
                <a:spcPct val="60000"/>
              </a:lnSpc>
              <a:spcBef>
                <a:spcPts val="0"/>
              </a:spcBef>
              <a:spcAft>
                <a:spcPts val="0"/>
              </a:spcAft>
              <a:buClr>
                <a:schemeClr val="accent1"/>
              </a:buClr>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6" name="Google Shape;126;p1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19"/>
          <p:cNvGrpSpPr/>
          <p:nvPr/>
        </p:nvGrpSpPr>
        <p:grpSpPr>
          <a:xfrm rot="-5400000">
            <a:off x="-456225" y="1228503"/>
            <a:ext cx="1715148" cy="333147"/>
            <a:chOff x="6045725" y="615825"/>
            <a:chExt cx="1715148" cy="333147"/>
          </a:xfrm>
        </p:grpSpPr>
        <p:sp>
          <p:nvSpPr>
            <p:cNvPr id="128" name="Google Shape;128;p1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9"/>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sp>
        <p:nvSpPr>
          <p:cNvPr id="133" name="Google Shape;133;p2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39" name="Google Shape;139;p20"/>
          <p:cNvGrpSpPr/>
          <p:nvPr/>
        </p:nvGrpSpPr>
        <p:grpSpPr>
          <a:xfrm>
            <a:off x="7705109" y="4023625"/>
            <a:ext cx="827959" cy="827959"/>
            <a:chOff x="7705109" y="4023625"/>
            <a:chExt cx="827959" cy="827959"/>
          </a:xfrm>
        </p:grpSpPr>
        <p:sp>
          <p:nvSpPr>
            <p:cNvPr id="140" name="Google Shape;140;p20"/>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0"/>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title" idx="2"/>
          </p:nvPr>
        </p:nvSpPr>
        <p:spPr>
          <a:xfrm>
            <a:off x="1063200" y="2072525"/>
            <a:ext cx="7017600" cy="1253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6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sp>
        <p:nvSpPr>
          <p:cNvPr id="145" name="Google Shape;145;p21"/>
          <p:cNvSpPr/>
          <p:nvPr/>
        </p:nvSpPr>
        <p:spPr>
          <a:xfrm rot="-5400000">
            <a:off x="2170076" y="424735"/>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rot="-5400000">
            <a:off x="1760274" y="425537"/>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rot="-5400000">
            <a:off x="1350498" y="42476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4569825" y="529000"/>
            <a:ext cx="3879600" cy="404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a:spLocks noGrp="1"/>
          </p:cNvSpPr>
          <p:nvPr>
            <p:ph type="title"/>
          </p:nvPr>
        </p:nvSpPr>
        <p:spPr>
          <a:xfrm>
            <a:off x="265500" y="1684750"/>
            <a:ext cx="4045200" cy="16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sz="5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21"/>
          <p:cNvSpPr txBox="1">
            <a:spLocks noGrp="1"/>
          </p:cNvSpPr>
          <p:nvPr>
            <p:ph type="subTitle" idx="1"/>
          </p:nvPr>
        </p:nvSpPr>
        <p:spPr>
          <a:xfrm>
            <a:off x="265500" y="3316400"/>
            <a:ext cx="4045200" cy="5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1" name="Google Shape;151;p21"/>
          <p:cNvSpPr txBox="1">
            <a:spLocks noGrp="1"/>
          </p:cNvSpPr>
          <p:nvPr>
            <p:ph type="body" idx="2"/>
          </p:nvPr>
        </p:nvSpPr>
        <p:spPr>
          <a:xfrm>
            <a:off x="4680350" y="843450"/>
            <a:ext cx="3620100" cy="35757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dk1"/>
              </a:buClr>
              <a:buSzPts val="1800"/>
              <a:buFont typeface="Questrial"/>
              <a:buChar char="●"/>
              <a:defRPr sz="1600"/>
            </a:lvl1pPr>
            <a:lvl2pPr marL="914400" lvl="1" indent="-317500" rtl="0">
              <a:spcBef>
                <a:spcPts val="1600"/>
              </a:spcBef>
              <a:spcAft>
                <a:spcPts val="0"/>
              </a:spcAft>
              <a:buClr>
                <a:schemeClr val="dk1"/>
              </a:buClr>
              <a:buSzPts val="1400"/>
              <a:buFont typeface="Questrial"/>
              <a:buChar char="○"/>
              <a:defRPr/>
            </a:lvl2pPr>
            <a:lvl3pPr marL="1371600" lvl="2" indent="-317500" rtl="0">
              <a:spcBef>
                <a:spcPts val="1600"/>
              </a:spcBef>
              <a:spcAft>
                <a:spcPts val="0"/>
              </a:spcAft>
              <a:buClr>
                <a:schemeClr val="dk1"/>
              </a:buClr>
              <a:buSzPts val="1400"/>
              <a:buFont typeface="Questrial"/>
              <a:buChar char="■"/>
              <a:defRPr/>
            </a:lvl3pPr>
            <a:lvl4pPr marL="1828800" lvl="3" indent="-317500" rtl="0">
              <a:spcBef>
                <a:spcPts val="1600"/>
              </a:spcBef>
              <a:spcAft>
                <a:spcPts val="0"/>
              </a:spcAft>
              <a:buClr>
                <a:schemeClr val="dk1"/>
              </a:buClr>
              <a:buSzPts val="1400"/>
              <a:buFont typeface="Questrial"/>
              <a:buChar char="●"/>
              <a:defRPr/>
            </a:lvl4pPr>
            <a:lvl5pPr marL="2286000" lvl="4" indent="-317500" rtl="0">
              <a:spcBef>
                <a:spcPts val="1600"/>
              </a:spcBef>
              <a:spcAft>
                <a:spcPts val="0"/>
              </a:spcAft>
              <a:buClr>
                <a:schemeClr val="dk1"/>
              </a:buClr>
              <a:buSzPts val="1400"/>
              <a:buFont typeface="Questrial"/>
              <a:buChar char="○"/>
              <a:defRPr/>
            </a:lvl5pPr>
            <a:lvl6pPr marL="2743200" lvl="5" indent="-317500" rtl="0">
              <a:spcBef>
                <a:spcPts val="1600"/>
              </a:spcBef>
              <a:spcAft>
                <a:spcPts val="0"/>
              </a:spcAft>
              <a:buClr>
                <a:schemeClr val="dk1"/>
              </a:buClr>
              <a:buSzPts val="1400"/>
              <a:buFont typeface="Questrial"/>
              <a:buChar char="■"/>
              <a:defRPr/>
            </a:lvl6pPr>
            <a:lvl7pPr marL="3200400" lvl="6" indent="-317500" rtl="0">
              <a:spcBef>
                <a:spcPts val="1600"/>
              </a:spcBef>
              <a:spcAft>
                <a:spcPts val="0"/>
              </a:spcAft>
              <a:buClr>
                <a:schemeClr val="dk1"/>
              </a:buClr>
              <a:buSzPts val="1400"/>
              <a:buFont typeface="Questrial"/>
              <a:buChar char="●"/>
              <a:defRPr/>
            </a:lvl7pPr>
            <a:lvl8pPr marL="3657600" lvl="7" indent="-317500" rtl="0">
              <a:spcBef>
                <a:spcPts val="1600"/>
              </a:spcBef>
              <a:spcAft>
                <a:spcPts val="0"/>
              </a:spcAft>
              <a:buClr>
                <a:schemeClr val="dk1"/>
              </a:buClr>
              <a:buSzPts val="1400"/>
              <a:buFont typeface="Questrial"/>
              <a:buChar char="○"/>
              <a:defRPr/>
            </a:lvl8pPr>
            <a:lvl9pPr marL="4114800" lvl="8" indent="-317500" rtl="0">
              <a:spcBef>
                <a:spcPts val="1600"/>
              </a:spcBef>
              <a:spcAft>
                <a:spcPts val="1600"/>
              </a:spcAft>
              <a:buClr>
                <a:schemeClr val="dk1"/>
              </a:buClr>
              <a:buSzPts val="1400"/>
              <a:buFont typeface="Questrial"/>
              <a:buChar char="■"/>
              <a:defRPr/>
            </a:lvl9pPr>
          </a:lstStyle>
          <a:p>
            <a:endParaRPr/>
          </a:p>
        </p:txBody>
      </p:sp>
      <p:sp>
        <p:nvSpPr>
          <p:cNvPr id="152" name="Google Shape;152;p21"/>
          <p:cNvSpPr/>
          <p:nvPr/>
        </p:nvSpPr>
        <p:spPr>
          <a:xfrm flipH="1">
            <a:off x="-3" y="460594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rot="5400000">
            <a:off x="4310700" y="42446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rot="5400000">
            <a:off x="4521523" y="44599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2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9" name="Google Shape;159;p22"/>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body" idx="1"/>
          </p:nvPr>
        </p:nvSpPr>
        <p:spPr>
          <a:xfrm>
            <a:off x="6269500" y="3520350"/>
            <a:ext cx="1567800" cy="5694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b="1">
                <a:solidFill>
                  <a:schemeClr val="lt1"/>
                </a:solidFill>
              </a:defRPr>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23"/>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title" hasCustomPrompt="1"/>
          </p:nvPr>
        </p:nvSpPr>
        <p:spPr>
          <a:xfrm>
            <a:off x="1668900" y="2549700"/>
            <a:ext cx="5806200" cy="98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300" b="0">
                <a:solidFill>
                  <a:schemeClr val="accent3"/>
                </a:solidFill>
                <a:latin typeface="Arvo"/>
                <a:ea typeface="Arvo"/>
                <a:cs typeface="Arvo"/>
                <a:sym typeface="Arvo"/>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1" name="Google Shape;171;p23"/>
          <p:cNvSpPr txBox="1">
            <a:spLocks noGrp="1"/>
          </p:cNvSpPr>
          <p:nvPr>
            <p:ph type="body" idx="1"/>
          </p:nvPr>
        </p:nvSpPr>
        <p:spPr>
          <a:xfrm>
            <a:off x="1947150" y="1882350"/>
            <a:ext cx="5249700" cy="452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solidFill>
                  <a:schemeClr val="dk1"/>
                </a:solidFill>
              </a:defRPr>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2" name="Google Shape;172;p23"/>
          <p:cNvSpPr txBox="1">
            <a:spLocks noGrp="1"/>
          </p:cNvSpPr>
          <p:nvPr>
            <p:ph type="title" idx="2"/>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3" name="Google Shape;173;p23"/>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23"/>
          <p:cNvGrpSpPr/>
          <p:nvPr/>
        </p:nvGrpSpPr>
        <p:grpSpPr>
          <a:xfrm rot="-5400000">
            <a:off x="7900550" y="3581853"/>
            <a:ext cx="1715148" cy="333147"/>
            <a:chOff x="6045725" y="615825"/>
            <a:chExt cx="1715148" cy="333147"/>
          </a:xfrm>
        </p:grpSpPr>
        <p:sp>
          <p:nvSpPr>
            <p:cNvPr id="177" name="Google Shape;177;p23"/>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BLANK_1_1_1_1_1_1_1_1_1_1">
    <p:spTree>
      <p:nvGrpSpPr>
        <p:cNvPr id="1" name="Shape 181"/>
        <p:cNvGrpSpPr/>
        <p:nvPr/>
      </p:nvGrpSpPr>
      <p:grpSpPr>
        <a:xfrm>
          <a:off x="0" y="0"/>
          <a:ext cx="0" cy="0"/>
          <a:chOff x="0" y="0"/>
          <a:chExt cx="0" cy="0"/>
        </a:xfrm>
      </p:grpSpPr>
      <p:sp>
        <p:nvSpPr>
          <p:cNvPr id="182" name="Google Shape;182;p25"/>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rot="5400000">
            <a:off x="3117300" y="3015475"/>
            <a:ext cx="3049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subTitle" idx="1"/>
          </p:nvPr>
        </p:nvSpPr>
        <p:spPr>
          <a:xfrm>
            <a:off x="5026675" y="1789950"/>
            <a:ext cx="30528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89" name="Google Shape;189;p25"/>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90" name="Google Shape;190;p25"/>
          <p:cNvGrpSpPr/>
          <p:nvPr/>
        </p:nvGrpSpPr>
        <p:grpSpPr>
          <a:xfrm rot="-5400000">
            <a:off x="-456225" y="1228503"/>
            <a:ext cx="1715148" cy="333147"/>
            <a:chOff x="6045725" y="615825"/>
            <a:chExt cx="1715148" cy="333147"/>
          </a:xfrm>
        </p:grpSpPr>
        <p:sp>
          <p:nvSpPr>
            <p:cNvPr id="191" name="Google Shape;191;p2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
    <p:spTree>
      <p:nvGrpSpPr>
        <p:cNvPr id="1" name="Shape 195"/>
        <p:cNvGrpSpPr/>
        <p:nvPr/>
      </p:nvGrpSpPr>
      <p:grpSpPr>
        <a:xfrm>
          <a:off x="0" y="0"/>
          <a:ext cx="0" cy="0"/>
          <a:chOff x="0" y="0"/>
          <a:chExt cx="0" cy="0"/>
        </a:xfrm>
      </p:grpSpPr>
      <p:sp>
        <p:nvSpPr>
          <p:cNvPr id="196" name="Google Shape;196;p2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rot="5400000">
            <a:off x="3117300" y="3015475"/>
            <a:ext cx="3049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a:spLocks noGrp="1"/>
          </p:cNvSpPr>
          <p:nvPr>
            <p:ph type="subTitle" idx="1"/>
          </p:nvPr>
        </p:nvSpPr>
        <p:spPr>
          <a:xfrm>
            <a:off x="4994775" y="1783575"/>
            <a:ext cx="31230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3" name="Google Shape;203;p2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4" name="Google Shape;204;p2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208"/>
        <p:cNvGrpSpPr/>
        <p:nvPr/>
      </p:nvGrpSpPr>
      <p:grpSpPr>
        <a:xfrm>
          <a:off x="0" y="0"/>
          <a:ext cx="0" cy="0"/>
          <a:chOff x="0" y="0"/>
          <a:chExt cx="0" cy="0"/>
        </a:xfrm>
      </p:grpSpPr>
      <p:sp>
        <p:nvSpPr>
          <p:cNvPr id="209" name="Google Shape;209;p2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subTitle" idx="1"/>
          </p:nvPr>
        </p:nvSpPr>
        <p:spPr>
          <a:xfrm>
            <a:off x="16944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15" name="Google Shape;215;p27"/>
          <p:cNvSpPr txBox="1">
            <a:spLocks noGrp="1"/>
          </p:cNvSpPr>
          <p:nvPr>
            <p:ph type="subTitle" idx="2"/>
          </p:nvPr>
        </p:nvSpPr>
        <p:spPr>
          <a:xfrm>
            <a:off x="2196600" y="1513400"/>
            <a:ext cx="47508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 name="Google Shape;216;p2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7" name="Google Shape;217;p27"/>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27"/>
          <p:cNvGrpSpPr/>
          <p:nvPr/>
        </p:nvGrpSpPr>
        <p:grpSpPr>
          <a:xfrm>
            <a:off x="6723075" y="4719578"/>
            <a:ext cx="1715148" cy="333147"/>
            <a:chOff x="6045725" y="615825"/>
            <a:chExt cx="1715148" cy="333147"/>
          </a:xfrm>
        </p:grpSpPr>
        <p:sp>
          <p:nvSpPr>
            <p:cNvPr id="219" name="Google Shape;219;p2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7"/>
          <p:cNvSpPr txBox="1">
            <a:spLocks noGrp="1"/>
          </p:cNvSpPr>
          <p:nvPr>
            <p:ph type="subTitle" idx="3"/>
          </p:nvPr>
        </p:nvSpPr>
        <p:spPr>
          <a:xfrm>
            <a:off x="45110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CUSTOM_1_1_1">
    <p:spTree>
      <p:nvGrpSpPr>
        <p:cNvPr id="1" name="Shape 223"/>
        <p:cNvGrpSpPr/>
        <p:nvPr/>
      </p:nvGrpSpPr>
      <p:grpSpPr>
        <a:xfrm>
          <a:off x="0" y="0"/>
          <a:ext cx="0" cy="0"/>
          <a:chOff x="0" y="0"/>
          <a:chExt cx="0" cy="0"/>
        </a:xfrm>
      </p:grpSpPr>
      <p:sp>
        <p:nvSpPr>
          <p:cNvPr id="224" name="Google Shape;224;p28"/>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txBox="1">
            <a:spLocks noGrp="1"/>
          </p:cNvSpPr>
          <p:nvPr>
            <p:ph type="subTitle" idx="1"/>
          </p:nvPr>
        </p:nvSpPr>
        <p:spPr>
          <a:xfrm>
            <a:off x="1346350" y="2330300"/>
            <a:ext cx="2686800" cy="94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Char char="●"/>
              <a:defRPr sz="1600">
                <a:solidFill>
                  <a:schemeClr val="dk1"/>
                </a:solidFill>
              </a:defRPr>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30" name="Google Shape;230;p28"/>
          <p:cNvSpPr txBox="1">
            <a:spLocks noGrp="1"/>
          </p:cNvSpPr>
          <p:nvPr>
            <p:ph type="subTitle" idx="2"/>
          </p:nvPr>
        </p:nvSpPr>
        <p:spPr>
          <a:xfrm>
            <a:off x="2001300" y="1513400"/>
            <a:ext cx="51414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31" name="Google Shape;231;p28"/>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32" name="Google Shape;232;p28"/>
          <p:cNvGrpSpPr/>
          <p:nvPr/>
        </p:nvGrpSpPr>
        <p:grpSpPr>
          <a:xfrm>
            <a:off x="7705109" y="4023625"/>
            <a:ext cx="827959" cy="827959"/>
            <a:chOff x="7705109" y="4023625"/>
            <a:chExt cx="827959" cy="827959"/>
          </a:xfrm>
        </p:grpSpPr>
        <p:sp>
          <p:nvSpPr>
            <p:cNvPr id="233" name="Google Shape;233;p28"/>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8"/>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CUSTOM_1_1_1_1">
    <p:spTree>
      <p:nvGrpSpPr>
        <p:cNvPr id="1" name="Shape 236"/>
        <p:cNvGrpSpPr/>
        <p:nvPr/>
      </p:nvGrpSpPr>
      <p:grpSpPr>
        <a:xfrm>
          <a:off x="0" y="0"/>
          <a:ext cx="0" cy="0"/>
          <a:chOff x="0" y="0"/>
          <a:chExt cx="0" cy="0"/>
        </a:xfrm>
      </p:grpSpPr>
      <p:sp>
        <p:nvSpPr>
          <p:cNvPr id="237" name="Google Shape;237;p2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43" name="Google Shape;243;p29"/>
          <p:cNvGrpSpPr/>
          <p:nvPr/>
        </p:nvGrpSpPr>
        <p:grpSpPr>
          <a:xfrm rot="-5400000">
            <a:off x="-456225" y="1228503"/>
            <a:ext cx="1715148" cy="333147"/>
            <a:chOff x="6045725" y="615825"/>
            <a:chExt cx="1715148" cy="333147"/>
          </a:xfrm>
        </p:grpSpPr>
        <p:sp>
          <p:nvSpPr>
            <p:cNvPr id="244" name="Google Shape;244;p2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9"/>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CUSTOM_1_1_1_1_1">
    <p:spTree>
      <p:nvGrpSpPr>
        <p:cNvPr id="1" name="Shape 248"/>
        <p:cNvGrpSpPr/>
        <p:nvPr/>
      </p:nvGrpSpPr>
      <p:grpSpPr>
        <a:xfrm>
          <a:off x="0" y="0"/>
          <a:ext cx="0" cy="0"/>
          <a:chOff x="0" y="0"/>
          <a:chExt cx="0" cy="0"/>
        </a:xfrm>
      </p:grpSpPr>
      <p:sp>
        <p:nvSpPr>
          <p:cNvPr id="249" name="Google Shape;249;p3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4" name="Google Shape;254;p3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30"/>
          <p:cNvGrpSpPr/>
          <p:nvPr/>
        </p:nvGrpSpPr>
        <p:grpSpPr>
          <a:xfrm rot="-5400000">
            <a:off x="-456225" y="1228503"/>
            <a:ext cx="1715148" cy="333147"/>
            <a:chOff x="6045725" y="615825"/>
            <a:chExt cx="1715148" cy="333147"/>
          </a:xfrm>
        </p:grpSpPr>
        <p:sp>
          <p:nvSpPr>
            <p:cNvPr id="256" name="Google Shape;256;p30"/>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0"/>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7">
  <p:cSld name="CUSTOM_1_1_1_1_1_1">
    <p:spTree>
      <p:nvGrpSpPr>
        <p:cNvPr id="1" name="Shape 260"/>
        <p:cNvGrpSpPr/>
        <p:nvPr/>
      </p:nvGrpSpPr>
      <p:grpSpPr>
        <a:xfrm>
          <a:off x="0" y="0"/>
          <a:ext cx="0" cy="0"/>
          <a:chOff x="0" y="0"/>
          <a:chExt cx="0" cy="0"/>
        </a:xfrm>
      </p:grpSpPr>
      <p:sp>
        <p:nvSpPr>
          <p:cNvPr id="261" name="Google Shape;261;p31"/>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 name="Google Shape;265;p31"/>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31"/>
          <p:cNvGrpSpPr/>
          <p:nvPr/>
        </p:nvGrpSpPr>
        <p:grpSpPr>
          <a:xfrm>
            <a:off x="6723075" y="4719578"/>
            <a:ext cx="1715148" cy="333147"/>
            <a:chOff x="6045725" y="615825"/>
            <a:chExt cx="1715148" cy="333147"/>
          </a:xfrm>
        </p:grpSpPr>
        <p:sp>
          <p:nvSpPr>
            <p:cNvPr id="267" name="Google Shape;267;p31"/>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31"/>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8">
  <p:cSld name="CUSTOM_1_1_1_1_1_1_1">
    <p:spTree>
      <p:nvGrpSpPr>
        <p:cNvPr id="1" name="Shape 272"/>
        <p:cNvGrpSpPr/>
        <p:nvPr/>
      </p:nvGrpSpPr>
      <p:grpSpPr>
        <a:xfrm>
          <a:off x="0" y="0"/>
          <a:ext cx="0" cy="0"/>
          <a:chOff x="0" y="0"/>
          <a:chExt cx="0" cy="0"/>
        </a:xfrm>
      </p:grpSpPr>
      <p:sp>
        <p:nvSpPr>
          <p:cNvPr id="273" name="Google Shape;273;p32"/>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32"/>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32"/>
          <p:cNvGrpSpPr/>
          <p:nvPr/>
        </p:nvGrpSpPr>
        <p:grpSpPr>
          <a:xfrm rot="-5400000">
            <a:off x="7900550" y="3581853"/>
            <a:ext cx="1715148" cy="333147"/>
            <a:chOff x="6045725" y="615825"/>
            <a:chExt cx="1715148" cy="333147"/>
          </a:xfrm>
        </p:grpSpPr>
        <p:sp>
          <p:nvSpPr>
            <p:cNvPr id="283" name="Google Shape;283;p32"/>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286"/>
        <p:cNvGrpSpPr/>
        <p:nvPr/>
      </p:nvGrpSpPr>
      <p:grpSpPr>
        <a:xfrm>
          <a:off x="0" y="0"/>
          <a:ext cx="0" cy="0"/>
          <a:chOff x="0" y="0"/>
          <a:chExt cx="0" cy="0"/>
        </a:xfrm>
      </p:grpSpPr>
      <p:sp>
        <p:nvSpPr>
          <p:cNvPr id="287" name="Google Shape;287;p33"/>
          <p:cNvSpPr txBox="1">
            <a:spLocks noGrp="1"/>
          </p:cNvSpPr>
          <p:nvPr>
            <p:ph type="body" idx="1"/>
          </p:nvPr>
        </p:nvSpPr>
        <p:spPr>
          <a:xfrm>
            <a:off x="713225" y="1824600"/>
            <a:ext cx="5244000" cy="21420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100">
                <a:latin typeface="Comfortaa"/>
                <a:ea typeface="Comfortaa"/>
                <a:cs typeface="Comfortaa"/>
                <a:sym typeface="Comfortaa"/>
              </a:defRPr>
            </a:lvl1pPr>
            <a:lvl2pPr marL="914400" lvl="1"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88" name="Google Shape;288;p3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CUSTOM_2">
    <p:spTree>
      <p:nvGrpSpPr>
        <p:cNvPr id="1" name="Shape 289"/>
        <p:cNvGrpSpPr/>
        <p:nvPr/>
      </p:nvGrpSpPr>
      <p:grpSpPr>
        <a:xfrm>
          <a:off x="0" y="0"/>
          <a:ext cx="0" cy="0"/>
          <a:chOff x="0" y="0"/>
          <a:chExt cx="0" cy="0"/>
        </a:xfrm>
      </p:grpSpPr>
      <p:sp>
        <p:nvSpPr>
          <p:cNvPr id="290" name="Google Shape;290;p34"/>
          <p:cNvSpPr txBox="1">
            <a:spLocks noGrp="1"/>
          </p:cNvSpPr>
          <p:nvPr>
            <p:ph type="body" idx="1"/>
          </p:nvPr>
        </p:nvSpPr>
        <p:spPr>
          <a:xfrm>
            <a:off x="713225"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1" name="Google Shape;291;p34"/>
          <p:cNvSpPr txBox="1">
            <a:spLocks noGrp="1"/>
          </p:cNvSpPr>
          <p:nvPr>
            <p:ph type="body" idx="2"/>
          </p:nvPr>
        </p:nvSpPr>
        <p:spPr>
          <a:xfrm>
            <a:off x="4572000"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chemeClr val="hlink"/>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chemeClr val="hlink"/>
              </a:buClr>
              <a:buSzPts val="1200"/>
              <a:buFont typeface="Roboto Condensed Light"/>
              <a:buChar char="■"/>
              <a:defRPr sz="1200">
                <a:latin typeface="Poppins"/>
                <a:ea typeface="Poppins"/>
                <a:cs typeface="Poppins"/>
                <a:sym typeface="Poppins"/>
              </a:defRPr>
            </a:lvl9pPr>
          </a:lstStyle>
          <a:p>
            <a:endParaRPr/>
          </a:p>
        </p:txBody>
      </p:sp>
      <p:sp>
        <p:nvSpPr>
          <p:cNvPr id="292" name="Google Shape;292;p34"/>
          <p:cNvSpPr txBox="1">
            <a:spLocks noGrp="1"/>
          </p:cNvSpPr>
          <p:nvPr>
            <p:ph type="body" idx="3"/>
          </p:nvPr>
        </p:nvSpPr>
        <p:spPr>
          <a:xfrm>
            <a:off x="713225" y="1026900"/>
            <a:ext cx="7710900" cy="797700"/>
          </a:xfrm>
          <a:prstGeom prst="rect">
            <a:avLst/>
          </a:prstGeom>
        </p:spPr>
        <p:txBody>
          <a:bodyPr spcFirstLastPara="1" wrap="square" lIns="91425" tIns="91425" rIns="91425" bIns="91425" anchor="t" anchorCtr="0">
            <a:noAutofit/>
          </a:bodyPr>
          <a:lstStyle>
            <a:lvl1pPr marL="457200" marR="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3" name="Google Shape;293;p34"/>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01">
  <p:cSld name="CUSTOM_3_1">
    <p:bg>
      <p:bgPr>
        <a:solidFill>
          <a:schemeClr val="lt1"/>
        </a:solidFill>
        <a:effectLst/>
      </p:bgPr>
    </p:bg>
    <p:spTree>
      <p:nvGrpSpPr>
        <p:cNvPr id="1" name="Shape 294"/>
        <p:cNvGrpSpPr/>
        <p:nvPr/>
      </p:nvGrpSpPr>
      <p:grpSpPr>
        <a:xfrm>
          <a:off x="0" y="0"/>
          <a:ext cx="0" cy="0"/>
          <a:chOff x="0" y="0"/>
          <a:chExt cx="0" cy="0"/>
        </a:xfrm>
      </p:grpSpPr>
      <p:sp>
        <p:nvSpPr>
          <p:cNvPr id="295" name="Google Shape;295;p35"/>
          <p:cNvSpPr txBox="1">
            <a:spLocks noGrp="1"/>
          </p:cNvSpPr>
          <p:nvPr>
            <p:ph type="subTitle" idx="1"/>
          </p:nvPr>
        </p:nvSpPr>
        <p:spPr>
          <a:xfrm>
            <a:off x="1053662"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96" name="Google Shape;296;p35"/>
          <p:cNvSpPr txBox="1">
            <a:spLocks noGrp="1"/>
          </p:cNvSpPr>
          <p:nvPr>
            <p:ph type="subTitle" idx="2"/>
          </p:nvPr>
        </p:nvSpPr>
        <p:spPr>
          <a:xfrm>
            <a:off x="3576600"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7" name="Google Shape;297;p35"/>
          <p:cNvSpPr txBox="1">
            <a:spLocks noGrp="1"/>
          </p:cNvSpPr>
          <p:nvPr>
            <p:ph type="subTitle" idx="3"/>
          </p:nvPr>
        </p:nvSpPr>
        <p:spPr>
          <a:xfrm>
            <a:off x="6099538"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8" name="Google Shape;298;p35"/>
          <p:cNvSpPr txBox="1">
            <a:spLocks noGrp="1"/>
          </p:cNvSpPr>
          <p:nvPr>
            <p:ph type="subTitle" idx="4"/>
          </p:nvPr>
        </p:nvSpPr>
        <p:spPr>
          <a:xfrm>
            <a:off x="1053662"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4"/>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4"/>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4"/>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4"/>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4"/>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4"/>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4"/>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4"/>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4"/>
                </a:solidFill>
                <a:latin typeface="Questrial"/>
                <a:ea typeface="Questrial"/>
                <a:cs typeface="Questrial"/>
                <a:sym typeface="Questrial"/>
              </a:defRPr>
            </a:lvl9pPr>
          </a:lstStyle>
          <a:p>
            <a:endParaRPr/>
          </a:p>
        </p:txBody>
      </p:sp>
      <p:sp>
        <p:nvSpPr>
          <p:cNvPr id="299" name="Google Shape;299;p35"/>
          <p:cNvSpPr txBox="1">
            <a:spLocks noGrp="1"/>
          </p:cNvSpPr>
          <p:nvPr>
            <p:ph type="subTitle" idx="5"/>
          </p:nvPr>
        </p:nvSpPr>
        <p:spPr>
          <a:xfrm>
            <a:off x="3576600"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1"/>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1"/>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1"/>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1"/>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1"/>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1"/>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1"/>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1"/>
                </a:solidFill>
                <a:latin typeface="Questrial"/>
                <a:ea typeface="Questrial"/>
                <a:cs typeface="Questrial"/>
                <a:sym typeface="Questrial"/>
              </a:defRPr>
            </a:lvl9pPr>
          </a:lstStyle>
          <a:p>
            <a:endParaRPr/>
          </a:p>
        </p:txBody>
      </p:sp>
      <p:sp>
        <p:nvSpPr>
          <p:cNvPr id="300" name="Google Shape;300;p35"/>
          <p:cNvSpPr txBox="1">
            <a:spLocks noGrp="1"/>
          </p:cNvSpPr>
          <p:nvPr>
            <p:ph type="subTitle" idx="6"/>
          </p:nvPr>
        </p:nvSpPr>
        <p:spPr>
          <a:xfrm>
            <a:off x="6099538"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6"/>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6"/>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6"/>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6"/>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6"/>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6"/>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6"/>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6"/>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6"/>
                </a:solidFill>
                <a:latin typeface="Questrial"/>
                <a:ea typeface="Questrial"/>
                <a:cs typeface="Questrial"/>
                <a:sym typeface="Questrial"/>
              </a:defRPr>
            </a:lvl9pPr>
          </a:lstStyle>
          <a:p>
            <a:endParaRPr/>
          </a:p>
        </p:txBody>
      </p:sp>
      <p:grpSp>
        <p:nvGrpSpPr>
          <p:cNvPr id="301" name="Google Shape;301;p35"/>
          <p:cNvGrpSpPr/>
          <p:nvPr/>
        </p:nvGrpSpPr>
        <p:grpSpPr>
          <a:xfrm>
            <a:off x="6664025" y="574503"/>
            <a:ext cx="1715148" cy="333147"/>
            <a:chOff x="6045725" y="615825"/>
            <a:chExt cx="1715148" cy="333147"/>
          </a:xfrm>
        </p:grpSpPr>
        <p:sp>
          <p:nvSpPr>
            <p:cNvPr id="302" name="Google Shape;302;p3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5"/>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BIG_NUMBER_1_1">
    <p:bg>
      <p:bgPr>
        <a:solidFill>
          <a:schemeClr val="lt1"/>
        </a:solidFill>
        <a:effectLst/>
      </p:bgPr>
    </p:bg>
    <p:spTree>
      <p:nvGrpSpPr>
        <p:cNvPr id="1" name="Shape 309"/>
        <p:cNvGrpSpPr/>
        <p:nvPr/>
      </p:nvGrpSpPr>
      <p:grpSpPr>
        <a:xfrm>
          <a:off x="0" y="0"/>
          <a:ext cx="0" cy="0"/>
          <a:chOff x="0" y="0"/>
          <a:chExt cx="0" cy="0"/>
        </a:xfrm>
      </p:grpSpPr>
      <p:sp>
        <p:nvSpPr>
          <p:cNvPr id="310" name="Google Shape;310;p3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6" name="Google Shape;316;p3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txBox="1">
            <a:spLocks noGrp="1"/>
          </p:cNvSpPr>
          <p:nvPr>
            <p:ph type="title" idx="2" hasCustomPrompt="1"/>
          </p:nvPr>
        </p:nvSpPr>
        <p:spPr>
          <a:xfrm>
            <a:off x="1438200" y="16757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3800">
                <a:solidFill>
                  <a:schemeClr val="accent6"/>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21" name="Google Shape;321;p36"/>
          <p:cNvSpPr txBox="1">
            <a:spLocks noGrp="1"/>
          </p:cNvSpPr>
          <p:nvPr>
            <p:ph type="subTitle" idx="1"/>
          </p:nvPr>
        </p:nvSpPr>
        <p:spPr>
          <a:xfrm>
            <a:off x="1601250" y="224277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2" name="Google Shape;322;p36"/>
          <p:cNvSpPr txBox="1">
            <a:spLocks noGrp="1"/>
          </p:cNvSpPr>
          <p:nvPr>
            <p:ph type="subTitle" idx="3"/>
          </p:nvPr>
        </p:nvSpPr>
        <p:spPr>
          <a:xfrm>
            <a:off x="1601250" y="3692075"/>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3" name="Google Shape;323;p36"/>
          <p:cNvSpPr txBox="1">
            <a:spLocks noGrp="1"/>
          </p:cNvSpPr>
          <p:nvPr>
            <p:ph type="subTitle" idx="4"/>
          </p:nvPr>
        </p:nvSpPr>
        <p:spPr>
          <a:xfrm>
            <a:off x="4989925" y="289254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4" name="Google Shape;324;p36"/>
          <p:cNvSpPr txBox="1">
            <a:spLocks noGrp="1"/>
          </p:cNvSpPr>
          <p:nvPr>
            <p:ph type="title" idx="5" hasCustomPrompt="1"/>
          </p:nvPr>
        </p:nvSpPr>
        <p:spPr>
          <a:xfrm>
            <a:off x="1438200" y="31250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
        <p:nvSpPr>
          <p:cNvPr id="325" name="Google Shape;325;p36"/>
          <p:cNvSpPr txBox="1">
            <a:spLocks noGrp="1"/>
          </p:cNvSpPr>
          <p:nvPr>
            <p:ph type="title" idx="6" hasCustomPrompt="1"/>
          </p:nvPr>
        </p:nvSpPr>
        <p:spPr>
          <a:xfrm>
            <a:off x="4873675" y="2325625"/>
            <a:ext cx="30402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26"/>
        <p:cNvGrpSpPr/>
        <p:nvPr/>
      </p:nvGrpSpPr>
      <p:grpSpPr>
        <a:xfrm>
          <a:off x="0" y="0"/>
          <a:ext cx="0" cy="0"/>
          <a:chOff x="0" y="0"/>
          <a:chExt cx="0" cy="0"/>
        </a:xfrm>
      </p:grpSpPr>
      <p:sp>
        <p:nvSpPr>
          <p:cNvPr id="327" name="Google Shape;327;p3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2" name="Google Shape;332;p3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7"/>
          <p:cNvGrpSpPr/>
          <p:nvPr/>
        </p:nvGrpSpPr>
        <p:grpSpPr>
          <a:xfrm rot="-5400000">
            <a:off x="-456225" y="1228503"/>
            <a:ext cx="1715148" cy="333147"/>
            <a:chOff x="6045725" y="615825"/>
            <a:chExt cx="1715148" cy="333147"/>
          </a:xfrm>
        </p:grpSpPr>
        <p:sp>
          <p:nvSpPr>
            <p:cNvPr id="334" name="Google Shape;334;p3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3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txBox="1">
            <a:spLocks noGrp="1"/>
          </p:cNvSpPr>
          <p:nvPr>
            <p:ph type="title" idx="2"/>
          </p:nvPr>
        </p:nvSpPr>
        <p:spPr>
          <a:xfrm>
            <a:off x="3159300" y="3411975"/>
            <a:ext cx="2825400" cy="764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00">
                <a:solidFill>
                  <a:schemeClr val="accent1"/>
                </a:solidFill>
                <a:latin typeface="DM Sans"/>
                <a:ea typeface="DM Sans"/>
                <a:cs typeface="DM Sans"/>
                <a:sym typeface="DM Sans"/>
              </a:defRPr>
            </a:lvl1pPr>
            <a:lvl2pPr lvl="1" rtl="0">
              <a:spcBef>
                <a:spcPts val="0"/>
              </a:spcBef>
              <a:spcAft>
                <a:spcPts val="0"/>
              </a:spcAft>
              <a:buNone/>
              <a:defRPr sz="2100">
                <a:solidFill>
                  <a:schemeClr val="accent1"/>
                </a:solidFill>
                <a:latin typeface="DM Sans"/>
                <a:ea typeface="DM Sans"/>
                <a:cs typeface="DM Sans"/>
                <a:sym typeface="DM Sans"/>
              </a:defRPr>
            </a:lvl2pPr>
            <a:lvl3pPr lvl="2" rtl="0">
              <a:spcBef>
                <a:spcPts val="0"/>
              </a:spcBef>
              <a:spcAft>
                <a:spcPts val="0"/>
              </a:spcAft>
              <a:buNone/>
              <a:defRPr sz="2100">
                <a:solidFill>
                  <a:schemeClr val="accent1"/>
                </a:solidFill>
                <a:latin typeface="DM Sans"/>
                <a:ea typeface="DM Sans"/>
                <a:cs typeface="DM Sans"/>
                <a:sym typeface="DM Sans"/>
              </a:defRPr>
            </a:lvl3pPr>
            <a:lvl4pPr lvl="3" rtl="0">
              <a:spcBef>
                <a:spcPts val="0"/>
              </a:spcBef>
              <a:spcAft>
                <a:spcPts val="0"/>
              </a:spcAft>
              <a:buNone/>
              <a:defRPr sz="2100">
                <a:solidFill>
                  <a:schemeClr val="accent1"/>
                </a:solidFill>
                <a:latin typeface="DM Sans"/>
                <a:ea typeface="DM Sans"/>
                <a:cs typeface="DM Sans"/>
                <a:sym typeface="DM Sans"/>
              </a:defRPr>
            </a:lvl4pPr>
            <a:lvl5pPr lvl="4" rtl="0">
              <a:spcBef>
                <a:spcPts val="0"/>
              </a:spcBef>
              <a:spcAft>
                <a:spcPts val="0"/>
              </a:spcAft>
              <a:buNone/>
              <a:defRPr sz="2100">
                <a:solidFill>
                  <a:schemeClr val="accent1"/>
                </a:solidFill>
                <a:latin typeface="DM Sans"/>
                <a:ea typeface="DM Sans"/>
                <a:cs typeface="DM Sans"/>
                <a:sym typeface="DM Sans"/>
              </a:defRPr>
            </a:lvl5pPr>
            <a:lvl6pPr lvl="5" rtl="0">
              <a:spcBef>
                <a:spcPts val="0"/>
              </a:spcBef>
              <a:spcAft>
                <a:spcPts val="0"/>
              </a:spcAft>
              <a:buNone/>
              <a:defRPr sz="2100">
                <a:solidFill>
                  <a:schemeClr val="accent1"/>
                </a:solidFill>
                <a:latin typeface="DM Sans"/>
                <a:ea typeface="DM Sans"/>
                <a:cs typeface="DM Sans"/>
                <a:sym typeface="DM Sans"/>
              </a:defRPr>
            </a:lvl6pPr>
            <a:lvl7pPr lvl="6" rtl="0">
              <a:spcBef>
                <a:spcPts val="0"/>
              </a:spcBef>
              <a:spcAft>
                <a:spcPts val="0"/>
              </a:spcAft>
              <a:buNone/>
              <a:defRPr sz="2100">
                <a:solidFill>
                  <a:schemeClr val="accent1"/>
                </a:solidFill>
                <a:latin typeface="DM Sans"/>
                <a:ea typeface="DM Sans"/>
                <a:cs typeface="DM Sans"/>
                <a:sym typeface="DM Sans"/>
              </a:defRPr>
            </a:lvl7pPr>
            <a:lvl8pPr lvl="7" rtl="0">
              <a:spcBef>
                <a:spcPts val="0"/>
              </a:spcBef>
              <a:spcAft>
                <a:spcPts val="0"/>
              </a:spcAft>
              <a:buNone/>
              <a:defRPr sz="2100">
                <a:solidFill>
                  <a:schemeClr val="accent1"/>
                </a:solidFill>
                <a:latin typeface="DM Sans"/>
                <a:ea typeface="DM Sans"/>
                <a:cs typeface="DM Sans"/>
                <a:sym typeface="DM Sans"/>
              </a:defRPr>
            </a:lvl8pPr>
            <a:lvl9pPr lvl="8" rtl="0">
              <a:spcBef>
                <a:spcPts val="0"/>
              </a:spcBef>
              <a:spcAft>
                <a:spcPts val="0"/>
              </a:spcAft>
              <a:buNone/>
              <a:defRPr sz="2100">
                <a:solidFill>
                  <a:schemeClr val="accent1"/>
                </a:solidFill>
                <a:latin typeface="DM Sans"/>
                <a:ea typeface="DM Sans"/>
                <a:cs typeface="DM Sans"/>
                <a:sym typeface="DM Sans"/>
              </a:defRPr>
            </a:lvl9pPr>
          </a:lstStyle>
          <a:p>
            <a:endParaRPr/>
          </a:p>
        </p:txBody>
      </p:sp>
      <p:sp>
        <p:nvSpPr>
          <p:cNvPr id="339" name="Google Shape;339;p37"/>
          <p:cNvSpPr txBox="1">
            <a:spLocks noGrp="1"/>
          </p:cNvSpPr>
          <p:nvPr>
            <p:ph type="subTitle" idx="1"/>
          </p:nvPr>
        </p:nvSpPr>
        <p:spPr>
          <a:xfrm>
            <a:off x="1493250" y="1875950"/>
            <a:ext cx="61575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900">
                <a:latin typeface="Questrial"/>
                <a:ea typeface="Questrial"/>
                <a:cs typeface="Questrial"/>
                <a:sym typeface="Questrial"/>
              </a:defRPr>
            </a:lvl1pPr>
            <a:lvl2pPr lvl="1" rtl="0">
              <a:lnSpc>
                <a:spcPct val="100000"/>
              </a:lnSpc>
              <a:spcBef>
                <a:spcPts val="1600"/>
              </a:spcBef>
              <a:spcAft>
                <a:spcPts val="0"/>
              </a:spcAft>
              <a:buNone/>
              <a:defRPr sz="2900">
                <a:latin typeface="Questrial"/>
                <a:ea typeface="Questrial"/>
                <a:cs typeface="Questrial"/>
                <a:sym typeface="Questrial"/>
              </a:defRPr>
            </a:lvl2pPr>
            <a:lvl3pPr lvl="2" rtl="0">
              <a:lnSpc>
                <a:spcPct val="100000"/>
              </a:lnSpc>
              <a:spcBef>
                <a:spcPts val="1600"/>
              </a:spcBef>
              <a:spcAft>
                <a:spcPts val="0"/>
              </a:spcAft>
              <a:buNone/>
              <a:defRPr sz="2900">
                <a:latin typeface="Questrial"/>
                <a:ea typeface="Questrial"/>
                <a:cs typeface="Questrial"/>
                <a:sym typeface="Questrial"/>
              </a:defRPr>
            </a:lvl3pPr>
            <a:lvl4pPr lvl="3" rtl="0">
              <a:lnSpc>
                <a:spcPct val="100000"/>
              </a:lnSpc>
              <a:spcBef>
                <a:spcPts val="1600"/>
              </a:spcBef>
              <a:spcAft>
                <a:spcPts val="0"/>
              </a:spcAft>
              <a:buNone/>
              <a:defRPr sz="2900">
                <a:latin typeface="Questrial"/>
                <a:ea typeface="Questrial"/>
                <a:cs typeface="Questrial"/>
                <a:sym typeface="Questrial"/>
              </a:defRPr>
            </a:lvl4pPr>
            <a:lvl5pPr lvl="4" rtl="0">
              <a:lnSpc>
                <a:spcPct val="100000"/>
              </a:lnSpc>
              <a:spcBef>
                <a:spcPts val="1600"/>
              </a:spcBef>
              <a:spcAft>
                <a:spcPts val="0"/>
              </a:spcAft>
              <a:buNone/>
              <a:defRPr sz="2900">
                <a:latin typeface="Questrial"/>
                <a:ea typeface="Questrial"/>
                <a:cs typeface="Questrial"/>
                <a:sym typeface="Questrial"/>
              </a:defRPr>
            </a:lvl5pPr>
            <a:lvl6pPr lvl="5" rtl="0">
              <a:lnSpc>
                <a:spcPct val="100000"/>
              </a:lnSpc>
              <a:spcBef>
                <a:spcPts val="1600"/>
              </a:spcBef>
              <a:spcAft>
                <a:spcPts val="0"/>
              </a:spcAft>
              <a:buNone/>
              <a:defRPr sz="2900">
                <a:latin typeface="Questrial"/>
                <a:ea typeface="Questrial"/>
                <a:cs typeface="Questrial"/>
                <a:sym typeface="Questrial"/>
              </a:defRPr>
            </a:lvl6pPr>
            <a:lvl7pPr lvl="6" rtl="0">
              <a:lnSpc>
                <a:spcPct val="100000"/>
              </a:lnSpc>
              <a:spcBef>
                <a:spcPts val="1600"/>
              </a:spcBef>
              <a:spcAft>
                <a:spcPts val="0"/>
              </a:spcAft>
              <a:buNone/>
              <a:defRPr sz="2900">
                <a:latin typeface="Questrial"/>
                <a:ea typeface="Questrial"/>
                <a:cs typeface="Questrial"/>
                <a:sym typeface="Questrial"/>
              </a:defRPr>
            </a:lvl7pPr>
            <a:lvl8pPr lvl="7" rtl="0">
              <a:lnSpc>
                <a:spcPct val="100000"/>
              </a:lnSpc>
              <a:spcBef>
                <a:spcPts val="1600"/>
              </a:spcBef>
              <a:spcAft>
                <a:spcPts val="0"/>
              </a:spcAft>
              <a:buNone/>
              <a:defRPr sz="2900">
                <a:latin typeface="Questrial"/>
                <a:ea typeface="Questrial"/>
                <a:cs typeface="Questrial"/>
                <a:sym typeface="Questrial"/>
              </a:defRPr>
            </a:lvl8pPr>
            <a:lvl9pPr lvl="8" rtl="0">
              <a:lnSpc>
                <a:spcPct val="100000"/>
              </a:lnSpc>
              <a:spcBef>
                <a:spcPts val="1600"/>
              </a:spcBef>
              <a:spcAft>
                <a:spcPts val="1600"/>
              </a:spcAft>
              <a:buNone/>
              <a:defRPr sz="2900">
                <a:latin typeface="Questrial"/>
                <a:ea typeface="Questrial"/>
                <a:cs typeface="Questrial"/>
                <a:sym typeface="Quest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40"/>
        <p:cNvGrpSpPr/>
        <p:nvPr/>
      </p:nvGrpSpPr>
      <p:grpSpPr>
        <a:xfrm>
          <a:off x="0" y="0"/>
          <a:ext cx="0" cy="0"/>
          <a:chOff x="0" y="0"/>
          <a:chExt cx="0" cy="0"/>
        </a:xfrm>
      </p:grpSpPr>
      <p:sp>
        <p:nvSpPr>
          <p:cNvPr id="341" name="Google Shape;341;p38"/>
          <p:cNvSpPr txBox="1">
            <a:spLocks noGrp="1"/>
          </p:cNvSpPr>
          <p:nvPr>
            <p:ph type="subTitle" idx="1"/>
          </p:nvPr>
        </p:nvSpPr>
        <p:spPr>
          <a:xfrm>
            <a:off x="6028375"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2" name="Google Shape;342;p38"/>
          <p:cNvSpPr txBox="1">
            <a:spLocks noGrp="1"/>
          </p:cNvSpPr>
          <p:nvPr>
            <p:ph type="subTitle" idx="2"/>
          </p:nvPr>
        </p:nvSpPr>
        <p:spPr>
          <a:xfrm>
            <a:off x="60284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3" name="Google Shape;343;p38"/>
          <p:cNvSpPr txBox="1">
            <a:spLocks noGrp="1"/>
          </p:cNvSpPr>
          <p:nvPr>
            <p:ph type="subTitle" idx="3"/>
          </p:nvPr>
        </p:nvSpPr>
        <p:spPr>
          <a:xfrm>
            <a:off x="6028375"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4" name="Google Shape;344;p38"/>
          <p:cNvSpPr txBox="1">
            <a:spLocks noGrp="1"/>
          </p:cNvSpPr>
          <p:nvPr>
            <p:ph type="subTitle" idx="4"/>
          </p:nvPr>
        </p:nvSpPr>
        <p:spPr>
          <a:xfrm>
            <a:off x="6028350"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5" name="Google Shape;345;p38"/>
          <p:cNvSpPr txBox="1">
            <a:spLocks noGrp="1"/>
          </p:cNvSpPr>
          <p:nvPr>
            <p:ph type="subTitle" idx="5"/>
          </p:nvPr>
        </p:nvSpPr>
        <p:spPr>
          <a:xfrm>
            <a:off x="1125400"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6" name="Google Shape;346;p38"/>
          <p:cNvSpPr txBox="1">
            <a:spLocks noGrp="1"/>
          </p:cNvSpPr>
          <p:nvPr>
            <p:ph type="subTitle" idx="6"/>
          </p:nvPr>
        </p:nvSpPr>
        <p:spPr>
          <a:xfrm>
            <a:off x="1125425"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7" name="Google Shape;347;p38"/>
          <p:cNvSpPr txBox="1">
            <a:spLocks noGrp="1"/>
          </p:cNvSpPr>
          <p:nvPr>
            <p:ph type="subTitle" idx="7"/>
          </p:nvPr>
        </p:nvSpPr>
        <p:spPr>
          <a:xfrm>
            <a:off x="1125400"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8" name="Google Shape;348;p38"/>
          <p:cNvSpPr txBox="1">
            <a:spLocks noGrp="1"/>
          </p:cNvSpPr>
          <p:nvPr>
            <p:ph type="subTitle" idx="8"/>
          </p:nvPr>
        </p:nvSpPr>
        <p:spPr>
          <a:xfrm>
            <a:off x="11253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9" name="Google Shape;349;p38"/>
          <p:cNvSpPr txBox="1">
            <a:spLocks noGrp="1"/>
          </p:cNvSpPr>
          <p:nvPr>
            <p:ph type="subTitle" idx="9"/>
          </p:nvPr>
        </p:nvSpPr>
        <p:spPr>
          <a:xfrm>
            <a:off x="3576888"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0" name="Google Shape;350;p38"/>
          <p:cNvSpPr txBox="1">
            <a:spLocks noGrp="1"/>
          </p:cNvSpPr>
          <p:nvPr>
            <p:ph type="subTitle" idx="13"/>
          </p:nvPr>
        </p:nvSpPr>
        <p:spPr>
          <a:xfrm>
            <a:off x="35769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1" name="Google Shape;351;p38"/>
          <p:cNvSpPr txBox="1">
            <a:spLocks noGrp="1"/>
          </p:cNvSpPr>
          <p:nvPr>
            <p:ph type="subTitle" idx="14"/>
          </p:nvPr>
        </p:nvSpPr>
        <p:spPr>
          <a:xfrm>
            <a:off x="3576888"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2" name="Google Shape;352;p38"/>
          <p:cNvSpPr txBox="1">
            <a:spLocks noGrp="1"/>
          </p:cNvSpPr>
          <p:nvPr>
            <p:ph type="subTitle" idx="15"/>
          </p:nvPr>
        </p:nvSpPr>
        <p:spPr>
          <a:xfrm>
            <a:off x="35768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3" name="Google Shape;353;p38"/>
          <p:cNvSpPr/>
          <p:nvPr/>
        </p:nvSpPr>
        <p:spPr>
          <a:xfrm rot="5400000">
            <a:off x="318884" y="474554"/>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rot="5400000">
            <a:off x="529245" y="68490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38"/>
          <p:cNvGrpSpPr/>
          <p:nvPr/>
        </p:nvGrpSpPr>
        <p:grpSpPr>
          <a:xfrm rot="-5400000">
            <a:off x="7698600" y="2042362"/>
            <a:ext cx="1715148" cy="333147"/>
            <a:chOff x="6045725" y="615825"/>
            <a:chExt cx="1715148" cy="333147"/>
          </a:xfrm>
        </p:grpSpPr>
        <p:sp>
          <p:nvSpPr>
            <p:cNvPr id="356" name="Google Shape;356;p3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38"/>
          <p:cNvSpPr/>
          <p:nvPr/>
        </p:nvSpPr>
        <p:spPr>
          <a:xfrm rot="5400000">
            <a:off x="3849252" y="4831665"/>
            <a:ext cx="378907"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rot="5400000">
            <a:off x="4335402" y="4832618"/>
            <a:ext cx="378907"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rot="5400000">
            <a:off x="4822522" y="4831696"/>
            <a:ext cx="378907"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BLANK_1_1_1_1_1_1_1">
    <p:spTree>
      <p:nvGrpSpPr>
        <p:cNvPr id="1" name="Shape 363"/>
        <p:cNvGrpSpPr/>
        <p:nvPr/>
      </p:nvGrpSpPr>
      <p:grpSpPr>
        <a:xfrm>
          <a:off x="0" y="0"/>
          <a:ext cx="0" cy="0"/>
          <a:chOff x="0" y="0"/>
          <a:chExt cx="0" cy="0"/>
        </a:xfrm>
      </p:grpSpPr>
      <p:grpSp>
        <p:nvGrpSpPr>
          <p:cNvPr id="364" name="Google Shape;364;p39"/>
          <p:cNvGrpSpPr/>
          <p:nvPr/>
        </p:nvGrpSpPr>
        <p:grpSpPr>
          <a:xfrm>
            <a:off x="7116475" y="4568875"/>
            <a:ext cx="1715148" cy="333147"/>
            <a:chOff x="6045725" y="615825"/>
            <a:chExt cx="1715148" cy="333147"/>
          </a:xfrm>
        </p:grpSpPr>
        <p:sp>
          <p:nvSpPr>
            <p:cNvPr id="365" name="Google Shape;365;p3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9"/>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txBox="1">
            <a:spLocks noGrp="1"/>
          </p:cNvSpPr>
          <p:nvPr>
            <p:ph type="ctrTitle"/>
          </p:nvPr>
        </p:nvSpPr>
        <p:spPr>
          <a:xfrm>
            <a:off x="2839552" y="537500"/>
            <a:ext cx="3448800" cy="803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200"/>
              <a:buNone/>
              <a:defRPr sz="5200" b="1">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4" name="Google Shape;374;p39"/>
          <p:cNvSpPr txBox="1">
            <a:spLocks noGrp="1"/>
          </p:cNvSpPr>
          <p:nvPr>
            <p:ph type="subTitle" idx="1"/>
          </p:nvPr>
        </p:nvSpPr>
        <p:spPr>
          <a:xfrm>
            <a:off x="2848450" y="1364750"/>
            <a:ext cx="3456000" cy="1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Font typeface="Comfortaa Medium"/>
              <a:buNone/>
              <a:defRPr sz="1600">
                <a:solidFill>
                  <a:schemeClr val="accent1"/>
                </a:solidFill>
              </a:defRPr>
            </a:lvl1pPr>
            <a:lvl2pPr lvl="1"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2pPr>
            <a:lvl3pPr lvl="2"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3pPr>
            <a:lvl4pPr lvl="3"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4pPr>
            <a:lvl5pPr lvl="4"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5pPr>
            <a:lvl6pPr lvl="5"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6pPr>
            <a:lvl7pPr lvl="6"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7pPr>
            <a:lvl8pPr lvl="7"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8pPr>
            <a:lvl9pPr lvl="8"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9pPr>
          </a:lstStyle>
          <a:p>
            <a:endParaRPr/>
          </a:p>
        </p:txBody>
      </p:sp>
      <p:sp>
        <p:nvSpPr>
          <p:cNvPr id="375" name="Google Shape;375;p39"/>
          <p:cNvSpPr txBox="1"/>
          <p:nvPr/>
        </p:nvSpPr>
        <p:spPr>
          <a:xfrm>
            <a:off x="2847600" y="3250550"/>
            <a:ext cx="3448800" cy="102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This presentation template was created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by </a:t>
            </a:r>
            <a:r>
              <a:rPr lang="en" sz="1200" b="1">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DM Sans"/>
                <a:ea typeface="DM Sans"/>
                <a:cs typeface="DM Sans"/>
                <a:sym typeface="DM Sans"/>
              </a:rPr>
              <a:t>, including icons by </a:t>
            </a:r>
            <a:r>
              <a:rPr lang="en" sz="1200" b="1">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DM Sans"/>
                <a:ea typeface="DM Sans"/>
                <a:cs typeface="DM Sans"/>
                <a:sym typeface="DM Sans"/>
              </a:rPr>
              <a:t>, infographics &amp; images by </a:t>
            </a:r>
            <a:r>
              <a:rPr lang="en" sz="1200" b="1">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200" b="1">
              <a:solidFill>
                <a:schemeClr val="dk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1pPr>
            <a:lvl2pPr lvl="1"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2pPr>
            <a:lvl3pPr lvl="2"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3pPr>
            <a:lvl4pPr lvl="3"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4pPr>
            <a:lvl5pPr lvl="4"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5pPr>
            <a:lvl6pPr lvl="5"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6pPr>
            <a:lvl7pPr lvl="6"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7pPr>
            <a:lvl8pPr lvl="7"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8pPr>
            <a:lvl9pPr lvl="8"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DM Sans"/>
              <a:buChar char="●"/>
              <a:defRPr sz="1800">
                <a:solidFill>
                  <a:schemeClr val="dk2"/>
                </a:solidFill>
                <a:latin typeface="DM Sans"/>
                <a:ea typeface="DM Sans"/>
                <a:cs typeface="DM Sans"/>
                <a:sym typeface="DM Sans"/>
              </a:defRPr>
            </a:lvl1pPr>
            <a:lvl2pPr marL="914400" lvl="1"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rtl="0">
              <a:lnSpc>
                <a:spcPct val="115000"/>
              </a:lnSpc>
              <a:spcBef>
                <a:spcPts val="1600"/>
              </a:spcBef>
              <a:spcAft>
                <a:spcPts val="160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youtu.be/totD3od_kP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hatemeter.eu/"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40"/>
          <p:cNvSpPr/>
          <p:nvPr/>
        </p:nvSpPr>
        <p:spPr>
          <a:xfrm>
            <a:off x="1827575" y="3326850"/>
            <a:ext cx="5493600" cy="7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txBox="1">
            <a:spLocks noGrp="1"/>
          </p:cNvSpPr>
          <p:nvPr>
            <p:ph type="subTitle" idx="1"/>
          </p:nvPr>
        </p:nvSpPr>
        <p:spPr>
          <a:xfrm>
            <a:off x="1787050" y="2276250"/>
            <a:ext cx="5841600" cy="43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700" dirty="0">
                <a:solidFill>
                  <a:srgbClr val="999999"/>
                </a:solidFill>
              </a:rPr>
              <a:t>Module 4 - </a:t>
            </a:r>
            <a:r>
              <a:rPr lang="en" sz="2700" dirty="0">
                <a:solidFill>
                  <a:srgbClr val="999999"/>
                </a:solidFill>
                <a:highlight>
                  <a:srgbClr val="FFFF00"/>
                </a:highlight>
              </a:rPr>
              <a:t>Life on the Net</a:t>
            </a:r>
            <a:br>
              <a:rPr lang="en" sz="2700" dirty="0">
                <a:solidFill>
                  <a:srgbClr val="999999"/>
                </a:solidFill>
              </a:rPr>
            </a:br>
            <a:endParaRPr sz="2700" dirty="0">
              <a:solidFill>
                <a:srgbClr val="999999"/>
              </a:solidFill>
            </a:endParaRPr>
          </a:p>
          <a:p>
            <a:pPr marL="0" lvl="0" indent="0" algn="ctr" rtl="0">
              <a:spcBef>
                <a:spcPts val="0"/>
              </a:spcBef>
              <a:spcAft>
                <a:spcPts val="0"/>
              </a:spcAft>
              <a:buClr>
                <a:schemeClr val="dk1"/>
              </a:buClr>
              <a:buSzPts val="1100"/>
              <a:buFont typeface="Arial"/>
              <a:buNone/>
            </a:pPr>
            <a:endParaRPr sz="2200" dirty="0"/>
          </a:p>
          <a:p>
            <a:pPr marL="0" lvl="0" indent="0" algn="ctr" rtl="0">
              <a:spcBef>
                <a:spcPts val="0"/>
              </a:spcBef>
              <a:spcAft>
                <a:spcPts val="0"/>
              </a:spcAft>
              <a:buClr>
                <a:schemeClr val="dk1"/>
              </a:buClr>
              <a:buSzPts val="1100"/>
              <a:buFont typeface="Arial"/>
              <a:buNone/>
            </a:pPr>
            <a:endParaRPr sz="2200" dirty="0"/>
          </a:p>
          <a:p>
            <a:pPr marL="0" lvl="0" indent="0" algn="ctr" rtl="0">
              <a:spcBef>
                <a:spcPts val="0"/>
              </a:spcBef>
              <a:spcAft>
                <a:spcPts val="0"/>
              </a:spcAft>
              <a:buNone/>
            </a:pP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0"/>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2-  Identifying and countering hate speech online</a:t>
            </a:r>
            <a:endParaRPr/>
          </a:p>
        </p:txBody>
      </p:sp>
      <p:sp>
        <p:nvSpPr>
          <p:cNvPr id="457" name="Google Shape;457;p50"/>
          <p:cNvSpPr txBox="1"/>
          <p:nvPr/>
        </p:nvSpPr>
        <p:spPr>
          <a:xfrm>
            <a:off x="1113100" y="1071900"/>
            <a:ext cx="6579600" cy="267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a:ea typeface="Calibri"/>
                <a:cs typeface="Calibri"/>
                <a:sym typeface="Calibri"/>
              </a:rPr>
              <a:t> </a:t>
            </a:r>
            <a:r>
              <a:rPr lang="en" sz="1700" dirty="0">
                <a:solidFill>
                  <a:schemeClr val="dk1"/>
                </a:solidFill>
                <a:latin typeface="Calibri"/>
                <a:ea typeface="Calibri"/>
                <a:cs typeface="Calibri"/>
                <a:sym typeface="Calibri"/>
              </a:rPr>
              <a:t>Young people and hate speech, some evidences: </a:t>
            </a:r>
            <a:endParaRPr sz="1700" dirty="0">
              <a:solidFill>
                <a:schemeClr val="dk1"/>
              </a:solidFill>
              <a:latin typeface="Calibri"/>
              <a:ea typeface="Calibri"/>
              <a:cs typeface="Calibri"/>
              <a:sym typeface="Calibri"/>
            </a:endParaRPr>
          </a:p>
          <a:p>
            <a:pPr marL="0" lvl="0" indent="0" algn="l" rtl="0">
              <a:spcBef>
                <a:spcPts val="0"/>
              </a:spcBef>
              <a:spcAft>
                <a:spcPts val="0"/>
              </a:spcAft>
              <a:buNone/>
            </a:pPr>
            <a:endParaRPr sz="17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Overexposure to media debates and hateful messages </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Overlapping of imaginaries and issues</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latin typeface="Calibri"/>
                <a:ea typeface="Calibri"/>
                <a:cs typeface="Calibri"/>
                <a:sym typeface="Calibri"/>
              </a:rPr>
              <a:t>Individual freedom of expression as dominant value; </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highlight>
                  <a:srgbClr val="FFFF00"/>
                </a:highlight>
                <a:latin typeface="Calibri"/>
                <a:ea typeface="Calibri"/>
                <a:cs typeface="Calibri"/>
                <a:sym typeface="Calibri"/>
              </a:rPr>
              <a:t>Lack of awareness of consequences  </a:t>
            </a:r>
            <a:endParaRPr sz="1500" dirty="0">
              <a:solidFill>
                <a:schemeClr val="dk1"/>
              </a:solidFill>
              <a:highlight>
                <a:srgbClr val="FFFF00"/>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dirty="0">
                <a:solidFill>
                  <a:schemeClr val="dk1"/>
                </a:solidFill>
                <a:highlight>
                  <a:srgbClr val="FFFF00"/>
                </a:highlight>
                <a:latin typeface="Calibri"/>
                <a:ea typeface="Calibri"/>
                <a:cs typeface="Calibri"/>
                <a:sym typeface="Calibri"/>
              </a:rPr>
              <a:t>Rare reporting</a:t>
            </a:r>
            <a:endParaRPr sz="1500" dirty="0">
              <a:solidFill>
                <a:schemeClr val="dk1"/>
              </a:solidFill>
              <a:highlight>
                <a:srgbClr val="FFFF00"/>
              </a:highlight>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Arial Narrow"/>
              <a:buChar char="●"/>
            </a:pPr>
            <a:r>
              <a:rPr lang="en" sz="1500" dirty="0">
                <a:solidFill>
                  <a:schemeClr val="dk1"/>
                </a:solidFill>
                <a:highlight>
                  <a:srgbClr val="FFFF00"/>
                </a:highlight>
                <a:latin typeface="Calibri"/>
                <a:ea typeface="Calibri"/>
                <a:cs typeface="Calibri"/>
                <a:sym typeface="Calibri"/>
              </a:rPr>
              <a:t>Need for digital education </a:t>
            </a:r>
            <a:r>
              <a:rPr lang="en" sz="1500" dirty="0">
                <a:solidFill>
                  <a:schemeClr val="dk1"/>
                </a:solidFill>
                <a:latin typeface="Calibri"/>
                <a:ea typeface="Calibri"/>
                <a:cs typeface="Calibri"/>
                <a:sym typeface="Calibri"/>
              </a:rPr>
              <a:t>and intercultural education</a:t>
            </a:r>
            <a:endParaRPr sz="1500"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 sz="1700" dirty="0">
                <a:solidFill>
                  <a:schemeClr val="dk1"/>
                </a:solidFill>
                <a:latin typeface="Calibri"/>
                <a:ea typeface="Calibri"/>
                <a:cs typeface="Calibri"/>
                <a:sym typeface="Calibri"/>
              </a:rPr>
              <a:t> </a:t>
            </a:r>
            <a:endParaRPr sz="2100" dirty="0">
              <a:solidFill>
                <a:schemeClr val="dk1"/>
              </a:solidFill>
              <a:latin typeface="Calibri"/>
              <a:ea typeface="Calibri"/>
              <a:cs typeface="Calibri"/>
              <a:sym typeface="Calibri"/>
            </a:endParaRPr>
          </a:p>
        </p:txBody>
      </p:sp>
      <p:pic>
        <p:nvPicPr>
          <p:cNvPr id="458" name="Google Shape;458;p50"/>
          <p:cNvPicPr preferRelativeResize="0"/>
          <p:nvPr/>
        </p:nvPicPr>
        <p:blipFill>
          <a:blip r:embed="rId3">
            <a:alphaModFix/>
          </a:blip>
          <a:stretch>
            <a:fillRect/>
          </a:stretch>
        </p:blipFill>
        <p:spPr>
          <a:xfrm>
            <a:off x="3111675" y="3674275"/>
            <a:ext cx="2114564" cy="896575"/>
          </a:xfrm>
          <a:prstGeom prst="rect">
            <a:avLst/>
          </a:prstGeom>
          <a:noFill/>
          <a:ln>
            <a:noFill/>
          </a:ln>
        </p:spPr>
      </p:pic>
      <p:sp>
        <p:nvSpPr>
          <p:cNvPr id="459" name="Google Shape;459;p50"/>
          <p:cNvSpPr txBox="1"/>
          <p:nvPr/>
        </p:nvSpPr>
        <p:spPr>
          <a:xfrm>
            <a:off x="2973725" y="45826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https://youtu.be/totD3od_kPA</a:t>
            </a:r>
            <a:r>
              <a:rPr lang="en"/>
              <a:t> </a:t>
            </a:r>
            <a:endParaRPr/>
          </a:p>
        </p:txBody>
      </p:sp>
      <p:sp>
        <p:nvSpPr>
          <p:cNvPr id="460" name="Google Shape;460;p50"/>
          <p:cNvSpPr txBox="1"/>
          <p:nvPr/>
        </p:nvSpPr>
        <p:spPr>
          <a:xfrm>
            <a:off x="2902900" y="32740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Arial Narrow"/>
                <a:ea typeface="Arial Narrow"/>
                <a:cs typeface="Arial Narrow"/>
                <a:sym typeface="Arial Narrow"/>
              </a:rPr>
              <a:t>Hate Speeches and Youth Cultures Online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1"/>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2-  Identifying and countering hate speech online</a:t>
            </a:r>
            <a:endParaRPr/>
          </a:p>
        </p:txBody>
      </p:sp>
      <p:sp>
        <p:nvSpPr>
          <p:cNvPr id="466" name="Google Shape;466;p51"/>
          <p:cNvSpPr txBox="1"/>
          <p:nvPr/>
        </p:nvSpPr>
        <p:spPr>
          <a:xfrm>
            <a:off x="521600" y="2427275"/>
            <a:ext cx="3410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highlight>
                  <a:srgbClr val="FFFF00"/>
                </a:highlight>
                <a:latin typeface="Calibri"/>
                <a:ea typeface="Calibri"/>
                <a:cs typeface="Calibri"/>
                <a:sym typeface="Calibri"/>
              </a:rPr>
              <a:t>AI-based tools in countering online hate speech</a:t>
            </a:r>
            <a:endParaRPr sz="1800" dirty="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00"/>
                </a:highlight>
                <a:latin typeface="Calibri"/>
                <a:ea typeface="Calibri"/>
                <a:cs typeface="Calibri"/>
                <a:sym typeface="Calibri"/>
              </a:rPr>
              <a:t>HATEMETER</a:t>
            </a:r>
            <a:r>
              <a:rPr lang="en" sz="1500" dirty="0">
                <a:solidFill>
                  <a:schemeClr val="dk1"/>
                </a:solidFill>
                <a:latin typeface="Calibri"/>
                <a:ea typeface="Calibri"/>
                <a:cs typeface="Calibri"/>
                <a:sym typeface="Calibri"/>
              </a:rPr>
              <a:t>: a platform to support  NGOs’ operators in tackling anti-Muslim hate speech online, by automatically monitoring and analysing Internet and social media data on the phenomenon.</a:t>
            </a:r>
            <a:endParaRPr sz="1500" dirty="0">
              <a:solidFill>
                <a:schemeClr val="dk1"/>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 sz="1600" u="sng" dirty="0">
                <a:solidFill>
                  <a:schemeClr val="hlink"/>
                </a:solidFill>
                <a:latin typeface="Calibri"/>
                <a:ea typeface="Calibri"/>
                <a:cs typeface="Calibri"/>
                <a:sym typeface="Calibri"/>
                <a:hlinkClick r:id="rId3"/>
              </a:rPr>
              <a:t>http://hatemeter.eu/</a:t>
            </a:r>
            <a:r>
              <a:rPr lang="en"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pic>
        <p:nvPicPr>
          <p:cNvPr id="467" name="Google Shape;467;p51"/>
          <p:cNvPicPr preferRelativeResize="0"/>
          <p:nvPr/>
        </p:nvPicPr>
        <p:blipFill>
          <a:blip r:embed="rId4">
            <a:alphaModFix/>
          </a:blip>
          <a:stretch>
            <a:fillRect/>
          </a:stretch>
        </p:blipFill>
        <p:spPr>
          <a:xfrm>
            <a:off x="4341600" y="2142875"/>
            <a:ext cx="4643325" cy="2860625"/>
          </a:xfrm>
          <a:prstGeom prst="rect">
            <a:avLst/>
          </a:prstGeom>
          <a:noFill/>
          <a:ln>
            <a:noFill/>
          </a:ln>
        </p:spPr>
      </p:pic>
      <p:sp>
        <p:nvSpPr>
          <p:cNvPr id="468" name="Google Shape;468;p51"/>
          <p:cNvSpPr txBox="1"/>
          <p:nvPr/>
        </p:nvSpPr>
        <p:spPr>
          <a:xfrm>
            <a:off x="674000" y="1436950"/>
            <a:ext cx="800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Countering hate speech online: counternarratives combat hate speech by discrediting and deconstructing the narratives on which they are based  </a:t>
            </a: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title"/>
          </p:nvPr>
        </p:nvSpPr>
        <p:spPr>
          <a:xfrm>
            <a:off x="711750" y="47987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Activity for Topic 2: Identifying and analysing Online Hate Speech</a:t>
            </a:r>
            <a:endParaRPr/>
          </a:p>
        </p:txBody>
      </p:sp>
      <p:pic>
        <p:nvPicPr>
          <p:cNvPr id="474" name="Google Shape;474;p52"/>
          <p:cNvPicPr preferRelativeResize="0"/>
          <p:nvPr/>
        </p:nvPicPr>
        <p:blipFill>
          <a:blip r:embed="rId3">
            <a:alphaModFix/>
          </a:blip>
          <a:stretch>
            <a:fillRect/>
          </a:stretch>
        </p:blipFill>
        <p:spPr>
          <a:xfrm>
            <a:off x="814750" y="1060675"/>
            <a:ext cx="7072667" cy="4082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a:spLocks noGrp="1"/>
          </p:cNvSpPr>
          <p:nvPr>
            <p:ph type="title"/>
          </p:nvPr>
        </p:nvSpPr>
        <p:spPr>
          <a:xfrm>
            <a:off x="812575" y="3646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3 - Privacy, anonymity and confidentiality online</a:t>
            </a:r>
            <a:endParaRPr/>
          </a:p>
        </p:txBody>
      </p:sp>
      <p:sp>
        <p:nvSpPr>
          <p:cNvPr id="488" name="Google Shape;488;p54"/>
          <p:cNvSpPr txBox="1"/>
          <p:nvPr/>
        </p:nvSpPr>
        <p:spPr>
          <a:xfrm>
            <a:off x="467600" y="1277700"/>
            <a:ext cx="42084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DM Sans"/>
              <a:buChar char="-"/>
            </a:pPr>
            <a:r>
              <a:rPr lang="en" b="1" dirty="0">
                <a:highlight>
                  <a:srgbClr val="FFFF00"/>
                </a:highlight>
                <a:latin typeface="DM Sans"/>
                <a:ea typeface="DM Sans"/>
                <a:cs typeface="DM Sans"/>
                <a:sym typeface="DM Sans"/>
              </a:rPr>
              <a:t>Big Data</a:t>
            </a:r>
            <a:r>
              <a:rPr lang="en" dirty="0">
                <a:highlight>
                  <a:srgbClr val="FFFF00"/>
                </a:highlight>
                <a:latin typeface="DM Sans"/>
                <a:ea typeface="DM Sans"/>
                <a:cs typeface="DM Sans"/>
                <a:sym typeface="DM Sans"/>
              </a:rPr>
              <a:t> </a:t>
            </a:r>
            <a:r>
              <a:rPr lang="en" dirty="0">
                <a:latin typeface="DM Sans"/>
                <a:ea typeface="DM Sans"/>
                <a:cs typeface="DM Sans"/>
                <a:sym typeface="DM Sans"/>
              </a:rPr>
              <a:t>: Volume, Rapidity and Variety </a:t>
            </a:r>
            <a:endParaRPr dirty="0">
              <a:latin typeface="DM Sans"/>
              <a:ea typeface="DM Sans"/>
              <a:cs typeface="DM Sans"/>
              <a:sym typeface="DM Sans"/>
            </a:endParaRPr>
          </a:p>
          <a:p>
            <a:pPr marL="0" lvl="0" indent="0" algn="l" rtl="0">
              <a:spcBef>
                <a:spcPts val="0"/>
              </a:spcBef>
              <a:spcAft>
                <a:spcPts val="0"/>
              </a:spcAft>
              <a:buNone/>
            </a:pPr>
            <a:endParaRPr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Velocity</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Veracity</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Value</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Variability</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Exhaustive</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Relational</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Extensional</a:t>
            </a:r>
            <a:endParaRPr b="1"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 b="1" dirty="0">
                <a:latin typeface="DM Sans"/>
                <a:ea typeface="DM Sans"/>
                <a:cs typeface="DM Sans"/>
                <a:sym typeface="DM Sans"/>
              </a:rPr>
              <a:t>Scalability</a:t>
            </a:r>
            <a:endParaRPr b="1" dirty="0">
              <a:latin typeface="DM Sans"/>
              <a:ea typeface="DM Sans"/>
              <a:cs typeface="DM Sans"/>
              <a:sym typeface="DM Sans"/>
            </a:endParaRPr>
          </a:p>
          <a:p>
            <a:pPr marL="457200" lvl="0" indent="0" algn="l" rtl="0">
              <a:spcBef>
                <a:spcPts val="0"/>
              </a:spcBef>
              <a:spcAft>
                <a:spcPts val="0"/>
              </a:spcAft>
              <a:buNone/>
            </a:pPr>
            <a:endParaRPr dirty="0">
              <a:latin typeface="DM Sans"/>
              <a:ea typeface="DM Sans"/>
              <a:cs typeface="DM Sans"/>
              <a:sym typeface="DM Sans"/>
            </a:endParaRPr>
          </a:p>
          <a:p>
            <a:pPr marL="457200" lvl="0" indent="0" algn="l" rtl="0">
              <a:spcBef>
                <a:spcPts val="0"/>
              </a:spcBef>
              <a:spcAft>
                <a:spcPts val="0"/>
              </a:spcAft>
              <a:buNone/>
            </a:pPr>
            <a:endParaRPr dirty="0">
              <a:latin typeface="DM Sans"/>
              <a:ea typeface="DM Sans"/>
              <a:cs typeface="DM Sans"/>
              <a:sym typeface="DM Sans"/>
            </a:endParaRPr>
          </a:p>
          <a:p>
            <a:pPr marL="457200" lvl="0" indent="0" algn="l" rtl="0">
              <a:spcBef>
                <a:spcPts val="0"/>
              </a:spcBef>
              <a:spcAft>
                <a:spcPts val="0"/>
              </a:spcAft>
              <a:buNone/>
            </a:pPr>
            <a:endParaRPr dirty="0">
              <a:latin typeface="DM Sans"/>
              <a:ea typeface="DM Sans"/>
              <a:cs typeface="DM Sans"/>
              <a:sym typeface="DM Sans"/>
            </a:endParaRPr>
          </a:p>
          <a:p>
            <a:pPr marL="457200" lvl="0" indent="0" algn="l" rtl="0">
              <a:spcBef>
                <a:spcPts val="0"/>
              </a:spcBef>
              <a:spcAft>
                <a:spcPts val="0"/>
              </a:spcAft>
              <a:buNone/>
            </a:pPr>
            <a:endParaRPr dirty="0">
              <a:latin typeface="DM Sans"/>
              <a:ea typeface="DM Sans"/>
              <a:cs typeface="DM Sans"/>
              <a:sym typeface="DM Sans"/>
            </a:endParaRPr>
          </a:p>
          <a:p>
            <a:pPr marL="457200" lvl="0" indent="0" algn="l" rtl="0">
              <a:spcBef>
                <a:spcPts val="0"/>
              </a:spcBef>
              <a:spcAft>
                <a:spcPts val="0"/>
              </a:spcAft>
              <a:buNone/>
            </a:pPr>
            <a:r>
              <a:rPr lang="en" dirty="0">
                <a:latin typeface="DM Sans"/>
                <a:ea typeface="DM Sans"/>
                <a:cs typeface="DM Sans"/>
                <a:sym typeface="DM Sans"/>
              </a:rPr>
              <a:t>Ex. Covd-19 apps</a:t>
            </a:r>
            <a:endParaRPr dirty="0">
              <a:latin typeface="DM Sans"/>
              <a:ea typeface="DM Sans"/>
              <a:cs typeface="DM Sans"/>
              <a:sym typeface="DM Sans"/>
            </a:endParaRPr>
          </a:p>
        </p:txBody>
      </p:sp>
      <p:pic>
        <p:nvPicPr>
          <p:cNvPr id="489" name="Google Shape;489;p54"/>
          <p:cNvPicPr preferRelativeResize="0"/>
          <p:nvPr/>
        </p:nvPicPr>
        <p:blipFill>
          <a:blip r:embed="rId3">
            <a:alphaModFix/>
          </a:blip>
          <a:stretch>
            <a:fillRect/>
          </a:stretch>
        </p:blipFill>
        <p:spPr>
          <a:xfrm>
            <a:off x="4935600" y="882000"/>
            <a:ext cx="4208400" cy="420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5"/>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about my privacy?</a:t>
            </a:r>
            <a:endParaRPr/>
          </a:p>
        </p:txBody>
      </p:sp>
      <p:pic>
        <p:nvPicPr>
          <p:cNvPr id="495" name="Google Shape;495;p55"/>
          <p:cNvPicPr preferRelativeResize="0"/>
          <p:nvPr/>
        </p:nvPicPr>
        <p:blipFill>
          <a:blip r:embed="rId3">
            <a:alphaModFix/>
          </a:blip>
          <a:stretch>
            <a:fillRect/>
          </a:stretch>
        </p:blipFill>
        <p:spPr>
          <a:xfrm>
            <a:off x="2388600" y="1386625"/>
            <a:ext cx="3556076" cy="3556076"/>
          </a:xfrm>
          <a:prstGeom prst="rect">
            <a:avLst/>
          </a:prstGeom>
          <a:noFill/>
          <a:ln>
            <a:noFill/>
          </a:ln>
        </p:spPr>
      </p:pic>
      <p:pic>
        <p:nvPicPr>
          <p:cNvPr id="496" name="Google Shape;496;p55"/>
          <p:cNvPicPr preferRelativeResize="0"/>
          <p:nvPr/>
        </p:nvPicPr>
        <p:blipFill>
          <a:blip r:embed="rId4">
            <a:alphaModFix/>
          </a:blip>
          <a:stretch>
            <a:fillRect/>
          </a:stretch>
        </p:blipFill>
        <p:spPr>
          <a:xfrm>
            <a:off x="6582425" y="1386625"/>
            <a:ext cx="2181300" cy="1064175"/>
          </a:xfrm>
          <a:prstGeom prst="rect">
            <a:avLst/>
          </a:prstGeom>
          <a:noFill/>
          <a:ln>
            <a:noFill/>
          </a:ln>
        </p:spPr>
      </p:pic>
      <p:pic>
        <p:nvPicPr>
          <p:cNvPr id="497" name="Google Shape;497;p55"/>
          <p:cNvPicPr preferRelativeResize="0"/>
          <p:nvPr/>
        </p:nvPicPr>
        <p:blipFill>
          <a:blip r:embed="rId5">
            <a:alphaModFix/>
          </a:blip>
          <a:stretch>
            <a:fillRect/>
          </a:stretch>
        </p:blipFill>
        <p:spPr>
          <a:xfrm>
            <a:off x="6025301" y="2699950"/>
            <a:ext cx="1347126" cy="1347126"/>
          </a:xfrm>
          <a:prstGeom prst="rect">
            <a:avLst/>
          </a:prstGeom>
          <a:noFill/>
          <a:ln>
            <a:noFill/>
          </a:ln>
        </p:spPr>
      </p:pic>
      <p:pic>
        <p:nvPicPr>
          <p:cNvPr id="498" name="Google Shape;498;p55"/>
          <p:cNvPicPr preferRelativeResize="0"/>
          <p:nvPr/>
        </p:nvPicPr>
        <p:blipFill>
          <a:blip r:embed="rId6">
            <a:alphaModFix/>
          </a:blip>
          <a:stretch>
            <a:fillRect/>
          </a:stretch>
        </p:blipFill>
        <p:spPr>
          <a:xfrm>
            <a:off x="1120212" y="1386625"/>
            <a:ext cx="1234200" cy="1234200"/>
          </a:xfrm>
          <a:prstGeom prst="rect">
            <a:avLst/>
          </a:prstGeom>
          <a:noFill/>
          <a:ln>
            <a:noFill/>
          </a:ln>
        </p:spPr>
      </p:pic>
      <p:pic>
        <p:nvPicPr>
          <p:cNvPr id="499" name="Google Shape;499;p55"/>
          <p:cNvPicPr preferRelativeResize="0"/>
          <p:nvPr/>
        </p:nvPicPr>
        <p:blipFill>
          <a:blip r:embed="rId7">
            <a:alphaModFix/>
          </a:blip>
          <a:stretch>
            <a:fillRect/>
          </a:stretch>
        </p:blipFill>
        <p:spPr>
          <a:xfrm>
            <a:off x="424982" y="3193949"/>
            <a:ext cx="2366719" cy="123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6"/>
          <p:cNvSpPr txBox="1"/>
          <p:nvPr/>
        </p:nvSpPr>
        <p:spPr>
          <a:xfrm>
            <a:off x="1177925" y="1789750"/>
            <a:ext cx="6788100" cy="2647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chemeClr val="dk1"/>
                </a:solidFill>
                <a:latin typeface="Proxima Nova"/>
                <a:ea typeface="Proxima Nova"/>
                <a:cs typeface="Proxima Nova"/>
                <a:sym typeface="Proxima Nova"/>
              </a:rPr>
              <a:t>Everyday, millions of people leave their information footprint while using internet services.</a:t>
            </a:r>
            <a:endParaRPr sz="2000" b="1">
              <a:solidFill>
                <a:schemeClr val="dk1"/>
              </a:solidFill>
              <a:latin typeface="Proxima Nova"/>
              <a:ea typeface="Proxima Nova"/>
              <a:cs typeface="Proxima Nova"/>
              <a:sym typeface="Proxima Nova"/>
            </a:endParaRPr>
          </a:p>
          <a:p>
            <a:pPr marL="0" lvl="0" indent="0" algn="just"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just" rtl="0">
              <a:spcBef>
                <a:spcPts val="0"/>
              </a:spcBef>
              <a:spcAft>
                <a:spcPts val="0"/>
              </a:spcAft>
              <a:buNone/>
            </a:pPr>
            <a:r>
              <a:rPr lang="en" sz="2000">
                <a:solidFill>
                  <a:schemeClr val="dk1"/>
                </a:solidFill>
                <a:latin typeface="Proxima Nova"/>
                <a:ea typeface="Proxima Nova"/>
                <a:cs typeface="Proxima Nova"/>
                <a:sym typeface="Proxima Nova"/>
              </a:rPr>
              <a:t>This </a:t>
            </a:r>
            <a:r>
              <a:rPr lang="en" sz="2000" b="1">
                <a:solidFill>
                  <a:schemeClr val="dk1"/>
                </a:solidFill>
                <a:latin typeface="Proxima Nova"/>
                <a:ea typeface="Proxima Nova"/>
                <a:cs typeface="Proxima Nova"/>
                <a:sym typeface="Proxima Nova"/>
              </a:rPr>
              <a:t>footprint</a:t>
            </a:r>
            <a:r>
              <a:rPr lang="en" sz="2000">
                <a:solidFill>
                  <a:schemeClr val="dk1"/>
                </a:solidFill>
                <a:latin typeface="Proxima Nova"/>
                <a:ea typeface="Proxima Nova"/>
                <a:cs typeface="Proxima Nova"/>
                <a:sym typeface="Proxima Nova"/>
              </a:rPr>
              <a:t> consists of all of the information that people post, the hidden data attached to those posts by the services people use, the record of people’s online activities, and also the inferences that can be drawn from putting that collective information together. </a:t>
            </a:r>
            <a:endParaRPr sz="2000">
              <a:solidFill>
                <a:schemeClr val="dk1"/>
              </a:solidFill>
              <a:latin typeface="Proxima Nova"/>
              <a:ea typeface="Proxima Nova"/>
              <a:cs typeface="Proxima Nova"/>
              <a:sym typeface="Proxima Nova"/>
            </a:endParaRPr>
          </a:p>
        </p:txBody>
      </p:sp>
      <p:pic>
        <p:nvPicPr>
          <p:cNvPr id="505" name="Google Shape;505;p56"/>
          <p:cNvPicPr preferRelativeResize="0"/>
          <p:nvPr/>
        </p:nvPicPr>
        <p:blipFill>
          <a:blip r:embed="rId3">
            <a:alphaModFix amt="61000"/>
          </a:blip>
          <a:stretch>
            <a:fillRect/>
          </a:stretch>
        </p:blipFill>
        <p:spPr>
          <a:xfrm>
            <a:off x="716493" y="0"/>
            <a:ext cx="771101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42"/>
          <p:cNvSpPr txBox="1">
            <a:spLocks noGrp="1"/>
          </p:cNvSpPr>
          <p:nvPr>
            <p:ph type="title"/>
          </p:nvPr>
        </p:nvSpPr>
        <p:spPr>
          <a:xfrm>
            <a:off x="711750" y="2087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AGENDA</a:t>
            </a:r>
            <a:endParaRPr/>
          </a:p>
        </p:txBody>
      </p:sp>
      <p:sp>
        <p:nvSpPr>
          <p:cNvPr id="396" name="Google Shape;396;p42"/>
          <p:cNvSpPr txBox="1">
            <a:spLocks noGrp="1"/>
          </p:cNvSpPr>
          <p:nvPr>
            <p:ph type="body" idx="1"/>
          </p:nvPr>
        </p:nvSpPr>
        <p:spPr>
          <a:xfrm>
            <a:off x="657625" y="705300"/>
            <a:ext cx="7104600" cy="40068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Font typeface="DM Sans"/>
              <a:buChar char="●"/>
            </a:pPr>
            <a:r>
              <a:rPr lang="en" sz="1500" dirty="0">
                <a:solidFill>
                  <a:srgbClr val="434343"/>
                </a:solidFill>
              </a:rPr>
              <a:t>Intro (5’) </a:t>
            </a:r>
            <a:endParaRPr sz="1500" dirty="0">
              <a:solidFill>
                <a:srgbClr val="434343"/>
              </a:solidFill>
            </a:endParaRPr>
          </a:p>
          <a:p>
            <a:pPr marL="457200" lvl="0" indent="-323850" algn="l" rtl="0">
              <a:lnSpc>
                <a:spcPct val="100000"/>
              </a:lnSpc>
              <a:spcBef>
                <a:spcPts val="300"/>
              </a:spcBef>
              <a:spcAft>
                <a:spcPts val="0"/>
              </a:spcAft>
              <a:buSzPts val="1500"/>
              <a:buFont typeface="DM Sans"/>
              <a:buChar char="●"/>
            </a:pPr>
            <a:r>
              <a:rPr lang="en" sz="1500" dirty="0">
                <a:solidFill>
                  <a:srgbClr val="434343"/>
                </a:solidFill>
              </a:rPr>
              <a:t>Topic 1: Knowledge on the web: disinformation, </a:t>
            </a:r>
            <a:r>
              <a:rPr lang="en" sz="1500" dirty="0">
                <a:solidFill>
                  <a:srgbClr val="434343"/>
                </a:solidFill>
                <a:highlight>
                  <a:srgbClr val="FFFF00"/>
                </a:highlight>
              </a:rPr>
              <a:t>fake news, </a:t>
            </a:r>
            <a:r>
              <a:rPr lang="en" sz="1500" dirty="0">
                <a:solidFill>
                  <a:srgbClr val="434343"/>
                </a:solidFill>
              </a:rPr>
              <a:t>fact checking and </a:t>
            </a:r>
            <a:r>
              <a:rPr lang="en" sz="1500" dirty="0">
                <a:solidFill>
                  <a:srgbClr val="434343"/>
                </a:solidFill>
                <a:highlight>
                  <a:srgbClr val="FFFF00"/>
                </a:highlight>
              </a:rPr>
              <a:t>critical thinking </a:t>
            </a:r>
            <a:r>
              <a:rPr lang="en" sz="1500" dirty="0">
                <a:solidFill>
                  <a:srgbClr val="434343"/>
                </a:solidFill>
              </a:rPr>
              <a:t>(20’)</a:t>
            </a:r>
            <a:endParaRPr sz="1500" dirty="0">
              <a:solidFill>
                <a:srgbClr val="434343"/>
              </a:solidFill>
            </a:endParaRPr>
          </a:p>
          <a:p>
            <a:pPr marL="457200" lvl="0" indent="-323850" algn="l" rtl="0">
              <a:lnSpc>
                <a:spcPct val="100000"/>
              </a:lnSpc>
              <a:spcBef>
                <a:spcPts val="300"/>
              </a:spcBef>
              <a:spcAft>
                <a:spcPts val="0"/>
              </a:spcAft>
              <a:buSzPts val="1500"/>
              <a:buFont typeface="DM Sans"/>
              <a:buChar char="●"/>
            </a:pPr>
            <a:r>
              <a:rPr lang="en" sz="1500" dirty="0">
                <a:solidFill>
                  <a:srgbClr val="434343"/>
                </a:solidFill>
              </a:rPr>
              <a:t>Activity for Topic 1: Identifying Fake News (15’) </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Topic 2: Identifying and countering </a:t>
            </a:r>
            <a:r>
              <a:rPr lang="en" sz="1500" dirty="0">
                <a:solidFill>
                  <a:srgbClr val="434343"/>
                </a:solidFill>
                <a:highlight>
                  <a:srgbClr val="FFFF00"/>
                </a:highlight>
              </a:rPr>
              <a:t>hate speech online </a:t>
            </a:r>
            <a:r>
              <a:rPr lang="en" sz="1500" dirty="0">
                <a:solidFill>
                  <a:srgbClr val="434343"/>
                </a:solidFill>
              </a:rPr>
              <a:t>(20’)	</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Activity for Topic 2: Identifying Online Hate Speech (15’)</a:t>
            </a:r>
            <a:endParaRPr sz="1500" dirty="0">
              <a:solidFill>
                <a:srgbClr val="434343"/>
              </a:solidFill>
            </a:endParaRPr>
          </a:p>
          <a:p>
            <a:pPr marL="0" lvl="0" indent="0" algn="l" rtl="0">
              <a:lnSpc>
                <a:spcPct val="100000"/>
              </a:lnSpc>
              <a:spcBef>
                <a:spcPts val="300"/>
              </a:spcBef>
              <a:spcAft>
                <a:spcPts val="0"/>
              </a:spcAft>
              <a:buNone/>
            </a:pPr>
            <a:endParaRPr sz="1500" dirty="0">
              <a:solidFill>
                <a:srgbClr val="434343"/>
              </a:solidFill>
            </a:endParaRPr>
          </a:p>
          <a:p>
            <a:pPr marL="0" lvl="0" indent="0" algn="l" rtl="0">
              <a:spcBef>
                <a:spcPts val="300"/>
              </a:spcBef>
              <a:spcAft>
                <a:spcPts val="0"/>
              </a:spcAft>
              <a:buNone/>
            </a:pPr>
            <a:r>
              <a:rPr lang="en" sz="1500" dirty="0">
                <a:solidFill>
                  <a:srgbClr val="434343"/>
                </a:solidFill>
              </a:rPr>
              <a:t>BREAK (30’)</a:t>
            </a:r>
            <a:endParaRPr sz="1500" dirty="0">
              <a:solidFill>
                <a:srgbClr val="434343"/>
              </a:solidFill>
            </a:endParaRPr>
          </a:p>
          <a:p>
            <a:pPr marL="0" lvl="0" indent="0" algn="l" rtl="0">
              <a:spcBef>
                <a:spcPts val="300"/>
              </a:spcBef>
              <a:spcAft>
                <a:spcPts val="0"/>
              </a:spcAft>
              <a:buNone/>
            </a:pP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Topic 3: </a:t>
            </a:r>
            <a:r>
              <a:rPr lang="en" sz="1500" dirty="0">
                <a:solidFill>
                  <a:srgbClr val="434343"/>
                </a:solidFill>
                <a:highlight>
                  <a:srgbClr val="FFFF00"/>
                </a:highlight>
              </a:rPr>
              <a:t>Privacy</a:t>
            </a:r>
            <a:r>
              <a:rPr lang="en" sz="1500" dirty="0">
                <a:solidFill>
                  <a:srgbClr val="434343"/>
                </a:solidFill>
              </a:rPr>
              <a:t>, anonymity and confidentiality online (20’)</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Activities for Topic 3 (15’)</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Topic 4: AI-related opportunities for participation and engagement (</a:t>
            </a:r>
            <a:r>
              <a:rPr lang="en" sz="1500" dirty="0">
                <a:solidFill>
                  <a:srgbClr val="434343"/>
                </a:solidFill>
                <a:highlight>
                  <a:srgbClr val="FFFF00"/>
                </a:highlight>
              </a:rPr>
              <a:t>digital citizenship</a:t>
            </a:r>
            <a:r>
              <a:rPr lang="en" sz="1500" dirty="0">
                <a:solidFill>
                  <a:srgbClr val="434343"/>
                </a:solidFill>
              </a:rPr>
              <a:t>) (20’)</a:t>
            </a:r>
            <a:endParaRPr sz="1500" dirty="0">
              <a:solidFill>
                <a:srgbClr val="434343"/>
              </a:solidFill>
            </a:endParaRPr>
          </a:p>
          <a:p>
            <a:pPr marL="457200" lvl="0" indent="-323850" algn="l" rtl="0">
              <a:spcBef>
                <a:spcPts val="300"/>
              </a:spcBef>
              <a:spcAft>
                <a:spcPts val="0"/>
              </a:spcAft>
              <a:buClr>
                <a:srgbClr val="434343"/>
              </a:buClr>
              <a:buSzPts val="1500"/>
              <a:buChar char="●"/>
            </a:pPr>
            <a:r>
              <a:rPr lang="en" sz="1500" dirty="0">
                <a:solidFill>
                  <a:srgbClr val="434343"/>
                </a:solidFill>
              </a:rPr>
              <a:t>Activities for Topic 4 (15’)</a:t>
            </a:r>
            <a:endParaRPr sz="1500" dirty="0">
              <a:solidFill>
                <a:srgbClr val="434343"/>
              </a:solidFill>
            </a:endParaRPr>
          </a:p>
          <a:p>
            <a:pPr marL="0" marR="0" lvl="0" indent="0" algn="l" rtl="0">
              <a:lnSpc>
                <a:spcPct val="100000"/>
              </a:lnSpc>
              <a:spcBef>
                <a:spcPts val="300"/>
              </a:spcBef>
              <a:spcAft>
                <a:spcPts val="0"/>
              </a:spcAft>
              <a:buNone/>
            </a:pPr>
            <a:endParaRPr sz="1800" dirty="0">
              <a:solidFill>
                <a:srgbClr val="434343"/>
              </a:solidFill>
            </a:endParaRPr>
          </a:p>
          <a:p>
            <a:pPr marL="0" lvl="0" indent="0" algn="l" rtl="0">
              <a:lnSpc>
                <a:spcPct val="100000"/>
              </a:lnSpc>
              <a:spcBef>
                <a:spcPts val="300"/>
              </a:spcBef>
              <a:spcAft>
                <a:spcPts val="0"/>
              </a:spcAft>
              <a:buNone/>
            </a:pPr>
            <a:endParaRPr sz="1900" dirty="0">
              <a:solidFill>
                <a:srgbClr val="434343"/>
              </a:solidFill>
            </a:endParaRPr>
          </a:p>
          <a:p>
            <a:pPr marL="0" lvl="0" indent="0" algn="l" rtl="0">
              <a:lnSpc>
                <a:spcPct val="100000"/>
              </a:lnSpc>
              <a:spcBef>
                <a:spcPts val="300"/>
              </a:spcBef>
              <a:spcAft>
                <a:spcPts val="300"/>
              </a:spcAft>
              <a:buNone/>
            </a:pPr>
            <a:endParaRPr sz="1600" dirty="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txBox="1">
            <a:spLocks noGrp="1"/>
          </p:cNvSpPr>
          <p:nvPr>
            <p:ph type="title"/>
          </p:nvPr>
        </p:nvSpPr>
        <p:spPr>
          <a:xfrm>
            <a:off x="711750" y="40785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Topic 1 - Knowledge on the web: disinformation, fake news, </a:t>
            </a:r>
            <a:r>
              <a:rPr lang="en" dirty="0">
                <a:highlight>
                  <a:srgbClr val="FFFF00"/>
                </a:highlight>
              </a:rPr>
              <a:t>fact checking </a:t>
            </a:r>
            <a:r>
              <a:rPr lang="en" dirty="0"/>
              <a:t>and critical thinking</a:t>
            </a:r>
            <a:endParaRPr dirty="0"/>
          </a:p>
        </p:txBody>
      </p:sp>
      <p:sp>
        <p:nvSpPr>
          <p:cNvPr id="402" name="Google Shape;402;p43"/>
          <p:cNvSpPr txBox="1"/>
          <p:nvPr/>
        </p:nvSpPr>
        <p:spPr>
          <a:xfrm>
            <a:off x="3581425" y="1096775"/>
            <a:ext cx="3837000" cy="4125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DM Sans"/>
              <a:buChar char="➢"/>
            </a:pPr>
            <a:r>
              <a:rPr lang="en" sz="1600" b="1" dirty="0">
                <a:latin typeface="DM Sans"/>
                <a:ea typeface="DM Sans"/>
                <a:cs typeface="DM Sans"/>
                <a:sym typeface="DM Sans"/>
              </a:rPr>
              <a:t>Fake news</a:t>
            </a:r>
            <a:endParaRPr sz="1600" dirty="0">
              <a:latin typeface="DM Sans"/>
              <a:ea typeface="DM Sans"/>
              <a:cs typeface="DM Sans"/>
              <a:sym typeface="DM Sans"/>
            </a:endParaRPr>
          </a:p>
          <a:p>
            <a:pPr marL="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SzPts val="1600"/>
              <a:buFont typeface="DM Sans"/>
              <a:buChar char="➢"/>
            </a:pPr>
            <a:r>
              <a:rPr lang="en" sz="1600" dirty="0">
                <a:latin typeface="DM Sans"/>
                <a:ea typeface="DM Sans"/>
                <a:cs typeface="DM Sans"/>
                <a:sym typeface="DM Sans"/>
              </a:rPr>
              <a:t>Fact checking</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SzPts val="1600"/>
              <a:buFont typeface="DM Sans"/>
              <a:buChar char="➢"/>
            </a:pPr>
            <a:r>
              <a:rPr lang="en" sz="1600" dirty="0">
                <a:latin typeface="DM Sans"/>
                <a:ea typeface="DM Sans"/>
                <a:cs typeface="DM Sans"/>
                <a:sym typeface="DM Sans"/>
              </a:rPr>
              <a:t>Debunking</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SzPts val="1600"/>
              <a:buFont typeface="DM Sans"/>
              <a:buChar char="➢"/>
            </a:pPr>
            <a:r>
              <a:rPr lang="en" sz="1600" dirty="0">
                <a:latin typeface="DM Sans"/>
                <a:ea typeface="DM Sans"/>
                <a:cs typeface="DM Sans"/>
                <a:sym typeface="DM Sans"/>
              </a:rPr>
              <a:t>Echo chambers </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SzPts val="1600"/>
              <a:buFont typeface="DM Sans"/>
              <a:buChar char="➢"/>
            </a:pPr>
            <a:r>
              <a:rPr lang="en" sz="1600" dirty="0">
                <a:latin typeface="DM Sans"/>
                <a:ea typeface="DM Sans"/>
                <a:cs typeface="DM Sans"/>
                <a:sym typeface="DM Sans"/>
              </a:rPr>
              <a:t>Filter bubbles</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Information overload</a:t>
            </a:r>
            <a:endParaRPr sz="1600" dirty="0">
              <a:solidFill>
                <a:schemeClr val="dk1"/>
              </a:solidFill>
              <a:latin typeface="DM Sans"/>
              <a:ea typeface="DM Sans"/>
              <a:cs typeface="DM Sans"/>
              <a:sym typeface="DM Sans"/>
            </a:endParaRPr>
          </a:p>
          <a:p>
            <a:pPr marL="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Infodemic</a:t>
            </a:r>
            <a:endParaRPr sz="1600" dirty="0">
              <a:solidFill>
                <a:schemeClr val="dk1"/>
              </a:solidFill>
              <a:latin typeface="DM Sans"/>
              <a:ea typeface="DM Sans"/>
              <a:cs typeface="DM Sans"/>
              <a:sym typeface="DM Sans"/>
            </a:endParaRPr>
          </a:p>
          <a:p>
            <a:pPr marL="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Information disorder</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p:txBody>
      </p:sp>
      <p:sp>
        <p:nvSpPr>
          <p:cNvPr id="403" name="Google Shape;403;p43"/>
          <p:cNvSpPr txBox="1"/>
          <p:nvPr/>
        </p:nvSpPr>
        <p:spPr>
          <a:xfrm>
            <a:off x="1647688" y="1187463"/>
            <a:ext cx="1864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DM Sans"/>
                <a:ea typeface="DM Sans"/>
                <a:cs typeface="DM Sans"/>
                <a:sym typeface="DM Sans"/>
              </a:rPr>
              <a:t>Key Terms → </a:t>
            </a:r>
            <a:endParaRPr sz="2000" b="1">
              <a:latin typeface="DM Sans"/>
              <a:ea typeface="DM Sans"/>
              <a:cs typeface="DM Sans"/>
              <a:sym typeface="DM Sans"/>
            </a:endParaRPr>
          </a:p>
        </p:txBody>
      </p:sp>
      <p:pic>
        <p:nvPicPr>
          <p:cNvPr id="404" name="Google Shape;404;p43"/>
          <p:cNvPicPr preferRelativeResize="0"/>
          <p:nvPr/>
        </p:nvPicPr>
        <p:blipFill>
          <a:blip r:embed="rId3">
            <a:alphaModFix/>
          </a:blip>
          <a:stretch>
            <a:fillRect/>
          </a:stretch>
        </p:blipFill>
        <p:spPr>
          <a:xfrm>
            <a:off x="344063" y="1995513"/>
            <a:ext cx="2809476" cy="2108025"/>
          </a:xfrm>
          <a:prstGeom prst="rect">
            <a:avLst/>
          </a:prstGeom>
          <a:noFill/>
          <a:ln>
            <a:noFill/>
          </a:ln>
        </p:spPr>
      </p:pic>
      <p:sp>
        <p:nvSpPr>
          <p:cNvPr id="405" name="Google Shape;405;p43"/>
          <p:cNvSpPr txBox="1"/>
          <p:nvPr/>
        </p:nvSpPr>
        <p:spPr>
          <a:xfrm>
            <a:off x="249950" y="4103550"/>
            <a:ext cx="2809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DM Sans"/>
                <a:ea typeface="DM Sans"/>
                <a:cs typeface="DM Sans"/>
                <a:sym typeface="DM Sans"/>
              </a:rPr>
              <a:t>Source: http://rhetoricmediaciviclife.blogspot.com/2017/04/my-filter-bubble.html</a:t>
            </a:r>
            <a:endParaRPr sz="1000">
              <a:latin typeface="DM Sans"/>
              <a:ea typeface="DM Sans"/>
              <a:cs typeface="DM Sans"/>
              <a:sym typeface="DM Sans"/>
            </a:endParaRPr>
          </a:p>
        </p:txBody>
      </p:sp>
      <p:pic>
        <p:nvPicPr>
          <p:cNvPr id="406" name="Google Shape;406;p43"/>
          <p:cNvPicPr preferRelativeResize="0"/>
          <p:nvPr/>
        </p:nvPicPr>
        <p:blipFill>
          <a:blip r:embed="rId4">
            <a:alphaModFix/>
          </a:blip>
          <a:stretch>
            <a:fillRect/>
          </a:stretch>
        </p:blipFill>
        <p:spPr>
          <a:xfrm>
            <a:off x="6646300" y="1364113"/>
            <a:ext cx="1864350" cy="286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11750" y="30702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1 - Knowledge on the web: cont.</a:t>
            </a:r>
            <a:endParaRPr/>
          </a:p>
        </p:txBody>
      </p:sp>
      <p:pic>
        <p:nvPicPr>
          <p:cNvPr id="412" name="Google Shape;412;p44"/>
          <p:cNvPicPr preferRelativeResize="0"/>
          <p:nvPr/>
        </p:nvPicPr>
        <p:blipFill>
          <a:blip r:embed="rId3">
            <a:alphaModFix/>
          </a:blip>
          <a:stretch>
            <a:fillRect/>
          </a:stretch>
        </p:blipFill>
        <p:spPr>
          <a:xfrm>
            <a:off x="1950352" y="1037527"/>
            <a:ext cx="4809153" cy="3407850"/>
          </a:xfrm>
          <a:prstGeom prst="rect">
            <a:avLst/>
          </a:prstGeom>
          <a:noFill/>
          <a:ln>
            <a:noFill/>
          </a:ln>
        </p:spPr>
      </p:pic>
      <p:sp>
        <p:nvSpPr>
          <p:cNvPr id="413" name="Google Shape;413;p44"/>
          <p:cNvSpPr txBox="1"/>
          <p:nvPr/>
        </p:nvSpPr>
        <p:spPr>
          <a:xfrm>
            <a:off x="1950338" y="4445375"/>
            <a:ext cx="2830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Source: Wardle and Derakhshan, 2017</a:t>
            </a:r>
            <a:endParaRPr sz="1200">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txBox="1">
            <a:spLocks noGrp="1"/>
          </p:cNvSpPr>
          <p:nvPr>
            <p:ph type="title"/>
          </p:nvPr>
        </p:nvSpPr>
        <p:spPr>
          <a:xfrm>
            <a:off x="711750" y="23497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1 - Knowledge on the web- cont.</a:t>
            </a:r>
            <a:endParaRPr/>
          </a:p>
        </p:txBody>
      </p:sp>
      <p:sp>
        <p:nvSpPr>
          <p:cNvPr id="419" name="Google Shape;419;p45"/>
          <p:cNvSpPr txBox="1"/>
          <p:nvPr/>
        </p:nvSpPr>
        <p:spPr>
          <a:xfrm>
            <a:off x="965475" y="1556950"/>
            <a:ext cx="593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sp>
        <p:nvSpPr>
          <p:cNvPr id="420" name="Google Shape;420;p45"/>
          <p:cNvSpPr txBox="1"/>
          <p:nvPr/>
        </p:nvSpPr>
        <p:spPr>
          <a:xfrm>
            <a:off x="2152650" y="803100"/>
            <a:ext cx="483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DM Sans"/>
                <a:ea typeface="DM Sans"/>
                <a:cs typeface="DM Sans"/>
                <a:sym typeface="DM Sans"/>
              </a:rPr>
              <a:t>Roles of AI in information disorder</a:t>
            </a:r>
            <a:endParaRPr sz="1800" b="1">
              <a:latin typeface="DM Sans"/>
              <a:ea typeface="DM Sans"/>
              <a:cs typeface="DM Sans"/>
              <a:sym typeface="DM Sans"/>
            </a:endParaRPr>
          </a:p>
        </p:txBody>
      </p:sp>
      <p:sp>
        <p:nvSpPr>
          <p:cNvPr id="421" name="Google Shape;421;p45"/>
          <p:cNvSpPr txBox="1"/>
          <p:nvPr/>
        </p:nvSpPr>
        <p:spPr>
          <a:xfrm>
            <a:off x="0" y="1412550"/>
            <a:ext cx="3414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Micro-targeting</a:t>
            </a:r>
            <a:endParaRPr sz="1600" dirty="0">
              <a:solidFill>
                <a:schemeClr val="dk1"/>
              </a:solidFill>
              <a:latin typeface="DM Sans"/>
              <a:ea typeface="DM Sans"/>
              <a:cs typeface="DM Sans"/>
              <a:sym typeface="DM Sans"/>
            </a:endParaRPr>
          </a:p>
          <a:p>
            <a:pPr marL="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Computational amplification </a:t>
            </a:r>
            <a:endParaRPr sz="1600" dirty="0">
              <a:solidFill>
                <a:schemeClr val="dk1"/>
              </a:solidFill>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330200" algn="l" rtl="0">
              <a:spcBef>
                <a:spcPts val="0"/>
              </a:spcBef>
              <a:spcAft>
                <a:spcPts val="0"/>
              </a:spcAft>
              <a:buSzPts val="1600"/>
              <a:buFont typeface="DM Sans"/>
              <a:buChar char="➢"/>
            </a:pPr>
            <a:r>
              <a:rPr lang="en" sz="1600" dirty="0">
                <a:latin typeface="DM Sans"/>
                <a:ea typeface="DM Sans"/>
                <a:cs typeface="DM Sans"/>
                <a:sym typeface="DM Sans"/>
              </a:rPr>
              <a:t>Using AI to produce fake news (“</a:t>
            </a:r>
            <a:r>
              <a:rPr lang="en" sz="1600" dirty="0">
                <a:highlight>
                  <a:srgbClr val="FFFF00"/>
                </a:highlight>
                <a:latin typeface="DM Sans"/>
                <a:ea typeface="DM Sans"/>
                <a:cs typeface="DM Sans"/>
                <a:sym typeface="DM Sans"/>
              </a:rPr>
              <a:t>deep fake</a:t>
            </a:r>
            <a:r>
              <a:rPr lang="en" sz="1600" dirty="0">
                <a:latin typeface="DM Sans"/>
                <a:ea typeface="DM Sans"/>
                <a:cs typeface="DM Sans"/>
                <a:sym typeface="DM Sans"/>
              </a:rPr>
              <a:t>”)</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0" algn="l" rtl="0">
              <a:spcBef>
                <a:spcPts val="0"/>
              </a:spcBef>
              <a:spcAft>
                <a:spcPts val="0"/>
              </a:spcAft>
              <a:buNone/>
            </a:pPr>
            <a:r>
              <a:rPr lang="en" sz="1600" dirty="0">
                <a:latin typeface="DM Sans"/>
                <a:ea typeface="DM Sans"/>
                <a:cs typeface="DM Sans"/>
                <a:sym typeface="DM Sans"/>
              </a:rPr>
              <a:t>Watch Youtube video of experiment at Washington Uni</a:t>
            </a: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a:p>
            <a:pPr marL="457200" lvl="0" indent="0" algn="l" rtl="0">
              <a:spcBef>
                <a:spcPts val="0"/>
              </a:spcBef>
              <a:spcAft>
                <a:spcPts val="0"/>
              </a:spcAft>
              <a:buNone/>
            </a:pPr>
            <a:endParaRPr sz="1600" dirty="0">
              <a:latin typeface="DM Sans"/>
              <a:ea typeface="DM Sans"/>
              <a:cs typeface="DM Sans"/>
              <a:sym typeface="DM Sans"/>
            </a:endParaRPr>
          </a:p>
        </p:txBody>
      </p:sp>
      <p:pic>
        <p:nvPicPr>
          <p:cNvPr id="422" name="Google Shape;422;p45"/>
          <p:cNvPicPr preferRelativeResize="0"/>
          <p:nvPr/>
        </p:nvPicPr>
        <p:blipFill>
          <a:blip r:embed="rId3">
            <a:alphaModFix/>
          </a:blip>
          <a:stretch>
            <a:fillRect/>
          </a:stretch>
        </p:blipFill>
        <p:spPr>
          <a:xfrm>
            <a:off x="3414600" y="1701000"/>
            <a:ext cx="4067800" cy="280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6"/>
          <p:cNvSpPr txBox="1">
            <a:spLocks noGrp="1"/>
          </p:cNvSpPr>
          <p:nvPr>
            <p:ph type="title"/>
          </p:nvPr>
        </p:nvSpPr>
        <p:spPr>
          <a:xfrm>
            <a:off x="711750" y="31897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1 - Knowledge on the web - cont.</a:t>
            </a:r>
            <a:endParaRPr/>
          </a:p>
        </p:txBody>
      </p:sp>
      <p:sp>
        <p:nvSpPr>
          <p:cNvPr id="428" name="Google Shape;428;p46"/>
          <p:cNvSpPr txBox="1"/>
          <p:nvPr/>
        </p:nvSpPr>
        <p:spPr>
          <a:xfrm>
            <a:off x="2733750" y="816700"/>
            <a:ext cx="367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DM Sans"/>
                <a:ea typeface="DM Sans"/>
                <a:cs typeface="DM Sans"/>
                <a:sym typeface="DM Sans"/>
              </a:rPr>
              <a:t>What to do? Reactive measures </a:t>
            </a:r>
            <a:endParaRPr sz="1200">
              <a:latin typeface="DM Sans"/>
              <a:ea typeface="DM Sans"/>
              <a:cs typeface="DM Sans"/>
              <a:sym typeface="DM Sans"/>
            </a:endParaRPr>
          </a:p>
        </p:txBody>
      </p:sp>
      <p:sp>
        <p:nvSpPr>
          <p:cNvPr id="429" name="Google Shape;429;p46"/>
          <p:cNvSpPr txBox="1"/>
          <p:nvPr/>
        </p:nvSpPr>
        <p:spPr>
          <a:xfrm>
            <a:off x="173050" y="1384075"/>
            <a:ext cx="322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sp>
        <p:nvSpPr>
          <p:cNvPr id="430" name="Google Shape;430;p46"/>
          <p:cNvSpPr txBox="1"/>
          <p:nvPr/>
        </p:nvSpPr>
        <p:spPr>
          <a:xfrm>
            <a:off x="0" y="1672613"/>
            <a:ext cx="3000000" cy="2893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AI tools to combat fake news and filter bubbles </a:t>
            </a:r>
            <a:endParaRPr sz="1600" dirty="0">
              <a:solidFill>
                <a:schemeClr val="dk1"/>
              </a:solidFill>
              <a:latin typeface="DM Sans"/>
              <a:ea typeface="DM Sans"/>
              <a:cs typeface="DM Sans"/>
              <a:sym typeface="DM Sans"/>
            </a:endParaRPr>
          </a:p>
          <a:p>
            <a:pPr marL="45720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 </a:t>
            </a:r>
            <a:r>
              <a:rPr lang="en" sz="1600" dirty="0">
                <a:solidFill>
                  <a:schemeClr val="dk1"/>
                </a:solidFill>
                <a:highlight>
                  <a:srgbClr val="FFFF00"/>
                </a:highlight>
                <a:latin typeface="DM Sans"/>
                <a:ea typeface="DM Sans"/>
                <a:cs typeface="DM Sans"/>
                <a:sym typeface="DM Sans"/>
              </a:rPr>
              <a:t>Fact checking tools</a:t>
            </a:r>
            <a:endParaRPr sz="1600" dirty="0">
              <a:solidFill>
                <a:schemeClr val="dk1"/>
              </a:solidFill>
              <a:highlight>
                <a:srgbClr val="FFFF00"/>
              </a:highlight>
              <a:latin typeface="DM Sans"/>
              <a:ea typeface="DM Sans"/>
              <a:cs typeface="DM Sans"/>
              <a:sym typeface="DM Sans"/>
            </a:endParaRPr>
          </a:p>
          <a:p>
            <a:pPr marL="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highlight>
                  <a:srgbClr val="FFFF00"/>
                </a:highlight>
                <a:latin typeface="DM Sans"/>
                <a:ea typeface="DM Sans"/>
                <a:cs typeface="DM Sans"/>
                <a:sym typeface="DM Sans"/>
              </a:rPr>
              <a:t>Avoid sharing untrustworthy information</a:t>
            </a:r>
            <a:endParaRPr sz="1600" dirty="0">
              <a:solidFill>
                <a:schemeClr val="dk1"/>
              </a:solidFill>
              <a:highlight>
                <a:srgbClr val="FFFF00"/>
              </a:highlight>
              <a:latin typeface="DM Sans"/>
              <a:ea typeface="DM Sans"/>
              <a:cs typeface="DM Sans"/>
              <a:sym typeface="DM Sans"/>
            </a:endParaRPr>
          </a:p>
          <a:p>
            <a:pPr marL="457200" lvl="0" indent="0" algn="l" rtl="0">
              <a:spcBef>
                <a:spcPts val="0"/>
              </a:spcBef>
              <a:spcAft>
                <a:spcPts val="0"/>
              </a:spcAft>
              <a:buNone/>
            </a:pPr>
            <a:endParaRPr sz="1600" dirty="0">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dirty="0">
                <a:solidFill>
                  <a:schemeClr val="dk1"/>
                </a:solidFill>
                <a:latin typeface="DM Sans"/>
                <a:ea typeface="DM Sans"/>
                <a:cs typeface="DM Sans"/>
                <a:sym typeface="DM Sans"/>
              </a:rPr>
              <a:t>Reporting and tracking fake news</a:t>
            </a:r>
            <a:endParaRPr dirty="0"/>
          </a:p>
        </p:txBody>
      </p:sp>
      <p:pic>
        <p:nvPicPr>
          <p:cNvPr id="431" name="Google Shape;431;p46"/>
          <p:cNvPicPr preferRelativeResize="0"/>
          <p:nvPr/>
        </p:nvPicPr>
        <p:blipFill>
          <a:blip r:embed="rId3">
            <a:alphaModFix/>
          </a:blip>
          <a:stretch>
            <a:fillRect/>
          </a:stretch>
        </p:blipFill>
        <p:spPr>
          <a:xfrm>
            <a:off x="2893050" y="1500125"/>
            <a:ext cx="6142850" cy="3456225"/>
          </a:xfrm>
          <a:prstGeom prst="rect">
            <a:avLst/>
          </a:prstGeom>
          <a:noFill/>
          <a:ln>
            <a:noFill/>
          </a:ln>
        </p:spPr>
      </p:pic>
      <p:sp>
        <p:nvSpPr>
          <p:cNvPr id="432" name="Google Shape;432;p46"/>
          <p:cNvSpPr txBox="1"/>
          <p:nvPr/>
        </p:nvSpPr>
        <p:spPr>
          <a:xfrm>
            <a:off x="1750425" y="4694050"/>
            <a:ext cx="201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DM Sans"/>
                <a:ea typeface="DM Sans"/>
                <a:cs typeface="DM Sans"/>
                <a:sym typeface="DM Sans"/>
              </a:rPr>
              <a:t>Source: WHO</a:t>
            </a:r>
            <a:endParaRPr sz="1200">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a:off x="711750" y="33582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1 - Knowledge on the web - cont.</a:t>
            </a:r>
            <a:endParaRPr/>
          </a:p>
        </p:txBody>
      </p:sp>
      <p:sp>
        <p:nvSpPr>
          <p:cNvPr id="438" name="Google Shape;438;p47"/>
          <p:cNvSpPr txBox="1"/>
          <p:nvPr/>
        </p:nvSpPr>
        <p:spPr>
          <a:xfrm>
            <a:off x="428675" y="1394275"/>
            <a:ext cx="3299400" cy="292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DM Sans"/>
                <a:ea typeface="DM Sans"/>
                <a:cs typeface="DM Sans"/>
                <a:sym typeface="DM Sans"/>
              </a:rPr>
              <a:t>What to do?  </a:t>
            </a:r>
            <a:endParaRPr sz="1800" b="1">
              <a:solidFill>
                <a:schemeClr val="dk1"/>
              </a:solidFill>
              <a:latin typeface="DM Sans"/>
              <a:ea typeface="DM Sans"/>
              <a:cs typeface="DM Sans"/>
              <a:sym typeface="DM Sans"/>
            </a:endParaRPr>
          </a:p>
          <a:p>
            <a:pPr marL="0" lvl="0" indent="0" algn="l" rtl="0">
              <a:spcBef>
                <a:spcPts val="0"/>
              </a:spcBef>
              <a:spcAft>
                <a:spcPts val="0"/>
              </a:spcAft>
              <a:buNone/>
            </a:pPr>
            <a:r>
              <a:rPr lang="en" sz="1800" b="1">
                <a:solidFill>
                  <a:schemeClr val="dk1"/>
                </a:solidFill>
                <a:latin typeface="DM Sans"/>
                <a:ea typeface="DM Sans"/>
                <a:cs typeface="DM Sans"/>
                <a:sym typeface="DM Sans"/>
              </a:rPr>
              <a:t>Preventive measures</a:t>
            </a:r>
            <a:endParaRPr sz="1800" b="1">
              <a:solidFill>
                <a:schemeClr val="dk1"/>
              </a:solidFill>
              <a:latin typeface="DM Sans"/>
              <a:ea typeface="DM Sans"/>
              <a:cs typeface="DM Sans"/>
              <a:sym typeface="DM Sans"/>
            </a:endParaRPr>
          </a:p>
          <a:p>
            <a:pPr marL="0" lvl="0" indent="0" algn="l" rtl="0">
              <a:spcBef>
                <a:spcPts val="0"/>
              </a:spcBef>
              <a:spcAft>
                <a:spcPts val="0"/>
              </a:spcAft>
              <a:buNone/>
            </a:pPr>
            <a:r>
              <a:rPr lang="en" sz="1600" b="1">
                <a:solidFill>
                  <a:schemeClr val="dk1"/>
                </a:solidFill>
                <a:latin typeface="DM Sans"/>
                <a:ea typeface="DM Sans"/>
                <a:cs typeface="DM Sans"/>
                <a:sym typeface="DM Sans"/>
              </a:rPr>
              <a:t> </a:t>
            </a:r>
            <a:endParaRPr sz="1600" b="1">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b="1">
                <a:solidFill>
                  <a:schemeClr val="dk1"/>
                </a:solidFill>
                <a:latin typeface="DM Sans"/>
                <a:ea typeface="DM Sans"/>
                <a:cs typeface="DM Sans"/>
                <a:sym typeface="DM Sans"/>
              </a:rPr>
              <a:t>Pre-bunking</a:t>
            </a:r>
            <a:endParaRPr sz="1600" b="1">
              <a:solidFill>
                <a:schemeClr val="dk1"/>
              </a:solidFill>
              <a:latin typeface="DM Sans"/>
              <a:ea typeface="DM Sans"/>
              <a:cs typeface="DM Sans"/>
              <a:sym typeface="DM Sans"/>
            </a:endParaRPr>
          </a:p>
          <a:p>
            <a:pPr marL="514350" lvl="0" indent="0" algn="l" rtl="0">
              <a:spcBef>
                <a:spcPts val="0"/>
              </a:spcBef>
              <a:spcAft>
                <a:spcPts val="0"/>
              </a:spcAft>
              <a:buNone/>
            </a:pPr>
            <a:endParaRPr sz="1600" b="1">
              <a:solidFill>
                <a:schemeClr val="dk1"/>
              </a:solidFill>
              <a:latin typeface="DM Sans"/>
              <a:ea typeface="DM Sans"/>
              <a:cs typeface="DM Sans"/>
              <a:sym typeface="DM Sans"/>
            </a:endParaRPr>
          </a:p>
          <a:p>
            <a:pPr marL="457200" lvl="0" indent="-330200" algn="l" rtl="0">
              <a:spcBef>
                <a:spcPts val="0"/>
              </a:spcBef>
              <a:spcAft>
                <a:spcPts val="0"/>
              </a:spcAft>
              <a:buClr>
                <a:schemeClr val="dk1"/>
              </a:buClr>
              <a:buSzPts val="1600"/>
              <a:buFont typeface="DM Sans"/>
              <a:buChar char="➢"/>
            </a:pPr>
            <a:r>
              <a:rPr lang="en" sz="1600" b="1">
                <a:solidFill>
                  <a:schemeClr val="dk1"/>
                </a:solidFill>
                <a:latin typeface="DM Sans"/>
                <a:ea typeface="DM Sans"/>
                <a:cs typeface="DM Sans"/>
                <a:sym typeface="DM Sans"/>
              </a:rPr>
              <a:t>Critical media literacy in schools </a:t>
            </a:r>
            <a:r>
              <a:rPr lang="en" sz="1600">
                <a:solidFill>
                  <a:schemeClr val="dk1"/>
                </a:solidFill>
                <a:latin typeface="DM Sans"/>
                <a:ea typeface="DM Sans"/>
                <a:cs typeface="DM Sans"/>
                <a:sym typeface="DM Sans"/>
              </a:rPr>
              <a:t>to equip youth against “information disorder”</a:t>
            </a:r>
            <a:r>
              <a:rPr lang="en" sz="1600" b="1">
                <a:solidFill>
                  <a:schemeClr val="dk1"/>
                </a:solidFill>
                <a:latin typeface="DM Sans"/>
                <a:ea typeface="DM Sans"/>
                <a:cs typeface="DM Sans"/>
                <a:sym typeface="DM Sans"/>
              </a:rPr>
              <a:t> </a:t>
            </a:r>
            <a:r>
              <a:rPr lang="en" sz="1600">
                <a:solidFill>
                  <a:schemeClr val="dk1"/>
                </a:solidFill>
                <a:latin typeface="DM Sans"/>
                <a:ea typeface="DM Sans"/>
                <a:cs typeface="DM Sans"/>
                <a:sym typeface="DM Sans"/>
              </a:rPr>
              <a:t>(McDougall 2019) </a:t>
            </a:r>
            <a:endParaRPr sz="1600">
              <a:solidFill>
                <a:schemeClr val="dk1"/>
              </a:solidFill>
              <a:latin typeface="DM Sans"/>
              <a:ea typeface="DM Sans"/>
              <a:cs typeface="DM Sans"/>
              <a:sym typeface="DM Sans"/>
            </a:endParaRPr>
          </a:p>
          <a:p>
            <a:pPr marL="0" lvl="0" indent="0" algn="l" rtl="0">
              <a:spcBef>
                <a:spcPts val="0"/>
              </a:spcBef>
              <a:spcAft>
                <a:spcPts val="0"/>
              </a:spcAft>
              <a:buNone/>
            </a:pPr>
            <a:endParaRPr sz="1600">
              <a:solidFill>
                <a:schemeClr val="dk1"/>
              </a:solidFill>
              <a:latin typeface="DM Sans"/>
              <a:ea typeface="DM Sans"/>
              <a:cs typeface="DM Sans"/>
              <a:sym typeface="DM Sans"/>
            </a:endParaRPr>
          </a:p>
          <a:p>
            <a:pPr marL="0" lvl="0" indent="0" algn="l" rtl="0">
              <a:spcBef>
                <a:spcPts val="0"/>
              </a:spcBef>
              <a:spcAft>
                <a:spcPts val="0"/>
              </a:spcAft>
              <a:buNone/>
            </a:pPr>
            <a:endParaRPr/>
          </a:p>
        </p:txBody>
      </p:sp>
      <p:pic>
        <p:nvPicPr>
          <p:cNvPr id="439" name="Google Shape;439;p47"/>
          <p:cNvPicPr preferRelativeResize="0"/>
          <p:nvPr/>
        </p:nvPicPr>
        <p:blipFill>
          <a:blip r:embed="rId3">
            <a:alphaModFix/>
          </a:blip>
          <a:stretch>
            <a:fillRect/>
          </a:stretch>
        </p:blipFill>
        <p:spPr>
          <a:xfrm>
            <a:off x="3931925" y="1386750"/>
            <a:ext cx="3488800" cy="293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8"/>
          <p:cNvSpPr txBox="1">
            <a:spLocks noGrp="1"/>
          </p:cNvSpPr>
          <p:nvPr>
            <p:ph type="title"/>
          </p:nvPr>
        </p:nvSpPr>
        <p:spPr>
          <a:xfrm>
            <a:off x="711750" y="321375"/>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Activity for Topic 1: Identifying Fake News</a:t>
            </a:r>
            <a:endParaRPr/>
          </a:p>
        </p:txBody>
      </p:sp>
      <p:sp>
        <p:nvSpPr>
          <p:cNvPr id="445" name="Google Shape;445;p48"/>
          <p:cNvSpPr txBox="1"/>
          <p:nvPr/>
        </p:nvSpPr>
        <p:spPr>
          <a:xfrm>
            <a:off x="711750" y="863525"/>
            <a:ext cx="68001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DM Sans"/>
                <a:ea typeface="DM Sans"/>
                <a:cs typeface="DM Sans"/>
                <a:sym typeface="DM Sans"/>
              </a:rPr>
              <a:t>STEP 1</a:t>
            </a:r>
            <a:r>
              <a:rPr lang="en" sz="1600">
                <a:latin typeface="DM Sans"/>
                <a:ea typeface="DM Sans"/>
                <a:cs typeface="DM Sans"/>
                <a:sym typeface="DM Sans"/>
              </a:rPr>
              <a:t>: Teacher/educator introduces </a:t>
            </a:r>
            <a:r>
              <a:rPr lang="en" sz="1600" u="sng">
                <a:latin typeface="DM Sans"/>
                <a:ea typeface="DM Sans"/>
                <a:cs typeface="DM Sans"/>
                <a:sym typeface="DM Sans"/>
              </a:rPr>
              <a:t>key terms and examples</a:t>
            </a:r>
            <a:r>
              <a:rPr lang="en" sz="1600">
                <a:latin typeface="DM Sans"/>
                <a:ea typeface="DM Sans"/>
                <a:cs typeface="DM Sans"/>
                <a:sym typeface="DM Sans"/>
              </a:rPr>
              <a:t> of fake news (country-specific, if possible)</a:t>
            </a:r>
            <a:endParaRPr sz="1600">
              <a:latin typeface="DM Sans"/>
              <a:ea typeface="DM Sans"/>
              <a:cs typeface="DM Sans"/>
              <a:sym typeface="DM Sans"/>
            </a:endParaRPr>
          </a:p>
          <a:p>
            <a:pPr marL="0" lvl="0" indent="0" algn="l" rtl="0">
              <a:spcBef>
                <a:spcPts val="0"/>
              </a:spcBef>
              <a:spcAft>
                <a:spcPts val="0"/>
              </a:spcAft>
              <a:buNone/>
            </a:pPr>
            <a:endParaRPr sz="1600">
              <a:latin typeface="DM Sans"/>
              <a:ea typeface="DM Sans"/>
              <a:cs typeface="DM Sans"/>
              <a:sym typeface="DM Sans"/>
            </a:endParaRPr>
          </a:p>
          <a:p>
            <a:pPr marL="0" lvl="0" indent="0" algn="l" rtl="0">
              <a:spcBef>
                <a:spcPts val="0"/>
              </a:spcBef>
              <a:spcAft>
                <a:spcPts val="0"/>
              </a:spcAft>
              <a:buNone/>
            </a:pPr>
            <a:r>
              <a:rPr lang="en" sz="1600" b="1">
                <a:latin typeface="DM Sans"/>
                <a:ea typeface="DM Sans"/>
                <a:cs typeface="DM Sans"/>
                <a:sym typeface="DM Sans"/>
              </a:rPr>
              <a:t>STEP 2</a:t>
            </a:r>
            <a:r>
              <a:rPr lang="en" sz="1600">
                <a:latin typeface="DM Sans"/>
                <a:ea typeface="DM Sans"/>
                <a:cs typeface="DM Sans"/>
                <a:sym typeface="DM Sans"/>
              </a:rPr>
              <a:t>: </a:t>
            </a:r>
            <a:r>
              <a:rPr lang="en" sz="1600" u="sng">
                <a:latin typeface="DM Sans"/>
                <a:ea typeface="DM Sans"/>
                <a:cs typeface="DM Sans"/>
                <a:sym typeface="DM Sans"/>
              </a:rPr>
              <a:t>Homework</a:t>
            </a:r>
            <a:r>
              <a:rPr lang="en" sz="1600">
                <a:latin typeface="DM Sans"/>
                <a:ea typeface="DM Sans"/>
                <a:cs typeface="DM Sans"/>
                <a:sym typeface="DM Sans"/>
              </a:rPr>
              <a:t>: Every student identifies one example of fake news they have encountered on social media and prepares a short written description of the example, with a link to an online resource that can be accessed in class during Step 3 </a:t>
            </a:r>
            <a:endParaRPr sz="1600">
              <a:latin typeface="DM Sans"/>
              <a:ea typeface="DM Sans"/>
              <a:cs typeface="DM Sans"/>
              <a:sym typeface="DM Sans"/>
            </a:endParaRPr>
          </a:p>
          <a:p>
            <a:pPr marL="0" lvl="0" indent="0" algn="l" rtl="0">
              <a:spcBef>
                <a:spcPts val="0"/>
              </a:spcBef>
              <a:spcAft>
                <a:spcPts val="0"/>
              </a:spcAft>
              <a:buNone/>
            </a:pPr>
            <a:endParaRPr sz="1600">
              <a:latin typeface="DM Sans"/>
              <a:ea typeface="DM Sans"/>
              <a:cs typeface="DM Sans"/>
              <a:sym typeface="DM Sans"/>
            </a:endParaRPr>
          </a:p>
          <a:p>
            <a:pPr marL="0" lvl="0" indent="0" algn="l" rtl="0">
              <a:spcBef>
                <a:spcPts val="0"/>
              </a:spcBef>
              <a:spcAft>
                <a:spcPts val="0"/>
              </a:spcAft>
              <a:buNone/>
            </a:pPr>
            <a:r>
              <a:rPr lang="en" sz="1600" b="1">
                <a:latin typeface="DM Sans"/>
                <a:ea typeface="DM Sans"/>
                <a:cs typeface="DM Sans"/>
                <a:sym typeface="DM Sans"/>
              </a:rPr>
              <a:t>STEP 3</a:t>
            </a:r>
            <a:r>
              <a:rPr lang="en" sz="1600">
                <a:latin typeface="DM Sans"/>
                <a:ea typeface="DM Sans"/>
                <a:cs typeface="DM Sans"/>
                <a:sym typeface="DM Sans"/>
              </a:rPr>
              <a:t>: </a:t>
            </a:r>
            <a:r>
              <a:rPr lang="en" sz="1600" u="sng">
                <a:latin typeface="DM Sans"/>
                <a:ea typeface="DM Sans"/>
                <a:cs typeface="DM Sans"/>
                <a:sym typeface="DM Sans"/>
              </a:rPr>
              <a:t>In-class presentation</a:t>
            </a:r>
            <a:r>
              <a:rPr lang="en" sz="1600">
                <a:latin typeface="DM Sans"/>
                <a:ea typeface="DM Sans"/>
                <a:cs typeface="DM Sans"/>
                <a:sym typeface="DM Sans"/>
              </a:rPr>
              <a:t> of examples + moderated </a:t>
            </a:r>
            <a:r>
              <a:rPr lang="en" sz="1600" u="sng">
                <a:latin typeface="DM Sans"/>
                <a:ea typeface="DM Sans"/>
                <a:cs typeface="DM Sans"/>
                <a:sym typeface="DM Sans"/>
              </a:rPr>
              <a:t>discussion</a:t>
            </a:r>
            <a:endParaRPr sz="1600" u="sng">
              <a:latin typeface="DM Sans"/>
              <a:ea typeface="DM Sans"/>
              <a:cs typeface="DM Sans"/>
              <a:sym typeface="DM Sans"/>
            </a:endParaRPr>
          </a:p>
          <a:p>
            <a:pPr marL="0" lvl="0" indent="0" algn="l" rtl="0">
              <a:spcBef>
                <a:spcPts val="0"/>
              </a:spcBef>
              <a:spcAft>
                <a:spcPts val="0"/>
              </a:spcAft>
              <a:buNone/>
            </a:pPr>
            <a:endParaRPr sz="1600">
              <a:latin typeface="DM Sans"/>
              <a:ea typeface="DM Sans"/>
              <a:cs typeface="DM Sans"/>
              <a:sym typeface="DM Sans"/>
            </a:endParaRPr>
          </a:p>
          <a:p>
            <a:pPr marL="0" lvl="0" indent="0" algn="l" rtl="0">
              <a:spcBef>
                <a:spcPts val="0"/>
              </a:spcBef>
              <a:spcAft>
                <a:spcPts val="0"/>
              </a:spcAft>
              <a:buNone/>
            </a:pPr>
            <a:r>
              <a:rPr lang="en" sz="1600" b="1">
                <a:latin typeface="DM Sans"/>
                <a:ea typeface="DM Sans"/>
                <a:cs typeface="DM Sans"/>
                <a:sym typeface="DM Sans"/>
              </a:rPr>
              <a:t>STEP 4</a:t>
            </a:r>
            <a:r>
              <a:rPr lang="en" sz="1600">
                <a:latin typeface="DM Sans"/>
                <a:ea typeface="DM Sans"/>
                <a:cs typeface="DM Sans"/>
                <a:sym typeface="DM Sans"/>
              </a:rPr>
              <a:t>: The discussion is followed by the identification of a </a:t>
            </a:r>
            <a:r>
              <a:rPr lang="en" sz="1600" u="sng">
                <a:latin typeface="DM Sans"/>
                <a:ea typeface="DM Sans"/>
                <a:cs typeface="DM Sans"/>
                <a:sym typeface="DM Sans"/>
              </a:rPr>
              <a:t>shared definitio</a:t>
            </a:r>
            <a:r>
              <a:rPr lang="en" sz="1600">
                <a:latin typeface="DM Sans"/>
                <a:ea typeface="DM Sans"/>
                <a:cs typeface="DM Sans"/>
                <a:sym typeface="DM Sans"/>
              </a:rPr>
              <a:t>n of “fake news” and </a:t>
            </a:r>
            <a:r>
              <a:rPr lang="en" sz="1600" u="sng">
                <a:latin typeface="DM Sans"/>
                <a:ea typeface="DM Sans"/>
                <a:cs typeface="DM Sans"/>
                <a:sym typeface="DM Sans"/>
              </a:rPr>
              <a:t>recommendations </a:t>
            </a:r>
            <a:r>
              <a:rPr lang="en" sz="1600">
                <a:latin typeface="DM Sans"/>
                <a:ea typeface="DM Sans"/>
                <a:cs typeface="DM Sans"/>
                <a:sym typeface="DM Sans"/>
              </a:rPr>
              <a:t>to add to the </a:t>
            </a:r>
            <a:r>
              <a:rPr lang="en" sz="1600" u="sng">
                <a:latin typeface="DM Sans"/>
                <a:ea typeface="DM Sans"/>
                <a:cs typeface="DM Sans"/>
                <a:sym typeface="DM Sans"/>
              </a:rPr>
              <a:t>class code of conduct</a:t>
            </a:r>
            <a:r>
              <a:rPr lang="en" sz="1600">
                <a:latin typeface="DM Sans"/>
                <a:ea typeface="DM Sans"/>
                <a:cs typeface="DM Sans"/>
                <a:sym typeface="DM Sans"/>
              </a:rPr>
              <a:t>, i.e. how to identify fake news and how to respond to them </a:t>
            </a:r>
            <a:endParaRPr sz="1600">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9"/>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Topic 2-  Identifying and countering hate speech online</a:t>
            </a:r>
            <a:endParaRPr/>
          </a:p>
        </p:txBody>
      </p:sp>
      <p:sp>
        <p:nvSpPr>
          <p:cNvPr id="451" name="Google Shape;451;p49"/>
          <p:cNvSpPr txBox="1"/>
          <p:nvPr/>
        </p:nvSpPr>
        <p:spPr>
          <a:xfrm>
            <a:off x="1169825" y="1452375"/>
            <a:ext cx="6579600" cy="275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latin typeface="Calibri"/>
                <a:ea typeface="Calibri"/>
                <a:cs typeface="Calibri"/>
                <a:sym typeface="Calibri"/>
              </a:rPr>
              <a:t>Any kind of communication in speech, writing or behaviour</a:t>
            </a:r>
            <a:r>
              <a:rPr lang="en" sz="1800" dirty="0">
                <a:solidFill>
                  <a:schemeClr val="dk1"/>
                </a:solidFill>
                <a:latin typeface="Calibri"/>
                <a:ea typeface="Calibri"/>
                <a:cs typeface="Calibri"/>
                <a:sym typeface="Calibri"/>
              </a:rPr>
              <a:t>, that attacks or uses pejorative or discriminatory language with reference to a person or a group on the basis of who they are, in other words, based on their </a:t>
            </a:r>
            <a:r>
              <a:rPr lang="en" sz="1800" dirty="0">
                <a:solidFill>
                  <a:schemeClr val="dk1"/>
                </a:solidFill>
                <a:highlight>
                  <a:srgbClr val="FFFF00"/>
                </a:highlight>
                <a:latin typeface="Calibri"/>
                <a:ea typeface="Calibri"/>
                <a:cs typeface="Calibri"/>
                <a:sym typeface="Calibri"/>
              </a:rPr>
              <a:t>religion, ethnicity, nationality, race, colour, descent, gender or other </a:t>
            </a:r>
            <a:r>
              <a:rPr lang="en" sz="1800" b="1" dirty="0">
                <a:solidFill>
                  <a:schemeClr val="dk1"/>
                </a:solidFill>
                <a:highlight>
                  <a:srgbClr val="FFFF00"/>
                </a:highlight>
                <a:latin typeface="Calibri"/>
                <a:ea typeface="Calibri"/>
                <a:cs typeface="Calibri"/>
                <a:sym typeface="Calibri"/>
              </a:rPr>
              <a:t>identity factor</a:t>
            </a:r>
            <a:endParaRPr sz="1800" b="1" dirty="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(UN Strategy and Plan of Action on Hate Speech). </a:t>
            </a:r>
            <a:endParaRPr sz="1500" dirty="0">
              <a:solidFill>
                <a:schemeClr val="dk1"/>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 sz="1700" dirty="0">
                <a:solidFill>
                  <a:schemeClr val="dk1"/>
                </a:solidFill>
                <a:latin typeface="Calibri"/>
                <a:ea typeface="Calibri"/>
                <a:cs typeface="Calibri"/>
                <a:sym typeface="Calibri"/>
              </a:rPr>
              <a:t>    Links with hate crimes and violence      </a:t>
            </a:r>
            <a:endParaRPr sz="21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u Challenge Board for Teachers by Slidesgo">
  <a:themeElements>
    <a:clrScheme name="Simple Light">
      <a:dk1>
        <a:srgbClr val="000000"/>
      </a:dk1>
      <a:lt1>
        <a:srgbClr val="FFFFFF"/>
      </a:lt1>
      <a:dk2>
        <a:srgbClr val="595959"/>
      </a:dk2>
      <a:lt2>
        <a:srgbClr val="EEEEEE"/>
      </a:lt2>
      <a:accent1>
        <a:srgbClr val="6FA8DC"/>
      </a:accent1>
      <a:accent2>
        <a:srgbClr val="9FC5E8"/>
      </a:accent2>
      <a:accent3>
        <a:srgbClr val="C27BA0"/>
      </a:accent3>
      <a:accent4>
        <a:srgbClr val="A64D79"/>
      </a:accent4>
      <a:accent5>
        <a:srgbClr val="FFE599"/>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816</Words>
  <Application>Microsoft Office PowerPoint</Application>
  <PresentationFormat>Προβολή στην οθόνη (16:9)</PresentationFormat>
  <Paragraphs>123</Paragraphs>
  <Slides>15</Slides>
  <Notes>15</Notes>
  <HiddenSlides>1</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15</vt:i4>
      </vt:variant>
    </vt:vector>
  </HeadingPairs>
  <TitlesOfParts>
    <vt:vector size="29" baseType="lpstr">
      <vt:lpstr>Proxima Nova</vt:lpstr>
      <vt:lpstr>Calibri</vt:lpstr>
      <vt:lpstr>Questrial</vt:lpstr>
      <vt:lpstr>Comfortaa</vt:lpstr>
      <vt:lpstr>Roboto Condensed Light</vt:lpstr>
      <vt:lpstr>Comfortaa Medium</vt:lpstr>
      <vt:lpstr>DM Sans</vt:lpstr>
      <vt:lpstr>Livvic</vt:lpstr>
      <vt:lpstr>Arial</vt:lpstr>
      <vt:lpstr>Arvo</vt:lpstr>
      <vt:lpstr>Arial Narrow</vt:lpstr>
      <vt:lpstr>Poppins</vt:lpstr>
      <vt:lpstr>Simple Light</vt:lpstr>
      <vt:lpstr>Idu Challenge Board for Teachers by Slidesgo</vt:lpstr>
      <vt:lpstr>Παρουσίαση του PowerPoint</vt:lpstr>
      <vt:lpstr>AGENDA</vt:lpstr>
      <vt:lpstr>Topic 1 - Knowledge on the web: disinformation, fake news, fact checking and critical thinking</vt:lpstr>
      <vt:lpstr>Topic 1 - Knowledge on the web: cont.</vt:lpstr>
      <vt:lpstr>Topic 1 - Knowledge on the web- cont.</vt:lpstr>
      <vt:lpstr>Topic 1 - Knowledge on the web - cont.</vt:lpstr>
      <vt:lpstr>Topic 1 - Knowledge on the web - cont.</vt:lpstr>
      <vt:lpstr>Activity for Topic 1: Identifying Fake News</vt:lpstr>
      <vt:lpstr>Topic 2-  Identifying and countering hate speech online</vt:lpstr>
      <vt:lpstr>Topic 2-  Identifying and countering hate speech online</vt:lpstr>
      <vt:lpstr>Topic 2-  Identifying and countering hate speech online</vt:lpstr>
      <vt:lpstr>Activity for Topic 2: Identifying and analysing Online Hate Speech</vt:lpstr>
      <vt:lpstr>Topic 3 - Privacy, anonymity and confidentiality online</vt:lpstr>
      <vt:lpstr>What about my privacy?</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4 FUTURE</dc:title>
  <dc:creator>User</dc:creator>
  <cp:lastModifiedBy>ΔΗΜΗΤΡΗΣ ΤΖΗΜΑΣ</cp:lastModifiedBy>
  <cp:revision>6</cp:revision>
  <dcterms:modified xsi:type="dcterms:W3CDTF">2025-03-13T10:42:14Z</dcterms:modified>
</cp:coreProperties>
</file>